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23"/>
  </p:notesMasterIdLst>
  <p:sldIdLst>
    <p:sldId id="256" r:id="rId4"/>
    <p:sldId id="535" r:id="rId5"/>
    <p:sldId id="270" r:id="rId6"/>
    <p:sldId id="522" r:id="rId7"/>
    <p:sldId id="536" r:id="rId8"/>
    <p:sldId id="552" r:id="rId9"/>
    <p:sldId id="545" r:id="rId10"/>
    <p:sldId id="551" r:id="rId11"/>
    <p:sldId id="257" r:id="rId12"/>
    <p:sldId id="530" r:id="rId13"/>
    <p:sldId id="547" r:id="rId14"/>
    <p:sldId id="537" r:id="rId15"/>
    <p:sldId id="272" r:id="rId16"/>
    <p:sldId id="531" r:id="rId17"/>
    <p:sldId id="550" r:id="rId18"/>
    <p:sldId id="541" r:id="rId19"/>
    <p:sldId id="542" r:id="rId20"/>
    <p:sldId id="549" r:id="rId21"/>
    <p:sldId id="278" r:id="rId22"/>
  </p:sldIdLst>
  <p:sldSz cx="989806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4C8"/>
    <a:srgbClr val="3F8D9B"/>
    <a:srgbClr val="273374"/>
    <a:srgbClr val="0CADEA"/>
    <a:srgbClr val="0A8F9D"/>
    <a:srgbClr val="F49234"/>
    <a:srgbClr val="FAFAFA"/>
    <a:srgbClr val="E2F2EC"/>
    <a:srgbClr val="273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79" autoAdjust="0"/>
    <p:restoredTop sz="87016" autoAdjust="0"/>
  </p:normalViewPr>
  <p:slideViewPr>
    <p:cSldViewPr snapToGrid="0">
      <p:cViewPr>
        <p:scale>
          <a:sx n="70" d="100"/>
          <a:sy n="70" d="100"/>
        </p:scale>
        <p:origin x="-922" y="-158"/>
      </p:cViewPr>
      <p:guideLst>
        <p:guide orient="horz" pos="2160"/>
        <p:guide pos="3840"/>
        <p:guide pos="3118"/>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DCE24-AEA2-DA45-A790-107EDD554F82}"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6A0EB51A-037E-614C-82D0-D6A477A1EDB4}">
      <dgm:prSet phldrT="[Text]" custT="1"/>
      <dgm:spPr>
        <a:solidFill>
          <a:srgbClr val="055BA4"/>
        </a:solidFill>
      </dgm:spPr>
      <dgm:t>
        <a:bodyPr lIns="0" rIns="0"/>
        <a:lstStyle/>
        <a:p>
          <a:r>
            <a:rPr lang="en-GB" sz="1100" b="1" dirty="0">
              <a:solidFill>
                <a:schemeClr val="bg1"/>
              </a:solidFill>
            </a:rPr>
            <a:t>What is needed? </a:t>
          </a:r>
        </a:p>
        <a:p>
          <a:r>
            <a:rPr lang="en-GB" sz="1050" dirty="0">
              <a:solidFill>
                <a:schemeClr val="bg1"/>
              </a:solidFill>
            </a:rPr>
            <a:t>ECV Requirements  Implementation Plans, Principles and Guidelines (1)</a:t>
          </a:r>
          <a:endParaRPr lang="en-US" sz="1050" dirty="0">
            <a:solidFill>
              <a:schemeClr val="bg1"/>
            </a:solidFill>
          </a:endParaRPr>
        </a:p>
      </dgm:t>
    </dgm:pt>
    <dgm:pt modelId="{18BD136C-0C0A-7144-BF9A-9EF698EB8434}" type="parTrans" cxnId="{A6D2413A-5BC4-554A-A4D9-7FF50B0D5E4D}">
      <dgm:prSet/>
      <dgm:spPr/>
      <dgm:t>
        <a:bodyPr/>
        <a:lstStyle/>
        <a:p>
          <a:endParaRPr lang="en-US" sz="1200"/>
        </a:p>
      </dgm:t>
    </dgm:pt>
    <dgm:pt modelId="{0F66DEE9-D4A1-724D-89C3-F0E692DD9E91}" type="sibTrans" cxnId="{A6D2413A-5BC4-554A-A4D9-7FF50B0D5E4D}">
      <dgm:prSet custT="1"/>
      <dgm:spPr/>
      <dgm:t>
        <a:bodyPr/>
        <a:lstStyle/>
        <a:p>
          <a:endParaRPr lang="en-US" sz="1400"/>
        </a:p>
      </dgm:t>
    </dgm:pt>
    <dgm:pt modelId="{87D82518-3891-024C-A423-A670C1E0684A}">
      <dgm:prSet phldrT="[Text]" custT="1"/>
      <dgm:spPr>
        <a:solidFill>
          <a:srgbClr val="0DADEA"/>
        </a:solidFill>
      </dgm:spPr>
      <dgm:t>
        <a:bodyPr lIns="0" rIns="0"/>
        <a:lstStyle/>
        <a:p>
          <a:r>
            <a:rPr lang="en-GB" sz="1100" b="1" dirty="0">
              <a:solidFill>
                <a:schemeClr val="bg1"/>
              </a:solidFill>
            </a:rPr>
            <a:t>Support to observations </a:t>
          </a:r>
        </a:p>
        <a:p>
          <a:r>
            <a:rPr lang="en-GB" sz="1050" dirty="0">
              <a:solidFill>
                <a:schemeClr val="bg1"/>
              </a:solidFill>
            </a:rPr>
            <a:t>implementation plans, Regional workshops and plans,  capacity development, (2)</a:t>
          </a:r>
        </a:p>
      </dgm:t>
    </dgm:pt>
    <dgm:pt modelId="{11267146-BC1F-2F48-A1C5-A77077D88E77}" type="parTrans" cxnId="{41F213A5-4E4E-B946-AF6E-1BAA12BBDCD5}">
      <dgm:prSet/>
      <dgm:spPr/>
      <dgm:t>
        <a:bodyPr/>
        <a:lstStyle/>
        <a:p>
          <a:endParaRPr lang="en-US" sz="1200"/>
        </a:p>
      </dgm:t>
    </dgm:pt>
    <dgm:pt modelId="{FA032295-F74C-364B-9F3C-4556941306A6}" type="sibTrans" cxnId="{41F213A5-4E4E-B946-AF6E-1BAA12BBDCD5}">
      <dgm:prSet custT="1"/>
      <dgm:spPr/>
      <dgm:t>
        <a:bodyPr/>
        <a:lstStyle/>
        <a:p>
          <a:endParaRPr lang="en-US" sz="1400"/>
        </a:p>
      </dgm:t>
    </dgm:pt>
    <dgm:pt modelId="{7745D508-0C73-504D-B623-B068740245B1}">
      <dgm:prSet phldrT="[Text]" custT="1"/>
      <dgm:spPr>
        <a:solidFill>
          <a:srgbClr val="F49234"/>
        </a:solidFill>
      </dgm:spPr>
      <dgm:t>
        <a:bodyPr lIns="0" rIns="0"/>
        <a:lstStyle/>
        <a:p>
          <a:r>
            <a:rPr lang="en-GB" sz="1100" b="1" dirty="0">
              <a:solidFill>
                <a:schemeClr val="bg1"/>
              </a:solidFill>
            </a:rPr>
            <a:t>Observations</a:t>
          </a:r>
        </a:p>
        <a:p>
          <a:r>
            <a:rPr lang="en-GB" sz="1100" b="1" dirty="0">
              <a:solidFill>
                <a:schemeClr val="bg1"/>
              </a:solidFill>
            </a:rPr>
            <a:t> </a:t>
          </a:r>
          <a:r>
            <a:rPr lang="en-GB" sz="1050" dirty="0">
              <a:solidFill>
                <a:schemeClr val="bg1"/>
              </a:solidFill>
            </a:rPr>
            <a:t>NMHSs, Space Agencies, Other networks and research organisations</a:t>
          </a:r>
          <a:endParaRPr lang="en-GB" sz="1100" dirty="0">
            <a:solidFill>
              <a:schemeClr val="bg1"/>
            </a:solidFill>
          </a:endParaRPr>
        </a:p>
      </dgm:t>
    </dgm:pt>
    <dgm:pt modelId="{D6F58012-6309-AA4C-A8A1-5396CB367716}" type="parTrans" cxnId="{DA30D1D3-977E-4A40-A7FC-9127F5ECA153}">
      <dgm:prSet/>
      <dgm:spPr/>
      <dgm:t>
        <a:bodyPr/>
        <a:lstStyle/>
        <a:p>
          <a:endParaRPr lang="en-US" sz="1200"/>
        </a:p>
      </dgm:t>
    </dgm:pt>
    <dgm:pt modelId="{727730BA-F85C-6442-B950-A64CE18771D2}" type="sibTrans" cxnId="{DA30D1D3-977E-4A40-A7FC-9127F5ECA153}">
      <dgm:prSet custT="1"/>
      <dgm:spPr/>
      <dgm:t>
        <a:bodyPr/>
        <a:lstStyle/>
        <a:p>
          <a:endParaRPr lang="en-US" sz="1400"/>
        </a:p>
      </dgm:t>
    </dgm:pt>
    <dgm:pt modelId="{379AB59A-4973-1048-80ED-FD12A8261281}">
      <dgm:prSet phldrT="[Text]" custT="1"/>
      <dgm:spPr>
        <a:solidFill>
          <a:srgbClr val="0A8F9D"/>
        </a:solidFill>
      </dgm:spPr>
      <dgm:t>
        <a:bodyPr lIns="0" rIns="0"/>
        <a:lstStyle/>
        <a:p>
          <a:r>
            <a:rPr lang="en-GB" sz="1100" b="1" dirty="0">
              <a:solidFill>
                <a:schemeClr val="bg1"/>
              </a:solidFill>
            </a:rPr>
            <a:t>Where are we now? </a:t>
          </a:r>
        </a:p>
        <a:p>
          <a:r>
            <a:rPr lang="en-GB" sz="1050" dirty="0">
              <a:solidFill>
                <a:schemeClr val="bg1"/>
              </a:solidFill>
            </a:rPr>
            <a:t>adequacy of ECV observations and evaluation of improvements</a:t>
          </a:r>
        </a:p>
        <a:p>
          <a:r>
            <a:rPr lang="en-GB" sz="1050" dirty="0">
              <a:solidFill>
                <a:schemeClr val="bg1"/>
              </a:solidFill>
            </a:rPr>
            <a:t>(1)</a:t>
          </a:r>
        </a:p>
      </dgm:t>
    </dgm:pt>
    <dgm:pt modelId="{9F960E41-DB7F-4244-9576-0975AA14C35D}" type="parTrans" cxnId="{4C9CEEA7-8953-FE41-AC2A-334E1CDD9816}">
      <dgm:prSet/>
      <dgm:spPr/>
      <dgm:t>
        <a:bodyPr/>
        <a:lstStyle/>
        <a:p>
          <a:endParaRPr lang="en-US" sz="1200"/>
        </a:p>
      </dgm:t>
    </dgm:pt>
    <dgm:pt modelId="{E4002549-E1C3-7C40-BF35-15F25C6124A6}" type="sibTrans" cxnId="{4C9CEEA7-8953-FE41-AC2A-334E1CDD9816}">
      <dgm:prSet custT="1"/>
      <dgm:spPr/>
      <dgm:t>
        <a:bodyPr/>
        <a:lstStyle/>
        <a:p>
          <a:endParaRPr lang="en-US" sz="1400"/>
        </a:p>
      </dgm:t>
    </dgm:pt>
    <dgm:pt modelId="{F9D226FD-4B63-9341-A373-6964D4D5112D}" type="pres">
      <dgm:prSet presAssocID="{0FEDCE24-AEA2-DA45-A790-107EDD554F82}" presName="cycle" presStyleCnt="0">
        <dgm:presLayoutVars>
          <dgm:dir/>
          <dgm:resizeHandles val="exact"/>
        </dgm:presLayoutVars>
      </dgm:prSet>
      <dgm:spPr/>
      <dgm:t>
        <a:bodyPr/>
        <a:lstStyle/>
        <a:p>
          <a:endParaRPr lang="en-GB"/>
        </a:p>
      </dgm:t>
    </dgm:pt>
    <dgm:pt modelId="{7B5E26D1-4C10-4044-9428-7C59CA367506}" type="pres">
      <dgm:prSet presAssocID="{6A0EB51A-037E-614C-82D0-D6A477A1EDB4}" presName="node" presStyleLbl="node1" presStyleIdx="0" presStyleCnt="4">
        <dgm:presLayoutVars>
          <dgm:bulletEnabled val="1"/>
        </dgm:presLayoutVars>
      </dgm:prSet>
      <dgm:spPr/>
      <dgm:t>
        <a:bodyPr/>
        <a:lstStyle/>
        <a:p>
          <a:endParaRPr lang="en-GB"/>
        </a:p>
      </dgm:t>
    </dgm:pt>
    <dgm:pt modelId="{0595AE9F-4573-5744-9194-96F23B90833E}" type="pres">
      <dgm:prSet presAssocID="{0F66DEE9-D4A1-724D-89C3-F0E692DD9E91}" presName="sibTrans" presStyleLbl="sibTrans2D1" presStyleIdx="0" presStyleCnt="4"/>
      <dgm:spPr/>
      <dgm:t>
        <a:bodyPr/>
        <a:lstStyle/>
        <a:p>
          <a:endParaRPr lang="en-GB"/>
        </a:p>
      </dgm:t>
    </dgm:pt>
    <dgm:pt modelId="{B10D6D19-87A1-C24E-A81E-28AC4561FDEB}" type="pres">
      <dgm:prSet presAssocID="{0F66DEE9-D4A1-724D-89C3-F0E692DD9E91}" presName="connectorText" presStyleLbl="sibTrans2D1" presStyleIdx="0" presStyleCnt="4"/>
      <dgm:spPr/>
      <dgm:t>
        <a:bodyPr/>
        <a:lstStyle/>
        <a:p>
          <a:endParaRPr lang="en-GB"/>
        </a:p>
      </dgm:t>
    </dgm:pt>
    <dgm:pt modelId="{FF190A85-743E-B649-95D8-F00ECB8BD819}" type="pres">
      <dgm:prSet presAssocID="{87D82518-3891-024C-A423-A670C1E0684A}" presName="node" presStyleLbl="node1" presStyleIdx="1" presStyleCnt="4">
        <dgm:presLayoutVars>
          <dgm:bulletEnabled val="1"/>
        </dgm:presLayoutVars>
      </dgm:prSet>
      <dgm:spPr/>
      <dgm:t>
        <a:bodyPr/>
        <a:lstStyle/>
        <a:p>
          <a:endParaRPr lang="en-GB"/>
        </a:p>
      </dgm:t>
    </dgm:pt>
    <dgm:pt modelId="{71AACA67-8238-6944-AB40-6BDAC054E602}" type="pres">
      <dgm:prSet presAssocID="{FA032295-F74C-364B-9F3C-4556941306A6}" presName="sibTrans" presStyleLbl="sibTrans2D1" presStyleIdx="1" presStyleCnt="4"/>
      <dgm:spPr/>
      <dgm:t>
        <a:bodyPr/>
        <a:lstStyle/>
        <a:p>
          <a:endParaRPr lang="en-GB"/>
        </a:p>
      </dgm:t>
    </dgm:pt>
    <dgm:pt modelId="{CB7258A2-EA5C-B041-9698-DDC49780F1D2}" type="pres">
      <dgm:prSet presAssocID="{FA032295-F74C-364B-9F3C-4556941306A6}" presName="connectorText" presStyleLbl="sibTrans2D1" presStyleIdx="1" presStyleCnt="4"/>
      <dgm:spPr/>
      <dgm:t>
        <a:bodyPr/>
        <a:lstStyle/>
        <a:p>
          <a:endParaRPr lang="en-GB"/>
        </a:p>
      </dgm:t>
    </dgm:pt>
    <dgm:pt modelId="{7E6AA821-F0DB-DC40-9266-0A789A37762F}" type="pres">
      <dgm:prSet presAssocID="{7745D508-0C73-504D-B623-B068740245B1}" presName="node" presStyleLbl="node1" presStyleIdx="2" presStyleCnt="4">
        <dgm:presLayoutVars>
          <dgm:bulletEnabled val="1"/>
        </dgm:presLayoutVars>
      </dgm:prSet>
      <dgm:spPr/>
      <dgm:t>
        <a:bodyPr/>
        <a:lstStyle/>
        <a:p>
          <a:endParaRPr lang="en-GB"/>
        </a:p>
      </dgm:t>
    </dgm:pt>
    <dgm:pt modelId="{DA92CB86-CDB9-4C44-AE99-7A92034B2430}" type="pres">
      <dgm:prSet presAssocID="{727730BA-F85C-6442-B950-A64CE18771D2}" presName="sibTrans" presStyleLbl="sibTrans2D1" presStyleIdx="2" presStyleCnt="4"/>
      <dgm:spPr/>
      <dgm:t>
        <a:bodyPr/>
        <a:lstStyle/>
        <a:p>
          <a:endParaRPr lang="en-GB"/>
        </a:p>
      </dgm:t>
    </dgm:pt>
    <dgm:pt modelId="{805CE78B-D1FC-3C4D-A021-0FE55B0D3E72}" type="pres">
      <dgm:prSet presAssocID="{727730BA-F85C-6442-B950-A64CE18771D2}" presName="connectorText" presStyleLbl="sibTrans2D1" presStyleIdx="2" presStyleCnt="4"/>
      <dgm:spPr/>
      <dgm:t>
        <a:bodyPr/>
        <a:lstStyle/>
        <a:p>
          <a:endParaRPr lang="en-GB"/>
        </a:p>
      </dgm:t>
    </dgm:pt>
    <dgm:pt modelId="{9CC527EC-80EE-1E46-86AC-DB155FFE736E}" type="pres">
      <dgm:prSet presAssocID="{379AB59A-4973-1048-80ED-FD12A8261281}" presName="node" presStyleLbl="node1" presStyleIdx="3" presStyleCnt="4">
        <dgm:presLayoutVars>
          <dgm:bulletEnabled val="1"/>
        </dgm:presLayoutVars>
      </dgm:prSet>
      <dgm:spPr/>
      <dgm:t>
        <a:bodyPr/>
        <a:lstStyle/>
        <a:p>
          <a:endParaRPr lang="en-GB"/>
        </a:p>
      </dgm:t>
    </dgm:pt>
    <dgm:pt modelId="{1BE55467-4CF9-4B4C-B388-99F31936F9A5}" type="pres">
      <dgm:prSet presAssocID="{E4002549-E1C3-7C40-BF35-15F25C6124A6}" presName="sibTrans" presStyleLbl="sibTrans2D1" presStyleIdx="3" presStyleCnt="4"/>
      <dgm:spPr/>
      <dgm:t>
        <a:bodyPr/>
        <a:lstStyle/>
        <a:p>
          <a:endParaRPr lang="en-GB"/>
        </a:p>
      </dgm:t>
    </dgm:pt>
    <dgm:pt modelId="{28870BCB-FD16-5B4E-9C66-78B2B9D26F3B}" type="pres">
      <dgm:prSet presAssocID="{E4002549-E1C3-7C40-BF35-15F25C6124A6}" presName="connectorText" presStyleLbl="sibTrans2D1" presStyleIdx="3" presStyleCnt="4"/>
      <dgm:spPr/>
      <dgm:t>
        <a:bodyPr/>
        <a:lstStyle/>
        <a:p>
          <a:endParaRPr lang="en-GB"/>
        </a:p>
      </dgm:t>
    </dgm:pt>
  </dgm:ptLst>
  <dgm:cxnLst>
    <dgm:cxn modelId="{FC669D20-55EA-BC49-8686-3628FB909E40}" type="presOf" srcId="{FA032295-F74C-364B-9F3C-4556941306A6}" destId="{CB7258A2-EA5C-B041-9698-DDC49780F1D2}" srcOrd="1" destOrd="0" presId="urn:microsoft.com/office/officeart/2005/8/layout/cycle2"/>
    <dgm:cxn modelId="{64DF157C-A4BC-2A4B-BFB1-A9C361D9652D}" type="presOf" srcId="{E4002549-E1C3-7C40-BF35-15F25C6124A6}" destId="{1BE55467-4CF9-4B4C-B388-99F31936F9A5}" srcOrd="0" destOrd="0" presId="urn:microsoft.com/office/officeart/2005/8/layout/cycle2"/>
    <dgm:cxn modelId="{DA30D1D3-977E-4A40-A7FC-9127F5ECA153}" srcId="{0FEDCE24-AEA2-DA45-A790-107EDD554F82}" destId="{7745D508-0C73-504D-B623-B068740245B1}" srcOrd="2" destOrd="0" parTransId="{D6F58012-6309-AA4C-A8A1-5396CB367716}" sibTransId="{727730BA-F85C-6442-B950-A64CE18771D2}"/>
    <dgm:cxn modelId="{3279DEC2-1EF3-C942-ABA6-0238147B37E5}" type="presOf" srcId="{E4002549-E1C3-7C40-BF35-15F25C6124A6}" destId="{28870BCB-FD16-5B4E-9C66-78B2B9D26F3B}" srcOrd="1" destOrd="0" presId="urn:microsoft.com/office/officeart/2005/8/layout/cycle2"/>
    <dgm:cxn modelId="{AFC2A437-EF99-8344-B190-8A4B931DE775}" type="presOf" srcId="{727730BA-F85C-6442-B950-A64CE18771D2}" destId="{DA92CB86-CDB9-4C44-AE99-7A92034B2430}" srcOrd="0" destOrd="0" presId="urn:microsoft.com/office/officeart/2005/8/layout/cycle2"/>
    <dgm:cxn modelId="{D6EA28AE-1B61-C245-8174-ADE3483F0482}" type="presOf" srcId="{727730BA-F85C-6442-B950-A64CE18771D2}" destId="{805CE78B-D1FC-3C4D-A021-0FE55B0D3E72}" srcOrd="1" destOrd="0" presId="urn:microsoft.com/office/officeart/2005/8/layout/cycle2"/>
    <dgm:cxn modelId="{4C9CEEA7-8953-FE41-AC2A-334E1CDD9816}" srcId="{0FEDCE24-AEA2-DA45-A790-107EDD554F82}" destId="{379AB59A-4973-1048-80ED-FD12A8261281}" srcOrd="3" destOrd="0" parTransId="{9F960E41-DB7F-4244-9576-0975AA14C35D}" sibTransId="{E4002549-E1C3-7C40-BF35-15F25C6124A6}"/>
    <dgm:cxn modelId="{41F213A5-4E4E-B946-AF6E-1BAA12BBDCD5}" srcId="{0FEDCE24-AEA2-DA45-A790-107EDD554F82}" destId="{87D82518-3891-024C-A423-A670C1E0684A}" srcOrd="1" destOrd="0" parTransId="{11267146-BC1F-2F48-A1C5-A77077D88E77}" sibTransId="{FA032295-F74C-364B-9F3C-4556941306A6}"/>
    <dgm:cxn modelId="{D8E61103-5870-AA49-B1A8-66E806B7BE03}" type="presOf" srcId="{87D82518-3891-024C-A423-A670C1E0684A}" destId="{FF190A85-743E-B649-95D8-F00ECB8BD819}" srcOrd="0" destOrd="0" presId="urn:microsoft.com/office/officeart/2005/8/layout/cycle2"/>
    <dgm:cxn modelId="{BF3C4FB4-681A-BC4E-88F8-B91B6A118EC6}" type="presOf" srcId="{6A0EB51A-037E-614C-82D0-D6A477A1EDB4}" destId="{7B5E26D1-4C10-4044-9428-7C59CA367506}" srcOrd="0" destOrd="0" presId="urn:microsoft.com/office/officeart/2005/8/layout/cycle2"/>
    <dgm:cxn modelId="{06A5C5C1-A4FF-4640-B1F7-AB3C183CD47D}" type="presOf" srcId="{0F66DEE9-D4A1-724D-89C3-F0E692DD9E91}" destId="{0595AE9F-4573-5744-9194-96F23B90833E}" srcOrd="0" destOrd="0" presId="urn:microsoft.com/office/officeart/2005/8/layout/cycle2"/>
    <dgm:cxn modelId="{EC896161-57F0-404C-A499-3AC654392432}" type="presOf" srcId="{0F66DEE9-D4A1-724D-89C3-F0E692DD9E91}" destId="{B10D6D19-87A1-C24E-A81E-28AC4561FDEB}" srcOrd="1" destOrd="0" presId="urn:microsoft.com/office/officeart/2005/8/layout/cycle2"/>
    <dgm:cxn modelId="{BF94F954-D39A-0845-90B2-74BD562F4096}" type="presOf" srcId="{FA032295-F74C-364B-9F3C-4556941306A6}" destId="{71AACA67-8238-6944-AB40-6BDAC054E602}" srcOrd="0" destOrd="0" presId="urn:microsoft.com/office/officeart/2005/8/layout/cycle2"/>
    <dgm:cxn modelId="{1E01A9B0-B777-024E-ACDD-E0A601A1CD8B}" type="presOf" srcId="{379AB59A-4973-1048-80ED-FD12A8261281}" destId="{9CC527EC-80EE-1E46-86AC-DB155FFE736E}" srcOrd="0" destOrd="0" presId="urn:microsoft.com/office/officeart/2005/8/layout/cycle2"/>
    <dgm:cxn modelId="{5F1519CB-FBD2-AD43-B914-710CBCDF1B0C}" type="presOf" srcId="{7745D508-0C73-504D-B623-B068740245B1}" destId="{7E6AA821-F0DB-DC40-9266-0A789A37762F}" srcOrd="0" destOrd="0" presId="urn:microsoft.com/office/officeart/2005/8/layout/cycle2"/>
    <dgm:cxn modelId="{5989F731-665B-694E-8242-2B1FEF437EE0}" type="presOf" srcId="{0FEDCE24-AEA2-DA45-A790-107EDD554F82}" destId="{F9D226FD-4B63-9341-A373-6964D4D5112D}" srcOrd="0" destOrd="0" presId="urn:microsoft.com/office/officeart/2005/8/layout/cycle2"/>
    <dgm:cxn modelId="{A6D2413A-5BC4-554A-A4D9-7FF50B0D5E4D}" srcId="{0FEDCE24-AEA2-DA45-A790-107EDD554F82}" destId="{6A0EB51A-037E-614C-82D0-D6A477A1EDB4}" srcOrd="0" destOrd="0" parTransId="{18BD136C-0C0A-7144-BF9A-9EF698EB8434}" sibTransId="{0F66DEE9-D4A1-724D-89C3-F0E692DD9E91}"/>
    <dgm:cxn modelId="{982C0855-E600-064C-A6F9-E77D16AAB163}" type="presParOf" srcId="{F9D226FD-4B63-9341-A373-6964D4D5112D}" destId="{7B5E26D1-4C10-4044-9428-7C59CA367506}" srcOrd="0" destOrd="0" presId="urn:microsoft.com/office/officeart/2005/8/layout/cycle2"/>
    <dgm:cxn modelId="{AA0DD0DD-3AA6-EF42-8AE5-FAE15CC57F7E}" type="presParOf" srcId="{F9D226FD-4B63-9341-A373-6964D4D5112D}" destId="{0595AE9F-4573-5744-9194-96F23B90833E}" srcOrd="1" destOrd="0" presId="urn:microsoft.com/office/officeart/2005/8/layout/cycle2"/>
    <dgm:cxn modelId="{A45D9E3F-FBD4-5847-BBAF-834044D64C5A}" type="presParOf" srcId="{0595AE9F-4573-5744-9194-96F23B90833E}" destId="{B10D6D19-87A1-C24E-A81E-28AC4561FDEB}" srcOrd="0" destOrd="0" presId="urn:microsoft.com/office/officeart/2005/8/layout/cycle2"/>
    <dgm:cxn modelId="{DED6E4F2-DAF3-F04D-A7B3-9941F8BE688A}" type="presParOf" srcId="{F9D226FD-4B63-9341-A373-6964D4D5112D}" destId="{FF190A85-743E-B649-95D8-F00ECB8BD819}" srcOrd="2" destOrd="0" presId="urn:microsoft.com/office/officeart/2005/8/layout/cycle2"/>
    <dgm:cxn modelId="{8AE36DC6-E13A-494D-959B-A1D681BBC857}" type="presParOf" srcId="{F9D226FD-4B63-9341-A373-6964D4D5112D}" destId="{71AACA67-8238-6944-AB40-6BDAC054E602}" srcOrd="3" destOrd="0" presId="urn:microsoft.com/office/officeart/2005/8/layout/cycle2"/>
    <dgm:cxn modelId="{BFB50724-185D-CF43-8274-3826950A2A2D}" type="presParOf" srcId="{71AACA67-8238-6944-AB40-6BDAC054E602}" destId="{CB7258A2-EA5C-B041-9698-DDC49780F1D2}" srcOrd="0" destOrd="0" presId="urn:microsoft.com/office/officeart/2005/8/layout/cycle2"/>
    <dgm:cxn modelId="{8DE08450-34F7-FB4F-A2B7-AA19ACA50BF1}" type="presParOf" srcId="{F9D226FD-4B63-9341-A373-6964D4D5112D}" destId="{7E6AA821-F0DB-DC40-9266-0A789A37762F}" srcOrd="4" destOrd="0" presId="urn:microsoft.com/office/officeart/2005/8/layout/cycle2"/>
    <dgm:cxn modelId="{58878CBC-5269-AE40-AB83-D315A6CFDF84}" type="presParOf" srcId="{F9D226FD-4B63-9341-A373-6964D4D5112D}" destId="{DA92CB86-CDB9-4C44-AE99-7A92034B2430}" srcOrd="5" destOrd="0" presId="urn:microsoft.com/office/officeart/2005/8/layout/cycle2"/>
    <dgm:cxn modelId="{CF7107E3-D7C9-5A45-8F9D-7AC7BF11D47A}" type="presParOf" srcId="{DA92CB86-CDB9-4C44-AE99-7A92034B2430}" destId="{805CE78B-D1FC-3C4D-A021-0FE55B0D3E72}" srcOrd="0" destOrd="0" presId="urn:microsoft.com/office/officeart/2005/8/layout/cycle2"/>
    <dgm:cxn modelId="{FA51DDFB-DAD6-C94A-A0A8-1AB903A8BA88}" type="presParOf" srcId="{F9D226FD-4B63-9341-A373-6964D4D5112D}" destId="{9CC527EC-80EE-1E46-86AC-DB155FFE736E}" srcOrd="6" destOrd="0" presId="urn:microsoft.com/office/officeart/2005/8/layout/cycle2"/>
    <dgm:cxn modelId="{CBFB2F35-E003-D84C-8B55-BC9DBE2D578D}" type="presParOf" srcId="{F9D226FD-4B63-9341-A373-6964D4D5112D}" destId="{1BE55467-4CF9-4B4C-B388-99F31936F9A5}" srcOrd="7" destOrd="0" presId="urn:microsoft.com/office/officeart/2005/8/layout/cycle2"/>
    <dgm:cxn modelId="{E11C65B5-1BA3-B844-9251-C9D6B03B6BE4}" type="presParOf" srcId="{1BE55467-4CF9-4B4C-B388-99F31936F9A5}" destId="{28870BCB-FD16-5B4E-9C66-78B2B9D26F3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E26D1-4C10-4044-9428-7C59CA367506}">
      <dsp:nvSpPr>
        <dsp:cNvPr id="0" name=""/>
        <dsp:cNvSpPr/>
      </dsp:nvSpPr>
      <dsp:spPr>
        <a:xfrm>
          <a:off x="2207843" y="117"/>
          <a:ext cx="1333408" cy="1333408"/>
        </a:xfrm>
        <a:prstGeom prst="ellipse">
          <a:avLst/>
        </a:prstGeom>
        <a:solidFill>
          <a:srgbClr val="055B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GB" sz="1100" b="1" kern="1200" dirty="0">
              <a:solidFill>
                <a:schemeClr val="bg1"/>
              </a:solidFill>
            </a:rPr>
            <a:t>What is needed? </a:t>
          </a:r>
        </a:p>
        <a:p>
          <a:pPr lvl="0" algn="ctr" defTabSz="488950">
            <a:lnSpc>
              <a:spcPct val="90000"/>
            </a:lnSpc>
            <a:spcBef>
              <a:spcPct val="0"/>
            </a:spcBef>
            <a:spcAft>
              <a:spcPct val="35000"/>
            </a:spcAft>
          </a:pPr>
          <a:r>
            <a:rPr lang="en-GB" sz="1050" kern="1200" dirty="0">
              <a:solidFill>
                <a:schemeClr val="bg1"/>
              </a:solidFill>
            </a:rPr>
            <a:t>ECV Requirements  Implementation Plans, Principles and Guidelines (1)</a:t>
          </a:r>
          <a:endParaRPr lang="en-US" sz="1050" kern="1200" dirty="0">
            <a:solidFill>
              <a:schemeClr val="bg1"/>
            </a:solidFill>
          </a:endParaRPr>
        </a:p>
      </dsp:txBody>
      <dsp:txXfrm>
        <a:off x="2403116" y="195390"/>
        <a:ext cx="942862" cy="942862"/>
      </dsp:txXfrm>
    </dsp:sp>
    <dsp:sp modelId="{0595AE9F-4573-5744-9194-96F23B90833E}">
      <dsp:nvSpPr>
        <dsp:cNvPr id="0" name=""/>
        <dsp:cNvSpPr/>
      </dsp:nvSpPr>
      <dsp:spPr>
        <a:xfrm rot="2700000">
          <a:off x="3398055" y="1142367"/>
          <a:ext cx="354100" cy="4500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413612" y="1194814"/>
        <a:ext cx="247870" cy="270015"/>
      </dsp:txXfrm>
    </dsp:sp>
    <dsp:sp modelId="{FF190A85-743E-B649-95D8-F00ECB8BD819}">
      <dsp:nvSpPr>
        <dsp:cNvPr id="0" name=""/>
        <dsp:cNvSpPr/>
      </dsp:nvSpPr>
      <dsp:spPr>
        <a:xfrm>
          <a:off x="3623133" y="1415406"/>
          <a:ext cx="1333408" cy="1333408"/>
        </a:xfrm>
        <a:prstGeom prst="ellipse">
          <a:avLst/>
        </a:prstGeom>
        <a:solidFill>
          <a:srgbClr val="0DAD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GB" sz="1100" b="1" kern="1200" dirty="0">
              <a:solidFill>
                <a:schemeClr val="bg1"/>
              </a:solidFill>
            </a:rPr>
            <a:t>Support to observations </a:t>
          </a:r>
        </a:p>
        <a:p>
          <a:pPr lvl="0" algn="ctr" defTabSz="488950">
            <a:lnSpc>
              <a:spcPct val="90000"/>
            </a:lnSpc>
            <a:spcBef>
              <a:spcPct val="0"/>
            </a:spcBef>
            <a:spcAft>
              <a:spcPct val="35000"/>
            </a:spcAft>
          </a:pPr>
          <a:r>
            <a:rPr lang="en-GB" sz="1050" kern="1200" dirty="0">
              <a:solidFill>
                <a:schemeClr val="bg1"/>
              </a:solidFill>
            </a:rPr>
            <a:t>implementation plans, Regional workshops and plans,  capacity development, (2)</a:t>
          </a:r>
        </a:p>
      </dsp:txBody>
      <dsp:txXfrm>
        <a:off x="3818406" y="1610679"/>
        <a:ext cx="942862" cy="942862"/>
      </dsp:txXfrm>
    </dsp:sp>
    <dsp:sp modelId="{71AACA67-8238-6944-AB40-6BDAC054E602}">
      <dsp:nvSpPr>
        <dsp:cNvPr id="0" name=""/>
        <dsp:cNvSpPr/>
      </dsp:nvSpPr>
      <dsp:spPr>
        <a:xfrm rot="8100000">
          <a:off x="3412228" y="2557656"/>
          <a:ext cx="354100" cy="4500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502901" y="2610103"/>
        <a:ext cx="247870" cy="270015"/>
      </dsp:txXfrm>
    </dsp:sp>
    <dsp:sp modelId="{7E6AA821-F0DB-DC40-9266-0A789A37762F}">
      <dsp:nvSpPr>
        <dsp:cNvPr id="0" name=""/>
        <dsp:cNvSpPr/>
      </dsp:nvSpPr>
      <dsp:spPr>
        <a:xfrm>
          <a:off x="2207843" y="2830696"/>
          <a:ext cx="1333408" cy="1333408"/>
        </a:xfrm>
        <a:prstGeom prst="ellipse">
          <a:avLst/>
        </a:prstGeom>
        <a:solidFill>
          <a:srgbClr val="F492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GB" sz="1100" b="1" kern="1200" dirty="0">
              <a:solidFill>
                <a:schemeClr val="bg1"/>
              </a:solidFill>
            </a:rPr>
            <a:t>Observations</a:t>
          </a:r>
        </a:p>
        <a:p>
          <a:pPr lvl="0" algn="ctr" defTabSz="488950">
            <a:lnSpc>
              <a:spcPct val="90000"/>
            </a:lnSpc>
            <a:spcBef>
              <a:spcPct val="0"/>
            </a:spcBef>
            <a:spcAft>
              <a:spcPct val="35000"/>
            </a:spcAft>
          </a:pPr>
          <a:r>
            <a:rPr lang="en-GB" sz="1100" b="1" kern="1200" dirty="0">
              <a:solidFill>
                <a:schemeClr val="bg1"/>
              </a:solidFill>
            </a:rPr>
            <a:t> </a:t>
          </a:r>
          <a:r>
            <a:rPr lang="en-GB" sz="1050" kern="1200" dirty="0">
              <a:solidFill>
                <a:schemeClr val="bg1"/>
              </a:solidFill>
            </a:rPr>
            <a:t>NMHSs, Space Agencies, Other networks and research organisations</a:t>
          </a:r>
          <a:endParaRPr lang="en-GB" sz="1100" kern="1200" dirty="0">
            <a:solidFill>
              <a:schemeClr val="bg1"/>
            </a:solidFill>
          </a:endParaRPr>
        </a:p>
      </dsp:txBody>
      <dsp:txXfrm>
        <a:off x="2403116" y="3025969"/>
        <a:ext cx="942862" cy="942862"/>
      </dsp:txXfrm>
    </dsp:sp>
    <dsp:sp modelId="{DA92CB86-CDB9-4C44-AE99-7A92034B2430}">
      <dsp:nvSpPr>
        <dsp:cNvPr id="0" name=""/>
        <dsp:cNvSpPr/>
      </dsp:nvSpPr>
      <dsp:spPr>
        <a:xfrm rot="13500000">
          <a:off x="1996938" y="2571829"/>
          <a:ext cx="354100" cy="4500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087611" y="2699392"/>
        <a:ext cx="247870" cy="270015"/>
      </dsp:txXfrm>
    </dsp:sp>
    <dsp:sp modelId="{9CC527EC-80EE-1E46-86AC-DB155FFE736E}">
      <dsp:nvSpPr>
        <dsp:cNvPr id="0" name=""/>
        <dsp:cNvSpPr/>
      </dsp:nvSpPr>
      <dsp:spPr>
        <a:xfrm>
          <a:off x="792553" y="1415406"/>
          <a:ext cx="1333408" cy="1333408"/>
        </a:xfrm>
        <a:prstGeom prst="ellipse">
          <a:avLst/>
        </a:prstGeom>
        <a:solidFill>
          <a:srgbClr val="0A8F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en-GB" sz="1100" b="1" kern="1200" dirty="0">
              <a:solidFill>
                <a:schemeClr val="bg1"/>
              </a:solidFill>
            </a:rPr>
            <a:t>Where are we now? </a:t>
          </a:r>
        </a:p>
        <a:p>
          <a:pPr lvl="0" algn="ctr" defTabSz="488950">
            <a:lnSpc>
              <a:spcPct val="90000"/>
            </a:lnSpc>
            <a:spcBef>
              <a:spcPct val="0"/>
            </a:spcBef>
            <a:spcAft>
              <a:spcPct val="35000"/>
            </a:spcAft>
          </a:pPr>
          <a:r>
            <a:rPr lang="en-GB" sz="1050" kern="1200" dirty="0">
              <a:solidFill>
                <a:schemeClr val="bg1"/>
              </a:solidFill>
            </a:rPr>
            <a:t>adequacy of ECV observations and evaluation of improvements</a:t>
          </a:r>
        </a:p>
        <a:p>
          <a:pPr lvl="0" algn="ctr" defTabSz="488950">
            <a:lnSpc>
              <a:spcPct val="90000"/>
            </a:lnSpc>
            <a:spcBef>
              <a:spcPct val="0"/>
            </a:spcBef>
            <a:spcAft>
              <a:spcPct val="35000"/>
            </a:spcAft>
          </a:pPr>
          <a:r>
            <a:rPr lang="en-GB" sz="1050" kern="1200" dirty="0">
              <a:solidFill>
                <a:schemeClr val="bg1"/>
              </a:solidFill>
            </a:rPr>
            <a:t>(1)</a:t>
          </a:r>
        </a:p>
      </dsp:txBody>
      <dsp:txXfrm>
        <a:off x="987826" y="1610679"/>
        <a:ext cx="942862" cy="942862"/>
      </dsp:txXfrm>
    </dsp:sp>
    <dsp:sp modelId="{1BE55467-4CF9-4B4C-B388-99F31936F9A5}">
      <dsp:nvSpPr>
        <dsp:cNvPr id="0" name=""/>
        <dsp:cNvSpPr/>
      </dsp:nvSpPr>
      <dsp:spPr>
        <a:xfrm rot="18900000">
          <a:off x="1982766" y="1156539"/>
          <a:ext cx="354100" cy="4500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98323" y="1284102"/>
        <a:ext cx="247870" cy="27001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9F4D2-30A9-4CF6-965D-9FFD1AC99B17}" type="datetimeFigureOut">
              <a:rPr lang="en-US" smtClean="0"/>
              <a:t>10/10/2018</a:t>
            </a:fld>
            <a:endParaRPr lang="en-US"/>
          </a:p>
        </p:txBody>
      </p:sp>
      <p:sp>
        <p:nvSpPr>
          <p:cNvPr id="4" name="Slide Image Placeholder 3"/>
          <p:cNvSpPr>
            <a:spLocks noGrp="1" noRot="1" noChangeAspect="1"/>
          </p:cNvSpPr>
          <p:nvPr>
            <p:ph type="sldImg" idx="2"/>
          </p:nvPr>
        </p:nvSpPr>
        <p:spPr>
          <a:xfrm>
            <a:off x="1201738" y="1143000"/>
            <a:ext cx="44545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E7BAD-A572-4B2F-B8E3-BC3F786E478F}" type="slidenum">
              <a:rPr lang="en-US" smtClean="0"/>
              <a:t>‹#›</a:t>
            </a:fld>
            <a:endParaRPr lang="en-US"/>
          </a:p>
        </p:txBody>
      </p:sp>
    </p:spTree>
    <p:extLst>
      <p:ext uri="{BB962C8B-B14F-4D97-AF65-F5344CB8AC3E}">
        <p14:creationId xmlns:p14="http://schemas.microsoft.com/office/powerpoint/2010/main" val="94116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3</a:t>
            </a:fld>
            <a:endParaRPr lang="en-US"/>
          </a:p>
        </p:txBody>
      </p:sp>
    </p:spTree>
    <p:extLst>
      <p:ext uri="{BB962C8B-B14F-4D97-AF65-F5344CB8AC3E}">
        <p14:creationId xmlns:p14="http://schemas.microsoft.com/office/powerpoint/2010/main" val="110912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6</a:t>
            </a:fld>
            <a:endParaRPr lang="en-US"/>
          </a:p>
        </p:txBody>
      </p:sp>
    </p:spTree>
    <p:extLst>
      <p:ext uri="{BB962C8B-B14F-4D97-AF65-F5344CB8AC3E}">
        <p14:creationId xmlns:p14="http://schemas.microsoft.com/office/powerpoint/2010/main" val="365379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1143000"/>
            <a:ext cx="44545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7</a:t>
            </a:fld>
            <a:endParaRPr lang="en-US"/>
          </a:p>
        </p:txBody>
      </p:sp>
    </p:spTree>
    <p:extLst>
      <p:ext uri="{BB962C8B-B14F-4D97-AF65-F5344CB8AC3E}">
        <p14:creationId xmlns:p14="http://schemas.microsoft.com/office/powerpoint/2010/main" val="257547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1143000"/>
            <a:ext cx="44545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7643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1143000"/>
            <a:ext cx="44545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16</a:t>
            </a:fld>
            <a:endParaRPr lang="en-US"/>
          </a:p>
        </p:txBody>
      </p:sp>
    </p:spTree>
    <p:extLst>
      <p:ext uri="{BB962C8B-B14F-4D97-AF65-F5344CB8AC3E}">
        <p14:creationId xmlns:p14="http://schemas.microsoft.com/office/powerpoint/2010/main" val="20197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1143000"/>
            <a:ext cx="44545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54E7BAD-A572-4B2F-B8E3-BC3F786E478F}" type="slidenum">
              <a:rPr lang="en-US" smtClean="0"/>
              <a:t>17</a:t>
            </a:fld>
            <a:endParaRPr lang="en-US"/>
          </a:p>
        </p:txBody>
      </p:sp>
    </p:spTree>
    <p:extLst>
      <p:ext uri="{BB962C8B-B14F-4D97-AF65-F5344CB8AC3E}">
        <p14:creationId xmlns:p14="http://schemas.microsoft.com/office/powerpoint/2010/main" val="414828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90156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CDBD7B9E-B6E1-A94C-ACD5-F3D6C770FCDC}"/>
              </a:ext>
            </a:extLst>
          </p:cNvPr>
          <p:cNvSpPr/>
          <p:nvPr userDrawn="1"/>
        </p:nvSpPr>
        <p:spPr>
          <a:xfrm>
            <a:off x="2" y="0"/>
            <a:ext cx="9898063" cy="5832910"/>
          </a:xfrm>
          <a:prstGeom prst="rect">
            <a:avLst/>
          </a:prstGeom>
          <a:gradFill>
            <a:gsLst>
              <a:gs pos="93000">
                <a:srgbClr val="273374"/>
              </a:gs>
              <a:gs pos="0">
                <a:srgbClr val="0684C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3715352" y="3602038"/>
            <a:ext cx="5929162"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52980" y="6381171"/>
            <a:ext cx="694044" cy="365125"/>
          </a:xfrm>
        </p:spPr>
        <p:txBody>
          <a:bodyPr/>
          <a:lstStyle/>
          <a:p>
            <a:fld id="{E57CA850-B011-4401-92D3-28535CD655E4}" type="datetimeFigureOut">
              <a:rPr lang="en-US" smtClean="0"/>
              <a:t>10/10/2018</a:t>
            </a:fld>
            <a:endParaRPr lang="en-US"/>
          </a:p>
        </p:txBody>
      </p:sp>
      <p:sp>
        <p:nvSpPr>
          <p:cNvPr id="6" name="Slide Number Placeholder 5"/>
          <p:cNvSpPr>
            <a:spLocks noGrp="1"/>
          </p:cNvSpPr>
          <p:nvPr>
            <p:ph type="sldNum" sz="quarter" idx="12"/>
          </p:nvPr>
        </p:nvSpPr>
        <p:spPr>
          <a:xfrm>
            <a:off x="1015933" y="6385789"/>
            <a:ext cx="2227064" cy="365125"/>
          </a:xfrm>
        </p:spPr>
        <p:txBody>
          <a:bodyPr/>
          <a:lstStyle/>
          <a:p>
            <a:fld id="{2C3691CE-051C-4B7E-A23B-B2E80E9D0906}" type="slidenum">
              <a:rPr lang="en-US" smtClean="0"/>
              <a:t>‹#›</a:t>
            </a:fld>
            <a:endParaRPr lang="en-US"/>
          </a:p>
        </p:txBody>
      </p:sp>
      <p:pic>
        <p:nvPicPr>
          <p:cNvPr id="12" name="Picture 11">
            <a:extLst>
              <a:ext uri="{FF2B5EF4-FFF2-40B4-BE49-F238E27FC236}">
                <a16:creationId xmlns:a16="http://schemas.microsoft.com/office/drawing/2014/main" xmlns="" id="{CFE87AF4-55B7-9E4F-8691-2B1EFF2AB4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4614" y="6297162"/>
            <a:ext cx="3523864" cy="380401"/>
          </a:xfrm>
          <a:prstGeom prst="rect">
            <a:avLst/>
          </a:prstGeom>
        </p:spPr>
      </p:pic>
      <p:sp>
        <p:nvSpPr>
          <p:cNvPr id="2" name="Title 1"/>
          <p:cNvSpPr>
            <a:spLocks noGrp="1"/>
          </p:cNvSpPr>
          <p:nvPr>
            <p:ph type="ctrTitle"/>
          </p:nvPr>
        </p:nvSpPr>
        <p:spPr>
          <a:xfrm>
            <a:off x="3484248" y="1289798"/>
            <a:ext cx="6413816" cy="1617043"/>
          </a:xfrm>
          <a:noFill/>
        </p:spPr>
        <p:txBody>
          <a:bodyPr anchor="t">
            <a:normAutofit/>
          </a:bodyPr>
          <a:lstStyle>
            <a:lvl1pPr algn="r">
              <a:defRPr sz="3600"/>
            </a:lvl1pPr>
          </a:lstStyle>
          <a:p>
            <a:r>
              <a:rPr lang="en-US" dirty="0"/>
              <a:t>Click to edit Master title style</a:t>
            </a:r>
          </a:p>
        </p:txBody>
      </p:sp>
      <p:sp>
        <p:nvSpPr>
          <p:cNvPr id="15" name="Rectangle 14">
            <a:extLst>
              <a:ext uri="{FF2B5EF4-FFF2-40B4-BE49-F238E27FC236}">
                <a16:creationId xmlns:a16="http://schemas.microsoft.com/office/drawing/2014/main" xmlns="" id="{E18AF402-EEE4-0F47-BEE5-9574658E5D35}"/>
              </a:ext>
            </a:extLst>
          </p:cNvPr>
          <p:cNvSpPr/>
          <p:nvPr userDrawn="1"/>
        </p:nvSpPr>
        <p:spPr>
          <a:xfrm>
            <a:off x="3484250" y="249688"/>
            <a:ext cx="6413815" cy="461665"/>
          </a:xfrm>
          <a:prstGeom prst="rect">
            <a:avLst/>
          </a:prstGeom>
        </p:spPr>
        <p:txBody>
          <a:bodyPr wrap="square">
            <a:spAutoFit/>
          </a:bodyPr>
          <a:lstStyle/>
          <a:p>
            <a:pPr algn="ctr">
              <a:lnSpc>
                <a:spcPct val="100000"/>
              </a:lnSpc>
              <a:spcBef>
                <a:spcPts val="1600"/>
              </a:spcBef>
              <a:spcAft>
                <a:spcPct val="0"/>
              </a:spcAft>
              <a:buFontTx/>
              <a:buNone/>
            </a:pPr>
            <a:r>
              <a:rPr lang="en-US" altLang="en-US" sz="2400" dirty="0">
                <a:solidFill>
                  <a:schemeClr val="bg1"/>
                </a:solidFill>
                <a:latin typeface="Trebuchet MS" panose="020B0603020202020204" pitchFamily="34" charset="0"/>
              </a:rPr>
              <a:t>The Global Observing System for Climate</a:t>
            </a:r>
          </a:p>
        </p:txBody>
      </p:sp>
    </p:spTree>
    <p:extLst>
      <p:ext uri="{BB962C8B-B14F-4D97-AF65-F5344CB8AC3E}">
        <p14:creationId xmlns:p14="http://schemas.microsoft.com/office/powerpoint/2010/main" val="194206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CDBD7B9E-B6E1-A94C-ACD5-F3D6C770FCDC}"/>
              </a:ext>
            </a:extLst>
          </p:cNvPr>
          <p:cNvSpPr/>
          <p:nvPr userDrawn="1"/>
        </p:nvSpPr>
        <p:spPr>
          <a:xfrm>
            <a:off x="2" y="0"/>
            <a:ext cx="9898063" cy="5832910"/>
          </a:xfrm>
          <a:prstGeom prst="rect">
            <a:avLst/>
          </a:prstGeom>
          <a:gradFill>
            <a:gsLst>
              <a:gs pos="93000">
                <a:srgbClr val="273374"/>
              </a:gs>
              <a:gs pos="0">
                <a:srgbClr val="0684C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Subtitle 2"/>
          <p:cNvSpPr>
            <a:spLocks noGrp="1"/>
          </p:cNvSpPr>
          <p:nvPr>
            <p:ph type="subTitle" idx="1"/>
          </p:nvPr>
        </p:nvSpPr>
        <p:spPr>
          <a:xfrm>
            <a:off x="3715352" y="3602038"/>
            <a:ext cx="5929162"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52980" y="6381171"/>
            <a:ext cx="694044" cy="365125"/>
          </a:xfrm>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6" name="Slide Number Placeholder 5"/>
          <p:cNvSpPr>
            <a:spLocks noGrp="1"/>
          </p:cNvSpPr>
          <p:nvPr>
            <p:ph type="sldNum" sz="quarter" idx="12"/>
          </p:nvPr>
        </p:nvSpPr>
        <p:spPr>
          <a:xfrm>
            <a:off x="1015933" y="6385789"/>
            <a:ext cx="2227064" cy="365125"/>
          </a:xfrm>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pic>
        <p:nvPicPr>
          <p:cNvPr id="12" name="Picture 11">
            <a:extLst>
              <a:ext uri="{FF2B5EF4-FFF2-40B4-BE49-F238E27FC236}">
                <a16:creationId xmlns:a16="http://schemas.microsoft.com/office/drawing/2014/main" xmlns="" id="{CFE87AF4-55B7-9E4F-8691-2B1EFF2AB4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4614" y="6297162"/>
            <a:ext cx="3523864" cy="380401"/>
          </a:xfrm>
          <a:prstGeom prst="rect">
            <a:avLst/>
          </a:prstGeom>
        </p:spPr>
      </p:pic>
      <p:sp>
        <p:nvSpPr>
          <p:cNvPr id="2" name="Title 1"/>
          <p:cNvSpPr>
            <a:spLocks noGrp="1"/>
          </p:cNvSpPr>
          <p:nvPr>
            <p:ph type="ctrTitle"/>
          </p:nvPr>
        </p:nvSpPr>
        <p:spPr>
          <a:xfrm>
            <a:off x="3484248" y="1289798"/>
            <a:ext cx="6413816" cy="1617043"/>
          </a:xfrm>
          <a:noFill/>
        </p:spPr>
        <p:txBody>
          <a:bodyPr anchor="t">
            <a:normAutofit/>
          </a:bodyPr>
          <a:lstStyle>
            <a:lvl1pPr algn="r">
              <a:defRPr sz="3600"/>
            </a:lvl1pPr>
          </a:lstStyle>
          <a:p>
            <a:r>
              <a:rPr lang="en-US" dirty="0"/>
              <a:t>Click to edit Master title style</a:t>
            </a:r>
          </a:p>
        </p:txBody>
      </p:sp>
      <p:sp>
        <p:nvSpPr>
          <p:cNvPr id="15" name="Rectangle 14">
            <a:extLst>
              <a:ext uri="{FF2B5EF4-FFF2-40B4-BE49-F238E27FC236}">
                <a16:creationId xmlns:a16="http://schemas.microsoft.com/office/drawing/2014/main" xmlns="" id="{E18AF402-EEE4-0F47-BEE5-9574658E5D35}"/>
              </a:ext>
            </a:extLst>
          </p:cNvPr>
          <p:cNvSpPr/>
          <p:nvPr userDrawn="1"/>
        </p:nvSpPr>
        <p:spPr>
          <a:xfrm>
            <a:off x="3484250" y="249688"/>
            <a:ext cx="6413815" cy="461665"/>
          </a:xfrm>
          <a:prstGeom prst="rect">
            <a:avLst/>
          </a:prstGeom>
        </p:spPr>
        <p:txBody>
          <a:bodyPr wrap="square">
            <a:spAutoFit/>
          </a:bodyPr>
          <a:lstStyle/>
          <a:p>
            <a:pPr algn="ctr">
              <a:spcBef>
                <a:spcPts val="1600"/>
              </a:spcBef>
              <a:spcAft>
                <a:spcPct val="0"/>
              </a:spcAft>
            </a:pPr>
            <a:r>
              <a:rPr lang="en-US" altLang="en-US" sz="2400" dirty="0">
                <a:solidFill>
                  <a:prstClr val="white"/>
                </a:solidFill>
                <a:latin typeface="Trebuchet MS" panose="020B0603020202020204" pitchFamily="34" charset="0"/>
              </a:rPr>
              <a:t>The Global Observing System for Climate</a:t>
            </a:r>
          </a:p>
        </p:txBody>
      </p:sp>
    </p:spTree>
    <p:extLst>
      <p:ext uri="{BB962C8B-B14F-4D97-AF65-F5344CB8AC3E}">
        <p14:creationId xmlns:p14="http://schemas.microsoft.com/office/powerpoint/2010/main" val="95742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7017" y="1709751"/>
            <a:ext cx="9411046"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75338" y="4589476"/>
            <a:ext cx="853707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37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492" y="834887"/>
            <a:ext cx="4447327" cy="53420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02960" y="845775"/>
            <a:ext cx="4447327" cy="53420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70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586" y="1"/>
            <a:ext cx="9297477" cy="755374"/>
          </a:xfrm>
        </p:spPr>
        <p:txBody>
          <a:bodyPr/>
          <a:lstStyle/>
          <a:p>
            <a:r>
              <a:rPr lang="en-US"/>
              <a:t>Click to edit Master title style</a:t>
            </a:r>
          </a:p>
        </p:txBody>
      </p:sp>
      <p:sp>
        <p:nvSpPr>
          <p:cNvPr id="3" name="Text Placeholder 2"/>
          <p:cNvSpPr>
            <a:spLocks noGrp="1"/>
          </p:cNvSpPr>
          <p:nvPr>
            <p:ph type="body" idx="1"/>
          </p:nvPr>
        </p:nvSpPr>
        <p:spPr>
          <a:xfrm>
            <a:off x="681781" y="951880"/>
            <a:ext cx="4478797"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1781" y="1775792"/>
            <a:ext cx="4478797" cy="4413871"/>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49433" y="951880"/>
            <a:ext cx="4500854"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49433" y="1775792"/>
            <a:ext cx="4500854" cy="4413871"/>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3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48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625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3187" y="0"/>
            <a:ext cx="319238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07965" y="159026"/>
            <a:ext cx="5542321" cy="6082748"/>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1787" y="1779105"/>
            <a:ext cx="3192383" cy="43629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004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2700" y="0"/>
            <a:ext cx="3192383"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4207967" y="159038"/>
            <a:ext cx="5423051" cy="61125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1787" y="1759233"/>
            <a:ext cx="3192383" cy="44056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767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7259" y="1122363"/>
            <a:ext cx="7423547"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7259" y="3602038"/>
            <a:ext cx="742354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el 1">
            <a:extLst>
              <a:ext uri="{FF2B5EF4-FFF2-40B4-BE49-F238E27FC236}">
                <a16:creationId xmlns:a16="http://schemas.microsoft.com/office/drawing/2014/main" xmlns="" id="{A9602052-E677-A145-A7B9-1772221C34CF}"/>
              </a:ext>
            </a:extLst>
          </p:cNvPr>
          <p:cNvSpPr txBox="1">
            <a:spLocks/>
          </p:cNvSpPr>
          <p:nvPr userDrawn="1"/>
        </p:nvSpPr>
        <p:spPr bwMode="auto">
          <a:xfrm>
            <a:off x="1" y="3"/>
            <a:ext cx="9898063"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a:solidFill>
                <a:srgbClr val="FFFFFF"/>
              </a:solidFill>
              <a:latin typeface="Arial Bold" pitchFamily="1" charset="0"/>
              <a:sym typeface="Arial Bold" pitchFamily="1" charset="0"/>
            </a:endParaRPr>
          </a:p>
        </p:txBody>
      </p:sp>
      <p:pic>
        <p:nvPicPr>
          <p:cNvPr id="8" name="Picture 7">
            <a:extLst>
              <a:ext uri="{FF2B5EF4-FFF2-40B4-BE49-F238E27FC236}">
                <a16:creationId xmlns:a16="http://schemas.microsoft.com/office/drawing/2014/main" xmlns="" id="{7B3A4197-B573-8B4C-9E2B-71896E6B2D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3479600" cy="5832910"/>
          </a:xfrm>
          <a:prstGeom prst="rect">
            <a:avLst/>
          </a:prstGeom>
          <a:ln w="12700">
            <a:noFill/>
          </a:ln>
          <a:effectLst/>
        </p:spPr>
      </p:pic>
      <p:grpSp>
        <p:nvGrpSpPr>
          <p:cNvPr id="9" name="Group 8">
            <a:extLst>
              <a:ext uri="{FF2B5EF4-FFF2-40B4-BE49-F238E27FC236}">
                <a16:creationId xmlns:a16="http://schemas.microsoft.com/office/drawing/2014/main" xmlns="" id="{CFACB681-1377-B24E-A043-8B9D0456A6A9}"/>
              </a:ext>
            </a:extLst>
          </p:cNvPr>
          <p:cNvGrpSpPr/>
          <p:nvPr userDrawn="1"/>
        </p:nvGrpSpPr>
        <p:grpSpPr>
          <a:xfrm>
            <a:off x="5114660" y="6006009"/>
            <a:ext cx="4551329" cy="655220"/>
            <a:chOff x="670662" y="33643612"/>
            <a:chExt cx="16170120" cy="1860332"/>
          </a:xfrm>
        </p:grpSpPr>
        <p:pic>
          <p:nvPicPr>
            <p:cNvPr id="10" name="Picture 9">
              <a:extLst>
                <a:ext uri="{FF2B5EF4-FFF2-40B4-BE49-F238E27FC236}">
                  <a16:creationId xmlns:a16="http://schemas.microsoft.com/office/drawing/2014/main" xmlns="" id="{2706FBA5-885C-1C40-BF26-3722824387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9682" y="33699526"/>
              <a:ext cx="11101100" cy="1804418"/>
            </a:xfrm>
            <a:prstGeom prst="rect">
              <a:avLst/>
            </a:prstGeom>
          </p:spPr>
        </p:pic>
        <p:pic>
          <p:nvPicPr>
            <p:cNvPr id="11" name="Picture 10">
              <a:extLst>
                <a:ext uri="{FF2B5EF4-FFF2-40B4-BE49-F238E27FC236}">
                  <a16:creationId xmlns:a16="http://schemas.microsoft.com/office/drawing/2014/main" xmlns="" id="{72C40745-74AE-744C-8A30-9F3076F6DB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662" y="33643612"/>
              <a:ext cx="4946107" cy="1722908"/>
            </a:xfrm>
            <a:prstGeom prst="rect">
              <a:avLst/>
            </a:prstGeom>
          </p:spPr>
        </p:pic>
      </p:grpSp>
    </p:spTree>
    <p:extLst>
      <p:ext uri="{BB962C8B-B14F-4D97-AF65-F5344CB8AC3E}">
        <p14:creationId xmlns:p14="http://schemas.microsoft.com/office/powerpoint/2010/main" val="13606966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t>10/10/2018</a:t>
            </a:fld>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5769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xmlns="" id="{969B0E49-622A-B04F-ABFF-ADC724E4704A}"/>
              </a:ext>
            </a:extLst>
          </p:cNvPr>
          <p:cNvGrpSpPr/>
          <p:nvPr userDrawn="1"/>
        </p:nvGrpSpPr>
        <p:grpSpPr>
          <a:xfrm rot="16200000">
            <a:off x="-3168758" y="3168759"/>
            <a:ext cx="6858004" cy="520489"/>
            <a:chOff x="508738" y="3792312"/>
            <a:chExt cx="12192004" cy="641115"/>
          </a:xfrm>
        </p:grpSpPr>
        <p:sp>
          <p:nvSpPr>
            <p:cNvPr id="8" name="Rectangle 7">
              <a:extLst>
                <a:ext uri="{FF2B5EF4-FFF2-40B4-BE49-F238E27FC236}">
                  <a16:creationId xmlns:a16="http://schemas.microsoft.com/office/drawing/2014/main" xmlns="" id="{8C188CDF-2566-9743-9871-CC149C8FF615}"/>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FB768F5C-B991-654E-A562-66F9846A0115}"/>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A9D99473-AF1C-B044-9BC5-7417F87E570B}"/>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83156176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A8F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338" y="1709741"/>
            <a:ext cx="8537079" cy="2852737"/>
          </a:xfrm>
          <a:solidFill>
            <a:srgbClr val="0CADEA"/>
          </a:solidFill>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338" y="4589466"/>
            <a:ext cx="8537079" cy="1500187"/>
          </a:xfrm>
          <a:solidFill>
            <a:srgbClr val="F5911E"/>
          </a:solidFill>
        </p:spPr>
        <p:txBody>
          <a:bodyPr/>
          <a:lstStyle>
            <a:lvl1pPr marL="0" indent="0" algn="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7" name="Group 6">
            <a:extLst>
              <a:ext uri="{FF2B5EF4-FFF2-40B4-BE49-F238E27FC236}">
                <a16:creationId xmlns:a16="http://schemas.microsoft.com/office/drawing/2014/main" xmlns="" id="{AEE0DD17-5FB9-5A44-B326-B8752E3ECCF2}"/>
              </a:ext>
            </a:extLst>
          </p:cNvPr>
          <p:cNvGrpSpPr/>
          <p:nvPr userDrawn="1"/>
        </p:nvGrpSpPr>
        <p:grpSpPr>
          <a:xfrm rot="16200000">
            <a:off x="-3168758" y="3168759"/>
            <a:ext cx="6858004" cy="520489"/>
            <a:chOff x="508738" y="3792312"/>
            <a:chExt cx="12192004" cy="641115"/>
          </a:xfrm>
        </p:grpSpPr>
        <p:sp>
          <p:nvSpPr>
            <p:cNvPr id="8" name="Rectangle 7">
              <a:extLst>
                <a:ext uri="{FF2B5EF4-FFF2-40B4-BE49-F238E27FC236}">
                  <a16:creationId xmlns:a16="http://schemas.microsoft.com/office/drawing/2014/main" xmlns="" id="{8A08A6B9-94A5-CC42-B7DA-ECFF9C34D8A4}"/>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2D595DE8-41C8-6B43-8F89-3D2683C9D297}"/>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0B506D1F-AE50-514E-80B4-2578B43050E6}"/>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0779163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493" y="966651"/>
            <a:ext cx="4206677" cy="56562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10894" y="966651"/>
            <a:ext cx="4206677" cy="5656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xmlns="" id="{5116AA56-6D83-334F-9373-7CE035F18922}"/>
              </a:ext>
            </a:extLst>
          </p:cNvPr>
          <p:cNvGrpSpPr/>
          <p:nvPr userDrawn="1"/>
        </p:nvGrpSpPr>
        <p:grpSpPr>
          <a:xfrm rot="16200000">
            <a:off x="-3168758" y="3168759"/>
            <a:ext cx="6858004" cy="520489"/>
            <a:chOff x="508738" y="3792312"/>
            <a:chExt cx="12192004" cy="641115"/>
          </a:xfrm>
        </p:grpSpPr>
        <p:sp>
          <p:nvSpPr>
            <p:cNvPr id="9" name="Rectangle 8">
              <a:extLst>
                <a:ext uri="{FF2B5EF4-FFF2-40B4-BE49-F238E27FC236}">
                  <a16:creationId xmlns:a16="http://schemas.microsoft.com/office/drawing/2014/main" xmlns="" id="{5866C536-27E6-A74D-BF01-1AFC5D9A8EA0}"/>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8D5EB561-2F57-4444-BFCB-1C9D28B102D1}"/>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xmlns="" id="{962FEFBA-4DCF-8542-B93F-3B79A998C488}"/>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2159857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0A8F9D"/>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782" y="975769"/>
            <a:ext cx="4187344"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1782" y="1799683"/>
            <a:ext cx="4187344"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10894" y="975769"/>
            <a:ext cx="4207966"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0894" y="1799683"/>
            <a:ext cx="4207966"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xmlns="" id="{EFC4ED04-0D5E-C245-8DDA-343802F780CB}"/>
              </a:ext>
            </a:extLst>
          </p:cNvPr>
          <p:cNvGrpSpPr/>
          <p:nvPr userDrawn="1"/>
        </p:nvGrpSpPr>
        <p:grpSpPr>
          <a:xfrm rot="16200000">
            <a:off x="-3168758" y="3168759"/>
            <a:ext cx="6858004" cy="520489"/>
            <a:chOff x="508738" y="3792312"/>
            <a:chExt cx="12192004" cy="641115"/>
          </a:xfrm>
        </p:grpSpPr>
        <p:sp>
          <p:nvSpPr>
            <p:cNvPr id="11" name="Rectangle 10">
              <a:extLst>
                <a:ext uri="{FF2B5EF4-FFF2-40B4-BE49-F238E27FC236}">
                  <a16:creationId xmlns:a16="http://schemas.microsoft.com/office/drawing/2014/main" xmlns="" id="{7FC11F50-95C4-724D-B2FA-63C05392D760}"/>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xmlns="" id="{CA74969E-2081-E048-9869-2C19614BBF7B}"/>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xmlns="" id="{C6F4FB13-A645-C342-B87E-6F06FC93602C}"/>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4" name="Title 1">
            <a:extLst>
              <a:ext uri="{FF2B5EF4-FFF2-40B4-BE49-F238E27FC236}">
                <a16:creationId xmlns:a16="http://schemas.microsoft.com/office/drawing/2014/main" xmlns="" id="{917CB9AD-C0B9-834D-BEFA-87206FAA645D}"/>
              </a:ext>
            </a:extLst>
          </p:cNvPr>
          <p:cNvSpPr txBox="1">
            <a:spLocks/>
          </p:cNvSpPr>
          <p:nvPr userDrawn="1"/>
        </p:nvSpPr>
        <p:spPr>
          <a:xfrm>
            <a:off x="424202" y="3"/>
            <a:ext cx="9164546" cy="862149"/>
          </a:xfrm>
          <a:prstGeom prst="rect">
            <a:avLst/>
          </a:prstGeom>
          <a:solidFill>
            <a:srgbClr val="0A8F9D"/>
          </a:solidFill>
        </p:spPr>
        <p:txBody>
          <a:bodyPr vert="horz" lIns="91440" tIns="45720" rIns="91440" bIns="45720" rtlCol="0" anchor="ctr">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a:solidFill>
                  <a:srgbClr val="FFFFFF"/>
                </a:solidFill>
              </a:rPr>
              <a:t>Click to edit Master title style</a:t>
            </a:r>
            <a:endParaRPr lang="en-US" dirty="0">
              <a:solidFill>
                <a:srgbClr val="FFFFFF"/>
              </a:solidFill>
            </a:endParaRPr>
          </a:p>
        </p:txBody>
      </p:sp>
    </p:spTree>
    <p:extLst>
      <p:ext uri="{BB962C8B-B14F-4D97-AF65-F5344CB8AC3E}">
        <p14:creationId xmlns:p14="http://schemas.microsoft.com/office/powerpoint/2010/main" val="1507778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4203" y="3"/>
            <a:ext cx="9473861" cy="862149"/>
          </a:xfrm>
        </p:spPr>
        <p:txBody>
          <a:bodyPr/>
          <a:lstStyle/>
          <a:p>
            <a:r>
              <a:rPr lang="en-US" dirty="0"/>
              <a:t>Click to edit Master title style</a:t>
            </a:r>
          </a:p>
        </p:txBody>
      </p:sp>
      <p:sp>
        <p:nvSpPr>
          <p:cNvPr id="3" name="Date Placeholder 2"/>
          <p:cNvSpPr>
            <a:spLocks noGrp="1"/>
          </p:cNvSpPr>
          <p:nvPr>
            <p:ph type="dt" sz="half" idx="10"/>
          </p:nvPr>
        </p:nvSpPr>
        <p:spPr>
          <a:xfrm>
            <a:off x="680492" y="6356353"/>
            <a:ext cx="2227064" cy="365125"/>
          </a:xfrm>
          <a:prstGeom prst="rect">
            <a:avLst/>
          </a:prstGeom>
        </p:spPr>
        <p:txBody>
          <a:bodyPr/>
          <a:lstStyle/>
          <a:p>
            <a:fld id="{C764DE79-268F-4C1A-8933-263129D2AF90}" type="datetimeFigureOut">
              <a:rPr lang="en-US" smtClean="0">
                <a:solidFill>
                  <a:srgbClr val="000000"/>
                </a:solidFill>
              </a:rPr>
              <a:pPr/>
              <a:t>10/10/2018</a:t>
            </a:fld>
            <a:endParaRPr lang="en-US" dirty="0">
              <a:solidFill>
                <a:srgbClr val="000000"/>
              </a:solidFill>
            </a:endParaRPr>
          </a:p>
        </p:txBody>
      </p:sp>
      <p:sp>
        <p:nvSpPr>
          <p:cNvPr id="4" name="Footer Placeholder 3"/>
          <p:cNvSpPr>
            <a:spLocks noGrp="1"/>
          </p:cNvSpPr>
          <p:nvPr>
            <p:ph type="ftr" sz="quarter" idx="11"/>
          </p:nvPr>
        </p:nvSpPr>
        <p:spPr>
          <a:xfrm>
            <a:off x="3278734" y="6356353"/>
            <a:ext cx="3340596" cy="365125"/>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6990507" y="6356353"/>
            <a:ext cx="2227064" cy="365125"/>
          </a:xfrm>
          <a:prstGeom prst="rect">
            <a:avLst/>
          </a:prstGeom>
        </p:spPr>
        <p:txBody>
          <a:bodyPr/>
          <a:lstStyle/>
          <a:p>
            <a:fld id="{48F63A3B-78C7-47BE-AE5E-E10140E04643}" type="slidenum">
              <a:rPr lang="en-US" smtClean="0">
                <a:solidFill>
                  <a:srgbClr val="000000"/>
                </a:solidFill>
              </a:rPr>
              <a:pPr/>
              <a:t>‹#›</a:t>
            </a:fld>
            <a:endParaRPr lang="en-US" dirty="0">
              <a:solidFill>
                <a:srgbClr val="000000"/>
              </a:solidFill>
            </a:endParaRPr>
          </a:p>
        </p:txBody>
      </p:sp>
      <p:grpSp>
        <p:nvGrpSpPr>
          <p:cNvPr id="6" name="Group 5">
            <a:extLst>
              <a:ext uri="{FF2B5EF4-FFF2-40B4-BE49-F238E27FC236}">
                <a16:creationId xmlns:a16="http://schemas.microsoft.com/office/drawing/2014/main" xmlns="" id="{A53E29BE-EFFE-8143-83E7-DDB6F29B1C80}"/>
              </a:ext>
            </a:extLst>
          </p:cNvPr>
          <p:cNvGrpSpPr/>
          <p:nvPr userDrawn="1"/>
        </p:nvGrpSpPr>
        <p:grpSpPr>
          <a:xfrm rot="16200000">
            <a:off x="-3168758" y="3168759"/>
            <a:ext cx="6858004" cy="520489"/>
            <a:chOff x="508738" y="3792312"/>
            <a:chExt cx="12192004" cy="641115"/>
          </a:xfrm>
        </p:grpSpPr>
        <p:sp>
          <p:nvSpPr>
            <p:cNvPr id="7" name="Rectangle 6">
              <a:extLst>
                <a:ext uri="{FF2B5EF4-FFF2-40B4-BE49-F238E27FC236}">
                  <a16:creationId xmlns:a16="http://schemas.microsoft.com/office/drawing/2014/main" xmlns="" id="{CC82B73B-DB42-484B-8D34-1C2974FFA749}"/>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FB5A47E3-9D06-5C4F-932F-1A902B555AA1}"/>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AE6358DE-F7EF-4E4C-9791-456F93818689}"/>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417197322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0492" y="6356353"/>
            <a:ext cx="2227064" cy="365125"/>
          </a:xfrm>
          <a:prstGeom prst="rect">
            <a:avLst/>
          </a:prstGeom>
        </p:spPr>
        <p:txBody>
          <a:bodyPr/>
          <a:lstStyle/>
          <a:p>
            <a:fld id="{E57CA850-B011-4401-92D3-28535CD655E4}" type="datetimeFigureOut">
              <a:rPr lang="en-US" smtClean="0">
                <a:solidFill>
                  <a:srgbClr val="000000">
                    <a:tint val="75000"/>
                  </a:srgbClr>
                </a:solidFill>
              </a:rPr>
              <a:pPr/>
              <a:t>10/10/2018</a:t>
            </a:fld>
            <a:endParaRPr lang="en-US">
              <a:solidFill>
                <a:srgbClr val="000000">
                  <a:tint val="75000"/>
                </a:srgbClr>
              </a:solidFill>
            </a:endParaRPr>
          </a:p>
        </p:txBody>
      </p:sp>
      <p:sp>
        <p:nvSpPr>
          <p:cNvPr id="3" name="Footer Placeholder 2"/>
          <p:cNvSpPr>
            <a:spLocks noGrp="1"/>
          </p:cNvSpPr>
          <p:nvPr>
            <p:ph type="ftr" sz="quarter" idx="11"/>
          </p:nvPr>
        </p:nvSpPr>
        <p:spPr>
          <a:xfrm>
            <a:off x="3278734" y="6356353"/>
            <a:ext cx="3340596" cy="365125"/>
          </a:xfrm>
          <a:prstGeom prst="rect">
            <a:avLst/>
          </a:prstGeom>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a:xfrm>
            <a:off x="6990507" y="6356353"/>
            <a:ext cx="2227064" cy="365125"/>
          </a:xfrm>
          <a:prstGeom prst="rect">
            <a:avLst/>
          </a:prstGeom>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grpSp>
        <p:nvGrpSpPr>
          <p:cNvPr id="5" name="Group 4">
            <a:extLst>
              <a:ext uri="{FF2B5EF4-FFF2-40B4-BE49-F238E27FC236}">
                <a16:creationId xmlns:a16="http://schemas.microsoft.com/office/drawing/2014/main" xmlns="" id="{E693F1C5-AF43-8A49-96DD-B26C8E12525E}"/>
              </a:ext>
            </a:extLst>
          </p:cNvPr>
          <p:cNvGrpSpPr/>
          <p:nvPr userDrawn="1"/>
        </p:nvGrpSpPr>
        <p:grpSpPr>
          <a:xfrm rot="16200000">
            <a:off x="-3168758" y="3168759"/>
            <a:ext cx="6858004" cy="520489"/>
            <a:chOff x="508738" y="3792312"/>
            <a:chExt cx="12192004" cy="641115"/>
          </a:xfrm>
        </p:grpSpPr>
        <p:sp>
          <p:nvSpPr>
            <p:cNvPr id="6" name="Rectangle 5">
              <a:extLst>
                <a:ext uri="{FF2B5EF4-FFF2-40B4-BE49-F238E27FC236}">
                  <a16:creationId xmlns:a16="http://schemas.microsoft.com/office/drawing/2014/main" xmlns="" id="{F6BF5B1E-5EE5-E44F-A384-4BD4321E9BB9}"/>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xmlns="" id="{A878F672-D2C3-F84E-9269-BFED76F0692A}"/>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a:extLst>
                <a:ext uri="{FF2B5EF4-FFF2-40B4-BE49-F238E27FC236}">
                  <a16:creationId xmlns:a16="http://schemas.microsoft.com/office/drawing/2014/main" xmlns="" id="{3021D26B-C2BE-3541-B71C-DFBB90FB6FBC}"/>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49291102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782" y="457200"/>
            <a:ext cx="319238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07966" y="987428"/>
            <a:ext cx="50108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1782" y="2057400"/>
            <a:ext cx="31923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80492" y="6356353"/>
            <a:ext cx="2227064" cy="365125"/>
          </a:xfrm>
          <a:prstGeom prst="rect">
            <a:avLst/>
          </a:prstGeom>
        </p:spPr>
        <p:txBody>
          <a:bodyPr/>
          <a:lstStyle/>
          <a:p>
            <a:fld id="{E57CA850-B011-4401-92D3-28535CD655E4}" type="datetimeFigureOut">
              <a:rPr lang="en-US" smtClean="0">
                <a:solidFill>
                  <a:srgbClr val="000000">
                    <a:tint val="75000"/>
                  </a:srgbClr>
                </a:solidFill>
              </a:rPr>
              <a:pPr/>
              <a:t>10/10/2018</a:t>
            </a:fld>
            <a:endParaRPr lang="en-US">
              <a:solidFill>
                <a:srgbClr val="000000">
                  <a:tint val="75000"/>
                </a:srgbClr>
              </a:solidFill>
            </a:endParaRPr>
          </a:p>
        </p:txBody>
      </p:sp>
      <p:sp>
        <p:nvSpPr>
          <p:cNvPr id="6" name="Footer Placeholder 5"/>
          <p:cNvSpPr>
            <a:spLocks noGrp="1"/>
          </p:cNvSpPr>
          <p:nvPr>
            <p:ph type="ftr" sz="quarter" idx="11"/>
          </p:nvPr>
        </p:nvSpPr>
        <p:spPr>
          <a:xfrm>
            <a:off x="3278734" y="6356353"/>
            <a:ext cx="3340596" cy="365125"/>
          </a:xfrm>
          <a:prstGeom prst="rect">
            <a:avLst/>
          </a:prstGeom>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a:xfrm>
            <a:off x="6990507" y="6356353"/>
            <a:ext cx="2227064" cy="365125"/>
          </a:xfrm>
          <a:prstGeom prst="rect">
            <a:avLst/>
          </a:prstGeom>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grpSp>
        <p:nvGrpSpPr>
          <p:cNvPr id="8" name="Group 7">
            <a:extLst>
              <a:ext uri="{FF2B5EF4-FFF2-40B4-BE49-F238E27FC236}">
                <a16:creationId xmlns:a16="http://schemas.microsoft.com/office/drawing/2014/main" xmlns="" id="{C55C3FDE-9305-A94D-9133-D1D0466B9049}"/>
              </a:ext>
            </a:extLst>
          </p:cNvPr>
          <p:cNvGrpSpPr/>
          <p:nvPr userDrawn="1"/>
        </p:nvGrpSpPr>
        <p:grpSpPr>
          <a:xfrm rot="16200000">
            <a:off x="-3168758" y="3168759"/>
            <a:ext cx="6858004" cy="520489"/>
            <a:chOff x="508738" y="3792312"/>
            <a:chExt cx="12192004" cy="641115"/>
          </a:xfrm>
        </p:grpSpPr>
        <p:sp>
          <p:nvSpPr>
            <p:cNvPr id="9" name="Rectangle 8">
              <a:extLst>
                <a:ext uri="{FF2B5EF4-FFF2-40B4-BE49-F238E27FC236}">
                  <a16:creationId xmlns:a16="http://schemas.microsoft.com/office/drawing/2014/main" xmlns="" id="{74A40998-D780-4442-BA7A-2C041D244D94}"/>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97D41FE7-9C4D-224E-9D6A-A381F5344625}"/>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xmlns="" id="{40133759-4EF1-584E-A6A4-AF1E7C5FC05D}"/>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50287859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782" y="457200"/>
            <a:ext cx="319238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07966" y="987428"/>
            <a:ext cx="50108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1782" y="2057400"/>
            <a:ext cx="31923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80492" y="6356353"/>
            <a:ext cx="2227064" cy="365125"/>
          </a:xfrm>
          <a:prstGeom prst="rect">
            <a:avLst/>
          </a:prstGeom>
        </p:spPr>
        <p:txBody>
          <a:bodyPr/>
          <a:lstStyle/>
          <a:p>
            <a:fld id="{E57CA850-B011-4401-92D3-28535CD655E4}" type="datetimeFigureOut">
              <a:rPr lang="en-US" smtClean="0">
                <a:solidFill>
                  <a:srgbClr val="000000">
                    <a:tint val="75000"/>
                  </a:srgbClr>
                </a:solidFill>
              </a:rPr>
              <a:pPr/>
              <a:t>10/10/2018</a:t>
            </a:fld>
            <a:endParaRPr lang="en-US">
              <a:solidFill>
                <a:srgbClr val="000000">
                  <a:tint val="75000"/>
                </a:srgbClr>
              </a:solidFill>
            </a:endParaRPr>
          </a:p>
        </p:txBody>
      </p:sp>
      <p:sp>
        <p:nvSpPr>
          <p:cNvPr id="6" name="Footer Placeholder 5"/>
          <p:cNvSpPr>
            <a:spLocks noGrp="1"/>
          </p:cNvSpPr>
          <p:nvPr>
            <p:ph type="ftr" sz="quarter" idx="11"/>
          </p:nvPr>
        </p:nvSpPr>
        <p:spPr>
          <a:xfrm>
            <a:off x="3278734" y="6356353"/>
            <a:ext cx="3340596" cy="365125"/>
          </a:xfrm>
          <a:prstGeom prst="rect">
            <a:avLst/>
          </a:prstGeom>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a:xfrm>
            <a:off x="6990507" y="6356353"/>
            <a:ext cx="2227064" cy="365125"/>
          </a:xfrm>
          <a:prstGeom prst="rect">
            <a:avLst/>
          </a:prstGeom>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grpSp>
        <p:nvGrpSpPr>
          <p:cNvPr id="8" name="Group 7">
            <a:extLst>
              <a:ext uri="{FF2B5EF4-FFF2-40B4-BE49-F238E27FC236}">
                <a16:creationId xmlns:a16="http://schemas.microsoft.com/office/drawing/2014/main" xmlns="" id="{4B31552C-2CBB-1F40-8F94-22DA5E3D90FD}"/>
              </a:ext>
            </a:extLst>
          </p:cNvPr>
          <p:cNvGrpSpPr/>
          <p:nvPr userDrawn="1"/>
        </p:nvGrpSpPr>
        <p:grpSpPr>
          <a:xfrm rot="16200000">
            <a:off x="-3168758" y="3168759"/>
            <a:ext cx="6858004" cy="520489"/>
            <a:chOff x="508738" y="3792312"/>
            <a:chExt cx="12192004" cy="641115"/>
          </a:xfrm>
        </p:grpSpPr>
        <p:sp>
          <p:nvSpPr>
            <p:cNvPr id="9" name="Rectangle 8">
              <a:extLst>
                <a:ext uri="{FF2B5EF4-FFF2-40B4-BE49-F238E27FC236}">
                  <a16:creationId xmlns:a16="http://schemas.microsoft.com/office/drawing/2014/main" xmlns="" id="{CCAA5A53-DC43-ED4B-8A2E-74ED665B1109}"/>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3FB738E4-0780-1046-B1DD-1EF5557B9C0E}"/>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xmlns="" id="{19E5DCED-3D05-1D4E-A80F-3F6ED930F229}"/>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4058024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492" y="6356353"/>
            <a:ext cx="2227064" cy="365125"/>
          </a:xfrm>
          <a:prstGeom prst="rect">
            <a:avLst/>
          </a:prstGeom>
        </p:spPr>
        <p:txBody>
          <a:bodyPr/>
          <a:lstStyle/>
          <a:p>
            <a:fld id="{E57CA850-B011-4401-92D3-28535CD655E4}" type="datetimeFigureOut">
              <a:rPr lang="en-US" smtClean="0">
                <a:solidFill>
                  <a:srgbClr val="000000">
                    <a:tint val="75000"/>
                  </a:srgbClr>
                </a:solidFill>
              </a:rPr>
              <a:pPr/>
              <a:t>10/10/2018</a:t>
            </a:fld>
            <a:endParaRPr lang="en-US">
              <a:solidFill>
                <a:srgbClr val="000000">
                  <a:tint val="75000"/>
                </a:srgbClr>
              </a:solidFill>
            </a:endParaRPr>
          </a:p>
        </p:txBody>
      </p:sp>
      <p:sp>
        <p:nvSpPr>
          <p:cNvPr id="5" name="Footer Placeholder 4"/>
          <p:cNvSpPr>
            <a:spLocks noGrp="1"/>
          </p:cNvSpPr>
          <p:nvPr>
            <p:ph type="ftr" sz="quarter" idx="11"/>
          </p:nvPr>
        </p:nvSpPr>
        <p:spPr>
          <a:xfrm>
            <a:off x="3278734" y="6356353"/>
            <a:ext cx="3340596" cy="365125"/>
          </a:xfrm>
          <a:prstGeom prst="rect">
            <a:avLst/>
          </a:prstGeom>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a:xfrm>
            <a:off x="6990507" y="6356353"/>
            <a:ext cx="2227064" cy="365125"/>
          </a:xfrm>
          <a:prstGeom prst="rect">
            <a:avLst/>
          </a:prstGeom>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grpSp>
        <p:nvGrpSpPr>
          <p:cNvPr id="7" name="Group 6">
            <a:extLst>
              <a:ext uri="{FF2B5EF4-FFF2-40B4-BE49-F238E27FC236}">
                <a16:creationId xmlns:a16="http://schemas.microsoft.com/office/drawing/2014/main" xmlns="" id="{E2FB2FDB-649F-924F-AD14-DD591969B323}"/>
              </a:ext>
            </a:extLst>
          </p:cNvPr>
          <p:cNvGrpSpPr/>
          <p:nvPr userDrawn="1"/>
        </p:nvGrpSpPr>
        <p:grpSpPr>
          <a:xfrm rot="16200000">
            <a:off x="-3168758" y="3168759"/>
            <a:ext cx="6858004" cy="520489"/>
            <a:chOff x="508738" y="3792312"/>
            <a:chExt cx="12192004" cy="641115"/>
          </a:xfrm>
        </p:grpSpPr>
        <p:sp>
          <p:nvSpPr>
            <p:cNvPr id="8" name="Rectangle 7">
              <a:extLst>
                <a:ext uri="{FF2B5EF4-FFF2-40B4-BE49-F238E27FC236}">
                  <a16:creationId xmlns:a16="http://schemas.microsoft.com/office/drawing/2014/main" xmlns="" id="{76726A96-8897-5B4F-88BE-825038A2FCFB}"/>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66835754-BCDE-2447-B396-5F7ED03B0557}"/>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0C1D9C40-F1F1-A348-B060-66B127A27212}"/>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231623180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3301" y="365125"/>
            <a:ext cx="213427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492" y="365125"/>
            <a:ext cx="627908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492" y="6356353"/>
            <a:ext cx="2227064" cy="365125"/>
          </a:xfrm>
          <a:prstGeom prst="rect">
            <a:avLst/>
          </a:prstGeom>
        </p:spPr>
        <p:txBody>
          <a:bodyPr/>
          <a:lstStyle/>
          <a:p>
            <a:fld id="{E57CA850-B011-4401-92D3-28535CD655E4}" type="datetimeFigureOut">
              <a:rPr lang="en-US" smtClean="0">
                <a:solidFill>
                  <a:srgbClr val="000000">
                    <a:tint val="75000"/>
                  </a:srgbClr>
                </a:solidFill>
              </a:rPr>
              <a:pPr/>
              <a:t>10/10/2018</a:t>
            </a:fld>
            <a:endParaRPr lang="en-US">
              <a:solidFill>
                <a:srgbClr val="000000">
                  <a:tint val="75000"/>
                </a:srgbClr>
              </a:solidFill>
            </a:endParaRPr>
          </a:p>
        </p:txBody>
      </p:sp>
      <p:sp>
        <p:nvSpPr>
          <p:cNvPr id="5" name="Footer Placeholder 4"/>
          <p:cNvSpPr>
            <a:spLocks noGrp="1"/>
          </p:cNvSpPr>
          <p:nvPr>
            <p:ph type="ftr" sz="quarter" idx="11"/>
          </p:nvPr>
        </p:nvSpPr>
        <p:spPr>
          <a:xfrm>
            <a:off x="3278734" y="6356353"/>
            <a:ext cx="3340596" cy="365125"/>
          </a:xfrm>
          <a:prstGeom prst="rect">
            <a:avLst/>
          </a:prstGeom>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a:xfrm>
            <a:off x="6990507" y="6356353"/>
            <a:ext cx="2227064" cy="365125"/>
          </a:xfrm>
          <a:prstGeom prst="rect">
            <a:avLst/>
          </a:prstGeom>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grpSp>
        <p:nvGrpSpPr>
          <p:cNvPr id="7" name="Group 6">
            <a:extLst>
              <a:ext uri="{FF2B5EF4-FFF2-40B4-BE49-F238E27FC236}">
                <a16:creationId xmlns:a16="http://schemas.microsoft.com/office/drawing/2014/main" xmlns="" id="{85795D56-B803-5C40-BE57-F14EF3111986}"/>
              </a:ext>
            </a:extLst>
          </p:cNvPr>
          <p:cNvGrpSpPr/>
          <p:nvPr userDrawn="1"/>
        </p:nvGrpSpPr>
        <p:grpSpPr>
          <a:xfrm rot="16200000">
            <a:off x="-3168758" y="3168759"/>
            <a:ext cx="6858004" cy="520489"/>
            <a:chOff x="508738" y="3792312"/>
            <a:chExt cx="12192004" cy="641115"/>
          </a:xfrm>
        </p:grpSpPr>
        <p:sp>
          <p:nvSpPr>
            <p:cNvPr id="8" name="Rectangle 7">
              <a:extLst>
                <a:ext uri="{FF2B5EF4-FFF2-40B4-BE49-F238E27FC236}">
                  <a16:creationId xmlns:a16="http://schemas.microsoft.com/office/drawing/2014/main" xmlns="" id="{14AA896C-E16D-CA43-8711-4540F7F8D31C}"/>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xmlns="" id="{CC083E3A-5A76-5B4E-B27E-A9A4605B0EFE}"/>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99CDCCA1-0B68-EB4D-B8AD-5534A8A81752}"/>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41916802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7017" y="1709751"/>
            <a:ext cx="9411046"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75338" y="4589476"/>
            <a:ext cx="853707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t>10/10/2018</a:t>
            </a:fld>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85929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492" y="834887"/>
            <a:ext cx="4447327" cy="53420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02960" y="845775"/>
            <a:ext cx="4447327" cy="53420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7CA850-B011-4401-92D3-28535CD655E4}" type="datetimeFigureOut">
              <a:rPr lang="en-US" smtClean="0"/>
              <a:t>10/10/2018</a:t>
            </a:fld>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02458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586" y="1"/>
            <a:ext cx="9297477" cy="755374"/>
          </a:xfrm>
        </p:spPr>
        <p:txBody>
          <a:bodyPr/>
          <a:lstStyle/>
          <a:p>
            <a:r>
              <a:rPr lang="en-US"/>
              <a:t>Click to edit Master title style</a:t>
            </a:r>
          </a:p>
        </p:txBody>
      </p:sp>
      <p:sp>
        <p:nvSpPr>
          <p:cNvPr id="3" name="Text Placeholder 2"/>
          <p:cNvSpPr>
            <a:spLocks noGrp="1"/>
          </p:cNvSpPr>
          <p:nvPr>
            <p:ph type="body" idx="1"/>
          </p:nvPr>
        </p:nvSpPr>
        <p:spPr>
          <a:xfrm>
            <a:off x="681781" y="951880"/>
            <a:ext cx="4478797"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1781" y="1775792"/>
            <a:ext cx="4478797" cy="4413871"/>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49433" y="951880"/>
            <a:ext cx="4500854"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49433" y="1775792"/>
            <a:ext cx="4500854" cy="4413871"/>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57CA850-B011-4401-92D3-28535CD655E4}" type="datetimeFigureOut">
              <a:rPr lang="en-US" smtClean="0"/>
              <a:t>10/10/2018</a:t>
            </a:fld>
            <a:endParaRPr lang="en-US"/>
          </a:p>
        </p:txBody>
      </p:sp>
      <p:sp>
        <p:nvSpPr>
          <p:cNvPr id="9" name="Slide Number Placeholder 8"/>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19767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CA850-B011-4401-92D3-28535CD655E4}" type="datetimeFigureOut">
              <a:rPr lang="en-US" smtClean="0"/>
              <a:t>10/10/2018</a:t>
            </a:fld>
            <a:endParaRPr lang="en-US"/>
          </a:p>
        </p:txBody>
      </p:sp>
      <p:sp>
        <p:nvSpPr>
          <p:cNvPr id="5" name="Slide Number Placeholder 4"/>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70887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t>10/10/2018</a:t>
            </a:fld>
            <a:endParaRPr lang="en-US"/>
          </a:p>
        </p:txBody>
      </p:sp>
      <p:sp>
        <p:nvSpPr>
          <p:cNvPr id="4" name="Slide Number Placeholder 3"/>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58877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3187" y="0"/>
            <a:ext cx="319238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07965" y="159026"/>
            <a:ext cx="5542321" cy="6082748"/>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1787" y="1779105"/>
            <a:ext cx="3192383" cy="43629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10/10/2018</a:t>
            </a:fld>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2606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2700" y="0"/>
            <a:ext cx="3192383"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4207967" y="159038"/>
            <a:ext cx="5423051" cy="61125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1787" y="1759233"/>
            <a:ext cx="3192383" cy="44056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10/10/2018</a:t>
            </a:fld>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60306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9683" y="12"/>
            <a:ext cx="9488380" cy="712269"/>
          </a:xfrm>
          <a:prstGeom prst="rect">
            <a:avLst/>
          </a:prstGeom>
          <a:solidFill>
            <a:srgbClr val="3F8D9B"/>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494" y="801895"/>
            <a:ext cx="9069795" cy="54100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8621" y="6386180"/>
            <a:ext cx="2227064" cy="365125"/>
          </a:xfrm>
          <a:prstGeom prst="rect">
            <a:avLst/>
          </a:prstGeom>
        </p:spPr>
        <p:txBody>
          <a:bodyPr vert="horz" lIns="91440" tIns="45720" rIns="91440" bIns="45720" rtlCol="0" anchor="ctr"/>
          <a:lstStyle>
            <a:lvl1pPr algn="l">
              <a:defRPr sz="1000" b="0" i="1">
                <a:solidFill>
                  <a:schemeClr val="tx1">
                    <a:tint val="75000"/>
                  </a:schemeClr>
                </a:solidFill>
                <a:latin typeface="Trebuchet MS" panose="020B0703020202090204" pitchFamily="34" charset="0"/>
              </a:defRPr>
            </a:lvl1pPr>
          </a:lstStyle>
          <a:p>
            <a:fld id="{E57CA850-B011-4401-92D3-28535CD655E4}" type="datetimeFigureOut">
              <a:rPr lang="en-US" smtClean="0"/>
              <a:pPr/>
              <a:t>10/10/2018</a:t>
            </a:fld>
            <a:endParaRPr lang="en-US"/>
          </a:p>
        </p:txBody>
      </p:sp>
      <p:sp>
        <p:nvSpPr>
          <p:cNvPr id="6" name="Slide Number Placeholder 5"/>
          <p:cNvSpPr>
            <a:spLocks noGrp="1"/>
          </p:cNvSpPr>
          <p:nvPr>
            <p:ph type="sldNum" sz="quarter" idx="4"/>
          </p:nvPr>
        </p:nvSpPr>
        <p:spPr>
          <a:xfrm>
            <a:off x="7523223" y="6386180"/>
            <a:ext cx="2227064" cy="365125"/>
          </a:xfrm>
          <a:prstGeom prst="rect">
            <a:avLst/>
          </a:prstGeom>
        </p:spPr>
        <p:txBody>
          <a:bodyPr vert="horz" lIns="91440" tIns="45720" rIns="91440" bIns="45720" rtlCol="0" anchor="ctr"/>
          <a:lstStyle>
            <a:lvl1pPr algn="r">
              <a:defRPr sz="1000" b="0" i="1">
                <a:solidFill>
                  <a:schemeClr val="tx1">
                    <a:tint val="75000"/>
                  </a:schemeClr>
                </a:solidFill>
                <a:latin typeface="Trebuchet MS" panose="020B0703020202090204" pitchFamily="34" charset="0"/>
              </a:defRPr>
            </a:lvl1pPr>
          </a:lstStyle>
          <a:p>
            <a:r>
              <a:rPr lang="en-US" dirty="0"/>
              <a:t>GCOS </a:t>
            </a:r>
            <a:fld id="{2C3691CE-051C-4B7E-A23B-B2E80E9D0906}" type="slidenum">
              <a:rPr lang="en-US" smtClean="0"/>
              <a:pPr/>
              <a:t>‹#›</a:t>
            </a:fld>
            <a:endParaRPr lang="en-US" dirty="0"/>
          </a:p>
        </p:txBody>
      </p:sp>
      <p:grpSp>
        <p:nvGrpSpPr>
          <p:cNvPr id="7" name="Group 6">
            <a:extLst>
              <a:ext uri="{FF2B5EF4-FFF2-40B4-BE49-F238E27FC236}">
                <a16:creationId xmlns:a16="http://schemas.microsoft.com/office/drawing/2014/main" xmlns="" id="{9FBD2CC2-39FE-B446-BD36-026A9FE767DC}"/>
              </a:ext>
            </a:extLst>
          </p:cNvPr>
          <p:cNvGrpSpPr/>
          <p:nvPr userDrawn="1"/>
        </p:nvGrpSpPr>
        <p:grpSpPr>
          <a:xfrm rot="16200000">
            <a:off x="-3126452" y="3108446"/>
            <a:ext cx="6858004" cy="641115"/>
            <a:chOff x="508738" y="3792312"/>
            <a:chExt cx="12192004" cy="641115"/>
          </a:xfrm>
        </p:grpSpPr>
        <p:sp>
          <p:nvSpPr>
            <p:cNvPr id="8" name="Rectangle 7">
              <a:extLst>
                <a:ext uri="{FF2B5EF4-FFF2-40B4-BE49-F238E27FC236}">
                  <a16:creationId xmlns:a16="http://schemas.microsoft.com/office/drawing/2014/main" xmlns="" id="{8C842CDF-A8C1-D341-B475-36183660EE3C}"/>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xmlns="" id="{FAA6733E-1BC2-B54C-AC08-80C8D4A1CC3D}"/>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xmlns="" id="{B9052CC3-30E0-A844-A8B2-F100FEE9C3A7}"/>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0807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r" defTabSz="9144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9683" y="12"/>
            <a:ext cx="9488380" cy="712269"/>
          </a:xfrm>
          <a:prstGeom prst="rect">
            <a:avLst/>
          </a:prstGeom>
          <a:solidFill>
            <a:srgbClr val="3F8D9B"/>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494" y="801895"/>
            <a:ext cx="9069795" cy="54100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8621" y="6386180"/>
            <a:ext cx="2227064" cy="365125"/>
          </a:xfrm>
          <a:prstGeom prst="rect">
            <a:avLst/>
          </a:prstGeom>
        </p:spPr>
        <p:txBody>
          <a:bodyPr vert="horz" lIns="91440" tIns="45720" rIns="91440" bIns="45720" rtlCol="0" anchor="ctr"/>
          <a:lstStyle>
            <a:lvl1pPr algn="l">
              <a:defRPr sz="1000" b="0" i="1">
                <a:solidFill>
                  <a:schemeClr val="tx1">
                    <a:tint val="75000"/>
                  </a:schemeClr>
                </a:solidFill>
                <a:latin typeface="Trebuchet MS" panose="020B0703020202090204" pitchFamily="34" charset="0"/>
              </a:defRPr>
            </a:lvl1pPr>
          </a:lstStyle>
          <a:p>
            <a:fld id="{E57CA850-B011-4401-92D3-28535CD655E4}" type="datetimeFigureOut">
              <a:rPr lang="en-US" smtClean="0">
                <a:solidFill>
                  <a:prstClr val="black">
                    <a:tint val="75000"/>
                  </a:prstClr>
                </a:solidFill>
              </a:rPr>
              <a:pPr/>
              <a:t>10/10/2018</a:t>
            </a:fld>
            <a:endParaRPr lang="en-US">
              <a:solidFill>
                <a:prstClr val="black">
                  <a:tint val="75000"/>
                </a:prstClr>
              </a:solidFill>
            </a:endParaRPr>
          </a:p>
        </p:txBody>
      </p:sp>
      <p:sp>
        <p:nvSpPr>
          <p:cNvPr id="6" name="Slide Number Placeholder 5"/>
          <p:cNvSpPr>
            <a:spLocks noGrp="1"/>
          </p:cNvSpPr>
          <p:nvPr>
            <p:ph type="sldNum" sz="quarter" idx="4"/>
          </p:nvPr>
        </p:nvSpPr>
        <p:spPr>
          <a:xfrm>
            <a:off x="7523223" y="6386180"/>
            <a:ext cx="2227064" cy="365125"/>
          </a:xfrm>
          <a:prstGeom prst="rect">
            <a:avLst/>
          </a:prstGeom>
        </p:spPr>
        <p:txBody>
          <a:bodyPr vert="horz" lIns="91440" tIns="45720" rIns="91440" bIns="45720" rtlCol="0" anchor="ctr"/>
          <a:lstStyle>
            <a:lvl1pPr algn="r">
              <a:defRPr sz="1000" b="0" i="1">
                <a:solidFill>
                  <a:schemeClr val="tx1">
                    <a:tint val="75000"/>
                  </a:schemeClr>
                </a:solidFill>
                <a:latin typeface="Trebuchet MS" panose="020B0703020202090204" pitchFamily="34" charset="0"/>
              </a:defRPr>
            </a:lvl1pPr>
          </a:lstStyle>
          <a:p>
            <a:r>
              <a:rPr lang="en-US" dirty="0">
                <a:solidFill>
                  <a:prstClr val="black">
                    <a:tint val="75000"/>
                  </a:prstClr>
                </a:solidFill>
              </a:rPr>
              <a:t>GCOS </a:t>
            </a:r>
            <a:fld id="{2C3691CE-051C-4B7E-A23B-B2E80E9D0906}"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a:extLst>
              <a:ext uri="{FF2B5EF4-FFF2-40B4-BE49-F238E27FC236}">
                <a16:creationId xmlns:a16="http://schemas.microsoft.com/office/drawing/2014/main" xmlns="" id="{9FBD2CC2-39FE-B446-BD36-026A9FE767DC}"/>
              </a:ext>
            </a:extLst>
          </p:cNvPr>
          <p:cNvGrpSpPr/>
          <p:nvPr userDrawn="1"/>
        </p:nvGrpSpPr>
        <p:grpSpPr>
          <a:xfrm rot="16200000">
            <a:off x="-3126452" y="3108446"/>
            <a:ext cx="6858004" cy="641115"/>
            <a:chOff x="508738" y="3792312"/>
            <a:chExt cx="12192004" cy="641115"/>
          </a:xfrm>
        </p:grpSpPr>
        <p:sp>
          <p:nvSpPr>
            <p:cNvPr id="8" name="Rectangle 7">
              <a:extLst>
                <a:ext uri="{FF2B5EF4-FFF2-40B4-BE49-F238E27FC236}">
                  <a16:creationId xmlns:a16="http://schemas.microsoft.com/office/drawing/2014/main" xmlns="" id="{8C842CDF-A8C1-D341-B475-36183660EE3C}"/>
                </a:ext>
              </a:extLst>
            </p:cNvPr>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xmlns="" id="{FAA6733E-1BC2-B54C-AC08-80C8D4A1CC3D}"/>
                </a:ext>
              </a:extLst>
            </p:cNvPr>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xmlns="" id="{B9052CC3-30E0-A844-A8B2-F100FEE9C3A7}"/>
                </a:ext>
              </a:extLst>
            </p:cNvPr>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803582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r" defTabSz="9144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4203" y="3"/>
            <a:ext cx="9473861" cy="862149"/>
          </a:xfrm>
          <a:prstGeom prst="rect">
            <a:avLst/>
          </a:prstGeom>
          <a:solidFill>
            <a:srgbClr val="0A8F9D"/>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493" y="1045029"/>
            <a:ext cx="8537079" cy="56039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47958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fade/>
  </p:transition>
  <p:txStyles>
    <p:titleStyle>
      <a:lvl1pPr algn="r" defTabSz="914400" rtl="0" eaLnBrk="1" latinLnBrk="0" hangingPunct="1">
        <a:lnSpc>
          <a:spcPct val="90000"/>
        </a:lnSpc>
        <a:spcBef>
          <a:spcPct val="0"/>
        </a:spcBef>
        <a:buNone/>
        <a:defRPr sz="3600" b="1"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www.esa.int/spaceinimages/ESA_Multimedia/Copyright_Notice_Images" TargetMode="External"/><Relationship Id="rId5" Type="http://schemas.openxmlformats.org/officeDocument/2006/relationships/image" Target="../media/image31.png"/><Relationship Id="rId4" Type="http://schemas.openxmlformats.org/officeDocument/2006/relationships/image" Target="../media/image3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8.tiff"/><Relationship Id="rId3" Type="http://schemas.openxmlformats.org/officeDocument/2006/relationships/image" Target="../media/image33.tiff"/><Relationship Id="rId7" Type="http://schemas.openxmlformats.org/officeDocument/2006/relationships/image" Target="../media/image37.tiff"/><Relationship Id="rId2" Type="http://schemas.openxmlformats.org/officeDocument/2006/relationships/image" Target="../media/image32.tiff"/><Relationship Id="rId1" Type="http://schemas.openxmlformats.org/officeDocument/2006/relationships/slideLayout" Target="../slideLayouts/slideLayout7.xml"/><Relationship Id="rId6" Type="http://schemas.openxmlformats.org/officeDocument/2006/relationships/image" Target="../media/image36.tiff"/><Relationship Id="rId5" Type="http://schemas.openxmlformats.org/officeDocument/2006/relationships/image" Target="../media/image35.tiff"/><Relationship Id="rId4" Type="http://schemas.openxmlformats.org/officeDocument/2006/relationships/image" Target="../media/image34.tiff"/><Relationship Id="rId9" Type="http://schemas.openxmlformats.org/officeDocument/2006/relationships/image" Target="../media/image39.tiff"/></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4614" y="6297162"/>
            <a:ext cx="3523864" cy="380401"/>
          </a:xfrm>
          <a:prstGeom prst="rect">
            <a:avLst/>
          </a:prstGeom>
        </p:spPr>
      </p:pic>
      <p:sp>
        <p:nvSpPr>
          <p:cNvPr id="4" name="Title 3">
            <a:extLst>
              <a:ext uri="{FF2B5EF4-FFF2-40B4-BE49-F238E27FC236}">
                <a16:creationId xmlns:a16="http://schemas.microsoft.com/office/drawing/2014/main" xmlns="" id="{2511C604-9E71-9D45-B35A-0675676E9BAF}"/>
              </a:ext>
            </a:extLst>
          </p:cNvPr>
          <p:cNvSpPr>
            <a:spLocks noGrp="1"/>
          </p:cNvSpPr>
          <p:nvPr>
            <p:ph type="ctrTitle"/>
          </p:nvPr>
        </p:nvSpPr>
        <p:spPr/>
        <p:txBody>
          <a:bodyPr>
            <a:normAutofit fontScale="90000"/>
          </a:bodyPr>
          <a:lstStyle/>
          <a:p>
            <a:r>
              <a:rPr lang="en-GB" sz="6000" dirty="0" smtClean="0"/>
              <a:t>GCOS</a:t>
            </a:r>
            <a:r>
              <a:rPr lang="en-GB" dirty="0" smtClean="0"/>
              <a:t/>
            </a:r>
            <a:br>
              <a:rPr lang="en-GB" dirty="0" smtClean="0"/>
            </a:br>
            <a:r>
              <a:rPr lang="en-GB" dirty="0"/>
              <a:t/>
            </a:r>
            <a:br>
              <a:rPr lang="en-GB" dirty="0"/>
            </a:br>
            <a:r>
              <a:rPr lang="en-GB" dirty="0" smtClean="0"/>
              <a:t>CEOS-32</a:t>
            </a:r>
            <a:br>
              <a:rPr lang="en-GB" dirty="0" smtClean="0"/>
            </a:br>
            <a:r>
              <a:rPr lang="en-GB" dirty="0" smtClean="0"/>
              <a:t>Plenary</a:t>
            </a:r>
            <a:br>
              <a:rPr lang="en-GB" dirty="0" smtClean="0"/>
            </a:br>
            <a:r>
              <a:rPr lang="en-GB" dirty="0" smtClean="0"/>
              <a:t>17-18 October 2018, Brussels</a:t>
            </a:r>
            <a:endParaRPr lang="en-GB" dirty="0"/>
          </a:p>
        </p:txBody>
      </p:sp>
      <p:sp>
        <p:nvSpPr>
          <p:cNvPr id="9" name="Subtitle 8">
            <a:extLst>
              <a:ext uri="{FF2B5EF4-FFF2-40B4-BE49-F238E27FC236}">
                <a16:creationId xmlns:a16="http://schemas.microsoft.com/office/drawing/2014/main" xmlns="" id="{6A8C8CD0-F741-E54A-9233-1B1F2DB50AC7}"/>
              </a:ext>
            </a:extLst>
          </p:cNvPr>
          <p:cNvSpPr>
            <a:spLocks noGrp="1"/>
          </p:cNvSpPr>
          <p:nvPr>
            <p:ph type="subTitle" idx="1"/>
          </p:nvPr>
        </p:nvSpPr>
        <p:spPr>
          <a:xfrm>
            <a:off x="6487886" y="5052538"/>
            <a:ext cx="3410177" cy="1289774"/>
          </a:xfrm>
        </p:spPr>
        <p:txBody>
          <a:bodyPr>
            <a:normAutofit/>
          </a:bodyPr>
          <a:lstStyle/>
          <a:p>
            <a:pPr algn="r"/>
            <a:r>
              <a:rPr lang="fr-CH" sz="2000" dirty="0" smtClean="0"/>
              <a:t>Carolin Richter</a:t>
            </a:r>
            <a:endParaRPr lang="en-GB" sz="2000" dirty="0" smtClean="0"/>
          </a:p>
          <a:p>
            <a:pPr algn="r"/>
            <a:r>
              <a:rPr lang="en-GB" sz="2000" dirty="0" smtClean="0"/>
              <a:t>GCOS Secretariat, </a:t>
            </a:r>
            <a:r>
              <a:rPr lang="en-GB" sz="2000" dirty="0" smtClean="0"/>
              <a:t>WMO</a:t>
            </a:r>
          </a:p>
        </p:txBody>
      </p:sp>
      <p:pic>
        <p:nvPicPr>
          <p:cNvPr id="5" name="Picture 4">
            <a:extLst>
              <a:ext uri="{FF2B5EF4-FFF2-40B4-BE49-F238E27FC236}">
                <a16:creationId xmlns:a16="http://schemas.microsoft.com/office/drawing/2014/main" xmlns="" id="{3768735F-71D9-DB46-B31B-029275A7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 y="743348"/>
            <a:ext cx="3758123" cy="3758123"/>
          </a:xfrm>
          <a:prstGeom prst="rect">
            <a:avLst/>
          </a:prstGeom>
        </p:spPr>
      </p:pic>
      <p:pic>
        <p:nvPicPr>
          <p:cNvPr id="10" name="Picture 9">
            <a:extLst>
              <a:ext uri="{FF2B5EF4-FFF2-40B4-BE49-F238E27FC236}">
                <a16:creationId xmlns:a16="http://schemas.microsoft.com/office/drawing/2014/main" xmlns="" id="{155B3FDC-1AC7-704E-90C6-CC5C72BE41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37" y="5870062"/>
            <a:ext cx="3254158" cy="944500"/>
          </a:xfrm>
          <a:prstGeom prst="rect">
            <a:avLst/>
          </a:prstGeom>
        </p:spPr>
      </p:pic>
      <p:sp>
        <p:nvSpPr>
          <p:cNvPr id="7" name="Subtitle 8">
            <a:extLst>
              <a:ext uri="{FF2B5EF4-FFF2-40B4-BE49-F238E27FC236}">
                <a16:creationId xmlns:a16="http://schemas.microsoft.com/office/drawing/2014/main" xmlns="" id="{6A8C8CD0-F741-E54A-9233-1B1F2DB50AC7}"/>
              </a:ext>
            </a:extLst>
          </p:cNvPr>
          <p:cNvSpPr txBox="1">
            <a:spLocks/>
          </p:cNvSpPr>
          <p:nvPr/>
        </p:nvSpPr>
        <p:spPr>
          <a:xfrm>
            <a:off x="2381875" y="5052538"/>
            <a:ext cx="4530554" cy="8325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CH" sz="2000" dirty="0" smtClean="0"/>
              <a:t>Stephen Briggs</a:t>
            </a:r>
          </a:p>
          <a:p>
            <a:pPr algn="l"/>
            <a:r>
              <a:rPr lang="fr-CH" sz="2000" dirty="0" smtClean="0"/>
              <a:t>Chairman, GCOS </a:t>
            </a:r>
            <a:r>
              <a:rPr lang="en-US" sz="2000" dirty="0" smtClean="0"/>
              <a:t>Steering Committee</a:t>
            </a:r>
            <a:endParaRPr lang="en-US" sz="2000" dirty="0"/>
          </a:p>
        </p:txBody>
      </p:sp>
    </p:spTree>
    <p:extLst>
      <p:ext uri="{BB962C8B-B14F-4D97-AF65-F5344CB8AC3E}">
        <p14:creationId xmlns:p14="http://schemas.microsoft.com/office/powerpoint/2010/main" val="85184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540277F-BAC4-9F45-9B59-908C5A565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6252" y="566261"/>
            <a:ext cx="7127748" cy="6230424"/>
          </a:xfrm>
          <a:prstGeom prst="rect">
            <a:avLst/>
          </a:prstGeom>
        </p:spPr>
      </p:pic>
      <p:sp>
        <p:nvSpPr>
          <p:cNvPr id="5" name="Line Callout 1 4">
            <a:extLst>
              <a:ext uri="{FF2B5EF4-FFF2-40B4-BE49-F238E27FC236}">
                <a16:creationId xmlns:a16="http://schemas.microsoft.com/office/drawing/2014/main" xmlns="" id="{83F7FD65-3A2F-8843-8EAE-94B23802409C}"/>
              </a:ext>
            </a:extLst>
          </p:cNvPr>
          <p:cNvSpPr/>
          <p:nvPr/>
        </p:nvSpPr>
        <p:spPr>
          <a:xfrm>
            <a:off x="7053808" y="5286004"/>
            <a:ext cx="2700000" cy="360000"/>
          </a:xfrm>
          <a:prstGeom prst="borderCallout1">
            <a:avLst>
              <a:gd name="adj1" fmla="val -18769"/>
              <a:gd name="adj2" fmla="val 60336"/>
              <a:gd name="adj3" fmla="val -102305"/>
              <a:gd name="adj4" fmla="val 30582"/>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Permafrost</a:t>
            </a:r>
          </a:p>
        </p:txBody>
      </p:sp>
      <p:sp>
        <p:nvSpPr>
          <p:cNvPr id="6" name="Line Callout 1 5">
            <a:extLst>
              <a:ext uri="{FF2B5EF4-FFF2-40B4-BE49-F238E27FC236}">
                <a16:creationId xmlns:a16="http://schemas.microsoft.com/office/drawing/2014/main" xmlns="" id="{2B2B74AD-D0C3-5A47-A1D9-D5B43881BA8D}"/>
              </a:ext>
            </a:extLst>
          </p:cNvPr>
          <p:cNvSpPr/>
          <p:nvPr/>
        </p:nvSpPr>
        <p:spPr>
          <a:xfrm>
            <a:off x="-1" y="6407889"/>
            <a:ext cx="2700000" cy="360000"/>
          </a:xfrm>
          <a:prstGeom prst="borderCallout1">
            <a:avLst>
              <a:gd name="adj1" fmla="val -5768"/>
              <a:gd name="adj2" fmla="val 65571"/>
              <a:gd name="adj3" fmla="val -481822"/>
              <a:gd name="adj4" fmla="val 145956"/>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Coastal Areas</a:t>
            </a:r>
          </a:p>
        </p:txBody>
      </p:sp>
      <p:sp>
        <p:nvSpPr>
          <p:cNvPr id="7" name="Line Callout 1 6">
            <a:extLst>
              <a:ext uri="{FF2B5EF4-FFF2-40B4-BE49-F238E27FC236}">
                <a16:creationId xmlns:a16="http://schemas.microsoft.com/office/drawing/2014/main" xmlns="" id="{AF33FCAA-2ADF-5D46-8F47-2E3C13D60C55}"/>
              </a:ext>
            </a:extLst>
          </p:cNvPr>
          <p:cNvSpPr/>
          <p:nvPr/>
        </p:nvSpPr>
        <p:spPr>
          <a:xfrm>
            <a:off x="3526903" y="6397385"/>
            <a:ext cx="2700000" cy="360000"/>
          </a:xfrm>
          <a:prstGeom prst="borderCallout1">
            <a:avLst>
              <a:gd name="adj1" fmla="val -10402"/>
              <a:gd name="adj2" fmla="val 56798"/>
              <a:gd name="adj3" fmla="val -549656"/>
              <a:gd name="adj4" fmla="val 17429"/>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River Discharge</a:t>
            </a:r>
          </a:p>
        </p:txBody>
      </p:sp>
      <p:sp>
        <p:nvSpPr>
          <p:cNvPr id="9" name="Line Callout 1 8">
            <a:extLst>
              <a:ext uri="{FF2B5EF4-FFF2-40B4-BE49-F238E27FC236}">
                <a16:creationId xmlns:a16="http://schemas.microsoft.com/office/drawing/2014/main" xmlns="" id="{F6D34E16-D977-614A-A1F4-B36F1EA2F79C}"/>
              </a:ext>
            </a:extLst>
          </p:cNvPr>
          <p:cNvSpPr/>
          <p:nvPr/>
        </p:nvSpPr>
        <p:spPr>
          <a:xfrm>
            <a:off x="7053808" y="1958839"/>
            <a:ext cx="2700000" cy="360000"/>
          </a:xfrm>
          <a:prstGeom prst="borderCallout1">
            <a:avLst>
              <a:gd name="adj1" fmla="val 52462"/>
              <a:gd name="adj2" fmla="val -2733"/>
              <a:gd name="adj3" fmla="val 416038"/>
              <a:gd name="adj4" fmla="val -21470"/>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Biosphere</a:t>
            </a:r>
          </a:p>
        </p:txBody>
      </p:sp>
      <p:sp>
        <p:nvSpPr>
          <p:cNvPr id="10" name="Line Callout 1 9">
            <a:extLst>
              <a:ext uri="{FF2B5EF4-FFF2-40B4-BE49-F238E27FC236}">
                <a16:creationId xmlns:a16="http://schemas.microsoft.com/office/drawing/2014/main" xmlns="" id="{2021C599-D967-C446-A81F-1FFF94623C69}"/>
              </a:ext>
            </a:extLst>
          </p:cNvPr>
          <p:cNvSpPr/>
          <p:nvPr/>
        </p:nvSpPr>
        <p:spPr>
          <a:xfrm>
            <a:off x="7053808" y="849784"/>
            <a:ext cx="2700000" cy="360000"/>
          </a:xfrm>
          <a:prstGeom prst="borderCallout1">
            <a:avLst>
              <a:gd name="adj1" fmla="val 45517"/>
              <a:gd name="adj2" fmla="val -1202"/>
              <a:gd name="adj3" fmla="val 757404"/>
              <a:gd name="adj4" fmla="val -37528"/>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Fire</a:t>
            </a:r>
          </a:p>
        </p:txBody>
      </p:sp>
      <p:sp>
        <p:nvSpPr>
          <p:cNvPr id="11" name="Line Callout 1 10">
            <a:extLst>
              <a:ext uri="{FF2B5EF4-FFF2-40B4-BE49-F238E27FC236}">
                <a16:creationId xmlns:a16="http://schemas.microsoft.com/office/drawing/2014/main" xmlns="" id="{DFBBF91E-08CF-8747-9C2B-BC5B0D0254A3}"/>
              </a:ext>
            </a:extLst>
          </p:cNvPr>
          <p:cNvSpPr/>
          <p:nvPr/>
        </p:nvSpPr>
        <p:spPr>
          <a:xfrm>
            <a:off x="0" y="951024"/>
            <a:ext cx="2700000" cy="360000"/>
          </a:xfrm>
          <a:prstGeom prst="borderCallout1">
            <a:avLst>
              <a:gd name="adj1" fmla="val 105225"/>
              <a:gd name="adj2" fmla="val 87720"/>
              <a:gd name="adj3" fmla="val 197881"/>
              <a:gd name="adj4" fmla="val 132012"/>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Atmospheric concentrations</a:t>
            </a:r>
          </a:p>
        </p:txBody>
      </p:sp>
      <p:sp>
        <p:nvSpPr>
          <p:cNvPr id="13" name="Line Callout 1 12">
            <a:extLst>
              <a:ext uri="{FF2B5EF4-FFF2-40B4-BE49-F238E27FC236}">
                <a16:creationId xmlns:a16="http://schemas.microsoft.com/office/drawing/2014/main" xmlns="" id="{58DB567B-9A45-9C4B-8F2D-C8C4C6F51F03}"/>
              </a:ext>
            </a:extLst>
          </p:cNvPr>
          <p:cNvSpPr/>
          <p:nvPr/>
        </p:nvSpPr>
        <p:spPr>
          <a:xfrm>
            <a:off x="7053808" y="4176949"/>
            <a:ext cx="2700000" cy="360000"/>
          </a:xfrm>
          <a:prstGeom prst="borderCallout1">
            <a:avLst>
              <a:gd name="adj1" fmla="val 76958"/>
              <a:gd name="adj2" fmla="val -3869"/>
              <a:gd name="adj3" fmla="val 61537"/>
              <a:gd name="adj4" fmla="val -77167"/>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Anthropogenic Emissions</a:t>
            </a:r>
          </a:p>
        </p:txBody>
      </p:sp>
      <p:sp>
        <p:nvSpPr>
          <p:cNvPr id="15" name="TextBox 14">
            <a:extLst>
              <a:ext uri="{FF2B5EF4-FFF2-40B4-BE49-F238E27FC236}">
                <a16:creationId xmlns:a16="http://schemas.microsoft.com/office/drawing/2014/main" xmlns="" id="{E275F995-8D9B-D04F-9DCB-3A9B0CD867E4}"/>
              </a:ext>
            </a:extLst>
          </p:cNvPr>
          <p:cNvSpPr txBox="1"/>
          <p:nvPr/>
        </p:nvSpPr>
        <p:spPr>
          <a:xfrm rot="20995241">
            <a:off x="5105118" y="5767101"/>
            <a:ext cx="2470026" cy="276999"/>
          </a:xfrm>
          <a:prstGeom prst="rect">
            <a:avLst/>
          </a:prstGeom>
          <a:noFill/>
        </p:spPr>
        <p:txBody>
          <a:bodyPr wrap="square" rtlCol="0">
            <a:spAutoFit/>
          </a:bodyPr>
          <a:lstStyle/>
          <a:p>
            <a:r>
              <a:rPr lang="en-GB" sz="1200" dirty="0"/>
              <a:t>SOURCE: IPCC AR5, IPCC 2013</a:t>
            </a:r>
          </a:p>
        </p:txBody>
      </p:sp>
      <p:pic>
        <p:nvPicPr>
          <p:cNvPr id="16" name="Picture 15">
            <a:extLst>
              <a:ext uri="{FF2B5EF4-FFF2-40B4-BE49-F238E27FC236}">
                <a16:creationId xmlns:a16="http://schemas.microsoft.com/office/drawing/2014/main" xmlns="" id="{A7D02C37-F524-3544-A860-DD922087CBB6}"/>
              </a:ext>
            </a:extLst>
          </p:cNvPr>
          <p:cNvPicPr>
            <a:picLocks noChangeAspect="1"/>
          </p:cNvPicPr>
          <p:nvPr/>
        </p:nvPicPr>
        <p:blipFill>
          <a:blip r:embed="rId3"/>
          <a:stretch>
            <a:fillRect/>
          </a:stretch>
        </p:blipFill>
        <p:spPr>
          <a:xfrm>
            <a:off x="6639158" y="781218"/>
            <a:ext cx="45719" cy="137157"/>
          </a:xfrm>
          <a:prstGeom prst="rect">
            <a:avLst/>
          </a:prstGeom>
        </p:spPr>
      </p:pic>
      <p:sp>
        <p:nvSpPr>
          <p:cNvPr id="18" name="Title 17">
            <a:extLst>
              <a:ext uri="{FF2B5EF4-FFF2-40B4-BE49-F238E27FC236}">
                <a16:creationId xmlns:a16="http://schemas.microsoft.com/office/drawing/2014/main" xmlns="" id="{07076A40-6888-1C4D-9082-0EA076C2E22D}"/>
              </a:ext>
            </a:extLst>
          </p:cNvPr>
          <p:cNvSpPr>
            <a:spLocks noGrp="1"/>
          </p:cNvSpPr>
          <p:nvPr>
            <p:ph type="title"/>
          </p:nvPr>
        </p:nvSpPr>
        <p:spPr>
          <a:xfrm>
            <a:off x="-1" y="12"/>
            <a:ext cx="9898063" cy="712269"/>
          </a:xfrm>
        </p:spPr>
        <p:txBody>
          <a:bodyPr>
            <a:normAutofit/>
          </a:bodyPr>
          <a:lstStyle/>
          <a:p>
            <a:r>
              <a:rPr lang="en-GB" dirty="0"/>
              <a:t>Improving observations of the Global Carbon Cycle</a:t>
            </a:r>
          </a:p>
        </p:txBody>
      </p:sp>
      <p:sp>
        <p:nvSpPr>
          <p:cNvPr id="19" name="Line Callout 1 18">
            <a:extLst>
              <a:ext uri="{FF2B5EF4-FFF2-40B4-BE49-F238E27FC236}">
                <a16:creationId xmlns:a16="http://schemas.microsoft.com/office/drawing/2014/main" xmlns="" id="{0AEAF1A0-6E16-6E4E-B1A0-27E0959CAA74}"/>
              </a:ext>
            </a:extLst>
          </p:cNvPr>
          <p:cNvSpPr/>
          <p:nvPr/>
        </p:nvSpPr>
        <p:spPr>
          <a:xfrm>
            <a:off x="0" y="3823486"/>
            <a:ext cx="2700000" cy="360000"/>
          </a:xfrm>
          <a:prstGeom prst="borderCallout1">
            <a:avLst>
              <a:gd name="adj1" fmla="val 111939"/>
              <a:gd name="adj2" fmla="val 53594"/>
              <a:gd name="adj3" fmla="val 268968"/>
              <a:gd name="adj4" fmla="val 99964"/>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Ocean Carbonate System</a:t>
            </a:r>
          </a:p>
        </p:txBody>
      </p:sp>
      <p:sp>
        <p:nvSpPr>
          <p:cNvPr id="20" name="Line Callout 1 19">
            <a:extLst>
              <a:ext uri="{FF2B5EF4-FFF2-40B4-BE49-F238E27FC236}">
                <a16:creationId xmlns:a16="http://schemas.microsoft.com/office/drawing/2014/main" xmlns="" id="{51E1E508-5CD4-194D-B95D-23D8C66434B9}"/>
              </a:ext>
            </a:extLst>
          </p:cNvPr>
          <p:cNvSpPr/>
          <p:nvPr/>
        </p:nvSpPr>
        <p:spPr>
          <a:xfrm>
            <a:off x="7053808" y="6395061"/>
            <a:ext cx="2700000" cy="360000"/>
          </a:xfrm>
          <a:prstGeom prst="borderCallout1">
            <a:avLst>
              <a:gd name="adj1" fmla="val -9698"/>
              <a:gd name="adj2" fmla="val 13971"/>
              <a:gd name="adj3" fmla="val -381629"/>
              <a:gd name="adj4" fmla="val -17345"/>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Soil Carbon</a:t>
            </a:r>
          </a:p>
        </p:txBody>
      </p:sp>
      <p:sp>
        <p:nvSpPr>
          <p:cNvPr id="21" name="Line Callout 1 20">
            <a:extLst>
              <a:ext uri="{FF2B5EF4-FFF2-40B4-BE49-F238E27FC236}">
                <a16:creationId xmlns:a16="http://schemas.microsoft.com/office/drawing/2014/main" xmlns="" id="{07FAAF96-5CC5-E042-9FB6-E6B922C014A3}"/>
              </a:ext>
            </a:extLst>
          </p:cNvPr>
          <p:cNvSpPr/>
          <p:nvPr/>
        </p:nvSpPr>
        <p:spPr>
          <a:xfrm>
            <a:off x="7053808" y="3067894"/>
            <a:ext cx="2700000" cy="360000"/>
          </a:xfrm>
          <a:prstGeom prst="borderCallout1">
            <a:avLst>
              <a:gd name="adj1" fmla="val 52462"/>
              <a:gd name="adj2" fmla="val -2733"/>
              <a:gd name="adj3" fmla="val 270517"/>
              <a:gd name="adj4" fmla="val -43342"/>
            </a:avLst>
          </a:prstGeom>
          <a:solidFill>
            <a:srgbClr val="008E9E"/>
          </a:solidFill>
          <a:ln w="57150">
            <a:solidFill>
              <a:srgbClr val="008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Land Use Change</a:t>
            </a:r>
          </a:p>
        </p:txBody>
      </p:sp>
    </p:spTree>
    <p:extLst>
      <p:ext uri="{BB962C8B-B14F-4D97-AF65-F5344CB8AC3E}">
        <p14:creationId xmlns:p14="http://schemas.microsoft.com/office/powerpoint/2010/main" val="491839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088CD-A692-4845-AA14-F09F7D662C13}"/>
              </a:ext>
            </a:extLst>
          </p:cNvPr>
          <p:cNvSpPr>
            <a:spLocks noGrp="1"/>
          </p:cNvSpPr>
          <p:nvPr>
            <p:ph type="title"/>
          </p:nvPr>
        </p:nvSpPr>
        <p:spPr/>
        <p:txBody>
          <a:bodyPr>
            <a:normAutofit fontScale="90000"/>
          </a:bodyPr>
          <a:lstStyle/>
          <a:p>
            <a:r>
              <a:rPr lang="en-GB" dirty="0"/>
              <a:t>Example of potential remote sensing of implementation of adaption actions</a:t>
            </a:r>
          </a:p>
        </p:txBody>
      </p:sp>
      <p:pic>
        <p:nvPicPr>
          <p:cNvPr id="5" name="Picture 4">
            <a:extLst>
              <a:ext uri="{FF2B5EF4-FFF2-40B4-BE49-F238E27FC236}">
                <a16:creationId xmlns:a16="http://schemas.microsoft.com/office/drawing/2014/main" xmlns="" id="{3FFF9E96-334E-974F-8F0C-2A67D38254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5698" y="712269"/>
            <a:ext cx="4580399" cy="5390762"/>
          </a:xfrm>
          <a:prstGeom prst="rect">
            <a:avLst/>
          </a:prstGeom>
        </p:spPr>
      </p:pic>
      <p:pic>
        <p:nvPicPr>
          <p:cNvPr id="6" name="Picture 5">
            <a:extLst>
              <a:ext uri="{FF2B5EF4-FFF2-40B4-BE49-F238E27FC236}">
                <a16:creationId xmlns:a16="http://schemas.microsoft.com/office/drawing/2014/main" xmlns="" id="{03B86034-E03B-1841-90B5-854FE78929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30938" y="3709791"/>
            <a:ext cx="3498867" cy="312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xmlns="" id="{798190F3-6646-AB4B-9DF9-DDB48DA9905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7770" y="712269"/>
            <a:ext cx="2819511" cy="213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a:extLst>
              <a:ext uri="{FF2B5EF4-FFF2-40B4-BE49-F238E27FC236}">
                <a16:creationId xmlns:a16="http://schemas.microsoft.com/office/drawing/2014/main" xmlns="" id="{FBB01FCD-9260-404B-9DB6-E8CC19B965AE}"/>
              </a:ext>
            </a:extLst>
          </p:cNvPr>
          <p:cNvSpPr/>
          <p:nvPr/>
        </p:nvSpPr>
        <p:spPr>
          <a:xfrm>
            <a:off x="5697416" y="2846755"/>
            <a:ext cx="3903784" cy="10130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Expected Mortality leads to Actions to cool Cities</a:t>
            </a:r>
          </a:p>
        </p:txBody>
      </p:sp>
      <p:sp>
        <p:nvSpPr>
          <p:cNvPr id="9" name="Down Arrow 8">
            <a:extLst>
              <a:ext uri="{FF2B5EF4-FFF2-40B4-BE49-F238E27FC236}">
                <a16:creationId xmlns:a16="http://schemas.microsoft.com/office/drawing/2014/main" xmlns="" id="{23439A4D-BE48-B94D-85CC-8B1A2963B10D}"/>
              </a:ext>
            </a:extLst>
          </p:cNvPr>
          <p:cNvSpPr/>
          <p:nvPr/>
        </p:nvSpPr>
        <p:spPr>
          <a:xfrm rot="5400000">
            <a:off x="4235164" y="3615317"/>
            <a:ext cx="2107290" cy="2084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Overall impact of these actions can be monitored remotely</a:t>
            </a:r>
          </a:p>
        </p:txBody>
      </p:sp>
      <p:sp>
        <p:nvSpPr>
          <p:cNvPr id="10" name="TextBox 9">
            <a:extLst>
              <a:ext uri="{FF2B5EF4-FFF2-40B4-BE49-F238E27FC236}">
                <a16:creationId xmlns:a16="http://schemas.microsoft.com/office/drawing/2014/main" xmlns="" id="{9E4AF29E-4BA4-8B4E-ACDF-C429F7637F5C}"/>
              </a:ext>
            </a:extLst>
          </p:cNvPr>
          <p:cNvSpPr txBox="1"/>
          <p:nvPr/>
        </p:nvSpPr>
        <p:spPr>
          <a:xfrm>
            <a:off x="886140" y="5887587"/>
            <a:ext cx="4289957" cy="215444"/>
          </a:xfrm>
          <a:prstGeom prst="rect">
            <a:avLst/>
          </a:prstGeom>
          <a:solidFill>
            <a:schemeClr val="tx1">
              <a:lumMod val="50000"/>
              <a:lumOff val="50000"/>
            </a:schemeClr>
          </a:solidFill>
          <a:ln>
            <a:solidFill>
              <a:schemeClr val="accent1"/>
            </a:solidFill>
          </a:ln>
        </p:spPr>
        <p:txBody>
          <a:bodyPr wrap="none" rtlCol="0">
            <a:spAutoFit/>
          </a:bodyPr>
          <a:lstStyle/>
          <a:p>
            <a:r>
              <a:rPr lang="en-GB" sz="800" dirty="0">
                <a:solidFill>
                  <a:prstClr val="white"/>
                </a:solidFill>
              </a:rPr>
              <a:t>Adelaide.  SOURCE: modified Copernicus Sentinel data (2017), processed by ESA, </a:t>
            </a:r>
            <a:r>
              <a:rPr lang="en-GB" sz="800" dirty="0">
                <a:solidFill>
                  <a:prstClr val="white"/>
                </a:solidFill>
                <a:hlinkClick r:id="rId6"/>
              </a:rPr>
              <a:t>CC BY-SA 3.0 IGO </a:t>
            </a:r>
            <a:endParaRPr lang="en-GB" sz="800" dirty="0">
              <a:solidFill>
                <a:prstClr val="white"/>
              </a:solidFill>
            </a:endParaRPr>
          </a:p>
        </p:txBody>
      </p:sp>
      <p:sp>
        <p:nvSpPr>
          <p:cNvPr id="3" name="TextBox 2"/>
          <p:cNvSpPr txBox="1"/>
          <p:nvPr/>
        </p:nvSpPr>
        <p:spPr>
          <a:xfrm>
            <a:off x="595693" y="6184071"/>
            <a:ext cx="5642078" cy="646331"/>
          </a:xfrm>
          <a:prstGeom prst="rect">
            <a:avLst/>
          </a:prstGeom>
          <a:noFill/>
        </p:spPr>
        <p:txBody>
          <a:bodyPr wrap="square" rtlCol="0">
            <a:spAutoFit/>
          </a:bodyPr>
          <a:lstStyle/>
          <a:p>
            <a:r>
              <a:rPr lang="fr-CH" b="1" dirty="0" smtClean="0">
                <a:solidFill>
                  <a:prstClr val="black"/>
                </a:solidFill>
              </a:rPr>
              <a:t>GCOS Task Team on Adaptation, Terrestrial Observation Panel for Climate, Nigel </a:t>
            </a:r>
            <a:r>
              <a:rPr lang="fr-CH" b="1" dirty="0" err="1" smtClean="0">
                <a:solidFill>
                  <a:prstClr val="black"/>
                </a:solidFill>
              </a:rPr>
              <a:t>Tapper</a:t>
            </a:r>
            <a:r>
              <a:rPr lang="fr-CH" b="1" dirty="0" smtClean="0">
                <a:solidFill>
                  <a:prstClr val="black"/>
                </a:solidFill>
              </a:rPr>
              <a:t>, 2018.</a:t>
            </a:r>
            <a:endParaRPr lang="en-GB" b="1" dirty="0">
              <a:solidFill>
                <a:prstClr val="black"/>
              </a:solidFill>
            </a:endParaRPr>
          </a:p>
        </p:txBody>
      </p:sp>
    </p:spTree>
    <p:extLst>
      <p:ext uri="{BB962C8B-B14F-4D97-AF65-F5344CB8AC3E}">
        <p14:creationId xmlns:p14="http://schemas.microsoft.com/office/powerpoint/2010/main" val="12855956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DEA5A4F-6553-234D-9E37-9E1CCBE46453}"/>
              </a:ext>
            </a:extLst>
          </p:cNvPr>
          <p:cNvSpPr>
            <a:spLocks noGrp="1"/>
          </p:cNvSpPr>
          <p:nvPr>
            <p:ph type="title"/>
          </p:nvPr>
        </p:nvSpPr>
        <p:spPr/>
        <p:txBody>
          <a:bodyPr/>
          <a:lstStyle/>
          <a:p>
            <a:r>
              <a:rPr lang="en-GB" dirty="0"/>
              <a:t>Indicators</a:t>
            </a:r>
          </a:p>
        </p:txBody>
      </p:sp>
      <p:sp>
        <p:nvSpPr>
          <p:cNvPr id="5" name="Text Placeholder 4">
            <a:extLst>
              <a:ext uri="{FF2B5EF4-FFF2-40B4-BE49-F238E27FC236}">
                <a16:creationId xmlns:a16="http://schemas.microsoft.com/office/drawing/2014/main" xmlns="" id="{B1E9E0D5-C913-DD4D-89D1-741A24E6B712}"/>
              </a:ext>
            </a:extLst>
          </p:cNvPr>
          <p:cNvSpPr>
            <a:spLocks noGrp="1"/>
          </p:cNvSpPr>
          <p:nvPr>
            <p:ph type="body" idx="1"/>
          </p:nvPr>
        </p:nvSpPr>
        <p:spPr/>
        <p:txBody>
          <a:bodyPr/>
          <a:lstStyle/>
          <a:p>
            <a:r>
              <a:rPr lang="fr-CH" dirty="0" smtClean="0"/>
              <a:t>Part of the Communication </a:t>
            </a:r>
            <a:r>
              <a:rPr lang="fr-CH" dirty="0" err="1" smtClean="0"/>
              <a:t>Strategy</a:t>
            </a:r>
            <a:r>
              <a:rPr lang="fr-CH" dirty="0" smtClean="0"/>
              <a:t>.</a:t>
            </a:r>
            <a:endParaRPr lang="en-GB" dirty="0" smtClean="0"/>
          </a:p>
          <a:p>
            <a:r>
              <a:rPr lang="en-GB" dirty="0" smtClean="0"/>
              <a:t>For </a:t>
            </a:r>
            <a:r>
              <a:rPr lang="en-GB" dirty="0"/>
              <a:t>describing the rate and range of climate changes, and also becoming an input into the UNFCCC</a:t>
            </a:r>
          </a:p>
        </p:txBody>
      </p:sp>
    </p:spTree>
    <p:extLst>
      <p:ext uri="{BB962C8B-B14F-4D97-AF65-F5344CB8AC3E}">
        <p14:creationId xmlns:p14="http://schemas.microsoft.com/office/powerpoint/2010/main" val="4067449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xmlns="" id="{6295C09B-B48A-FB45-B472-4DB35B485471}"/>
              </a:ext>
            </a:extLst>
          </p:cNvPr>
          <p:cNvSpPr/>
          <p:nvPr/>
        </p:nvSpPr>
        <p:spPr>
          <a:xfrm rot="16200000">
            <a:off x="4415786" y="-2211228"/>
            <a:ext cx="1514223" cy="901337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Global Indicators</a:t>
            </a:r>
          </a:p>
        </p:txBody>
      </p:sp>
      <p:sp>
        <p:nvSpPr>
          <p:cNvPr id="18" name="Rounded Rectangle 17">
            <a:extLst>
              <a:ext uri="{FF2B5EF4-FFF2-40B4-BE49-F238E27FC236}">
                <a16:creationId xmlns:a16="http://schemas.microsoft.com/office/drawing/2014/main" xmlns="" id="{700FB7AF-0F81-D349-A12D-BE5730B86095}"/>
              </a:ext>
            </a:extLst>
          </p:cNvPr>
          <p:cNvSpPr/>
          <p:nvPr/>
        </p:nvSpPr>
        <p:spPr>
          <a:xfrm rot="16200000">
            <a:off x="4415786" y="-541712"/>
            <a:ext cx="1514223" cy="9013370"/>
          </a:xfrm>
          <a:prstGeom prst="round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dirty="0">
                <a:solidFill>
                  <a:schemeClr val="tx1"/>
                </a:solidFill>
              </a:rPr>
              <a:t>Indicators under development</a:t>
            </a:r>
          </a:p>
        </p:txBody>
      </p:sp>
      <p:sp>
        <p:nvSpPr>
          <p:cNvPr id="19" name="Rounded Rectangle 18">
            <a:extLst>
              <a:ext uri="{FF2B5EF4-FFF2-40B4-BE49-F238E27FC236}">
                <a16:creationId xmlns:a16="http://schemas.microsoft.com/office/drawing/2014/main" xmlns="" id="{B5922A53-F995-2345-BB76-48C789A887B2}"/>
              </a:ext>
            </a:extLst>
          </p:cNvPr>
          <p:cNvSpPr/>
          <p:nvPr/>
        </p:nvSpPr>
        <p:spPr>
          <a:xfrm rot="16200000">
            <a:off x="4432623" y="1149143"/>
            <a:ext cx="1514222" cy="897069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600" dirty="0">
                <a:solidFill>
                  <a:schemeClr val="tx1"/>
                </a:solidFill>
              </a:rPr>
              <a:t>Supplementary Indicators</a:t>
            </a:r>
          </a:p>
        </p:txBody>
      </p:sp>
      <p:sp>
        <p:nvSpPr>
          <p:cNvPr id="5" name="Rounded Rectangle 4">
            <a:extLst>
              <a:ext uri="{FF2B5EF4-FFF2-40B4-BE49-F238E27FC236}">
                <a16:creationId xmlns:a16="http://schemas.microsoft.com/office/drawing/2014/main" xmlns="" id="{595FE42D-F3A4-A849-8288-3F0845CACCB4}"/>
              </a:ext>
            </a:extLst>
          </p:cNvPr>
          <p:cNvSpPr/>
          <p:nvPr/>
        </p:nvSpPr>
        <p:spPr>
          <a:xfrm>
            <a:off x="1576353" y="847123"/>
            <a:ext cx="1440000" cy="60112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rgbClr val="FF0000"/>
                </a:solidFill>
              </a:rPr>
              <a:t>Temperature and Energy</a:t>
            </a:r>
          </a:p>
        </p:txBody>
      </p:sp>
      <p:sp>
        <p:nvSpPr>
          <p:cNvPr id="6" name="Rounded Rectangle 5">
            <a:extLst>
              <a:ext uri="{FF2B5EF4-FFF2-40B4-BE49-F238E27FC236}">
                <a16:creationId xmlns:a16="http://schemas.microsoft.com/office/drawing/2014/main" xmlns="" id="{62B02043-3937-964D-ABC2-54C6BAF47026}"/>
              </a:ext>
            </a:extLst>
          </p:cNvPr>
          <p:cNvSpPr/>
          <p:nvPr/>
        </p:nvSpPr>
        <p:spPr>
          <a:xfrm>
            <a:off x="4830979" y="1640435"/>
            <a:ext cx="1368000" cy="49373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Ocean Acidification</a:t>
            </a:r>
          </a:p>
        </p:txBody>
      </p:sp>
      <p:sp>
        <p:nvSpPr>
          <p:cNvPr id="7" name="Rounded Rectangle 6">
            <a:extLst>
              <a:ext uri="{FF2B5EF4-FFF2-40B4-BE49-F238E27FC236}">
                <a16:creationId xmlns:a16="http://schemas.microsoft.com/office/drawing/2014/main" xmlns="" id="{544DA4D2-4C26-2E42-95CA-9DDF12411595}"/>
              </a:ext>
            </a:extLst>
          </p:cNvPr>
          <p:cNvSpPr/>
          <p:nvPr/>
        </p:nvSpPr>
        <p:spPr>
          <a:xfrm>
            <a:off x="3216512" y="1640435"/>
            <a:ext cx="1368000" cy="49373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Atmospheric CO</a:t>
            </a:r>
            <a:r>
              <a:rPr lang="en-GB" sz="1600" baseline="-25000" dirty="0"/>
              <a:t>2</a:t>
            </a:r>
          </a:p>
        </p:txBody>
      </p:sp>
      <p:sp>
        <p:nvSpPr>
          <p:cNvPr id="8" name="Rounded Rectangle 7">
            <a:extLst>
              <a:ext uri="{FF2B5EF4-FFF2-40B4-BE49-F238E27FC236}">
                <a16:creationId xmlns:a16="http://schemas.microsoft.com/office/drawing/2014/main" xmlns="" id="{4FB9C7A2-F565-D845-A53F-2158437B4D5C}"/>
              </a:ext>
            </a:extLst>
          </p:cNvPr>
          <p:cNvSpPr/>
          <p:nvPr/>
        </p:nvSpPr>
        <p:spPr>
          <a:xfrm>
            <a:off x="1612353" y="2369912"/>
            <a:ext cx="1368000" cy="49373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Ocean Heat</a:t>
            </a:r>
          </a:p>
        </p:txBody>
      </p:sp>
      <p:sp>
        <p:nvSpPr>
          <p:cNvPr id="9" name="Rounded Rectangle 8">
            <a:extLst>
              <a:ext uri="{FF2B5EF4-FFF2-40B4-BE49-F238E27FC236}">
                <a16:creationId xmlns:a16="http://schemas.microsoft.com/office/drawing/2014/main" xmlns="" id="{63A25FDD-18DB-9A49-9355-147F0B653BA5}"/>
              </a:ext>
            </a:extLst>
          </p:cNvPr>
          <p:cNvSpPr/>
          <p:nvPr/>
        </p:nvSpPr>
        <p:spPr>
          <a:xfrm>
            <a:off x="1612353" y="1640435"/>
            <a:ext cx="1368000" cy="49373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Surface Temperature</a:t>
            </a:r>
          </a:p>
        </p:txBody>
      </p:sp>
      <p:sp>
        <p:nvSpPr>
          <p:cNvPr id="11" name="Rounded Rectangle 10">
            <a:extLst>
              <a:ext uri="{FF2B5EF4-FFF2-40B4-BE49-F238E27FC236}">
                <a16:creationId xmlns:a16="http://schemas.microsoft.com/office/drawing/2014/main" xmlns="" id="{CA728B3B-817B-CE4A-BE7B-6640F4EF65E5}"/>
              </a:ext>
            </a:extLst>
          </p:cNvPr>
          <p:cNvSpPr/>
          <p:nvPr/>
        </p:nvSpPr>
        <p:spPr>
          <a:xfrm>
            <a:off x="6388832" y="853760"/>
            <a:ext cx="1440000" cy="600424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bg2">
                    <a:lumMod val="50000"/>
                  </a:schemeClr>
                </a:solidFill>
              </a:rPr>
              <a:t>Cryosphere</a:t>
            </a:r>
          </a:p>
        </p:txBody>
      </p:sp>
      <p:sp>
        <p:nvSpPr>
          <p:cNvPr id="12" name="Rounded Rectangle 11">
            <a:extLst>
              <a:ext uri="{FF2B5EF4-FFF2-40B4-BE49-F238E27FC236}">
                <a16:creationId xmlns:a16="http://schemas.microsoft.com/office/drawing/2014/main" xmlns="" id="{E9C5D700-C582-7547-AD41-68E42AF7AF8E}"/>
              </a:ext>
            </a:extLst>
          </p:cNvPr>
          <p:cNvSpPr/>
          <p:nvPr/>
        </p:nvSpPr>
        <p:spPr>
          <a:xfrm>
            <a:off x="4794980" y="867564"/>
            <a:ext cx="1440000" cy="2223659"/>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rgbClr val="002060"/>
                </a:solidFill>
              </a:rPr>
              <a:t>Ocean</a:t>
            </a:r>
          </a:p>
        </p:txBody>
      </p:sp>
      <p:sp>
        <p:nvSpPr>
          <p:cNvPr id="13" name="Rounded Rectangle 12">
            <a:extLst>
              <a:ext uri="{FF2B5EF4-FFF2-40B4-BE49-F238E27FC236}">
                <a16:creationId xmlns:a16="http://schemas.microsoft.com/office/drawing/2014/main" xmlns="" id="{12211486-21C4-3B4C-8A50-F017A6648A51}"/>
              </a:ext>
            </a:extLst>
          </p:cNvPr>
          <p:cNvSpPr/>
          <p:nvPr/>
        </p:nvSpPr>
        <p:spPr>
          <a:xfrm>
            <a:off x="3180512" y="847123"/>
            <a:ext cx="1440000" cy="601121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rgbClr val="00B0F0"/>
                </a:solidFill>
              </a:rPr>
              <a:t>Atmospheric Composition</a:t>
            </a:r>
          </a:p>
        </p:txBody>
      </p:sp>
      <p:sp>
        <p:nvSpPr>
          <p:cNvPr id="14" name="Rounded Rectangle 13">
            <a:extLst>
              <a:ext uri="{FF2B5EF4-FFF2-40B4-BE49-F238E27FC236}">
                <a16:creationId xmlns:a16="http://schemas.microsoft.com/office/drawing/2014/main" xmlns="" id="{1B1D98A6-0A8D-464E-8FC4-1A09B8D73A32}"/>
              </a:ext>
            </a:extLst>
          </p:cNvPr>
          <p:cNvSpPr/>
          <p:nvPr/>
        </p:nvSpPr>
        <p:spPr>
          <a:xfrm>
            <a:off x="6424830" y="2264017"/>
            <a:ext cx="1368000" cy="70552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Arctic and Antarctic Sea Ice</a:t>
            </a:r>
          </a:p>
        </p:txBody>
      </p:sp>
      <p:sp>
        <p:nvSpPr>
          <p:cNvPr id="15" name="Rounded Rectangle 14">
            <a:extLst>
              <a:ext uri="{FF2B5EF4-FFF2-40B4-BE49-F238E27FC236}">
                <a16:creationId xmlns:a16="http://schemas.microsoft.com/office/drawing/2014/main" xmlns="" id="{F5A87CF1-CEED-F94E-8B04-5B0C763EB8CF}"/>
              </a:ext>
            </a:extLst>
          </p:cNvPr>
          <p:cNvSpPr/>
          <p:nvPr/>
        </p:nvSpPr>
        <p:spPr>
          <a:xfrm>
            <a:off x="6424830" y="1640435"/>
            <a:ext cx="1368000" cy="49373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Glacier Mass Balance</a:t>
            </a:r>
          </a:p>
        </p:txBody>
      </p:sp>
      <p:sp>
        <p:nvSpPr>
          <p:cNvPr id="16" name="Rounded Rectangle 15">
            <a:extLst>
              <a:ext uri="{FF2B5EF4-FFF2-40B4-BE49-F238E27FC236}">
                <a16:creationId xmlns:a16="http://schemas.microsoft.com/office/drawing/2014/main" xmlns="" id="{D2AA8B28-4AB8-6D4C-9425-11E07BA7D60A}"/>
              </a:ext>
            </a:extLst>
          </p:cNvPr>
          <p:cNvSpPr/>
          <p:nvPr/>
        </p:nvSpPr>
        <p:spPr>
          <a:xfrm>
            <a:off x="4830979" y="2369912"/>
            <a:ext cx="1368000" cy="49373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Sea Level</a:t>
            </a:r>
          </a:p>
        </p:txBody>
      </p:sp>
      <p:sp>
        <p:nvSpPr>
          <p:cNvPr id="17" name="Rounded Rectangle 16">
            <a:extLst>
              <a:ext uri="{FF2B5EF4-FFF2-40B4-BE49-F238E27FC236}">
                <a16:creationId xmlns:a16="http://schemas.microsoft.com/office/drawing/2014/main" xmlns="" id="{8B6CD32D-D1E1-FD42-BD6F-019897667342}"/>
              </a:ext>
            </a:extLst>
          </p:cNvPr>
          <p:cNvSpPr/>
          <p:nvPr/>
        </p:nvSpPr>
        <p:spPr>
          <a:xfrm>
            <a:off x="7992988" y="853766"/>
            <a:ext cx="1440000" cy="600424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rgbClr val="00B050"/>
                </a:solidFill>
              </a:rPr>
              <a:t>Biosphere</a:t>
            </a:r>
          </a:p>
        </p:txBody>
      </p:sp>
      <p:sp>
        <p:nvSpPr>
          <p:cNvPr id="21" name="Rounded Rectangle 20">
            <a:extLst>
              <a:ext uri="{FF2B5EF4-FFF2-40B4-BE49-F238E27FC236}">
                <a16:creationId xmlns:a16="http://schemas.microsoft.com/office/drawing/2014/main" xmlns="" id="{27061647-BC32-A447-94A2-89A8E9934C03}"/>
              </a:ext>
            </a:extLst>
          </p:cNvPr>
          <p:cNvSpPr/>
          <p:nvPr/>
        </p:nvSpPr>
        <p:spPr>
          <a:xfrm>
            <a:off x="1612353" y="3340240"/>
            <a:ext cx="1368000" cy="4937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rPr>
              <a:t>Heat Waves</a:t>
            </a:r>
          </a:p>
        </p:txBody>
      </p:sp>
      <p:sp>
        <p:nvSpPr>
          <p:cNvPr id="22" name="Rounded Rectangle 21">
            <a:extLst>
              <a:ext uri="{FF2B5EF4-FFF2-40B4-BE49-F238E27FC236}">
                <a16:creationId xmlns:a16="http://schemas.microsoft.com/office/drawing/2014/main" xmlns="" id="{89629200-A796-8145-A4DA-AAF9EF11F211}"/>
              </a:ext>
            </a:extLst>
          </p:cNvPr>
          <p:cNvSpPr/>
          <p:nvPr/>
        </p:nvSpPr>
        <p:spPr>
          <a:xfrm>
            <a:off x="4830979" y="3340240"/>
            <a:ext cx="1368000" cy="493736"/>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Heavy Precipitation</a:t>
            </a:r>
          </a:p>
        </p:txBody>
      </p:sp>
      <p:sp>
        <p:nvSpPr>
          <p:cNvPr id="23" name="Rounded Rectangle 22">
            <a:extLst>
              <a:ext uri="{FF2B5EF4-FFF2-40B4-BE49-F238E27FC236}">
                <a16:creationId xmlns:a16="http://schemas.microsoft.com/office/drawing/2014/main" xmlns="" id="{E40307D7-4918-8041-801A-D0D660996E98}"/>
              </a:ext>
            </a:extLst>
          </p:cNvPr>
          <p:cNvSpPr/>
          <p:nvPr/>
        </p:nvSpPr>
        <p:spPr>
          <a:xfrm>
            <a:off x="4830979" y="3909663"/>
            <a:ext cx="1368000" cy="543109"/>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Droughts</a:t>
            </a:r>
          </a:p>
        </p:txBody>
      </p:sp>
      <p:sp>
        <p:nvSpPr>
          <p:cNvPr id="24" name="Rounded Rectangle 23">
            <a:extLst>
              <a:ext uri="{FF2B5EF4-FFF2-40B4-BE49-F238E27FC236}">
                <a16:creationId xmlns:a16="http://schemas.microsoft.com/office/drawing/2014/main" xmlns="" id="{E64ECE40-9F72-6349-972D-6E2C86881CA7}"/>
              </a:ext>
            </a:extLst>
          </p:cNvPr>
          <p:cNvSpPr/>
          <p:nvPr/>
        </p:nvSpPr>
        <p:spPr>
          <a:xfrm>
            <a:off x="8028988" y="3340240"/>
            <a:ext cx="1368000" cy="49373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B050"/>
                </a:solidFill>
              </a:rPr>
              <a:t>Ecosystem change</a:t>
            </a:r>
          </a:p>
        </p:txBody>
      </p:sp>
      <p:sp>
        <p:nvSpPr>
          <p:cNvPr id="25" name="Rounded Rectangle 24">
            <a:extLst>
              <a:ext uri="{FF2B5EF4-FFF2-40B4-BE49-F238E27FC236}">
                <a16:creationId xmlns:a16="http://schemas.microsoft.com/office/drawing/2014/main" xmlns="" id="{FA095102-F6D3-6045-B073-594068B461B0}"/>
              </a:ext>
            </a:extLst>
          </p:cNvPr>
          <p:cNvSpPr/>
          <p:nvPr/>
        </p:nvSpPr>
        <p:spPr>
          <a:xfrm>
            <a:off x="6424830" y="5368490"/>
            <a:ext cx="1368000" cy="493736"/>
          </a:xfrm>
          <a:prstGeom prst="roundRect">
            <a:avLst/>
          </a:prstGeom>
          <a:solidFill>
            <a:schemeClr val="bg2">
              <a:lumMod val="2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Snow extent</a:t>
            </a:r>
          </a:p>
        </p:txBody>
      </p:sp>
      <p:sp>
        <p:nvSpPr>
          <p:cNvPr id="26" name="Rounded Rectangle 25">
            <a:extLst>
              <a:ext uri="{FF2B5EF4-FFF2-40B4-BE49-F238E27FC236}">
                <a16:creationId xmlns:a16="http://schemas.microsoft.com/office/drawing/2014/main" xmlns="" id="{BBCA0A0F-61FB-2343-8E99-B7E46FA6730A}"/>
              </a:ext>
            </a:extLst>
          </p:cNvPr>
          <p:cNvSpPr/>
          <p:nvPr/>
        </p:nvSpPr>
        <p:spPr>
          <a:xfrm>
            <a:off x="3216512" y="5885802"/>
            <a:ext cx="1368000" cy="468000"/>
          </a:xfrm>
          <a:prstGeom prst="round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Halocarbon GHG</a:t>
            </a:r>
          </a:p>
        </p:txBody>
      </p:sp>
      <p:sp>
        <p:nvSpPr>
          <p:cNvPr id="28" name="Rounded Rectangle 27">
            <a:extLst>
              <a:ext uri="{FF2B5EF4-FFF2-40B4-BE49-F238E27FC236}">
                <a16:creationId xmlns:a16="http://schemas.microsoft.com/office/drawing/2014/main" xmlns="" id="{31A85E49-61F7-8140-85A8-2C3A7B4B5B57}"/>
              </a:ext>
            </a:extLst>
          </p:cNvPr>
          <p:cNvSpPr/>
          <p:nvPr/>
        </p:nvSpPr>
        <p:spPr>
          <a:xfrm>
            <a:off x="1613686" y="5259484"/>
            <a:ext cx="1368000" cy="711771"/>
          </a:xfrm>
          <a:prstGeom prst="roundRect">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t>Top of atmosphere energy balance</a:t>
            </a:r>
          </a:p>
        </p:txBody>
      </p:sp>
      <p:sp>
        <p:nvSpPr>
          <p:cNvPr id="30" name="Rectangle 29">
            <a:extLst>
              <a:ext uri="{FF2B5EF4-FFF2-40B4-BE49-F238E27FC236}">
                <a16:creationId xmlns:a16="http://schemas.microsoft.com/office/drawing/2014/main" xmlns="" id="{06192B47-3FA7-FD41-AEEA-7DAC2CD070B6}"/>
              </a:ext>
            </a:extLst>
          </p:cNvPr>
          <p:cNvSpPr/>
          <p:nvPr/>
        </p:nvSpPr>
        <p:spPr>
          <a:xfrm>
            <a:off x="666206" y="967317"/>
            <a:ext cx="8730876" cy="5695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1"/>
          </a:p>
        </p:txBody>
      </p:sp>
      <p:sp>
        <p:nvSpPr>
          <p:cNvPr id="31" name="Rounded Rectangle 30">
            <a:extLst>
              <a:ext uri="{FF2B5EF4-FFF2-40B4-BE49-F238E27FC236}">
                <a16:creationId xmlns:a16="http://schemas.microsoft.com/office/drawing/2014/main" xmlns="" id="{3F582561-CF74-EE46-A16C-3C3039BE2F98}"/>
              </a:ext>
            </a:extLst>
          </p:cNvPr>
          <p:cNvSpPr/>
          <p:nvPr/>
        </p:nvSpPr>
        <p:spPr>
          <a:xfrm>
            <a:off x="4801756" y="3131245"/>
            <a:ext cx="1426451" cy="372676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600" b="1" dirty="0">
                <a:solidFill>
                  <a:srgbClr val="002060"/>
                </a:solidFill>
              </a:rPr>
              <a:t>Water</a:t>
            </a:r>
          </a:p>
        </p:txBody>
      </p:sp>
      <p:sp>
        <p:nvSpPr>
          <p:cNvPr id="32" name="Rounded Rectangle 31">
            <a:extLst>
              <a:ext uri="{FF2B5EF4-FFF2-40B4-BE49-F238E27FC236}">
                <a16:creationId xmlns:a16="http://schemas.microsoft.com/office/drawing/2014/main" xmlns="" id="{61EF2E46-D7EA-3F40-8C58-EB0D8C44D0D3}"/>
              </a:ext>
            </a:extLst>
          </p:cNvPr>
          <p:cNvSpPr/>
          <p:nvPr/>
        </p:nvSpPr>
        <p:spPr>
          <a:xfrm>
            <a:off x="3216512" y="4880644"/>
            <a:ext cx="1368000" cy="468000"/>
          </a:xfrm>
          <a:prstGeom prst="round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Methane</a:t>
            </a:r>
          </a:p>
        </p:txBody>
      </p:sp>
      <p:sp>
        <p:nvSpPr>
          <p:cNvPr id="33" name="Rounded Rectangle 32">
            <a:extLst>
              <a:ext uri="{FF2B5EF4-FFF2-40B4-BE49-F238E27FC236}">
                <a16:creationId xmlns:a16="http://schemas.microsoft.com/office/drawing/2014/main" xmlns="" id="{66E4FF1C-D0E8-244D-B3BA-21F87F3FC768}"/>
              </a:ext>
            </a:extLst>
          </p:cNvPr>
          <p:cNvSpPr/>
          <p:nvPr/>
        </p:nvSpPr>
        <p:spPr>
          <a:xfrm>
            <a:off x="3216512" y="5381358"/>
            <a:ext cx="1368000" cy="468000"/>
          </a:xfrm>
          <a:prstGeom prst="round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a:t>
            </a:r>
            <a:r>
              <a:rPr lang="en-GB" sz="1600" baseline="-25000" dirty="0"/>
              <a:t>2</a:t>
            </a:r>
            <a:r>
              <a:rPr lang="en-GB" sz="1600" dirty="0"/>
              <a:t>O</a:t>
            </a:r>
          </a:p>
        </p:txBody>
      </p:sp>
      <p:sp>
        <p:nvSpPr>
          <p:cNvPr id="4" name="Title 3">
            <a:extLst>
              <a:ext uri="{FF2B5EF4-FFF2-40B4-BE49-F238E27FC236}">
                <a16:creationId xmlns:a16="http://schemas.microsoft.com/office/drawing/2014/main" xmlns="" id="{0370E6FD-8406-2248-A333-F7FAB2C78E5A}"/>
              </a:ext>
            </a:extLst>
          </p:cNvPr>
          <p:cNvSpPr>
            <a:spLocks noGrp="1"/>
          </p:cNvSpPr>
          <p:nvPr>
            <p:ph type="title"/>
          </p:nvPr>
        </p:nvSpPr>
        <p:spPr>
          <a:xfrm>
            <a:off x="409683" y="12"/>
            <a:ext cx="9488380" cy="712269"/>
          </a:xfrm>
        </p:spPr>
        <p:txBody>
          <a:bodyPr/>
          <a:lstStyle/>
          <a:p>
            <a:r>
              <a:rPr lang="en-GB" dirty="0"/>
              <a:t>Climate Indicators</a:t>
            </a:r>
          </a:p>
        </p:txBody>
      </p:sp>
    </p:spTree>
    <p:extLst>
      <p:ext uri="{BB962C8B-B14F-4D97-AF65-F5344CB8AC3E}">
        <p14:creationId xmlns:p14="http://schemas.microsoft.com/office/powerpoint/2010/main" val="1714894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F7EC2F-045C-6D40-B41F-017536E921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91" y="556631"/>
            <a:ext cx="2206600" cy="1673591"/>
          </a:xfrm>
          <a:prstGeom prst="rect">
            <a:avLst/>
          </a:prstGeom>
        </p:spPr>
      </p:pic>
      <p:pic>
        <p:nvPicPr>
          <p:cNvPr id="5" name="Picture 4">
            <a:extLst>
              <a:ext uri="{FF2B5EF4-FFF2-40B4-BE49-F238E27FC236}">
                <a16:creationId xmlns:a16="http://schemas.microsoft.com/office/drawing/2014/main" xmlns="" id="{2A58D33F-FBC0-8F44-A0C0-B8B31C32D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6" y="4065190"/>
            <a:ext cx="2073536" cy="1780782"/>
          </a:xfrm>
          <a:prstGeom prst="rect">
            <a:avLst/>
          </a:prstGeom>
        </p:spPr>
      </p:pic>
      <p:pic>
        <p:nvPicPr>
          <p:cNvPr id="6" name="Picture 5">
            <a:extLst>
              <a:ext uri="{FF2B5EF4-FFF2-40B4-BE49-F238E27FC236}">
                <a16:creationId xmlns:a16="http://schemas.microsoft.com/office/drawing/2014/main" xmlns="" id="{567DE9D3-C12B-0948-A77D-C14AE91B78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7429" y="443158"/>
            <a:ext cx="2257845" cy="1778148"/>
          </a:xfrm>
          <a:prstGeom prst="rect">
            <a:avLst/>
          </a:prstGeom>
        </p:spPr>
      </p:pic>
      <p:pic>
        <p:nvPicPr>
          <p:cNvPr id="7" name="Picture 6">
            <a:extLst>
              <a:ext uri="{FF2B5EF4-FFF2-40B4-BE49-F238E27FC236}">
                <a16:creationId xmlns:a16="http://schemas.microsoft.com/office/drawing/2014/main" xmlns="" id="{A1C73083-885F-B04F-9D5D-727B23B241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0103" y="4081690"/>
            <a:ext cx="2036362" cy="1802002"/>
          </a:xfrm>
          <a:prstGeom prst="rect">
            <a:avLst/>
          </a:prstGeom>
        </p:spPr>
      </p:pic>
      <p:pic>
        <p:nvPicPr>
          <p:cNvPr id="8" name="Picture 7">
            <a:extLst>
              <a:ext uri="{FF2B5EF4-FFF2-40B4-BE49-F238E27FC236}">
                <a16:creationId xmlns:a16="http://schemas.microsoft.com/office/drawing/2014/main" xmlns="" id="{17AD283D-8F73-9543-8EDE-53A114BF42D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94744" y="673914"/>
            <a:ext cx="2431010" cy="1631467"/>
          </a:xfrm>
          <a:prstGeom prst="rect">
            <a:avLst/>
          </a:prstGeom>
        </p:spPr>
      </p:pic>
      <p:pic>
        <p:nvPicPr>
          <p:cNvPr id="9" name="Picture 8">
            <a:extLst>
              <a:ext uri="{FF2B5EF4-FFF2-40B4-BE49-F238E27FC236}">
                <a16:creationId xmlns:a16="http://schemas.microsoft.com/office/drawing/2014/main" xmlns="" id="{94FF39AD-32AA-9648-98C1-D0A0CFB1D0E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57012" y="4035688"/>
            <a:ext cx="1960923" cy="1727650"/>
          </a:xfrm>
          <a:prstGeom prst="rect">
            <a:avLst/>
          </a:prstGeom>
        </p:spPr>
      </p:pic>
      <p:pic>
        <p:nvPicPr>
          <p:cNvPr id="10" name="Picture 9">
            <a:extLst>
              <a:ext uri="{FF2B5EF4-FFF2-40B4-BE49-F238E27FC236}">
                <a16:creationId xmlns:a16="http://schemas.microsoft.com/office/drawing/2014/main" xmlns="" id="{1A991C12-1A8F-6249-9D32-D51ABD3783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62691" y="742263"/>
            <a:ext cx="1768708" cy="1582738"/>
          </a:xfrm>
          <a:prstGeom prst="rect">
            <a:avLst/>
          </a:prstGeom>
        </p:spPr>
      </p:pic>
      <p:pic>
        <p:nvPicPr>
          <p:cNvPr id="11" name="Picture 10">
            <a:extLst>
              <a:ext uri="{FF2B5EF4-FFF2-40B4-BE49-F238E27FC236}">
                <a16:creationId xmlns:a16="http://schemas.microsoft.com/office/drawing/2014/main" xmlns="" id="{4368FEDB-683D-B44D-B05F-6050A574203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721574" y="4086100"/>
            <a:ext cx="2109827" cy="1727650"/>
          </a:xfrm>
          <a:prstGeom prst="rect">
            <a:avLst/>
          </a:prstGeom>
        </p:spPr>
      </p:pic>
      <p:sp>
        <p:nvSpPr>
          <p:cNvPr id="12" name="TextBox 11">
            <a:extLst>
              <a:ext uri="{FF2B5EF4-FFF2-40B4-BE49-F238E27FC236}">
                <a16:creationId xmlns:a16="http://schemas.microsoft.com/office/drawing/2014/main" xmlns="" id="{20F96EB9-D92F-F944-9E24-DD14AC1929A6}"/>
              </a:ext>
            </a:extLst>
          </p:cNvPr>
          <p:cNvSpPr txBox="1"/>
          <p:nvPr/>
        </p:nvSpPr>
        <p:spPr>
          <a:xfrm>
            <a:off x="8258974" y="2462166"/>
            <a:ext cx="1639095" cy="707886"/>
          </a:xfrm>
          <a:prstGeom prst="rect">
            <a:avLst/>
          </a:prstGeom>
          <a:noFill/>
        </p:spPr>
        <p:txBody>
          <a:bodyPr wrap="square" rtlCol="0">
            <a:spAutoFit/>
          </a:bodyPr>
          <a:lstStyle/>
          <a:p>
            <a:r>
              <a:rPr lang="en-US" sz="800" dirty="0"/>
              <a:t>Mean cumulative mass balance of all reported glaciers (blue line) and the reference glaciers (red line). SOURCE: </a:t>
            </a:r>
            <a:r>
              <a:rPr lang="en-US" sz="800" b="1" dirty="0"/>
              <a:t>world glacier monitoring service </a:t>
            </a:r>
            <a:r>
              <a:rPr lang="en-GB" sz="800" dirty="0"/>
              <a:t>http://</a:t>
            </a:r>
            <a:r>
              <a:rPr lang="en-GB" sz="800" dirty="0" err="1"/>
              <a:t>wgms.ch</a:t>
            </a:r>
            <a:r>
              <a:rPr lang="en-GB" sz="800" dirty="0"/>
              <a:t>/</a:t>
            </a:r>
          </a:p>
        </p:txBody>
      </p:sp>
      <p:sp>
        <p:nvSpPr>
          <p:cNvPr id="13" name="TextBox 12">
            <a:extLst>
              <a:ext uri="{FF2B5EF4-FFF2-40B4-BE49-F238E27FC236}">
                <a16:creationId xmlns:a16="http://schemas.microsoft.com/office/drawing/2014/main" xmlns="" id="{F37FC727-EF3A-5149-ADCB-77E67E1BC0F2}"/>
              </a:ext>
            </a:extLst>
          </p:cNvPr>
          <p:cNvSpPr txBox="1"/>
          <p:nvPr/>
        </p:nvSpPr>
        <p:spPr>
          <a:xfrm>
            <a:off x="6026508" y="6280950"/>
            <a:ext cx="3871557" cy="461665"/>
          </a:xfrm>
          <a:prstGeom prst="rect">
            <a:avLst/>
          </a:prstGeom>
          <a:noFill/>
        </p:spPr>
        <p:txBody>
          <a:bodyPr wrap="square" rtlCol="0">
            <a:spAutoFit/>
          </a:bodyPr>
          <a:lstStyle/>
          <a:p>
            <a:r>
              <a:rPr lang="en-US" sz="800" dirty="0"/>
              <a:t>September sea-ice extent for the Arctic, and (right) September sea-ice extent for the Antarctic. Percentage of long-term average of the reference period 1981–2010 (Source: prepared by WMO using data from the US National Snow and Ice Data Center)</a:t>
            </a:r>
          </a:p>
        </p:txBody>
      </p:sp>
      <p:sp>
        <p:nvSpPr>
          <p:cNvPr id="14" name="TextBox 13">
            <a:extLst>
              <a:ext uri="{FF2B5EF4-FFF2-40B4-BE49-F238E27FC236}">
                <a16:creationId xmlns:a16="http://schemas.microsoft.com/office/drawing/2014/main" xmlns="" id="{74790E7A-253C-9D4D-9C6E-C69AB42FF372}"/>
              </a:ext>
            </a:extLst>
          </p:cNvPr>
          <p:cNvSpPr txBox="1"/>
          <p:nvPr/>
        </p:nvSpPr>
        <p:spPr>
          <a:xfrm>
            <a:off x="5726013" y="2462166"/>
            <a:ext cx="2019267" cy="954107"/>
          </a:xfrm>
          <a:prstGeom prst="rect">
            <a:avLst/>
          </a:prstGeom>
          <a:noFill/>
        </p:spPr>
        <p:txBody>
          <a:bodyPr wrap="square" rtlCol="0">
            <a:spAutoFit/>
          </a:bodyPr>
          <a:lstStyle/>
          <a:p>
            <a:r>
              <a:rPr lang="en-US" sz="700" dirty="0"/>
              <a:t>Globally averaged mole fraction (measure of concentration), from1984 to 2016, of CO2 in</a:t>
            </a:r>
          </a:p>
          <a:p>
            <a:r>
              <a:rPr lang="en-US" sz="700" dirty="0"/>
              <a:t>parts per million (left), CH4 in parts per billion (middle) and N2O in parts per billion (right). The red line is the monthly mean mole fraction with the seasonal variations removed; the blue dots and line depict the monthly averages. (Source: WMO Global Atmosphere Watch)</a:t>
            </a:r>
          </a:p>
        </p:txBody>
      </p:sp>
      <p:sp>
        <p:nvSpPr>
          <p:cNvPr id="15" name="TextBox 14">
            <a:extLst>
              <a:ext uri="{FF2B5EF4-FFF2-40B4-BE49-F238E27FC236}">
                <a16:creationId xmlns:a16="http://schemas.microsoft.com/office/drawing/2014/main" xmlns="" id="{0628977F-DDC1-6845-80EA-00A48E4941CD}"/>
              </a:ext>
            </a:extLst>
          </p:cNvPr>
          <p:cNvSpPr txBox="1"/>
          <p:nvPr/>
        </p:nvSpPr>
        <p:spPr>
          <a:xfrm>
            <a:off x="2800109" y="2462166"/>
            <a:ext cx="2729627" cy="1061829"/>
          </a:xfrm>
          <a:prstGeom prst="rect">
            <a:avLst/>
          </a:prstGeom>
          <a:noFill/>
        </p:spPr>
        <p:txBody>
          <a:bodyPr wrap="square" rtlCol="0">
            <a:spAutoFit/>
          </a:bodyPr>
          <a:lstStyle/>
          <a:p>
            <a:r>
              <a:rPr lang="en-US" sz="700" dirty="0"/>
              <a:t>Trends in surface (&lt; 50 m) ocean carbonate chemistry calculated from observations obtained at the Hawaii Ocean </a:t>
            </a:r>
            <a:r>
              <a:rPr lang="en-US" sz="700" dirty="0" err="1"/>
              <a:t>Timeseries</a:t>
            </a:r>
            <a:r>
              <a:rPr lang="en-US" sz="700" dirty="0"/>
              <a:t> (HOT) Program in the North Pacific over</a:t>
            </a:r>
          </a:p>
          <a:p>
            <a:r>
              <a:rPr lang="en-US" sz="700" dirty="0"/>
              <a:t>1988–2015. Seawater pH (black points, primary y-axis) and carbonate ion concentration (green points, secondary y-axis). Ocean chemistry data were obtained from the Hawaii Ocean </a:t>
            </a:r>
            <a:r>
              <a:rPr lang="en-US" sz="700" dirty="0" err="1"/>
              <a:t>Timeseries</a:t>
            </a:r>
            <a:r>
              <a:rPr lang="en-US" sz="700" dirty="0"/>
              <a:t> Data Organization &amp; Graphical System (HOT-DOGS). (Source: US National Oceanic and Atmospheric Administration (NOAA), Jewett and </a:t>
            </a:r>
            <a:r>
              <a:rPr lang="en-US" sz="700" dirty="0" err="1"/>
              <a:t>Romanou</a:t>
            </a:r>
            <a:r>
              <a:rPr lang="en-US" sz="700" dirty="0"/>
              <a:t>, 2017)</a:t>
            </a:r>
          </a:p>
        </p:txBody>
      </p:sp>
      <p:sp>
        <p:nvSpPr>
          <p:cNvPr id="16" name="TextBox 15">
            <a:extLst>
              <a:ext uri="{FF2B5EF4-FFF2-40B4-BE49-F238E27FC236}">
                <a16:creationId xmlns:a16="http://schemas.microsoft.com/office/drawing/2014/main" xmlns="" id="{B6800A7E-67DE-FA46-9782-0DBADE2F9247}"/>
              </a:ext>
            </a:extLst>
          </p:cNvPr>
          <p:cNvSpPr txBox="1"/>
          <p:nvPr/>
        </p:nvSpPr>
        <p:spPr>
          <a:xfrm>
            <a:off x="2934937" y="5965674"/>
            <a:ext cx="2502828" cy="830997"/>
          </a:xfrm>
          <a:prstGeom prst="rect">
            <a:avLst/>
          </a:prstGeom>
          <a:noFill/>
        </p:spPr>
        <p:txBody>
          <a:bodyPr wrap="square" rtlCol="0">
            <a:spAutoFit/>
          </a:bodyPr>
          <a:lstStyle/>
          <a:p>
            <a:r>
              <a:rPr lang="en-US" sz="800" dirty="0"/>
              <a:t>Global mean sea-level time series (with seasonal cycle removed), January 1993–January 2018, from satellite altimetry multi-missions. Data from AVISO</a:t>
            </a:r>
          </a:p>
          <a:p>
            <a:r>
              <a:rPr lang="en-US" sz="800" dirty="0"/>
              <a:t>(Source: </a:t>
            </a:r>
            <a:r>
              <a:rPr lang="en-US" sz="800" dirty="0" err="1"/>
              <a:t>Collecte</a:t>
            </a:r>
            <a:r>
              <a:rPr lang="en-US" sz="800" dirty="0"/>
              <a:t>- </a:t>
            </a:r>
            <a:r>
              <a:rPr lang="en-US" sz="800" dirty="0" err="1"/>
              <a:t>Localisation</a:t>
            </a:r>
            <a:r>
              <a:rPr lang="en-US" sz="800" dirty="0"/>
              <a:t>-Satellite (CLS) – </a:t>
            </a:r>
            <a:r>
              <a:rPr lang="en-US" sz="800" dirty="0" err="1"/>
              <a:t>Laboratoire</a:t>
            </a:r>
            <a:r>
              <a:rPr lang="en-US" sz="800" dirty="0"/>
              <a:t> </a:t>
            </a:r>
            <a:r>
              <a:rPr lang="en-US" sz="800" dirty="0" err="1"/>
              <a:t>d’Etudes</a:t>
            </a:r>
            <a:r>
              <a:rPr lang="en-US" sz="800" dirty="0"/>
              <a:t> </a:t>
            </a:r>
            <a:r>
              <a:rPr lang="en-US" sz="800" dirty="0" err="1"/>
              <a:t>en</a:t>
            </a:r>
            <a:r>
              <a:rPr lang="en-US" sz="800" dirty="0"/>
              <a:t> </a:t>
            </a:r>
            <a:r>
              <a:rPr lang="en-US" sz="800" dirty="0" err="1"/>
              <a:t>Géophysique</a:t>
            </a:r>
            <a:r>
              <a:rPr lang="en-US" sz="800" dirty="0"/>
              <a:t> et </a:t>
            </a:r>
            <a:r>
              <a:rPr lang="en-US" sz="800" dirty="0" err="1"/>
              <a:t>Océanographie</a:t>
            </a:r>
            <a:r>
              <a:rPr lang="en-US" sz="800" dirty="0"/>
              <a:t> </a:t>
            </a:r>
            <a:r>
              <a:rPr lang="en-US" sz="800" dirty="0" err="1"/>
              <a:t>Spatiales</a:t>
            </a:r>
            <a:r>
              <a:rPr lang="en-US" sz="800" dirty="0"/>
              <a:t> (LEGOS))</a:t>
            </a:r>
          </a:p>
        </p:txBody>
      </p:sp>
      <p:sp>
        <p:nvSpPr>
          <p:cNvPr id="17" name="TextBox 16">
            <a:extLst>
              <a:ext uri="{FF2B5EF4-FFF2-40B4-BE49-F238E27FC236}">
                <a16:creationId xmlns:a16="http://schemas.microsoft.com/office/drawing/2014/main" xmlns="" id="{8B8DD679-75F3-954D-8EDF-6BF46D354478}"/>
              </a:ext>
            </a:extLst>
          </p:cNvPr>
          <p:cNvSpPr txBox="1"/>
          <p:nvPr/>
        </p:nvSpPr>
        <p:spPr>
          <a:xfrm>
            <a:off x="-59322" y="5918968"/>
            <a:ext cx="2502828" cy="954107"/>
          </a:xfrm>
          <a:prstGeom prst="rect">
            <a:avLst/>
          </a:prstGeom>
          <a:noFill/>
        </p:spPr>
        <p:txBody>
          <a:bodyPr wrap="square" rtlCol="0">
            <a:spAutoFit/>
          </a:bodyPr>
          <a:lstStyle/>
          <a:p>
            <a:r>
              <a:rPr lang="en-US" sz="800" dirty="0"/>
              <a:t>Global ocean heat content change (x 1022 J) for the 0–700 </a:t>
            </a:r>
            <a:r>
              <a:rPr lang="en-US" sz="800" dirty="0" err="1"/>
              <a:t>metre</a:t>
            </a:r>
            <a:r>
              <a:rPr lang="en-US" sz="800" dirty="0"/>
              <a:t> layer: three-monthly means (red), and annual (black) and 5-year (blue) running means, from the US National Oceanic and Atmospheric Administration (NOAA) dataset. (Source: prepared by WMO using data from NOAA National Centers for Environmental Information)</a:t>
            </a:r>
          </a:p>
        </p:txBody>
      </p:sp>
      <p:sp>
        <p:nvSpPr>
          <p:cNvPr id="18" name="TextBox 17">
            <a:extLst>
              <a:ext uri="{FF2B5EF4-FFF2-40B4-BE49-F238E27FC236}">
                <a16:creationId xmlns:a16="http://schemas.microsoft.com/office/drawing/2014/main" xmlns="" id="{CD999DD2-5304-DA4B-A69E-71C5510DF7FB}"/>
              </a:ext>
            </a:extLst>
          </p:cNvPr>
          <p:cNvSpPr txBox="1"/>
          <p:nvPr/>
        </p:nvSpPr>
        <p:spPr>
          <a:xfrm>
            <a:off x="136955" y="2462172"/>
            <a:ext cx="2502828" cy="461665"/>
          </a:xfrm>
          <a:prstGeom prst="rect">
            <a:avLst/>
          </a:prstGeom>
          <a:noFill/>
        </p:spPr>
        <p:txBody>
          <a:bodyPr wrap="square" rtlCol="0">
            <a:spAutoFit/>
          </a:bodyPr>
          <a:lstStyle/>
          <a:p>
            <a:r>
              <a:rPr lang="en-US" sz="800" dirty="0"/>
              <a:t>Global mean temperature anomalies, with respect to the 1850–1900 baseline, for the five global datasets (Source: UK Met Office Hadley Centre)</a:t>
            </a:r>
          </a:p>
        </p:txBody>
      </p:sp>
      <p:sp>
        <p:nvSpPr>
          <p:cNvPr id="19" name="TextBox 18">
            <a:extLst>
              <a:ext uri="{FF2B5EF4-FFF2-40B4-BE49-F238E27FC236}">
                <a16:creationId xmlns:a16="http://schemas.microsoft.com/office/drawing/2014/main" xmlns="" id="{D1748AA6-FB4B-5F46-8C66-1048C67BB69C}"/>
              </a:ext>
            </a:extLst>
          </p:cNvPr>
          <p:cNvSpPr txBox="1"/>
          <p:nvPr/>
        </p:nvSpPr>
        <p:spPr>
          <a:xfrm>
            <a:off x="269679" y="71776"/>
            <a:ext cx="2585451" cy="461665"/>
          </a:xfrm>
          <a:prstGeom prst="rect">
            <a:avLst/>
          </a:prstGeom>
          <a:noFill/>
        </p:spPr>
        <p:txBody>
          <a:bodyPr wrap="none" rtlCol="0">
            <a:spAutoFit/>
          </a:bodyPr>
          <a:lstStyle/>
          <a:p>
            <a:r>
              <a:rPr lang="en-GB" sz="2400" dirty="0"/>
              <a:t>Mean Temperature</a:t>
            </a:r>
          </a:p>
        </p:txBody>
      </p:sp>
      <p:sp>
        <p:nvSpPr>
          <p:cNvPr id="20" name="TextBox 19">
            <a:extLst>
              <a:ext uri="{FF2B5EF4-FFF2-40B4-BE49-F238E27FC236}">
                <a16:creationId xmlns:a16="http://schemas.microsoft.com/office/drawing/2014/main" xmlns="" id="{04AB3C7B-B0E8-A145-985D-EC4BA9ED0A39}"/>
              </a:ext>
            </a:extLst>
          </p:cNvPr>
          <p:cNvSpPr txBox="1"/>
          <p:nvPr/>
        </p:nvSpPr>
        <p:spPr>
          <a:xfrm>
            <a:off x="3139947" y="71776"/>
            <a:ext cx="1903085" cy="461665"/>
          </a:xfrm>
          <a:prstGeom prst="rect">
            <a:avLst/>
          </a:prstGeom>
          <a:noFill/>
        </p:spPr>
        <p:txBody>
          <a:bodyPr wrap="none" rtlCol="0">
            <a:spAutoFit/>
          </a:bodyPr>
          <a:lstStyle/>
          <a:p>
            <a:r>
              <a:rPr lang="en-GB" sz="2400" dirty="0"/>
              <a:t>Ocean Acidity</a:t>
            </a:r>
          </a:p>
        </p:txBody>
      </p:sp>
      <p:sp>
        <p:nvSpPr>
          <p:cNvPr id="21" name="TextBox 20">
            <a:extLst>
              <a:ext uri="{FF2B5EF4-FFF2-40B4-BE49-F238E27FC236}">
                <a16:creationId xmlns:a16="http://schemas.microsoft.com/office/drawing/2014/main" xmlns="" id="{81300A8F-647F-8440-B39B-8224FF7EA197}"/>
              </a:ext>
            </a:extLst>
          </p:cNvPr>
          <p:cNvSpPr txBox="1"/>
          <p:nvPr/>
        </p:nvSpPr>
        <p:spPr>
          <a:xfrm>
            <a:off x="5577722" y="57524"/>
            <a:ext cx="2307748" cy="461665"/>
          </a:xfrm>
          <a:prstGeom prst="rect">
            <a:avLst/>
          </a:prstGeom>
          <a:solidFill>
            <a:schemeClr val="bg1"/>
          </a:solidFill>
        </p:spPr>
        <p:txBody>
          <a:bodyPr wrap="none" rtlCol="0">
            <a:spAutoFit/>
          </a:bodyPr>
          <a:lstStyle/>
          <a:p>
            <a:r>
              <a:rPr lang="en-GB" sz="2400" dirty="0"/>
              <a:t>Atmospheric CO</a:t>
            </a:r>
            <a:r>
              <a:rPr lang="en-GB" sz="2400" baseline="-25000" dirty="0"/>
              <a:t>2</a:t>
            </a:r>
          </a:p>
        </p:txBody>
      </p:sp>
      <p:sp>
        <p:nvSpPr>
          <p:cNvPr id="22" name="TextBox 21">
            <a:extLst>
              <a:ext uri="{FF2B5EF4-FFF2-40B4-BE49-F238E27FC236}">
                <a16:creationId xmlns:a16="http://schemas.microsoft.com/office/drawing/2014/main" xmlns="" id="{0E1F784F-4CB6-7B40-B192-CF921766B353}"/>
              </a:ext>
            </a:extLst>
          </p:cNvPr>
          <p:cNvSpPr txBox="1"/>
          <p:nvPr/>
        </p:nvSpPr>
        <p:spPr>
          <a:xfrm>
            <a:off x="8015495" y="-15883"/>
            <a:ext cx="1846980" cy="830997"/>
          </a:xfrm>
          <a:prstGeom prst="rect">
            <a:avLst/>
          </a:prstGeom>
          <a:solidFill>
            <a:schemeClr val="bg1"/>
          </a:solidFill>
        </p:spPr>
        <p:txBody>
          <a:bodyPr wrap="none" rtlCol="0">
            <a:spAutoFit/>
          </a:bodyPr>
          <a:lstStyle/>
          <a:p>
            <a:r>
              <a:rPr lang="en-GB" sz="2400" dirty="0"/>
              <a:t>Glacier Mass </a:t>
            </a:r>
          </a:p>
          <a:p>
            <a:r>
              <a:rPr lang="en-GB" sz="2400" dirty="0"/>
              <a:t>Balance</a:t>
            </a:r>
          </a:p>
        </p:txBody>
      </p:sp>
      <p:sp>
        <p:nvSpPr>
          <p:cNvPr id="23" name="TextBox 22">
            <a:extLst>
              <a:ext uri="{FF2B5EF4-FFF2-40B4-BE49-F238E27FC236}">
                <a16:creationId xmlns:a16="http://schemas.microsoft.com/office/drawing/2014/main" xmlns="" id="{05CC9E67-C10F-9E48-83F3-0724FB84E651}"/>
              </a:ext>
            </a:extLst>
          </p:cNvPr>
          <p:cNvSpPr txBox="1"/>
          <p:nvPr/>
        </p:nvSpPr>
        <p:spPr>
          <a:xfrm>
            <a:off x="5806098" y="4993243"/>
            <a:ext cx="898323" cy="461665"/>
          </a:xfrm>
          <a:prstGeom prst="rect">
            <a:avLst/>
          </a:prstGeom>
          <a:noFill/>
        </p:spPr>
        <p:txBody>
          <a:bodyPr wrap="none" rtlCol="0">
            <a:spAutoFit/>
          </a:bodyPr>
          <a:lstStyle/>
          <a:p>
            <a:r>
              <a:rPr lang="en-GB" sz="2400" dirty="0"/>
              <a:t>Arctic</a:t>
            </a:r>
          </a:p>
        </p:txBody>
      </p:sp>
      <p:sp>
        <p:nvSpPr>
          <p:cNvPr id="24" name="TextBox 23">
            <a:extLst>
              <a:ext uri="{FF2B5EF4-FFF2-40B4-BE49-F238E27FC236}">
                <a16:creationId xmlns:a16="http://schemas.microsoft.com/office/drawing/2014/main" xmlns="" id="{2A1BAE98-6BE4-D547-A4F8-BF78C9B0565F}"/>
              </a:ext>
            </a:extLst>
          </p:cNvPr>
          <p:cNvSpPr txBox="1"/>
          <p:nvPr/>
        </p:nvSpPr>
        <p:spPr>
          <a:xfrm>
            <a:off x="8370872" y="4993243"/>
            <a:ext cx="1303627" cy="461665"/>
          </a:xfrm>
          <a:prstGeom prst="rect">
            <a:avLst/>
          </a:prstGeom>
          <a:noFill/>
        </p:spPr>
        <p:txBody>
          <a:bodyPr wrap="none" rtlCol="0">
            <a:spAutoFit/>
          </a:bodyPr>
          <a:lstStyle/>
          <a:p>
            <a:r>
              <a:rPr lang="en-GB" sz="2400" dirty="0"/>
              <a:t>Antarctic</a:t>
            </a:r>
          </a:p>
        </p:txBody>
      </p:sp>
      <p:sp>
        <p:nvSpPr>
          <p:cNvPr id="25" name="TextBox 24">
            <a:extLst>
              <a:ext uri="{FF2B5EF4-FFF2-40B4-BE49-F238E27FC236}">
                <a16:creationId xmlns:a16="http://schemas.microsoft.com/office/drawing/2014/main" xmlns="" id="{400A3D8F-90D6-DD4A-84D4-E5A9E6242169}"/>
              </a:ext>
            </a:extLst>
          </p:cNvPr>
          <p:cNvSpPr txBox="1"/>
          <p:nvPr/>
        </p:nvSpPr>
        <p:spPr>
          <a:xfrm>
            <a:off x="4300396" y="4799015"/>
            <a:ext cx="1408078" cy="830997"/>
          </a:xfrm>
          <a:prstGeom prst="rect">
            <a:avLst/>
          </a:prstGeom>
          <a:noFill/>
        </p:spPr>
        <p:txBody>
          <a:bodyPr wrap="none" rtlCol="0">
            <a:spAutoFit/>
          </a:bodyPr>
          <a:lstStyle/>
          <a:p>
            <a:r>
              <a:rPr lang="en-GB" sz="2400" dirty="0"/>
              <a:t>Sea Level </a:t>
            </a:r>
          </a:p>
          <a:p>
            <a:r>
              <a:rPr lang="en-GB" sz="2400" dirty="0"/>
              <a:t>Change</a:t>
            </a:r>
          </a:p>
        </p:txBody>
      </p:sp>
      <p:sp>
        <p:nvSpPr>
          <p:cNvPr id="26" name="TextBox 25">
            <a:extLst>
              <a:ext uri="{FF2B5EF4-FFF2-40B4-BE49-F238E27FC236}">
                <a16:creationId xmlns:a16="http://schemas.microsoft.com/office/drawing/2014/main" xmlns="" id="{EF94E77F-FBBC-1647-8578-344B0ADA73FC}"/>
              </a:ext>
            </a:extLst>
          </p:cNvPr>
          <p:cNvSpPr txBox="1"/>
          <p:nvPr/>
        </p:nvSpPr>
        <p:spPr>
          <a:xfrm>
            <a:off x="-74624" y="3709201"/>
            <a:ext cx="3177163" cy="461665"/>
          </a:xfrm>
          <a:prstGeom prst="rect">
            <a:avLst/>
          </a:prstGeom>
          <a:noFill/>
        </p:spPr>
        <p:txBody>
          <a:bodyPr wrap="square" rtlCol="0">
            <a:spAutoFit/>
          </a:bodyPr>
          <a:lstStyle/>
          <a:p>
            <a:r>
              <a:rPr lang="en-GB" sz="2400" dirty="0"/>
              <a:t>Ocean Heat  Content</a:t>
            </a:r>
          </a:p>
        </p:txBody>
      </p:sp>
      <p:sp>
        <p:nvSpPr>
          <p:cNvPr id="31" name="TextBox 30">
            <a:extLst>
              <a:ext uri="{FF2B5EF4-FFF2-40B4-BE49-F238E27FC236}">
                <a16:creationId xmlns:a16="http://schemas.microsoft.com/office/drawing/2014/main" xmlns="" id="{930FC761-351E-3B45-855A-8431C7BFBD64}"/>
              </a:ext>
            </a:extLst>
          </p:cNvPr>
          <p:cNvSpPr txBox="1"/>
          <p:nvPr/>
        </p:nvSpPr>
        <p:spPr>
          <a:xfrm>
            <a:off x="6735226" y="3847169"/>
            <a:ext cx="3271282" cy="461665"/>
          </a:xfrm>
          <a:prstGeom prst="rect">
            <a:avLst/>
          </a:prstGeom>
          <a:noFill/>
        </p:spPr>
        <p:txBody>
          <a:bodyPr wrap="square" rtlCol="0">
            <a:spAutoFit/>
          </a:bodyPr>
          <a:lstStyle/>
          <a:p>
            <a:r>
              <a:rPr lang="en-GB" sz="2400" dirty="0"/>
              <a:t>Sea Ice Extent</a:t>
            </a:r>
          </a:p>
        </p:txBody>
      </p:sp>
    </p:spTree>
    <p:extLst>
      <p:ext uri="{BB962C8B-B14F-4D97-AF65-F5344CB8AC3E}">
        <p14:creationId xmlns:p14="http://schemas.microsoft.com/office/powerpoint/2010/main" val="21938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5"/>
          <p:cNvPicPr>
            <a:picLocks noChangeArrowheads="1"/>
          </p:cNvPicPr>
          <p:nvPr/>
        </p:nvPicPr>
        <p:blipFill>
          <a:blip r:embed="rId2">
            <a:extLst>
              <a:ext uri="{28A0092B-C50C-407E-A947-70E740481C1C}">
                <a14:useLocalDpi xmlns:a14="http://schemas.microsoft.com/office/drawing/2010/main" val="0"/>
              </a:ext>
            </a:extLst>
          </a:blip>
          <a:srcRect t="9840" b="2043"/>
          <a:stretch>
            <a:fillRect/>
          </a:stretch>
        </p:blipFill>
        <p:spPr bwMode="auto">
          <a:xfrm>
            <a:off x="1034143" y="1323334"/>
            <a:ext cx="8697686" cy="491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86066" y="-21771"/>
            <a:ext cx="9411997" cy="1345105"/>
          </a:xfrm>
          <a:prstGeom prst="rect">
            <a:avLst/>
          </a:prstGeom>
          <a:solidFill>
            <a:srgbClr val="3F8D9B"/>
          </a:solidFill>
        </p:spPr>
        <p:txBody>
          <a:bodyPr anchor="ctr"/>
          <a:lstStyle>
            <a:lvl1pPr algn="r" defTabSz="9144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a:lstStyle>
          <a:p>
            <a:r>
              <a:rPr lang="fr-CH" dirty="0" smtClean="0">
                <a:latin typeface="Trebuchet MS" panose="020B0603020202020204" pitchFamily="34" charset="0"/>
              </a:rPr>
              <a:t>Global Climate Indicator – </a:t>
            </a:r>
            <a:r>
              <a:rPr lang="en-US" dirty="0" smtClean="0">
                <a:latin typeface="Trebuchet MS" panose="020B0603020202020204" pitchFamily="34" charset="0"/>
              </a:rPr>
              <a:t>Sea-ice</a:t>
            </a:r>
            <a:endParaRPr lang="en-US" dirty="0">
              <a:latin typeface="Trebuchet MS" panose="020B0603020202020204" pitchFamily="34" charset="0"/>
            </a:endParaRPr>
          </a:p>
        </p:txBody>
      </p:sp>
    </p:spTree>
    <p:extLst>
      <p:ext uri="{BB962C8B-B14F-4D97-AF65-F5344CB8AC3E}">
        <p14:creationId xmlns:p14="http://schemas.microsoft.com/office/powerpoint/2010/main" val="3131961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96" y="0"/>
            <a:ext cx="9308067" cy="1345105"/>
          </a:xfrm>
        </p:spPr>
        <p:txBody>
          <a:bodyPr/>
          <a:lstStyle/>
          <a:p>
            <a:r>
              <a:rPr lang="fr-CH" dirty="0">
                <a:latin typeface="Trebuchet MS" panose="020B0603020202020204" pitchFamily="34" charset="0"/>
              </a:rPr>
              <a:t>Global Climate Indicator - Composition</a:t>
            </a:r>
            <a:endParaRPr lang="en-GB" dirty="0">
              <a:latin typeface="Trebuchet MS" panose="020B0603020202020204" pitchFamily="34" charset="0"/>
            </a:endParaRPr>
          </a:p>
        </p:txBody>
      </p:sp>
      <p:sp>
        <p:nvSpPr>
          <p:cNvPr id="4" name="TextBox 3"/>
          <p:cNvSpPr txBox="1"/>
          <p:nvPr/>
        </p:nvSpPr>
        <p:spPr>
          <a:xfrm>
            <a:off x="5295995" y="4463000"/>
            <a:ext cx="4564538" cy="991553"/>
          </a:xfrm>
          <a:prstGeom prst="rect">
            <a:avLst/>
          </a:prstGeom>
          <a:solidFill>
            <a:schemeClr val="accent6">
              <a:lumMod val="50000"/>
            </a:schemeClr>
          </a:solidFill>
        </p:spPr>
        <p:txBody>
          <a:bodyPr wrap="square" rtlCol="0">
            <a:spAutoFit/>
          </a:bodyPr>
          <a:lstStyle/>
          <a:p>
            <a:r>
              <a:rPr lang="en-US" sz="1461" i="1" dirty="0">
                <a:solidFill>
                  <a:schemeClr val="bg1"/>
                </a:solidFill>
              </a:rPr>
              <a:t>The figure on the left shows the CO</a:t>
            </a:r>
            <a:r>
              <a:rPr lang="en-US" sz="1461" i="1" baseline="-25000" dirty="0">
                <a:solidFill>
                  <a:schemeClr val="bg1"/>
                </a:solidFill>
              </a:rPr>
              <a:t>2 </a:t>
            </a:r>
            <a:r>
              <a:rPr lang="en-US" sz="1461" i="1" dirty="0">
                <a:solidFill>
                  <a:schemeClr val="bg1"/>
                </a:solidFill>
              </a:rPr>
              <a:t>atmospheric content at the end of the last ice age, and the figure on the right shows recent atmospheric CO</a:t>
            </a:r>
            <a:r>
              <a:rPr lang="en-US" sz="1461" i="1" baseline="-25000" dirty="0">
                <a:solidFill>
                  <a:schemeClr val="bg1"/>
                </a:solidFill>
              </a:rPr>
              <a:t>2</a:t>
            </a:r>
            <a:r>
              <a:rPr lang="en-US" sz="1461" i="1" dirty="0">
                <a:solidFill>
                  <a:schemeClr val="bg1"/>
                </a:solidFill>
              </a:rPr>
              <a:t> content. Credit: WMO Global Atmosphere Watch (GAW) Program.</a:t>
            </a:r>
            <a:endParaRPr lang="en-GB" sz="1299" b="1" i="1" dirty="0">
              <a:solidFill>
                <a:schemeClr val="bg1"/>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69" t="28939" r="7347" b="22408"/>
          <a:stretch/>
        </p:blipFill>
        <p:spPr bwMode="auto">
          <a:xfrm>
            <a:off x="5346848" y="1391566"/>
            <a:ext cx="4462845" cy="3071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9091" t="31877" r="8163" b="13429"/>
          <a:stretch/>
        </p:blipFill>
        <p:spPr bwMode="auto">
          <a:xfrm>
            <a:off x="695689" y="2602902"/>
            <a:ext cx="4496376" cy="3595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596534" y="1345105"/>
            <a:ext cx="4736990" cy="1216359"/>
          </a:xfrm>
          <a:prstGeom prst="rect">
            <a:avLst/>
          </a:prstGeom>
          <a:solidFill>
            <a:srgbClr val="0070C0"/>
          </a:solidFill>
        </p:spPr>
        <p:txBody>
          <a:bodyPr wrap="square">
            <a:spAutoFit/>
          </a:bodyPr>
          <a:lstStyle/>
          <a:p>
            <a:r>
              <a:rPr lang="en-US" sz="1461" i="1" dirty="0">
                <a:solidFill>
                  <a:schemeClr val="bg1"/>
                </a:solidFill>
              </a:rPr>
              <a:t>Net global annual fluxes of CO</a:t>
            </a:r>
            <a:r>
              <a:rPr lang="en-US" sz="1461" i="1" baseline="-25000" dirty="0">
                <a:solidFill>
                  <a:schemeClr val="bg1"/>
                </a:solidFill>
              </a:rPr>
              <a:t>2 </a:t>
            </a:r>
            <a:r>
              <a:rPr lang="en-US" sz="1461" i="1" dirty="0">
                <a:solidFill>
                  <a:schemeClr val="bg1"/>
                </a:solidFill>
              </a:rPr>
              <a:t>, CH</a:t>
            </a:r>
            <a:r>
              <a:rPr lang="en-US" sz="1461" i="1" baseline="-25000" dirty="0">
                <a:solidFill>
                  <a:schemeClr val="bg1"/>
                </a:solidFill>
              </a:rPr>
              <a:t>4</a:t>
            </a:r>
            <a:r>
              <a:rPr lang="en-US" sz="1461" i="1" dirty="0">
                <a:solidFill>
                  <a:schemeClr val="bg1"/>
                </a:solidFill>
              </a:rPr>
              <a:t> and N</a:t>
            </a:r>
            <a:r>
              <a:rPr lang="en-US" sz="1461" i="1" baseline="-25000" dirty="0">
                <a:solidFill>
                  <a:schemeClr val="bg1"/>
                </a:solidFill>
              </a:rPr>
              <a:t>2</a:t>
            </a:r>
            <a:r>
              <a:rPr lang="en-US" sz="1461" i="1" dirty="0">
                <a:solidFill>
                  <a:schemeClr val="bg1"/>
                </a:solidFill>
              </a:rPr>
              <a:t>O into the atmosphere are estimated by the Copernicus Atmosphere Monitoring Service flux atmospheric inversion systems. </a:t>
            </a:r>
          </a:p>
          <a:p>
            <a:r>
              <a:rPr lang="en-US" sz="1461" i="1" dirty="0">
                <a:solidFill>
                  <a:schemeClr val="bg1"/>
                </a:solidFill>
              </a:rPr>
              <a:t>Data source: CAMS greenhouse gas flux data, Credit: Copernicus Atmosphere Monitoring Service/ECMWF</a:t>
            </a:r>
            <a:endParaRPr lang="en-GB" sz="1461" dirty="0">
              <a:solidFill>
                <a:schemeClr val="bg1"/>
              </a:solidFill>
            </a:endParaRPr>
          </a:p>
        </p:txBody>
      </p:sp>
    </p:spTree>
    <p:extLst>
      <p:ext uri="{BB962C8B-B14F-4D97-AF65-F5344CB8AC3E}">
        <p14:creationId xmlns:p14="http://schemas.microsoft.com/office/powerpoint/2010/main" val="40819917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DCF8F-AF59-6D42-B6F7-F97C4D50F65B}"/>
              </a:ext>
            </a:extLst>
          </p:cNvPr>
          <p:cNvSpPr>
            <a:spLocks noGrp="1"/>
          </p:cNvSpPr>
          <p:nvPr>
            <p:ph type="title"/>
          </p:nvPr>
        </p:nvSpPr>
        <p:spPr>
          <a:xfrm>
            <a:off x="427691" y="18"/>
            <a:ext cx="9470372" cy="704553"/>
          </a:xfrm>
        </p:spPr>
        <p:txBody>
          <a:bodyPr>
            <a:normAutofit fontScale="90000"/>
          </a:bodyPr>
          <a:lstStyle/>
          <a:p>
            <a:r>
              <a:rPr lang="en-GB" dirty="0"/>
              <a:t>Requirements for </a:t>
            </a:r>
            <a:r>
              <a:rPr lang="en-GB" dirty="0" smtClean="0"/>
              <a:t/>
            </a:r>
            <a:br>
              <a:rPr lang="en-GB" dirty="0" smtClean="0"/>
            </a:br>
            <a:r>
              <a:rPr lang="en-GB" dirty="0" smtClean="0"/>
              <a:t>Anthropogenic </a:t>
            </a:r>
            <a:r>
              <a:rPr lang="en-GB" dirty="0"/>
              <a:t>Greenhouse Gas Fluxes</a:t>
            </a:r>
          </a:p>
        </p:txBody>
      </p:sp>
      <p:graphicFrame>
        <p:nvGraphicFramePr>
          <p:cNvPr id="11" name="Table 10">
            <a:extLst>
              <a:ext uri="{FF2B5EF4-FFF2-40B4-BE49-F238E27FC236}">
                <a16:creationId xmlns:a16="http://schemas.microsoft.com/office/drawing/2014/main" xmlns="" id="{764A91C4-1292-244D-9F2B-2239A456017B}"/>
              </a:ext>
            </a:extLst>
          </p:cNvPr>
          <p:cNvGraphicFramePr>
            <a:graphicFrameLocks noGrp="1"/>
          </p:cNvGraphicFramePr>
          <p:nvPr>
            <p:extLst/>
          </p:nvPr>
        </p:nvGraphicFramePr>
        <p:xfrm>
          <a:off x="694592" y="773741"/>
          <a:ext cx="9106755" cy="5019199"/>
        </p:xfrm>
        <a:graphic>
          <a:graphicData uri="http://schemas.openxmlformats.org/drawingml/2006/table">
            <a:tbl>
              <a:tblPr firstRow="1" firstCol="1" bandRow="1">
                <a:tableStyleId>{5C22544A-7EE6-4342-B048-85BDC9FD1C3A}</a:tableStyleId>
              </a:tblPr>
              <a:tblGrid>
                <a:gridCol w="4169980">
                  <a:extLst>
                    <a:ext uri="{9D8B030D-6E8A-4147-A177-3AD203B41FA5}">
                      <a16:colId xmlns:a16="http://schemas.microsoft.com/office/drawing/2014/main" xmlns="" val="3405693713"/>
                    </a:ext>
                  </a:extLst>
                </a:gridCol>
                <a:gridCol w="1834714">
                  <a:extLst>
                    <a:ext uri="{9D8B030D-6E8A-4147-A177-3AD203B41FA5}">
                      <a16:colId xmlns:a16="http://schemas.microsoft.com/office/drawing/2014/main" xmlns="" val="1239521572"/>
                    </a:ext>
                  </a:extLst>
                </a:gridCol>
                <a:gridCol w="1726060">
                  <a:extLst>
                    <a:ext uri="{9D8B030D-6E8A-4147-A177-3AD203B41FA5}">
                      <a16:colId xmlns:a16="http://schemas.microsoft.com/office/drawing/2014/main" xmlns="" val="2227317239"/>
                    </a:ext>
                  </a:extLst>
                </a:gridCol>
                <a:gridCol w="1376001">
                  <a:extLst>
                    <a:ext uri="{9D8B030D-6E8A-4147-A177-3AD203B41FA5}">
                      <a16:colId xmlns:a16="http://schemas.microsoft.com/office/drawing/2014/main" xmlns="" val="997345700"/>
                    </a:ext>
                  </a:extLst>
                </a:gridCol>
              </a:tblGrid>
              <a:tr h="949570">
                <a:tc>
                  <a:txBody>
                    <a:bodyPr/>
                    <a:lstStyle/>
                    <a:p>
                      <a:pPr algn="just">
                        <a:lnSpc>
                          <a:spcPct val="115000"/>
                        </a:lnSpc>
                        <a:spcAft>
                          <a:spcPts val="0"/>
                        </a:spcAft>
                      </a:pPr>
                      <a:r>
                        <a:rPr lang="en-US" sz="1800" dirty="0">
                          <a:effectLst/>
                        </a:rPr>
                        <a:t>Products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tc>
                <a:tc>
                  <a:txBody>
                    <a:bodyPr/>
                    <a:lstStyle/>
                    <a:p>
                      <a:pPr algn="just">
                        <a:lnSpc>
                          <a:spcPct val="115000"/>
                        </a:lnSpc>
                        <a:spcAft>
                          <a:spcPts val="0"/>
                        </a:spcAft>
                      </a:pPr>
                      <a:r>
                        <a:rPr lang="en-US" sz="1800">
                          <a:effectLst/>
                        </a:rPr>
                        <a:t>Resolution</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tc>
                <a:tc>
                  <a:txBody>
                    <a:bodyPr/>
                    <a:lstStyle/>
                    <a:p>
                      <a:pPr algn="just">
                        <a:lnSpc>
                          <a:spcPct val="115000"/>
                        </a:lnSpc>
                        <a:spcAft>
                          <a:spcPts val="0"/>
                        </a:spcAft>
                      </a:pPr>
                      <a:r>
                        <a:rPr lang="en-US" sz="1800">
                          <a:effectLst/>
                        </a:rPr>
                        <a:t>Required measurement uncertainty</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tc>
                <a:tc>
                  <a:txBody>
                    <a:bodyPr/>
                    <a:lstStyle/>
                    <a:p>
                      <a:pPr algn="just">
                        <a:lnSpc>
                          <a:spcPct val="115000"/>
                        </a:lnSpc>
                        <a:spcAft>
                          <a:spcPts val="0"/>
                        </a:spcAft>
                      </a:pPr>
                      <a:r>
                        <a:rPr lang="en-US" sz="1800">
                          <a:effectLst/>
                        </a:rPr>
                        <a:t>Standards/ References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tc>
                <a:extLst>
                  <a:ext uri="{0D108BD9-81ED-4DB2-BD59-A6C34878D82A}">
                    <a16:rowId xmlns:a16="http://schemas.microsoft.com/office/drawing/2014/main" xmlns="" val="1654109661"/>
                  </a:ext>
                </a:extLst>
              </a:tr>
              <a:tr h="342487">
                <a:tc>
                  <a:txBody>
                    <a:bodyPr/>
                    <a:lstStyle/>
                    <a:p>
                      <a:pPr algn="just">
                        <a:lnSpc>
                          <a:spcPct val="115000"/>
                        </a:lnSpc>
                        <a:spcAft>
                          <a:spcPts val="0"/>
                        </a:spcAft>
                      </a:pPr>
                      <a:r>
                        <a:rPr lang="en-US" sz="1800">
                          <a:effectLst/>
                        </a:rPr>
                        <a:t>Emissions from fossil fuel use, industry, agriculture and waste sectors</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rowSpan="2">
                  <a:txBody>
                    <a:bodyPr/>
                    <a:lstStyle/>
                    <a:p>
                      <a:pPr algn="just">
                        <a:lnSpc>
                          <a:spcPct val="115000"/>
                        </a:lnSpc>
                        <a:spcAft>
                          <a:spcPts val="0"/>
                        </a:spcAft>
                      </a:pPr>
                      <a:r>
                        <a:rPr lang="en-US" sz="1800" dirty="0">
                          <a:effectLst/>
                        </a:rPr>
                        <a:t>By country and sector</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rowSpan="2">
                  <a:txBody>
                    <a:bodyPr/>
                    <a:lstStyle/>
                    <a:p>
                      <a:pPr algn="just">
                        <a:lnSpc>
                          <a:spcPct val="115000"/>
                        </a:lnSpc>
                        <a:spcAft>
                          <a:spcPts val="0"/>
                        </a:spcAft>
                      </a:pPr>
                      <a:r>
                        <a:rPr lang="en-US" sz="1800" dirty="0">
                          <a:effectLst/>
                        </a:rPr>
                        <a:t>Globally 5%</a:t>
                      </a:r>
                    </a:p>
                    <a:p>
                      <a:pPr algn="just">
                        <a:lnSpc>
                          <a:spcPct val="115000"/>
                        </a:lnSpc>
                        <a:spcAft>
                          <a:spcPts val="0"/>
                        </a:spcAft>
                      </a:pPr>
                      <a:r>
                        <a:rPr lang="en-US" sz="1800" dirty="0">
                          <a:effectLst/>
                        </a:rPr>
                        <a:t>Nationally 10%</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rowSpan="2">
                  <a:txBody>
                    <a:bodyPr/>
                    <a:lstStyle/>
                    <a:p>
                      <a:pPr algn="just">
                        <a:lnSpc>
                          <a:spcPct val="115000"/>
                        </a:lnSpc>
                        <a:spcAft>
                          <a:spcPts val="0"/>
                        </a:spcAft>
                      </a:pPr>
                      <a:r>
                        <a:rPr lang="en-US" sz="1800" dirty="0">
                          <a:effectLst/>
                        </a:rPr>
                        <a:t>IPCC (2006)</a:t>
                      </a:r>
                    </a:p>
                    <a:p>
                      <a:pPr algn="just">
                        <a:lnSpc>
                          <a:spcPct val="115000"/>
                        </a:lnSpc>
                        <a:spcAft>
                          <a:spcPts val="0"/>
                        </a:spcAft>
                      </a:pPr>
                      <a:r>
                        <a:rPr lang="en-US" sz="1800" dirty="0">
                          <a:effectLst/>
                        </a:rPr>
                        <a:t>IPCC (2013)</a:t>
                      </a:r>
                    </a:p>
                  </a:txBody>
                  <a:tcPr marL="26586" marR="26586" marT="0" marB="0" anchor="ctr"/>
                </a:tc>
                <a:extLst>
                  <a:ext uri="{0D108BD9-81ED-4DB2-BD59-A6C34878D82A}">
                    <a16:rowId xmlns:a16="http://schemas.microsoft.com/office/drawing/2014/main" xmlns="" val="1179836696"/>
                  </a:ext>
                </a:extLst>
              </a:tr>
              <a:tr h="226095">
                <a:tc>
                  <a:txBody>
                    <a:bodyPr/>
                    <a:lstStyle/>
                    <a:p>
                      <a:pPr algn="just">
                        <a:lnSpc>
                          <a:spcPct val="115000"/>
                        </a:lnSpc>
                        <a:spcAft>
                          <a:spcPts val="0"/>
                        </a:spcAft>
                      </a:pPr>
                      <a:r>
                        <a:rPr lang="en-US" sz="1800" dirty="0">
                          <a:effectLst/>
                        </a:rPr>
                        <a:t>Emissions/ removals by IPCC land categories (Forestry and Land Use Change)</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vMerge="1">
                  <a:txBody>
                    <a:bodyPr/>
                    <a:lstStyle/>
                    <a:p>
                      <a:pPr algn="just">
                        <a:lnSpc>
                          <a:spcPct val="115000"/>
                        </a:lnSpc>
                        <a:spcAft>
                          <a:spcPts val="0"/>
                        </a:spcAft>
                      </a:pP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vMerge="1">
                  <a:txBody>
                    <a:bodyPr/>
                    <a:lstStyle/>
                    <a:p>
                      <a:pPr algn="just">
                        <a:lnSpc>
                          <a:spcPct val="115000"/>
                        </a:lnSpc>
                        <a:spcAft>
                          <a:spcPts val="0"/>
                        </a:spcAft>
                      </a:pP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vMerge="1">
                  <a:txBody>
                    <a:bodyPr/>
                    <a:lstStyle/>
                    <a:p>
                      <a:pPr algn="just">
                        <a:lnSpc>
                          <a:spcPct val="115000"/>
                        </a:lnSpc>
                        <a:spcAft>
                          <a:spcPts val="0"/>
                        </a:spcAft>
                      </a:pPr>
                      <a:endParaRPr lang="en-US" sz="1800" dirty="0">
                        <a:effectLst/>
                      </a:endParaRPr>
                    </a:p>
                  </a:txBody>
                  <a:tcPr marL="26586" marR="26586" marT="0" marB="0" anchor="ctr"/>
                </a:tc>
                <a:extLst>
                  <a:ext uri="{0D108BD9-81ED-4DB2-BD59-A6C34878D82A}">
                    <a16:rowId xmlns:a16="http://schemas.microsoft.com/office/drawing/2014/main" xmlns="" val="2060968623"/>
                  </a:ext>
                </a:extLst>
              </a:tr>
              <a:tr h="935919">
                <a:tc>
                  <a:txBody>
                    <a:bodyPr/>
                    <a:lstStyle/>
                    <a:p>
                      <a:pPr algn="just">
                        <a:lnSpc>
                          <a:spcPct val="115000"/>
                        </a:lnSpc>
                        <a:spcAft>
                          <a:spcPts val="0"/>
                        </a:spcAft>
                      </a:pPr>
                      <a:r>
                        <a:rPr lang="en-US" sz="1800">
                          <a:effectLst/>
                        </a:rPr>
                        <a:t>Estimated fluxes by inversions of observed atmospheric composition - continental</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a:effectLst/>
                        </a:rPr>
                        <a:t>1 000–10 000 km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a:effectLst/>
                        </a:rPr>
                        <a:t>10%</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extLst>
                  <a:ext uri="{0D108BD9-81ED-4DB2-BD59-A6C34878D82A}">
                    <a16:rowId xmlns:a16="http://schemas.microsoft.com/office/drawing/2014/main" xmlns="" val="830197693"/>
                  </a:ext>
                </a:extLst>
              </a:tr>
              <a:tr h="935919">
                <a:tc>
                  <a:txBody>
                    <a:bodyPr/>
                    <a:lstStyle/>
                    <a:p>
                      <a:pPr algn="just">
                        <a:lnSpc>
                          <a:spcPct val="115000"/>
                        </a:lnSpc>
                        <a:spcAft>
                          <a:spcPts val="0"/>
                        </a:spcAft>
                      </a:pPr>
                      <a:r>
                        <a:rPr lang="en-US" sz="1800">
                          <a:effectLst/>
                        </a:rPr>
                        <a:t>Estimated fluxes by inversions of observed atmospheric composition - national</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a:effectLst/>
                        </a:rPr>
                        <a:t>100–1 000 km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a:effectLst/>
                        </a:rPr>
                        <a:t>30%</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a:effectLst/>
                        </a:rPr>
                        <a:t> </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extLst>
                  <a:ext uri="{0D108BD9-81ED-4DB2-BD59-A6C34878D82A}">
                    <a16:rowId xmlns:a16="http://schemas.microsoft.com/office/drawing/2014/main" xmlns="" val="295666123"/>
                  </a:ext>
                </a:extLst>
              </a:tr>
              <a:tr h="935919">
                <a:tc>
                  <a:txBody>
                    <a:bodyPr/>
                    <a:lstStyle/>
                    <a:p>
                      <a:pPr algn="just">
                        <a:lnSpc>
                          <a:spcPct val="115000"/>
                        </a:lnSpc>
                        <a:spcAft>
                          <a:spcPts val="0"/>
                        </a:spcAft>
                      </a:pPr>
                      <a:r>
                        <a:rPr lang="en-US" sz="1800" dirty="0">
                          <a:effectLst/>
                        </a:rPr>
                        <a:t>High-resolution CO</a:t>
                      </a:r>
                      <a:r>
                        <a:rPr lang="en-US" sz="1800" baseline="-25000" dirty="0">
                          <a:effectLst/>
                        </a:rPr>
                        <a:t>2</a:t>
                      </a:r>
                      <a:r>
                        <a:rPr lang="en-US" sz="1800" dirty="0">
                          <a:effectLst/>
                        </a:rPr>
                        <a:t> column concentrations to monitor point sources</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dirty="0">
                          <a:effectLst/>
                        </a:rPr>
                        <a:t>1 km</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a:effectLst/>
                        </a:rPr>
                        <a:t>1ppm</a:t>
                      </a:r>
                      <a:endParaRPr lang="en-US" sz="180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tc>
                  <a:txBody>
                    <a:bodyPr/>
                    <a:lstStyle/>
                    <a:p>
                      <a:pPr algn="just">
                        <a:lnSpc>
                          <a:spcPct val="115000"/>
                        </a:lnSpc>
                        <a:spcAft>
                          <a:spcPts val="0"/>
                        </a:spcAft>
                      </a:pPr>
                      <a:r>
                        <a:rPr lang="en-US" sz="1800" dirty="0">
                          <a:effectLst/>
                        </a:rPr>
                        <a:t> </a:t>
                      </a:r>
                      <a:endParaRPr lang="en-US"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26586" marR="26586" marT="0" marB="0" anchor="ctr"/>
                </a:tc>
                <a:extLst>
                  <a:ext uri="{0D108BD9-81ED-4DB2-BD59-A6C34878D82A}">
                    <a16:rowId xmlns:a16="http://schemas.microsoft.com/office/drawing/2014/main" xmlns="" val="131442804"/>
                  </a:ext>
                </a:extLst>
              </a:tr>
            </a:tbl>
          </a:graphicData>
        </a:graphic>
      </p:graphicFrame>
      <p:sp>
        <p:nvSpPr>
          <p:cNvPr id="12" name="Rectangle 4">
            <a:extLst>
              <a:ext uri="{FF2B5EF4-FFF2-40B4-BE49-F238E27FC236}">
                <a16:creationId xmlns:a16="http://schemas.microsoft.com/office/drawing/2014/main" xmlns="" id="{F4DE382E-3438-2D47-AD00-9CAF4AAD0547}"/>
              </a:ext>
            </a:extLst>
          </p:cNvPr>
          <p:cNvSpPr>
            <a:spLocks noChangeArrowheads="1"/>
          </p:cNvSpPr>
          <p:nvPr/>
        </p:nvSpPr>
        <p:spPr bwMode="auto">
          <a:xfrm>
            <a:off x="1871665" y="12133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xmlns="" id="{11861D38-428D-1C4D-A558-0CCA69B8C921}"/>
              </a:ext>
            </a:extLst>
          </p:cNvPr>
          <p:cNvSpPr txBox="1"/>
          <p:nvPr/>
        </p:nvSpPr>
        <p:spPr>
          <a:xfrm>
            <a:off x="694592" y="5825020"/>
            <a:ext cx="6655476" cy="646331"/>
          </a:xfrm>
          <a:prstGeom prst="rect">
            <a:avLst/>
          </a:prstGeom>
          <a:noFill/>
        </p:spPr>
        <p:txBody>
          <a:bodyPr wrap="none" rtlCol="0">
            <a:spAutoFit/>
          </a:bodyPr>
          <a:lstStyle/>
          <a:p>
            <a:pPr marL="285750" indent="-285750">
              <a:buFont typeface="Arial" panose="020B0604020202020204" pitchFamily="34" charset="0"/>
              <a:buChar char="•"/>
            </a:pPr>
            <a:r>
              <a:rPr lang="en-GB" dirty="0"/>
              <a:t>Source: GCOS-200, Annex A.</a:t>
            </a:r>
          </a:p>
          <a:p>
            <a:r>
              <a:rPr lang="en-GB" dirty="0"/>
              <a:t>These should be regarded as aims – they cannot all be achieved now </a:t>
            </a:r>
          </a:p>
        </p:txBody>
      </p:sp>
    </p:spTree>
    <p:extLst>
      <p:ext uri="{BB962C8B-B14F-4D97-AF65-F5344CB8AC3E}">
        <p14:creationId xmlns:p14="http://schemas.microsoft.com/office/powerpoint/2010/main" val="22686775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71621" y="3171001"/>
            <a:ext cx="6858003" cy="514759"/>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3" name="Title 1"/>
          <p:cNvSpPr txBox="1">
            <a:spLocks/>
          </p:cNvSpPr>
          <p:nvPr/>
        </p:nvSpPr>
        <p:spPr>
          <a:xfrm>
            <a:off x="341491" y="-5798"/>
            <a:ext cx="9556573"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solidFill>
                  <a:srgbClr val="FFFFFF"/>
                </a:solidFill>
                <a:latin typeface="Trebuchet MS" panose="020B0603020202020204" pitchFamily="34" charset="0"/>
              </a:rPr>
              <a:t>Time Plan</a:t>
            </a:r>
            <a:endParaRPr lang="en-GB" dirty="0">
              <a:solidFill>
                <a:srgbClr val="FFFFFF"/>
              </a:solidFill>
              <a:latin typeface="Trebuchet MS" panose="020B0603020202020204" pitchFamily="34" charset="0"/>
            </a:endParaRPr>
          </a:p>
        </p:txBody>
      </p:sp>
      <p:sp>
        <p:nvSpPr>
          <p:cNvPr id="2" name="Rectangle 1"/>
          <p:cNvSpPr/>
          <p:nvPr/>
        </p:nvSpPr>
        <p:spPr>
          <a:xfrm>
            <a:off x="-89982" y="6706706"/>
            <a:ext cx="9245690"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solidFill>
                <a:srgbClr val="000000"/>
              </a:solidFil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916092301"/>
              </p:ext>
            </p:extLst>
          </p:nvPr>
        </p:nvGraphicFramePr>
        <p:xfrm>
          <a:off x="523594" y="1092793"/>
          <a:ext cx="9383305" cy="4455135"/>
        </p:xfrm>
        <a:graphic>
          <a:graphicData uri="http://schemas.openxmlformats.org/drawingml/2006/table">
            <a:tbl>
              <a:tblPr firstRow="1" firstCol="1" bandRow="1"/>
              <a:tblGrid>
                <a:gridCol w="1391389"/>
                <a:gridCol w="364294"/>
                <a:gridCol w="365001"/>
                <a:gridCol w="365001"/>
                <a:gridCol w="365001"/>
                <a:gridCol w="307467"/>
                <a:gridCol w="277479"/>
                <a:gridCol w="318152"/>
                <a:gridCol w="297076"/>
                <a:gridCol w="313588"/>
                <a:gridCol w="364294"/>
                <a:gridCol w="279975"/>
                <a:gridCol w="294405"/>
                <a:gridCol w="365001"/>
                <a:gridCol w="365001"/>
                <a:gridCol w="265877"/>
                <a:gridCol w="265126"/>
                <a:gridCol w="407670"/>
                <a:gridCol w="365001"/>
                <a:gridCol w="364294"/>
                <a:gridCol w="312395"/>
                <a:gridCol w="285469"/>
                <a:gridCol w="377189"/>
                <a:gridCol w="321436"/>
                <a:gridCol w="385724"/>
              </a:tblGrid>
              <a:tr h="235540">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gridSpan="4">
                  <a:txBody>
                    <a:bodyPr/>
                    <a:lstStyle/>
                    <a:p>
                      <a:pPr algn="ctr">
                        <a:lnSpc>
                          <a:spcPct val="115000"/>
                        </a:lnSpc>
                        <a:spcAft>
                          <a:spcPts val="0"/>
                        </a:spcAft>
                      </a:pPr>
                      <a:r>
                        <a:rPr lang="en-GB" sz="1600" b="1" dirty="0">
                          <a:solidFill>
                            <a:srgbClr val="000000"/>
                          </a:solidFill>
                          <a:effectLst/>
                          <a:latin typeface="Calibri"/>
                          <a:ea typeface="Times New Roman"/>
                          <a:cs typeface="Times New Roman"/>
                        </a:rPr>
                        <a:t>2017</a:t>
                      </a:r>
                      <a:endParaRPr lang="en-GB" sz="1600" b="1" dirty="0">
                        <a:effectLst/>
                        <a:latin typeface="Calibri"/>
                        <a:ea typeface="SimSun"/>
                        <a:cs typeface="Arial"/>
                      </a:endParaRPr>
                    </a:p>
                  </a:txBody>
                  <a:tcPr marL="55677" marR="55677" marT="0" marB="0" anchor="ctr">
                    <a:lnL>
                      <a:noFill/>
                    </a:lnL>
                    <a:lnR>
                      <a:noFill/>
                    </a:lnR>
                    <a:lnT>
                      <a:noFill/>
                    </a:lnT>
                    <a:lnB>
                      <a:noFill/>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600" b="1" dirty="0">
                          <a:solidFill>
                            <a:srgbClr val="000000"/>
                          </a:solidFill>
                          <a:effectLst/>
                          <a:latin typeface="Calibri"/>
                          <a:ea typeface="Times New Roman"/>
                          <a:cs typeface="Times New Roman"/>
                        </a:rPr>
                        <a:t>2018</a:t>
                      </a:r>
                      <a:endParaRPr lang="en-GB" sz="1600" b="1" dirty="0">
                        <a:effectLst/>
                        <a:latin typeface="Calibri"/>
                        <a:ea typeface="SimSun"/>
                        <a:cs typeface="Arial"/>
                      </a:endParaRPr>
                    </a:p>
                  </a:txBody>
                  <a:tcPr marL="55677" marR="55677"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6A6A6"/>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600" b="1" dirty="0">
                          <a:solidFill>
                            <a:srgbClr val="000000"/>
                          </a:solidFill>
                          <a:effectLst/>
                          <a:latin typeface="Calibri"/>
                          <a:ea typeface="Times New Roman"/>
                          <a:cs typeface="Times New Roman"/>
                        </a:rPr>
                        <a:t>2019</a:t>
                      </a:r>
                      <a:endParaRPr lang="en-GB" sz="1600" b="1" dirty="0">
                        <a:effectLst/>
                        <a:latin typeface="Calibri"/>
                        <a:ea typeface="SimSun"/>
                        <a:cs typeface="Arial"/>
                      </a:endParaRPr>
                    </a:p>
                  </a:txBody>
                  <a:tcPr marL="55677" marR="55677"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600" b="1" dirty="0">
                          <a:solidFill>
                            <a:srgbClr val="000000"/>
                          </a:solidFill>
                          <a:effectLst/>
                          <a:latin typeface="Calibri"/>
                          <a:ea typeface="Times New Roman"/>
                          <a:cs typeface="Times New Roman"/>
                        </a:rPr>
                        <a:t>2020</a:t>
                      </a:r>
                      <a:endParaRPr lang="en-GB" sz="1600" b="1" dirty="0">
                        <a:effectLst/>
                        <a:latin typeface="Calibri"/>
                        <a:ea typeface="SimSun"/>
                        <a:cs typeface="Arial"/>
                      </a:endParaRPr>
                    </a:p>
                  </a:txBody>
                  <a:tcPr marL="55677" marR="55677"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600" b="1" dirty="0">
                          <a:solidFill>
                            <a:srgbClr val="000000"/>
                          </a:solidFill>
                          <a:effectLst/>
                          <a:latin typeface="Calibri"/>
                          <a:ea typeface="Times New Roman"/>
                          <a:cs typeface="Times New Roman"/>
                        </a:rPr>
                        <a:t>2021</a:t>
                      </a:r>
                      <a:endParaRPr lang="en-GB" sz="1600" b="1" dirty="0">
                        <a:effectLst/>
                        <a:latin typeface="Calibri"/>
                        <a:ea typeface="SimSun"/>
                        <a:cs typeface="Arial"/>
                      </a:endParaRPr>
                    </a:p>
                  </a:txBody>
                  <a:tcPr marL="55677" marR="55677"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lnSpc>
                          <a:spcPct val="115000"/>
                        </a:lnSpc>
                        <a:spcAft>
                          <a:spcPts val="0"/>
                        </a:spcAft>
                      </a:pPr>
                      <a:r>
                        <a:rPr lang="en-GB" sz="1600" b="1" dirty="0">
                          <a:solidFill>
                            <a:srgbClr val="000000"/>
                          </a:solidFill>
                          <a:effectLst/>
                          <a:latin typeface="Calibri"/>
                          <a:ea typeface="Times New Roman"/>
                          <a:cs typeface="Times New Roman"/>
                        </a:rPr>
                        <a:t>2022</a:t>
                      </a:r>
                      <a:endParaRPr lang="en-GB" sz="1600" b="1" dirty="0">
                        <a:effectLst/>
                        <a:latin typeface="Calibri"/>
                        <a:ea typeface="SimSun"/>
                        <a:cs typeface="Arial"/>
                      </a:endParaRPr>
                    </a:p>
                  </a:txBody>
                  <a:tcPr marL="55677" marR="55677"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71081">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Q1</a:t>
                      </a:r>
                      <a:endParaRPr lang="en-GB" sz="105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Q2</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Q3</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Q4</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Q1</a:t>
                      </a:r>
                      <a:endParaRPr lang="en-GB" sz="105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Q2</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Q3</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Q4</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Q1</a:t>
                      </a:r>
                      <a:endParaRPr lang="en-GB" sz="105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Q2</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Q3</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Q4</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Q1</a:t>
                      </a:r>
                      <a:endParaRPr lang="en-GB" sz="105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Q2</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Q3</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Q4</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Q1</a:t>
                      </a:r>
                      <a:endParaRPr lang="en-GB" sz="105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Q2</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Q3</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Q4</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Q1</a:t>
                      </a:r>
                      <a:endParaRPr lang="en-GB" sz="105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Q2</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Q3</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a:solidFill>
                            <a:srgbClr val="000000"/>
                          </a:solidFill>
                          <a:effectLst/>
                          <a:latin typeface="Calibri"/>
                          <a:ea typeface="Times New Roman"/>
                          <a:cs typeface="Times New Roman"/>
                        </a:rPr>
                        <a:t>Q4</a:t>
                      </a:r>
                      <a:endParaRPr lang="en-GB" sz="105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r>
              <a:tr h="471081">
                <a:tc>
                  <a:txBody>
                    <a:bodyPr/>
                    <a:lstStyle/>
                    <a:p>
                      <a:pPr algn="ctr">
                        <a:lnSpc>
                          <a:spcPct val="115000"/>
                        </a:lnSpc>
                        <a:spcAft>
                          <a:spcPts val="0"/>
                        </a:spcAft>
                      </a:pPr>
                      <a:r>
                        <a:rPr lang="en-GB" sz="1400" b="1" dirty="0">
                          <a:solidFill>
                            <a:srgbClr val="000000"/>
                          </a:solidFill>
                          <a:effectLst/>
                          <a:latin typeface="Calibri"/>
                          <a:ea typeface="Times New Roman"/>
                          <a:cs typeface="Times New Roman"/>
                        </a:rPr>
                        <a:t>Adaptation </a:t>
                      </a:r>
                      <a:r>
                        <a:rPr lang="en-GB" sz="1400" b="1" dirty="0" smtClean="0">
                          <a:solidFill>
                            <a:srgbClr val="000000"/>
                          </a:solidFill>
                          <a:effectLst/>
                          <a:latin typeface="Calibri"/>
                          <a:ea typeface="Times New Roman"/>
                          <a:cs typeface="Times New Roman"/>
                        </a:rPr>
                        <a:t>Workshops (</a:t>
                      </a:r>
                      <a:r>
                        <a:rPr lang="en-GB" sz="1400" b="1" dirty="0" err="1" smtClean="0">
                          <a:solidFill>
                            <a:srgbClr val="000000"/>
                          </a:solidFill>
                          <a:effectLst/>
                          <a:latin typeface="Calibri"/>
                          <a:ea typeface="Times New Roman"/>
                          <a:cs typeface="Times New Roman"/>
                        </a:rPr>
                        <a:t>users&amp;coastal</a:t>
                      </a:r>
                      <a:r>
                        <a:rPr lang="en-GB" sz="1400" b="1" dirty="0">
                          <a:solidFill>
                            <a:srgbClr val="000000"/>
                          </a:solidFill>
                          <a:effectLst/>
                          <a:latin typeface="Calibri"/>
                          <a:ea typeface="Times New Roman"/>
                          <a:cs typeface="Times New Roman"/>
                        </a:rPr>
                        <a:t>)</a:t>
                      </a:r>
                      <a:endParaRPr lang="en-GB" sz="14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r>
              <a:tr h="471081">
                <a:tc>
                  <a:txBody>
                    <a:bodyPr/>
                    <a:lstStyle/>
                    <a:p>
                      <a:pPr algn="ctr">
                        <a:lnSpc>
                          <a:spcPct val="115000"/>
                        </a:lnSpc>
                        <a:spcAft>
                          <a:spcPts val="0"/>
                        </a:spcAft>
                      </a:pPr>
                      <a:r>
                        <a:rPr lang="en-GB" sz="1400" b="1" dirty="0">
                          <a:solidFill>
                            <a:srgbClr val="000000"/>
                          </a:solidFill>
                          <a:effectLst/>
                          <a:latin typeface="Calibri"/>
                          <a:ea typeface="Times New Roman"/>
                          <a:cs typeface="Times New Roman"/>
                        </a:rPr>
                        <a:t>Hold Regional Workshops</a:t>
                      </a:r>
                      <a:endParaRPr lang="en-GB" sz="14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1050" dirty="0" smtClean="0">
                          <a:solidFill>
                            <a:srgbClr val="000000"/>
                          </a:solidFill>
                          <a:effectLst/>
                          <a:latin typeface="Calibri"/>
                          <a:ea typeface="Times New Roman"/>
                          <a:cs typeface="Times New Roman"/>
                        </a:rPr>
                        <a:t>Pac</a:t>
                      </a:r>
                      <a:endParaRPr lang="en-GB" sz="18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1050" dirty="0" err="1" smtClean="0">
                          <a:solidFill>
                            <a:srgbClr val="000000"/>
                          </a:solidFill>
                          <a:effectLst/>
                          <a:latin typeface="Calibri"/>
                          <a:ea typeface="Times New Roman"/>
                          <a:cs typeface="Times New Roman"/>
                        </a:rPr>
                        <a:t>Afr</a:t>
                      </a:r>
                      <a:endParaRPr lang="en-GB" sz="18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TBD</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TBD</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TBD</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r>
              <a:tr h="471081">
                <a:tc>
                  <a:txBody>
                    <a:bodyPr/>
                    <a:lstStyle/>
                    <a:p>
                      <a:pPr algn="ctr">
                        <a:lnSpc>
                          <a:spcPct val="115000"/>
                        </a:lnSpc>
                        <a:spcAft>
                          <a:spcPts val="0"/>
                        </a:spcAft>
                      </a:pPr>
                      <a:r>
                        <a:rPr lang="en-GB" sz="1400" b="1" dirty="0">
                          <a:solidFill>
                            <a:srgbClr val="000000"/>
                          </a:solidFill>
                          <a:effectLst/>
                          <a:latin typeface="Calibri"/>
                          <a:ea typeface="Times New Roman"/>
                          <a:cs typeface="Times New Roman"/>
                        </a:rPr>
                        <a:t>Strategy &amp; Comm. Plan</a:t>
                      </a:r>
                      <a:endParaRPr lang="en-GB" sz="14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dirty="0" smtClean="0">
                          <a:solidFill>
                            <a:srgbClr val="000000"/>
                          </a:solidFill>
                          <a:effectLst/>
                          <a:latin typeface="Calibri"/>
                          <a:ea typeface="Times New Roman"/>
                          <a:cs typeface="Times New Roman"/>
                        </a:rPr>
                        <a:t>EC</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Cg</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r>
              <a:tr h="471081">
                <a:tc>
                  <a:txBody>
                    <a:bodyPr/>
                    <a:lstStyle/>
                    <a:p>
                      <a:pPr algn="ctr">
                        <a:lnSpc>
                          <a:spcPct val="115000"/>
                        </a:lnSpc>
                        <a:spcAft>
                          <a:spcPts val="0"/>
                        </a:spcAft>
                      </a:pPr>
                      <a:r>
                        <a:rPr lang="en-GB" sz="1400" b="1" dirty="0" smtClean="0">
                          <a:solidFill>
                            <a:srgbClr val="000000"/>
                          </a:solidFill>
                          <a:effectLst/>
                          <a:latin typeface="Calibri"/>
                          <a:ea typeface="Times New Roman"/>
                          <a:cs typeface="Times New Roman"/>
                        </a:rPr>
                        <a:t>Indicators</a:t>
                      </a:r>
                    </a:p>
                    <a:p>
                      <a:pPr algn="ctr">
                        <a:lnSpc>
                          <a:spcPct val="115000"/>
                        </a:lnSpc>
                        <a:spcAft>
                          <a:spcPts val="0"/>
                        </a:spcAft>
                      </a:pPr>
                      <a:endParaRPr lang="en-GB" sz="14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r>
              <a:tr h="422049">
                <a:tc>
                  <a:txBody>
                    <a:bodyPr/>
                    <a:lstStyle/>
                    <a:p>
                      <a:pPr algn="ctr">
                        <a:lnSpc>
                          <a:spcPct val="115000"/>
                        </a:lnSpc>
                        <a:spcAft>
                          <a:spcPts val="0"/>
                        </a:spcAft>
                      </a:pPr>
                      <a:r>
                        <a:rPr lang="en-GB" sz="1400" b="1" dirty="0">
                          <a:solidFill>
                            <a:srgbClr val="000000"/>
                          </a:solidFill>
                          <a:effectLst/>
                          <a:latin typeface="Calibri"/>
                          <a:ea typeface="Times New Roman"/>
                          <a:cs typeface="Times New Roman"/>
                        </a:rPr>
                        <a:t>Science Conference</a:t>
                      </a:r>
                      <a:endParaRPr lang="en-GB" sz="14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endParaRPr lang="en-GB" sz="110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0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F497A"/>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r>
              <a:tr h="513906">
                <a:tc>
                  <a:txBody>
                    <a:bodyPr/>
                    <a:lstStyle/>
                    <a:p>
                      <a:pPr algn="ctr">
                        <a:lnSpc>
                          <a:spcPct val="115000"/>
                        </a:lnSpc>
                        <a:spcAft>
                          <a:spcPts val="0"/>
                        </a:spcAft>
                      </a:pPr>
                      <a:r>
                        <a:rPr lang="en-GB" sz="1400" b="1" dirty="0">
                          <a:solidFill>
                            <a:srgbClr val="000000"/>
                          </a:solidFill>
                          <a:effectLst/>
                          <a:latin typeface="Calibri"/>
                          <a:ea typeface="Times New Roman"/>
                          <a:cs typeface="Times New Roman"/>
                        </a:rPr>
                        <a:t>Revise 2015 Status Report</a:t>
                      </a:r>
                      <a:endParaRPr lang="en-GB" sz="14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900" b="1" dirty="0">
                          <a:solidFill>
                            <a:srgbClr val="000000"/>
                          </a:solidFill>
                          <a:effectLst/>
                          <a:latin typeface="Calibri"/>
                          <a:ea typeface="Times New Roman"/>
                          <a:cs typeface="Times New Roman"/>
                        </a:rPr>
                        <a:t>AR6 </a:t>
                      </a:r>
                      <a:r>
                        <a:rPr lang="en-GB" sz="900" b="1" dirty="0" smtClean="0">
                          <a:solidFill>
                            <a:srgbClr val="000000"/>
                          </a:solidFill>
                          <a:effectLst/>
                          <a:latin typeface="Calibri"/>
                          <a:ea typeface="Times New Roman"/>
                          <a:cs typeface="Times New Roman"/>
                        </a:rPr>
                        <a:t>WG</a:t>
                      </a:r>
                    </a:p>
                    <a:p>
                      <a:pPr algn="ctr">
                        <a:lnSpc>
                          <a:spcPct val="115000"/>
                        </a:lnSpc>
                        <a:spcAft>
                          <a:spcPts val="0"/>
                        </a:spcAft>
                      </a:pPr>
                      <a:r>
                        <a:rPr lang="en-GB" sz="900" b="1" dirty="0" smtClean="0">
                          <a:solidFill>
                            <a:srgbClr val="000000"/>
                          </a:solidFill>
                          <a:effectLst/>
                          <a:latin typeface="Calibri"/>
                          <a:ea typeface="Times New Roman"/>
                          <a:cs typeface="Times New Roman"/>
                        </a:rPr>
                        <a:t> </a:t>
                      </a:r>
                      <a:r>
                        <a:rPr lang="en-GB" sz="900" b="1" dirty="0">
                          <a:solidFill>
                            <a:srgbClr val="000000"/>
                          </a:solidFill>
                          <a:effectLst/>
                          <a:latin typeface="Calibri"/>
                          <a:ea typeface="Times New Roman"/>
                          <a:cs typeface="Times New Roman"/>
                        </a:rPr>
                        <a:t>I</a:t>
                      </a:r>
                      <a:endParaRPr lang="en-GB" sz="12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900" b="1" dirty="0">
                          <a:solidFill>
                            <a:srgbClr val="000000"/>
                          </a:solidFill>
                          <a:effectLst/>
                          <a:latin typeface="Calibri"/>
                          <a:ea typeface="Times New Roman"/>
                          <a:cs typeface="Times New Roman"/>
                        </a:rPr>
                        <a:t>AR6 WG</a:t>
                      </a:r>
                      <a:endParaRPr lang="en-GB" sz="1200" b="1" dirty="0">
                        <a:effectLst/>
                        <a:latin typeface="Calibri"/>
                        <a:ea typeface="SimSun"/>
                        <a:cs typeface="Arial"/>
                      </a:endParaRPr>
                    </a:p>
                    <a:p>
                      <a:pPr algn="ctr">
                        <a:lnSpc>
                          <a:spcPct val="115000"/>
                        </a:lnSpc>
                        <a:spcAft>
                          <a:spcPts val="0"/>
                        </a:spcAft>
                      </a:pPr>
                      <a:r>
                        <a:rPr lang="en-GB" sz="900" b="1" dirty="0">
                          <a:solidFill>
                            <a:srgbClr val="000000"/>
                          </a:solidFill>
                          <a:effectLst/>
                          <a:latin typeface="Calibri"/>
                          <a:ea typeface="Times New Roman"/>
                          <a:cs typeface="Times New Roman"/>
                        </a:rPr>
                        <a:t>III</a:t>
                      </a:r>
                      <a:endParaRPr lang="en-GB" sz="12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900" b="1" dirty="0">
                          <a:solidFill>
                            <a:srgbClr val="000000"/>
                          </a:solidFill>
                          <a:effectLst/>
                          <a:latin typeface="Calibri"/>
                          <a:ea typeface="Times New Roman"/>
                          <a:cs typeface="Times New Roman"/>
                        </a:rPr>
                        <a:t>AR6 WG</a:t>
                      </a:r>
                      <a:endParaRPr lang="en-GB" sz="1200" b="1" dirty="0">
                        <a:effectLst/>
                        <a:latin typeface="Calibri"/>
                        <a:ea typeface="SimSun"/>
                        <a:cs typeface="Arial"/>
                      </a:endParaRPr>
                    </a:p>
                    <a:p>
                      <a:pPr algn="ctr">
                        <a:lnSpc>
                          <a:spcPct val="115000"/>
                        </a:lnSpc>
                        <a:spcAft>
                          <a:spcPts val="0"/>
                        </a:spcAft>
                      </a:pPr>
                      <a:r>
                        <a:rPr lang="en-GB" sz="900" b="1" dirty="0">
                          <a:solidFill>
                            <a:srgbClr val="000000"/>
                          </a:solidFill>
                          <a:effectLst/>
                          <a:latin typeface="Calibri"/>
                          <a:ea typeface="Times New Roman"/>
                          <a:cs typeface="Times New Roman"/>
                        </a:rPr>
                        <a:t>II</a:t>
                      </a:r>
                      <a:endParaRPr lang="en-GB" sz="12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1849B"/>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r>
              <a:tr h="457271">
                <a:tc>
                  <a:txBody>
                    <a:bodyPr/>
                    <a:lstStyle/>
                    <a:p>
                      <a:pPr algn="ctr">
                        <a:lnSpc>
                          <a:spcPct val="115000"/>
                        </a:lnSpc>
                        <a:spcAft>
                          <a:spcPts val="0"/>
                        </a:spcAft>
                      </a:pPr>
                      <a:r>
                        <a:rPr lang="en-GB" sz="1400" b="1" dirty="0">
                          <a:solidFill>
                            <a:srgbClr val="000000"/>
                          </a:solidFill>
                          <a:effectLst/>
                          <a:latin typeface="Calibri"/>
                          <a:ea typeface="Times New Roman"/>
                          <a:cs typeface="Times New Roman"/>
                        </a:rPr>
                        <a:t>Revise </a:t>
                      </a:r>
                      <a:r>
                        <a:rPr lang="en-GB" sz="1400" b="1" dirty="0" smtClean="0">
                          <a:solidFill>
                            <a:srgbClr val="000000"/>
                          </a:solidFill>
                          <a:effectLst/>
                          <a:latin typeface="Calibri"/>
                          <a:ea typeface="Times New Roman"/>
                          <a:cs typeface="Times New Roman"/>
                        </a:rPr>
                        <a:t>IP-2016</a:t>
                      </a:r>
                    </a:p>
                    <a:p>
                      <a:pPr algn="ctr">
                        <a:lnSpc>
                          <a:spcPct val="115000"/>
                        </a:lnSpc>
                        <a:spcAft>
                          <a:spcPts val="0"/>
                        </a:spcAft>
                      </a:pPr>
                      <a:endParaRPr lang="en-GB" sz="1400" b="1" dirty="0">
                        <a:effectLst/>
                        <a:latin typeface="Calibri"/>
                        <a:ea typeface="SimSun"/>
                        <a:cs typeface="Arial"/>
                      </a:endParaRPr>
                    </a:p>
                  </a:txBody>
                  <a:tcPr marL="55677" marR="55677"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dirty="0">
                        <a:effectLst/>
                        <a:latin typeface="Calibri"/>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p>
                      <a:pPr algn="ctr">
                        <a:lnSpc>
                          <a:spcPct val="115000"/>
                        </a:lnSpc>
                        <a:spcAft>
                          <a:spcPts val="0"/>
                        </a:spcAft>
                      </a:pPr>
                      <a:r>
                        <a:rPr lang="en-GB" sz="800">
                          <a:solidFill>
                            <a:srgbClr val="000000"/>
                          </a:solidFill>
                          <a:effectLst/>
                          <a:latin typeface="Calibri"/>
                          <a:ea typeface="Times New Roman"/>
                          <a:cs typeface="Times New Roman"/>
                        </a:rPr>
                        <a:t> </a:t>
                      </a:r>
                      <a:endParaRPr lang="en-GB" sz="110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nSpc>
                          <a:spcPct val="115000"/>
                        </a:lnSpc>
                      </a:pPr>
                      <a:endParaRPr lang="en-GB" sz="1100">
                        <a:effectLst/>
                        <a:latin typeface="Calibri"/>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ctr">
                        <a:lnSpc>
                          <a:spcPct val="115000"/>
                        </a:lnSpc>
                        <a:spcAft>
                          <a:spcPts val="0"/>
                        </a:spcAft>
                      </a:pPr>
                      <a:r>
                        <a:rPr lang="en-GB" sz="800" dirty="0">
                          <a:solidFill>
                            <a:srgbClr val="000000"/>
                          </a:solidFill>
                          <a:effectLst/>
                          <a:latin typeface="Calibri"/>
                          <a:ea typeface="Times New Roman"/>
                          <a:cs typeface="Times New Roman"/>
                        </a:rPr>
                        <a:t> </a:t>
                      </a:r>
                      <a:endParaRPr lang="en-GB" sz="1100" dirty="0">
                        <a:effectLst/>
                        <a:latin typeface="Calibri"/>
                        <a:ea typeface="SimSun"/>
                        <a:cs typeface="Arial"/>
                      </a:endParaRPr>
                    </a:p>
                  </a:txBody>
                  <a:tcPr marL="55677" marR="55677"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6"/>
                    </a:solidFill>
                  </a:tcPr>
                </a:tc>
              </a:tr>
            </a:tbl>
          </a:graphicData>
        </a:graphic>
      </p:graphicFrame>
      <p:grpSp>
        <p:nvGrpSpPr>
          <p:cNvPr id="27" name="Group 26"/>
          <p:cNvGrpSpPr/>
          <p:nvPr/>
        </p:nvGrpSpPr>
        <p:grpSpPr>
          <a:xfrm>
            <a:off x="1899274" y="798585"/>
            <a:ext cx="7980030" cy="4718651"/>
            <a:chOff x="2328554" y="1425735"/>
            <a:chExt cx="9829451" cy="4718651"/>
          </a:xfrm>
        </p:grpSpPr>
        <p:sp>
          <p:nvSpPr>
            <p:cNvPr id="4" name="TextBox 3"/>
            <p:cNvSpPr txBox="1"/>
            <p:nvPr/>
          </p:nvSpPr>
          <p:spPr>
            <a:xfrm>
              <a:off x="9894428" y="1425735"/>
              <a:ext cx="2263577" cy="307777"/>
            </a:xfrm>
            <a:prstGeom prst="rect">
              <a:avLst/>
            </a:prstGeom>
            <a:noFill/>
          </p:spPr>
          <p:txBody>
            <a:bodyPr wrap="none" rtlCol="0">
              <a:spAutoFit/>
            </a:bodyPr>
            <a:lstStyle/>
            <a:p>
              <a:r>
                <a:rPr lang="fr-CH" sz="1400" b="1" dirty="0" smtClean="0">
                  <a:solidFill>
                    <a:srgbClr val="000000"/>
                  </a:solidFill>
                </a:rPr>
                <a:t>2023 Global </a:t>
              </a:r>
              <a:r>
                <a:rPr lang="en-US" sz="1400" b="1" dirty="0" smtClean="0">
                  <a:solidFill>
                    <a:srgbClr val="000000"/>
                  </a:solidFill>
                </a:rPr>
                <a:t>Stocktake</a:t>
              </a:r>
              <a:endParaRPr lang="en-US" sz="1400" b="1" dirty="0">
                <a:solidFill>
                  <a:srgbClr val="000000"/>
                </a:solidFill>
              </a:endParaRPr>
            </a:p>
          </p:txBody>
        </p:sp>
        <p:sp>
          <p:nvSpPr>
            <p:cNvPr id="6" name="Rectangle 5"/>
            <p:cNvSpPr/>
            <p:nvPr/>
          </p:nvSpPr>
          <p:spPr>
            <a:xfrm>
              <a:off x="5583382" y="4684853"/>
              <a:ext cx="4562104" cy="424543"/>
            </a:xfrm>
            <a:prstGeom prst="rect">
              <a:avLst/>
            </a:prstGeom>
            <a:solidFill>
              <a:schemeClr val="accent4">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Rectangle 10"/>
            <p:cNvSpPr/>
            <p:nvPr/>
          </p:nvSpPr>
          <p:spPr>
            <a:xfrm>
              <a:off x="10145486" y="4684853"/>
              <a:ext cx="304801" cy="424543"/>
            </a:xfrm>
            <a:prstGeom prst="rect">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4" name="Rectangle 13"/>
            <p:cNvSpPr/>
            <p:nvPr/>
          </p:nvSpPr>
          <p:spPr>
            <a:xfrm>
              <a:off x="7150925" y="5182372"/>
              <a:ext cx="2047504" cy="483643"/>
            </a:xfrm>
            <a:prstGeom prst="rect">
              <a:avLst/>
            </a:prstGeom>
            <a:solidFill>
              <a:srgbClr val="7FD8F7"/>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Rectangle 14"/>
            <p:cNvSpPr/>
            <p:nvPr/>
          </p:nvSpPr>
          <p:spPr>
            <a:xfrm>
              <a:off x="10526486" y="5182372"/>
              <a:ext cx="304801" cy="487051"/>
            </a:xfrm>
            <a:prstGeom prst="rect">
              <a:avLst/>
            </a:prstGeom>
            <a:solidFill>
              <a:schemeClr val="accent3">
                <a:lumMod val="75000"/>
              </a:schemeClr>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6" name="Rectangle 15"/>
            <p:cNvSpPr/>
            <p:nvPr/>
          </p:nvSpPr>
          <p:spPr>
            <a:xfrm>
              <a:off x="8097980" y="5719843"/>
              <a:ext cx="3582389" cy="424543"/>
            </a:xfrm>
            <a:prstGeom prst="rect">
              <a:avLst/>
            </a:prstGeom>
            <a:solidFill>
              <a:schemeClr val="accent5">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Rectangle 16"/>
            <p:cNvSpPr/>
            <p:nvPr/>
          </p:nvSpPr>
          <p:spPr>
            <a:xfrm>
              <a:off x="11800114" y="5709697"/>
              <a:ext cx="304801" cy="424543"/>
            </a:xfrm>
            <a:prstGeom prst="rect">
              <a:avLst/>
            </a:prstGeom>
            <a:solidFill>
              <a:schemeClr val="accent1">
                <a:lumMod val="50000"/>
              </a:schemeClr>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Rectangle 17"/>
            <p:cNvSpPr/>
            <p:nvPr/>
          </p:nvSpPr>
          <p:spPr>
            <a:xfrm>
              <a:off x="2328554" y="4209369"/>
              <a:ext cx="2167247" cy="475484"/>
            </a:xfrm>
            <a:prstGeom prst="rect">
              <a:avLst/>
            </a:prstGeom>
            <a:solidFill>
              <a:schemeClr val="accent6">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Rectangle 18"/>
            <p:cNvSpPr/>
            <p:nvPr/>
          </p:nvSpPr>
          <p:spPr>
            <a:xfrm>
              <a:off x="2328554" y="3714300"/>
              <a:ext cx="4148446" cy="495068"/>
            </a:xfrm>
            <a:prstGeom prst="rect">
              <a:avLst/>
            </a:prstGeom>
            <a:solidFill>
              <a:schemeClr val="accent6">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Rectangle 19"/>
            <p:cNvSpPr/>
            <p:nvPr/>
          </p:nvSpPr>
          <p:spPr>
            <a:xfrm>
              <a:off x="3708063" y="3184826"/>
              <a:ext cx="468090" cy="212272"/>
            </a:xfrm>
            <a:prstGeom prst="rect">
              <a:avLst/>
            </a:prstGeom>
            <a:solidFill>
              <a:srgbClr val="FFFF0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1" name="Rectangle 20"/>
            <p:cNvSpPr/>
            <p:nvPr/>
          </p:nvSpPr>
          <p:spPr>
            <a:xfrm>
              <a:off x="4855026" y="3192238"/>
              <a:ext cx="468090" cy="212272"/>
            </a:xfrm>
            <a:prstGeom prst="rect">
              <a:avLst/>
            </a:prstGeom>
            <a:solidFill>
              <a:srgbClr val="FFFF0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2" name="Rectangle 21"/>
            <p:cNvSpPr/>
            <p:nvPr/>
          </p:nvSpPr>
          <p:spPr>
            <a:xfrm>
              <a:off x="6438901" y="3219360"/>
              <a:ext cx="468090" cy="212272"/>
            </a:xfrm>
            <a:prstGeom prst="rect">
              <a:avLst/>
            </a:prstGeom>
            <a:solidFill>
              <a:srgbClr val="FFFF0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3" name="Rectangle 22"/>
            <p:cNvSpPr/>
            <p:nvPr/>
          </p:nvSpPr>
          <p:spPr>
            <a:xfrm>
              <a:off x="7629890" y="3192237"/>
              <a:ext cx="468090" cy="212272"/>
            </a:xfrm>
            <a:prstGeom prst="rect">
              <a:avLst/>
            </a:prstGeom>
            <a:solidFill>
              <a:srgbClr val="FFFF0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4" name="Rectangle 23"/>
            <p:cNvSpPr/>
            <p:nvPr/>
          </p:nvSpPr>
          <p:spPr>
            <a:xfrm>
              <a:off x="9211311" y="3184826"/>
              <a:ext cx="468090" cy="212272"/>
            </a:xfrm>
            <a:prstGeom prst="rect">
              <a:avLst/>
            </a:prstGeom>
            <a:solidFill>
              <a:srgbClr val="FFFF0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Rectangle 24"/>
            <p:cNvSpPr/>
            <p:nvPr/>
          </p:nvSpPr>
          <p:spPr>
            <a:xfrm>
              <a:off x="6012401" y="2523062"/>
              <a:ext cx="426499" cy="669175"/>
            </a:xfrm>
            <a:prstGeom prst="rect">
              <a:avLst/>
            </a:prstGeom>
            <a:solidFill>
              <a:srgbClr val="92D05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6" name="Rectangle 25"/>
          <p:cNvSpPr/>
          <p:nvPr/>
        </p:nvSpPr>
        <p:spPr>
          <a:xfrm>
            <a:off x="1923661" y="5517236"/>
            <a:ext cx="7998791" cy="1340144"/>
          </a:xfrm>
          <a:prstGeom prst="rect">
            <a:avLst/>
          </a:prstGeom>
          <a:solidFill>
            <a:srgbClr val="FCCC9D"/>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Down Arrow 11"/>
          <p:cNvSpPr/>
          <p:nvPr/>
        </p:nvSpPr>
        <p:spPr>
          <a:xfrm rot="10800000">
            <a:off x="2429291" y="5235626"/>
            <a:ext cx="487338" cy="52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Down Arrow 27"/>
          <p:cNvSpPr/>
          <p:nvPr/>
        </p:nvSpPr>
        <p:spPr>
          <a:xfrm rot="10800000">
            <a:off x="7677044" y="5232775"/>
            <a:ext cx="487338" cy="52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9" name="Down Arrow 28"/>
          <p:cNvSpPr/>
          <p:nvPr/>
        </p:nvSpPr>
        <p:spPr>
          <a:xfrm rot="10800000">
            <a:off x="3843068" y="5244399"/>
            <a:ext cx="487338" cy="52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Down Arrow 29"/>
          <p:cNvSpPr/>
          <p:nvPr/>
        </p:nvSpPr>
        <p:spPr>
          <a:xfrm rot="10800000">
            <a:off x="5023515" y="5233221"/>
            <a:ext cx="487338" cy="52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Down Arrow 30"/>
          <p:cNvSpPr/>
          <p:nvPr/>
        </p:nvSpPr>
        <p:spPr>
          <a:xfrm rot="10800000">
            <a:off x="6238390" y="5232774"/>
            <a:ext cx="487338" cy="52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TextBox 31"/>
          <p:cNvSpPr txBox="1"/>
          <p:nvPr/>
        </p:nvSpPr>
        <p:spPr>
          <a:xfrm>
            <a:off x="2916631" y="5897783"/>
            <a:ext cx="6474941" cy="523220"/>
          </a:xfrm>
          <a:prstGeom prst="rect">
            <a:avLst/>
          </a:prstGeom>
          <a:noFill/>
        </p:spPr>
        <p:txBody>
          <a:bodyPr wrap="square" rtlCol="0">
            <a:spAutoFit/>
          </a:bodyPr>
          <a:lstStyle/>
          <a:p>
            <a:r>
              <a:rPr lang="fr-CH" sz="1400" b="1" dirty="0" smtClean="0">
                <a:solidFill>
                  <a:srgbClr val="000000"/>
                </a:solidFill>
              </a:rPr>
              <a:t>Review of ECV rqmts, Review of adequacy of ECV observations, Monitor progress on IP actions</a:t>
            </a:r>
            <a:endParaRPr lang="en-GB" sz="1400" b="1" dirty="0">
              <a:solidFill>
                <a:srgbClr val="000000"/>
              </a:solidFill>
            </a:endParaRPr>
          </a:p>
        </p:txBody>
      </p:sp>
      <p:sp>
        <p:nvSpPr>
          <p:cNvPr id="35" name="Down Arrow 34"/>
          <p:cNvSpPr/>
          <p:nvPr/>
        </p:nvSpPr>
        <p:spPr>
          <a:xfrm rot="10800000">
            <a:off x="9004196" y="5254545"/>
            <a:ext cx="487338" cy="52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Rectangle 32"/>
          <p:cNvSpPr/>
          <p:nvPr/>
        </p:nvSpPr>
        <p:spPr>
          <a:xfrm>
            <a:off x="4543749" y="2048311"/>
            <a:ext cx="346253" cy="334588"/>
          </a:xfrm>
          <a:prstGeom prst="rect">
            <a:avLst/>
          </a:prstGeom>
          <a:solidFill>
            <a:srgbClr val="92D05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5344277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xmlns="" id="{3BCE42E8-A493-374D-8D71-A154D5EDCEB6}"/>
              </a:ext>
            </a:extLst>
          </p:cNvPr>
          <p:cNvSpPr/>
          <p:nvPr/>
        </p:nvSpPr>
        <p:spPr>
          <a:xfrm>
            <a:off x="6744748" y="5202496"/>
            <a:ext cx="3019512" cy="400110"/>
          </a:xfrm>
          <a:prstGeom prst="rect">
            <a:avLst/>
          </a:prstGeom>
          <a:noFill/>
        </p:spPr>
        <p:txBody>
          <a:bodyPr wrap="square">
            <a:spAutoFit/>
          </a:bodyPr>
          <a:lstStyle/>
          <a:p>
            <a:pPr>
              <a:lnSpc>
                <a:spcPct val="100000"/>
              </a:lnSpc>
              <a:spcAft>
                <a:spcPct val="0"/>
              </a:spcAft>
              <a:buFontTx/>
              <a:buNone/>
            </a:pPr>
            <a:r>
              <a:rPr lang="en-US" altLang="en-US" sz="2000" dirty="0" smtClean="0">
                <a:solidFill>
                  <a:schemeClr val="bg1"/>
                </a:solidFill>
              </a:rPr>
              <a:t> gcos.wmo.int</a:t>
            </a:r>
            <a:endParaRPr lang="en-US" altLang="en-US" sz="2000" dirty="0">
              <a:solidFill>
                <a:schemeClr val="bg1"/>
              </a:solidFill>
            </a:endParaRPr>
          </a:p>
        </p:txBody>
      </p:sp>
      <p:grpSp>
        <p:nvGrpSpPr>
          <p:cNvPr id="6" name="Group 7">
            <a:extLst>
              <a:ext uri="{FF2B5EF4-FFF2-40B4-BE49-F238E27FC236}">
                <a16:creationId xmlns:a16="http://schemas.microsoft.com/office/drawing/2014/main" xmlns="" id="{745FA27E-A191-4942-BA91-F3E7C4AC735A}"/>
              </a:ext>
            </a:extLst>
          </p:cNvPr>
          <p:cNvGrpSpPr/>
          <p:nvPr/>
        </p:nvGrpSpPr>
        <p:grpSpPr>
          <a:xfrm>
            <a:off x="6744747" y="4810244"/>
            <a:ext cx="3019513" cy="486562"/>
            <a:chOff x="8036963" y="4694549"/>
            <a:chExt cx="3719306" cy="599326"/>
          </a:xfrm>
          <a:noFill/>
        </p:grpSpPr>
        <p:pic>
          <p:nvPicPr>
            <p:cNvPr id="7" name="Picture 8">
              <a:extLst>
                <a:ext uri="{FF2B5EF4-FFF2-40B4-BE49-F238E27FC236}">
                  <a16:creationId xmlns:a16="http://schemas.microsoft.com/office/drawing/2014/main" xmlns="" id="{25525B6D-6CAB-5B48-8512-84A682134AD3}"/>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8036963" y="4694549"/>
              <a:ext cx="599326" cy="599326"/>
            </a:xfrm>
            <a:prstGeom prst="rect">
              <a:avLst/>
            </a:prstGeom>
            <a:grpFill/>
          </p:spPr>
        </p:pic>
        <p:sp>
          <p:nvSpPr>
            <p:cNvPr id="8" name="Rectangle 9">
              <a:extLst>
                <a:ext uri="{FF2B5EF4-FFF2-40B4-BE49-F238E27FC236}">
                  <a16:creationId xmlns:a16="http://schemas.microsoft.com/office/drawing/2014/main" xmlns="" id="{DBCAD2E6-5376-0948-B1B5-667B48201602}"/>
                </a:ext>
              </a:extLst>
            </p:cNvPr>
            <p:cNvSpPr/>
            <p:nvPr/>
          </p:nvSpPr>
          <p:spPr>
            <a:xfrm>
              <a:off x="8636289" y="4694549"/>
              <a:ext cx="3119980" cy="568658"/>
            </a:xfrm>
            <a:prstGeom prst="rect">
              <a:avLst/>
            </a:prstGeom>
            <a:grpFill/>
          </p:spPr>
          <p:txBody>
            <a:bodyPr wrap="square">
              <a:spAutoFit/>
            </a:bodyPr>
            <a:lstStyle/>
            <a:p>
              <a:pPr>
                <a:lnSpc>
                  <a:spcPct val="100000"/>
                </a:lnSpc>
                <a:spcAft>
                  <a:spcPct val="0"/>
                </a:spcAft>
                <a:buFontTx/>
                <a:buNone/>
              </a:pPr>
              <a:r>
                <a:rPr lang="en-US" altLang="en-US" sz="2400" dirty="0">
                  <a:solidFill>
                    <a:schemeClr val="bg1"/>
                  </a:solidFill>
                </a:rPr>
                <a:t>@</a:t>
              </a:r>
              <a:r>
                <a:rPr lang="en-US" altLang="en-US" sz="2000" dirty="0" err="1">
                  <a:solidFill>
                    <a:schemeClr val="bg1"/>
                  </a:solidFill>
                </a:rPr>
                <a:t>gcos_un</a:t>
              </a:r>
              <a:endParaRPr lang="en-US" altLang="en-US" sz="2400" dirty="0">
                <a:solidFill>
                  <a:schemeClr val="bg1"/>
                </a:solidFill>
              </a:endParaRPr>
            </a:p>
          </p:txBody>
        </p:sp>
      </p:grpSp>
      <p:sp>
        <p:nvSpPr>
          <p:cNvPr id="10" name="Text Placeholder 4">
            <a:extLst>
              <a:ext uri="{FF2B5EF4-FFF2-40B4-BE49-F238E27FC236}">
                <a16:creationId xmlns:a16="http://schemas.microsoft.com/office/drawing/2014/main" xmlns="" id="{B1E9E0D5-C913-DD4D-89D1-741A24E6B712}"/>
              </a:ext>
            </a:extLst>
          </p:cNvPr>
          <p:cNvSpPr>
            <a:spLocks noGrp="1"/>
          </p:cNvSpPr>
          <p:nvPr>
            <p:ph type="ctrTitle"/>
          </p:nvPr>
        </p:nvSpPr>
        <p:spPr>
          <a:xfrm>
            <a:off x="111170" y="1122498"/>
            <a:ext cx="5584956" cy="1616075"/>
          </a:xfrm>
        </p:spPr>
        <p:txBody>
          <a:bodyPr>
            <a:noAutofit/>
          </a:bodyPr>
          <a:lstStyle/>
          <a:p>
            <a:pPr>
              <a:lnSpc>
                <a:spcPct val="100000"/>
              </a:lnSpc>
            </a:pPr>
            <a:r>
              <a:rPr lang="en-GB" sz="1800" dirty="0"/>
              <a:t>The new GCOS Strategy is being considered by the partners before </a:t>
            </a:r>
            <a:r>
              <a:rPr lang="en-GB" sz="1800" dirty="0" smtClean="0"/>
              <a:t>its </a:t>
            </a:r>
            <a:r>
              <a:rPr lang="en-GB" sz="1800" dirty="0"/>
              <a:t>final adoption.</a:t>
            </a:r>
            <a:br>
              <a:rPr lang="en-GB" sz="1800" dirty="0"/>
            </a:br>
            <a:r>
              <a:rPr lang="en-GB" sz="1800" dirty="0" smtClean="0"/>
              <a:t/>
            </a:r>
            <a:br>
              <a:rPr lang="en-GB" sz="1800" dirty="0" smtClean="0"/>
            </a:br>
            <a:r>
              <a:rPr lang="en-GB" sz="1800" dirty="0" smtClean="0"/>
              <a:t>The Paris Agreement is a </a:t>
            </a:r>
            <a:r>
              <a:rPr lang="en-GB" sz="1800" dirty="0"/>
              <a:t>major driver for climate observation </a:t>
            </a:r>
            <a:r>
              <a:rPr lang="en-GB" sz="1800" dirty="0" smtClean="0"/>
              <a:t>needs. Adaptation is </a:t>
            </a:r>
            <a:r>
              <a:rPr lang="en-GB" sz="1800" dirty="0"/>
              <a:t>a significant element of the new GCOS Implementation </a:t>
            </a:r>
            <a:r>
              <a:rPr lang="en-GB" sz="1800" dirty="0" smtClean="0"/>
              <a:t>Plan. It  </a:t>
            </a:r>
            <a:r>
              <a:rPr lang="en-GB" sz="1800" dirty="0"/>
              <a:t>is an extremely important aim of the Paris Agreement.</a:t>
            </a:r>
            <a:br>
              <a:rPr lang="en-GB" sz="1800" dirty="0"/>
            </a:br>
            <a:r>
              <a:rPr lang="fr-CH" sz="1800" dirty="0"/>
              <a:t/>
            </a:r>
            <a:br>
              <a:rPr lang="fr-CH" sz="1800" dirty="0"/>
            </a:br>
            <a:r>
              <a:rPr lang="en-US" sz="1800" dirty="0"/>
              <a:t>GCOS will submit to COP24/SBSTA49 a paper on </a:t>
            </a:r>
            <a:r>
              <a:rPr lang="en-US" sz="1800" dirty="0" smtClean="0"/>
              <a:t>“Systematic </a:t>
            </a:r>
            <a:r>
              <a:rPr lang="en-US" sz="1800" dirty="0"/>
              <a:t>Observations and the Paris </a:t>
            </a:r>
            <a:r>
              <a:rPr lang="en-US" sz="1800" dirty="0" smtClean="0"/>
              <a:t>Agreement” </a:t>
            </a:r>
            <a:r>
              <a:rPr lang="en-US" sz="1800" dirty="0"/>
              <a:t>(to be approved by GCOS SC-26, 22-26 October 2018)</a:t>
            </a:r>
            <a:br>
              <a:rPr lang="en-US" sz="1800" dirty="0"/>
            </a:br>
            <a:endParaRPr lang="en-GB" sz="1800" dirty="0"/>
          </a:p>
        </p:txBody>
      </p:sp>
      <p:sp>
        <p:nvSpPr>
          <p:cNvPr id="11" name="Text Placeholder 4">
            <a:extLst>
              <a:ext uri="{FF2B5EF4-FFF2-40B4-BE49-F238E27FC236}">
                <a16:creationId xmlns:a16="http://schemas.microsoft.com/office/drawing/2014/main" xmlns="" id="{B1E9E0D5-C913-DD4D-89D1-741A24E6B712}"/>
              </a:ext>
            </a:extLst>
          </p:cNvPr>
          <p:cNvSpPr txBox="1">
            <a:spLocks/>
          </p:cNvSpPr>
          <p:nvPr/>
        </p:nvSpPr>
        <p:spPr>
          <a:xfrm>
            <a:off x="5794706" y="1179990"/>
            <a:ext cx="4028802"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800" b="1" dirty="0" smtClean="0"/>
              <a:t>Indicators </a:t>
            </a:r>
            <a:r>
              <a:rPr lang="fr-CH" sz="1800" b="1" dirty="0" smtClean="0"/>
              <a:t>are </a:t>
            </a:r>
            <a:r>
              <a:rPr lang="en-GB" sz="1800" b="1" dirty="0" smtClean="0"/>
              <a:t>describing the rate and range of climate changes, and also becoming an input into the UNFCCC.</a:t>
            </a:r>
          </a:p>
          <a:p>
            <a:pPr algn="r">
              <a:lnSpc>
                <a:spcPct val="100000"/>
              </a:lnSpc>
            </a:pPr>
            <a:endParaRPr lang="fr-CH" sz="1800" b="1" dirty="0"/>
          </a:p>
          <a:p>
            <a:pPr algn="r">
              <a:lnSpc>
                <a:spcPct val="100000"/>
              </a:lnSpc>
            </a:pPr>
            <a:endParaRPr lang="en-GB" sz="1800" b="1" dirty="0"/>
          </a:p>
        </p:txBody>
      </p:sp>
      <p:sp>
        <p:nvSpPr>
          <p:cNvPr id="12" name="Text Placeholder 4">
            <a:extLst>
              <a:ext uri="{FF2B5EF4-FFF2-40B4-BE49-F238E27FC236}">
                <a16:creationId xmlns:a16="http://schemas.microsoft.com/office/drawing/2014/main" xmlns="" id="{B1E9E0D5-C913-DD4D-89D1-741A24E6B712}"/>
              </a:ext>
            </a:extLst>
          </p:cNvPr>
          <p:cNvSpPr txBox="1">
            <a:spLocks/>
          </p:cNvSpPr>
          <p:nvPr/>
        </p:nvSpPr>
        <p:spPr>
          <a:xfrm>
            <a:off x="5869261" y="3010184"/>
            <a:ext cx="4028802"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800" b="1" dirty="0" smtClean="0"/>
              <a:t>GCOS Workshop: Use of space-based ECVs for climate adaptation, 6-7 February 2019, WMO, Geneva, preceded by TOPC TT Adaptation meeting, 4-5 February 2019.</a:t>
            </a:r>
          </a:p>
          <a:p>
            <a:pPr algn="r">
              <a:lnSpc>
                <a:spcPct val="100000"/>
              </a:lnSpc>
            </a:pPr>
            <a:endParaRPr lang="en-US" sz="1800" b="1" dirty="0"/>
          </a:p>
        </p:txBody>
      </p:sp>
    </p:spTree>
    <p:extLst>
      <p:ext uri="{BB962C8B-B14F-4D97-AF65-F5344CB8AC3E}">
        <p14:creationId xmlns:p14="http://schemas.microsoft.com/office/powerpoint/2010/main" val="143113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DEA5A4F-6553-234D-9E37-9E1CCBE46453}"/>
              </a:ext>
            </a:extLst>
          </p:cNvPr>
          <p:cNvSpPr>
            <a:spLocks noGrp="1"/>
          </p:cNvSpPr>
          <p:nvPr>
            <p:ph type="title"/>
          </p:nvPr>
        </p:nvSpPr>
        <p:spPr/>
        <p:txBody>
          <a:bodyPr/>
          <a:lstStyle/>
          <a:p>
            <a:r>
              <a:rPr lang="en-GB" dirty="0"/>
              <a:t>Strategy</a:t>
            </a:r>
          </a:p>
        </p:txBody>
      </p:sp>
      <p:sp>
        <p:nvSpPr>
          <p:cNvPr id="5" name="Text Placeholder 4">
            <a:extLst>
              <a:ext uri="{FF2B5EF4-FFF2-40B4-BE49-F238E27FC236}">
                <a16:creationId xmlns:a16="http://schemas.microsoft.com/office/drawing/2014/main" xmlns="" id="{B1E9E0D5-C913-DD4D-89D1-741A24E6B712}"/>
              </a:ext>
            </a:extLst>
          </p:cNvPr>
          <p:cNvSpPr>
            <a:spLocks noGrp="1"/>
          </p:cNvSpPr>
          <p:nvPr>
            <p:ph type="body" idx="1"/>
          </p:nvPr>
        </p:nvSpPr>
        <p:spPr/>
        <p:txBody>
          <a:bodyPr/>
          <a:lstStyle/>
          <a:p>
            <a:r>
              <a:rPr lang="en-GB" dirty="0"/>
              <a:t>The new GCOS Strategy is being considered by the partners before </a:t>
            </a:r>
            <a:r>
              <a:rPr lang="en-GB" dirty="0" smtClean="0"/>
              <a:t>its </a:t>
            </a:r>
            <a:r>
              <a:rPr lang="en-GB" dirty="0"/>
              <a:t>final adoption.</a:t>
            </a:r>
          </a:p>
        </p:txBody>
      </p:sp>
    </p:spTree>
    <p:extLst>
      <p:ext uri="{BB962C8B-B14F-4D97-AF65-F5344CB8AC3E}">
        <p14:creationId xmlns:p14="http://schemas.microsoft.com/office/powerpoint/2010/main" val="1957432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937A163C-8636-3842-B4B1-1CAE2722192E}"/>
              </a:ext>
            </a:extLst>
          </p:cNvPr>
          <p:cNvSpPr>
            <a:spLocks noGrp="1"/>
          </p:cNvSpPr>
          <p:nvPr>
            <p:ph idx="1"/>
          </p:nvPr>
        </p:nvSpPr>
        <p:spPr>
          <a:xfrm>
            <a:off x="744995" y="2971800"/>
            <a:ext cx="4534456" cy="2626623"/>
          </a:xfrm>
        </p:spPr>
        <p:txBody>
          <a:bodyPr numCol="1">
            <a:normAutofit/>
          </a:bodyPr>
          <a:lstStyle/>
          <a:p>
            <a:pPr marL="0" indent="0">
              <a:buNone/>
            </a:pPr>
            <a:r>
              <a:rPr lang="en-GB" sz="1800" dirty="0">
                <a:solidFill>
                  <a:srgbClr val="0684C8"/>
                </a:solidFill>
              </a:rPr>
              <a:t>Networks contributing to global climate observations should be</a:t>
            </a:r>
            <a:r>
              <a:rPr lang="en-GB" sz="1800" dirty="0" smtClean="0">
                <a:solidFill>
                  <a:srgbClr val="0684C8"/>
                </a:solidFill>
              </a:rPr>
              <a:t>:</a:t>
            </a:r>
          </a:p>
          <a:p>
            <a:pPr marL="0" indent="0">
              <a:buNone/>
            </a:pPr>
            <a:endParaRPr lang="en-GB" sz="1800" dirty="0">
              <a:solidFill>
                <a:srgbClr val="0684C8"/>
              </a:solidFill>
            </a:endParaRPr>
          </a:p>
          <a:p>
            <a:pPr>
              <a:lnSpc>
                <a:spcPct val="110000"/>
              </a:lnSpc>
              <a:spcBef>
                <a:spcPts val="0"/>
              </a:spcBef>
            </a:pPr>
            <a:r>
              <a:rPr lang="en-GB" sz="1600" dirty="0">
                <a:solidFill>
                  <a:srgbClr val="0684C8"/>
                </a:solidFill>
              </a:rPr>
              <a:t>Free and Open</a:t>
            </a:r>
          </a:p>
          <a:p>
            <a:pPr>
              <a:lnSpc>
                <a:spcPct val="110000"/>
              </a:lnSpc>
              <a:spcBef>
                <a:spcPts val="0"/>
              </a:spcBef>
            </a:pPr>
            <a:r>
              <a:rPr lang="en-GB" sz="1600" dirty="0">
                <a:solidFill>
                  <a:srgbClr val="0684C8"/>
                </a:solidFill>
              </a:rPr>
              <a:t>Transparent</a:t>
            </a:r>
          </a:p>
          <a:p>
            <a:pPr>
              <a:lnSpc>
                <a:spcPct val="110000"/>
              </a:lnSpc>
              <a:spcBef>
                <a:spcPts val="0"/>
              </a:spcBef>
            </a:pPr>
            <a:r>
              <a:rPr lang="en-GB" sz="1600" dirty="0">
                <a:solidFill>
                  <a:srgbClr val="0684C8"/>
                </a:solidFill>
              </a:rPr>
              <a:t>Accurate</a:t>
            </a:r>
          </a:p>
          <a:p>
            <a:pPr>
              <a:lnSpc>
                <a:spcPct val="110000"/>
              </a:lnSpc>
              <a:spcBef>
                <a:spcPts val="0"/>
              </a:spcBef>
            </a:pPr>
            <a:r>
              <a:rPr lang="en-GB" sz="1600" dirty="0">
                <a:solidFill>
                  <a:srgbClr val="0684C8"/>
                </a:solidFill>
              </a:rPr>
              <a:t>Useful</a:t>
            </a:r>
          </a:p>
          <a:p>
            <a:pPr>
              <a:lnSpc>
                <a:spcPct val="110000"/>
              </a:lnSpc>
              <a:spcBef>
                <a:spcPts val="0"/>
              </a:spcBef>
            </a:pPr>
            <a:r>
              <a:rPr lang="en-GB" sz="1600" dirty="0">
                <a:solidFill>
                  <a:srgbClr val="0684C8"/>
                </a:solidFill>
              </a:rPr>
              <a:t>Timely</a:t>
            </a:r>
          </a:p>
          <a:p>
            <a:pPr>
              <a:lnSpc>
                <a:spcPct val="110000"/>
              </a:lnSpc>
              <a:spcBef>
                <a:spcPts val="0"/>
              </a:spcBef>
            </a:pPr>
            <a:r>
              <a:rPr lang="en-GB" sz="1600" dirty="0">
                <a:solidFill>
                  <a:srgbClr val="0684C8"/>
                </a:solidFill>
              </a:rPr>
              <a:t>Use best available science</a:t>
            </a:r>
          </a:p>
        </p:txBody>
      </p:sp>
      <p:graphicFrame>
        <p:nvGraphicFramePr>
          <p:cNvPr id="2" name="Diagram 1">
            <a:extLst>
              <a:ext uri="{FF2B5EF4-FFF2-40B4-BE49-F238E27FC236}">
                <a16:creationId xmlns:a16="http://schemas.microsoft.com/office/drawing/2014/main" xmlns="" id="{02CFED6D-DF76-7945-AB30-39914A9554F1}"/>
              </a:ext>
            </a:extLst>
          </p:cNvPr>
          <p:cNvGraphicFramePr/>
          <p:nvPr>
            <p:extLst>
              <p:ext uri="{D42A27DB-BD31-4B8C-83A1-F6EECF244321}">
                <p14:modId xmlns:p14="http://schemas.microsoft.com/office/powerpoint/2010/main" val="1712596021"/>
              </p:ext>
            </p:extLst>
          </p:nvPr>
        </p:nvGraphicFramePr>
        <p:xfrm>
          <a:off x="4378575" y="2488223"/>
          <a:ext cx="5749095" cy="4164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xmlns="" id="{4A350AC5-F9E2-564D-A7E7-0ED2258C6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75474" y="4104289"/>
            <a:ext cx="967379" cy="947917"/>
          </a:xfrm>
          <a:prstGeom prst="rect">
            <a:avLst/>
          </a:prstGeom>
        </p:spPr>
      </p:pic>
      <p:sp>
        <p:nvSpPr>
          <p:cNvPr id="19" name="Arc 18">
            <a:extLst>
              <a:ext uri="{FF2B5EF4-FFF2-40B4-BE49-F238E27FC236}">
                <a16:creationId xmlns:a16="http://schemas.microsoft.com/office/drawing/2014/main" xmlns="" id="{C01D7A06-DF26-FF49-8EE9-7E365DDB384B}"/>
              </a:ext>
            </a:extLst>
          </p:cNvPr>
          <p:cNvSpPr/>
          <p:nvPr/>
        </p:nvSpPr>
        <p:spPr>
          <a:xfrm>
            <a:off x="6596448" y="3912976"/>
            <a:ext cx="1325425" cy="1330518"/>
          </a:xfrm>
          <a:prstGeom prst="arc">
            <a:avLst>
              <a:gd name="adj1" fmla="val 16200000"/>
              <a:gd name="adj2" fmla="val 15195000"/>
            </a:avLst>
          </a:prstGeom>
          <a:ln w="57150">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0" name="Rectangle 19">
            <a:extLst>
              <a:ext uri="{FF2B5EF4-FFF2-40B4-BE49-F238E27FC236}">
                <a16:creationId xmlns:a16="http://schemas.microsoft.com/office/drawing/2014/main" xmlns="" id="{FA6C263F-69EA-9E4E-BE82-93F1A66EFD16}"/>
              </a:ext>
            </a:extLst>
          </p:cNvPr>
          <p:cNvSpPr/>
          <p:nvPr/>
        </p:nvSpPr>
        <p:spPr>
          <a:xfrm>
            <a:off x="6683130" y="4006452"/>
            <a:ext cx="1152054" cy="1143591"/>
          </a:xfrm>
          <a:prstGeom prst="rect">
            <a:avLst/>
          </a:prstGeom>
          <a:noFill/>
        </p:spPr>
        <p:txBody>
          <a:bodyPr spcFirstLastPara="1" wrap="none" lIns="74235" tIns="37118" rIns="74235" bIns="37118" numCol="1">
            <a:prstTxWarp prst="textArchDown">
              <a:avLst>
                <a:gd name="adj" fmla="val 16423576"/>
              </a:avLst>
            </a:prstTxWarp>
            <a:spAutoFit/>
          </a:bodyPr>
          <a:lstStyle/>
          <a:p>
            <a:pPr algn="ctr"/>
            <a:r>
              <a:rPr lang="en-US" sz="1200" dirty="0">
                <a:ln w="0"/>
                <a:effectLst>
                  <a:outerShdw blurRad="38100" dist="19050" dir="2700000" algn="tl" rotWithShape="0">
                    <a:schemeClr val="dk1">
                      <a:alpha val="40000"/>
                    </a:schemeClr>
                  </a:outerShdw>
                </a:effectLst>
              </a:rPr>
              <a:t> Advocate (3) Coordinate (4)  and Communicate (5)</a:t>
            </a:r>
          </a:p>
        </p:txBody>
      </p:sp>
      <p:sp>
        <p:nvSpPr>
          <p:cNvPr id="3" name="Title 2">
            <a:extLst>
              <a:ext uri="{FF2B5EF4-FFF2-40B4-BE49-F238E27FC236}">
                <a16:creationId xmlns:a16="http://schemas.microsoft.com/office/drawing/2014/main" xmlns="" id="{CE4AC845-A631-5040-A2BB-7B4C76CF3605}"/>
              </a:ext>
            </a:extLst>
          </p:cNvPr>
          <p:cNvSpPr>
            <a:spLocks noGrp="1"/>
          </p:cNvSpPr>
          <p:nvPr>
            <p:ph type="title"/>
          </p:nvPr>
        </p:nvSpPr>
        <p:spPr>
          <a:xfrm>
            <a:off x="429882" y="-1175"/>
            <a:ext cx="9488380" cy="712269"/>
          </a:xfrm>
        </p:spPr>
        <p:txBody>
          <a:bodyPr>
            <a:normAutofit/>
          </a:bodyPr>
          <a:lstStyle/>
          <a:p>
            <a:r>
              <a:rPr lang="en-GB" dirty="0" smtClean="0"/>
              <a:t>Strategy: </a:t>
            </a:r>
            <a:r>
              <a:rPr lang="en-GB" dirty="0" smtClean="0"/>
              <a:t>Advocate </a:t>
            </a:r>
            <a:r>
              <a:rPr lang="en-GB" dirty="0"/>
              <a:t>– Coordinate - </a:t>
            </a:r>
            <a:r>
              <a:rPr lang="en-GB" dirty="0" smtClean="0"/>
              <a:t>Communicate</a:t>
            </a:r>
            <a:endParaRPr lang="en-GB" dirty="0"/>
          </a:p>
        </p:txBody>
      </p:sp>
      <p:sp>
        <p:nvSpPr>
          <p:cNvPr id="9" name="Rounded Rectangle 8">
            <a:extLst>
              <a:ext uri="{FF2B5EF4-FFF2-40B4-BE49-F238E27FC236}">
                <a16:creationId xmlns:a16="http://schemas.microsoft.com/office/drawing/2014/main" xmlns="" id="{FA56105E-939A-D74C-9C11-DDC567147B81}"/>
              </a:ext>
            </a:extLst>
          </p:cNvPr>
          <p:cNvSpPr/>
          <p:nvPr/>
        </p:nvSpPr>
        <p:spPr>
          <a:xfrm>
            <a:off x="1362808" y="939270"/>
            <a:ext cx="8384602" cy="484593"/>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a world where users have free access to the climate-related information they need </a:t>
            </a:r>
            <a:endParaRPr lang="en-GB" sz="1600" b="1" dirty="0"/>
          </a:p>
        </p:txBody>
      </p:sp>
      <p:sp>
        <p:nvSpPr>
          <p:cNvPr id="10" name="Rounded Rectangle 9">
            <a:extLst>
              <a:ext uri="{FF2B5EF4-FFF2-40B4-BE49-F238E27FC236}">
                <a16:creationId xmlns:a16="http://schemas.microsoft.com/office/drawing/2014/main" xmlns="" id="{1BA44444-10DA-0E4E-9DE0-EFE43AB5E1DC}"/>
              </a:ext>
            </a:extLst>
          </p:cNvPr>
          <p:cNvSpPr/>
          <p:nvPr/>
        </p:nvSpPr>
        <p:spPr>
          <a:xfrm>
            <a:off x="1362807" y="1619753"/>
            <a:ext cx="8384601" cy="716299"/>
          </a:xfrm>
          <a:prstGeom prst="roundRect">
            <a:avLst/>
          </a:prstGeom>
          <a:solidFill>
            <a:srgbClr val="03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t>to ensure the availability and quality of observations necessary to monitor, understand and predict the global climate system so that communities and nations can live successfully with climate variability and change</a:t>
            </a:r>
            <a:endParaRPr lang="en-GB" sz="1400" b="1" dirty="0"/>
          </a:p>
        </p:txBody>
      </p:sp>
      <p:sp>
        <p:nvSpPr>
          <p:cNvPr id="16" name="Rounded Rectangle 15">
            <a:extLst>
              <a:ext uri="{FF2B5EF4-FFF2-40B4-BE49-F238E27FC236}">
                <a16:creationId xmlns:a16="http://schemas.microsoft.com/office/drawing/2014/main" xmlns="" id="{F383EE81-C4B9-DD47-A718-2101F10DCD82}"/>
              </a:ext>
            </a:extLst>
          </p:cNvPr>
          <p:cNvSpPr/>
          <p:nvPr/>
        </p:nvSpPr>
        <p:spPr>
          <a:xfrm>
            <a:off x="660834" y="842609"/>
            <a:ext cx="9237235" cy="633004"/>
          </a:xfrm>
          <a:prstGeom prst="roundRect">
            <a:avLst/>
          </a:prstGeom>
          <a:noFill/>
          <a:ln w="31750">
            <a:solidFill>
              <a:srgbClr val="03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1600" b="1" i="1">
                <a:solidFill>
                  <a:schemeClr val="tx1"/>
                </a:solidFill>
              </a:rPr>
              <a:t>Vision</a:t>
            </a:r>
            <a:endParaRPr lang="en-GB" sz="1600" b="1">
              <a:solidFill>
                <a:schemeClr val="tx1"/>
              </a:solidFill>
            </a:endParaRPr>
          </a:p>
        </p:txBody>
      </p:sp>
      <p:sp>
        <p:nvSpPr>
          <p:cNvPr id="17" name="Rounded Rectangle 16">
            <a:extLst>
              <a:ext uri="{FF2B5EF4-FFF2-40B4-BE49-F238E27FC236}">
                <a16:creationId xmlns:a16="http://schemas.microsoft.com/office/drawing/2014/main" xmlns="" id="{E7F169F7-B890-3D4E-B0C4-B01E6305FE67}"/>
              </a:ext>
            </a:extLst>
          </p:cNvPr>
          <p:cNvSpPr/>
          <p:nvPr/>
        </p:nvSpPr>
        <p:spPr>
          <a:xfrm>
            <a:off x="660834" y="1553192"/>
            <a:ext cx="9237235" cy="883269"/>
          </a:xfrm>
          <a:prstGeom prst="roundRect">
            <a:avLst/>
          </a:prstGeom>
          <a:noFill/>
          <a:ln w="31750">
            <a:solidFill>
              <a:srgbClr val="03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GB" sz="1600" b="1" i="1">
                <a:solidFill>
                  <a:schemeClr val="tx1"/>
                </a:solidFill>
              </a:rPr>
              <a:t>Aim</a:t>
            </a:r>
            <a:endParaRPr lang="en-GB" sz="1600" b="1">
              <a:solidFill>
                <a:schemeClr val="tx1"/>
              </a:solidFill>
            </a:endParaRPr>
          </a:p>
        </p:txBody>
      </p:sp>
      <p:pic>
        <p:nvPicPr>
          <p:cNvPr id="24" name="Picture 23">
            <a:extLst>
              <a:ext uri="{FF2B5EF4-FFF2-40B4-BE49-F238E27FC236}">
                <a16:creationId xmlns:a16="http://schemas.microsoft.com/office/drawing/2014/main" xmlns="" id="{7E57923E-D184-2E41-A459-19E4EED8E4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9229" y="6242539"/>
            <a:ext cx="4276704" cy="461670"/>
          </a:xfrm>
          <a:prstGeom prst="rect">
            <a:avLst/>
          </a:prstGeom>
        </p:spPr>
      </p:pic>
      <p:sp>
        <p:nvSpPr>
          <p:cNvPr id="8" name="TextBox 7">
            <a:extLst>
              <a:ext uri="{FF2B5EF4-FFF2-40B4-BE49-F238E27FC236}">
                <a16:creationId xmlns:a16="http://schemas.microsoft.com/office/drawing/2014/main" xmlns="" id="{38C7E067-7160-C94A-8715-55D035DF26B8}"/>
              </a:ext>
            </a:extLst>
          </p:cNvPr>
          <p:cNvSpPr txBox="1"/>
          <p:nvPr/>
        </p:nvSpPr>
        <p:spPr>
          <a:xfrm>
            <a:off x="878793" y="5873207"/>
            <a:ext cx="1698222" cy="369332"/>
          </a:xfrm>
          <a:prstGeom prst="rect">
            <a:avLst/>
          </a:prstGeom>
          <a:noFill/>
        </p:spPr>
        <p:txBody>
          <a:bodyPr wrap="none" rtlCol="0">
            <a:spAutoFit/>
          </a:bodyPr>
          <a:lstStyle/>
          <a:p>
            <a:r>
              <a:rPr lang="en-GB" b="1" u="sng" dirty="0">
                <a:solidFill>
                  <a:srgbClr val="0684C8"/>
                </a:solidFill>
              </a:rPr>
              <a:t>GCOS Sponsors:</a:t>
            </a:r>
          </a:p>
        </p:txBody>
      </p:sp>
    </p:spTree>
    <p:extLst>
      <p:ext uri="{BB962C8B-B14F-4D97-AF65-F5344CB8AC3E}">
        <p14:creationId xmlns:p14="http://schemas.microsoft.com/office/powerpoint/2010/main" val="2091271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xmlns="" id="{CC2083FE-41DC-5746-852D-3BDE1D31173E}"/>
              </a:ext>
            </a:extLst>
          </p:cNvPr>
          <p:cNvSpPr txBox="1">
            <a:spLocks/>
          </p:cNvSpPr>
          <p:nvPr/>
        </p:nvSpPr>
        <p:spPr bwMode="auto">
          <a:xfrm>
            <a:off x="-849597" y="0"/>
            <a:ext cx="10747661" cy="6858000"/>
          </a:xfrm>
          <a:prstGeom prst="rect">
            <a:avLst/>
          </a:prstGeom>
          <a:gradFill flip="none" rotWithShape="1">
            <a:gsLst>
              <a:gs pos="75000">
                <a:srgbClr val="0070C0"/>
              </a:gs>
              <a:gs pos="0">
                <a:srgbClr val="00B0F0"/>
              </a:gs>
            </a:gsLst>
            <a:lin ang="5400000" scaled="1"/>
            <a:tileRect/>
          </a:gradFill>
          <a:ln>
            <a:noFill/>
          </a:ln>
          <a:extLst/>
        </p:spPr>
        <p:txBody>
          <a:bodyPr lIns="0" tIns="36087" rIns="0" bIns="36087"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4384">
              <a:solidFill>
                <a:srgbClr val="FFFFFF"/>
              </a:solidFill>
              <a:latin typeface="Arial Bold" pitchFamily="1" charset="0"/>
              <a:sym typeface="Arial Bold" pitchFamily="1" charset="0"/>
            </a:endParaRPr>
          </a:p>
        </p:txBody>
      </p:sp>
      <p:pic>
        <p:nvPicPr>
          <p:cNvPr id="3" name="Picture 2">
            <a:extLst>
              <a:ext uri="{FF2B5EF4-FFF2-40B4-BE49-F238E27FC236}">
                <a16:creationId xmlns:a16="http://schemas.microsoft.com/office/drawing/2014/main" xmlns="" id="{3D6557AA-61B9-EB4A-88FD-B9A97F5C6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466" y="1849694"/>
            <a:ext cx="6662770" cy="4855917"/>
          </a:xfrm>
          <a:prstGeom prst="rect">
            <a:avLst/>
          </a:prstGeom>
        </p:spPr>
      </p:pic>
      <p:sp>
        <p:nvSpPr>
          <p:cNvPr id="6" name="TextBox 5">
            <a:extLst>
              <a:ext uri="{FF2B5EF4-FFF2-40B4-BE49-F238E27FC236}">
                <a16:creationId xmlns:a16="http://schemas.microsoft.com/office/drawing/2014/main" xmlns="" id="{C35C151B-9D36-A540-8512-BB890227DCED}"/>
              </a:ext>
            </a:extLst>
          </p:cNvPr>
          <p:cNvSpPr txBox="1"/>
          <p:nvPr/>
        </p:nvSpPr>
        <p:spPr>
          <a:xfrm>
            <a:off x="150834" y="207390"/>
            <a:ext cx="9634195" cy="1754326"/>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FFFF00"/>
                </a:solidFill>
              </a:rPr>
              <a:t>The GCOS implementation plan has an aim to improve the monitoring of the 3 climate cycles</a:t>
            </a:r>
          </a:p>
          <a:p>
            <a:pPr marL="285750" indent="-285750">
              <a:buFont typeface="Arial" panose="020B0604020202020204" pitchFamily="34" charset="0"/>
              <a:buChar char="•"/>
            </a:pPr>
            <a:r>
              <a:rPr lang="en-GB" b="1" dirty="0">
                <a:solidFill>
                  <a:srgbClr val="FFFF00"/>
                </a:solidFill>
              </a:rPr>
              <a:t>For carbon the target is to quantify </a:t>
            </a:r>
          </a:p>
          <a:p>
            <a:pPr marL="742950" lvl="1" indent="-285750">
              <a:buFont typeface="Arial" panose="020B0604020202020204" pitchFamily="34" charset="0"/>
              <a:buChar char="•"/>
            </a:pPr>
            <a:r>
              <a:rPr lang="en-GB" b="1" dirty="0">
                <a:solidFill>
                  <a:srgbClr val="FFFF00"/>
                </a:solidFill>
              </a:rPr>
              <a:t>fluxes of Carbon related gases to ± 10%</a:t>
            </a:r>
          </a:p>
          <a:p>
            <a:pPr marL="742950" lvl="1" indent="-285750">
              <a:buFont typeface="Arial" panose="020B0604020202020204" pitchFamily="34" charset="0"/>
              <a:buChar char="•"/>
            </a:pPr>
            <a:r>
              <a:rPr lang="en-GB" b="1" dirty="0">
                <a:solidFill>
                  <a:srgbClr val="FFFF00"/>
                </a:solidFill>
              </a:rPr>
              <a:t>Changes in stocks of carbon to ± 10% on decadal scales on land and in the oceans</a:t>
            </a:r>
          </a:p>
          <a:p>
            <a:pPr marL="742950" lvl="1" indent="-285750">
              <a:buFont typeface="Arial" panose="020B0604020202020204" pitchFamily="34" charset="0"/>
              <a:buChar char="•"/>
            </a:pPr>
            <a:r>
              <a:rPr lang="en-GB" b="1" dirty="0">
                <a:solidFill>
                  <a:srgbClr val="FFFF00"/>
                </a:solidFill>
              </a:rPr>
              <a:t>Changes in atmospheric annually carbon stocks to ± 2.5%</a:t>
            </a:r>
          </a:p>
          <a:p>
            <a:pPr marL="742950" lvl="1" indent="-285750">
              <a:buFont typeface="Arial" panose="020B0604020202020204" pitchFamily="34" charset="0"/>
              <a:buChar char="•"/>
            </a:pPr>
            <a:endParaRPr lang="en-GB" b="1" dirty="0">
              <a:solidFill>
                <a:srgbClr val="FFFF00"/>
              </a:solidFill>
            </a:endParaRPr>
          </a:p>
        </p:txBody>
      </p:sp>
      <p:sp>
        <p:nvSpPr>
          <p:cNvPr id="7" name="TextBox 6">
            <a:extLst>
              <a:ext uri="{FF2B5EF4-FFF2-40B4-BE49-F238E27FC236}">
                <a16:creationId xmlns:a16="http://schemas.microsoft.com/office/drawing/2014/main" xmlns="" id="{14BA433E-80FB-B840-B471-4F4B4C2848F2}"/>
              </a:ext>
            </a:extLst>
          </p:cNvPr>
          <p:cNvSpPr txBox="1"/>
          <p:nvPr/>
        </p:nvSpPr>
        <p:spPr>
          <a:xfrm>
            <a:off x="150830" y="1961722"/>
            <a:ext cx="3459639" cy="286232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FFFF00"/>
                </a:solidFill>
              </a:rPr>
              <a:t>GCOS has many ECV related to the carbon cycle, the main ones are:</a:t>
            </a:r>
          </a:p>
          <a:p>
            <a:pPr marL="742950" lvl="1" indent="-285750">
              <a:buFont typeface="Arial" panose="020B0604020202020204" pitchFamily="34" charset="0"/>
              <a:buChar char="•"/>
            </a:pPr>
            <a:r>
              <a:rPr lang="en-GB" b="1" dirty="0">
                <a:solidFill>
                  <a:srgbClr val="FFFF00"/>
                </a:solidFill>
              </a:rPr>
              <a:t>Ocean Inorganic Carbon</a:t>
            </a:r>
          </a:p>
          <a:p>
            <a:pPr marL="742950" lvl="1" indent="-285750">
              <a:buFont typeface="Arial" panose="020B0604020202020204" pitchFamily="34" charset="0"/>
              <a:buChar char="•"/>
            </a:pPr>
            <a:r>
              <a:rPr lang="en-GB" b="1" dirty="0">
                <a:solidFill>
                  <a:srgbClr val="FFFF00"/>
                </a:solidFill>
              </a:rPr>
              <a:t>Atmospheric composition of CO</a:t>
            </a:r>
            <a:r>
              <a:rPr lang="en-GB" b="1" baseline="-25000" dirty="0">
                <a:solidFill>
                  <a:srgbClr val="FFFF00"/>
                </a:solidFill>
              </a:rPr>
              <a:t>2</a:t>
            </a:r>
            <a:r>
              <a:rPr lang="en-GB" b="1" dirty="0">
                <a:solidFill>
                  <a:srgbClr val="FFFF00"/>
                </a:solidFill>
              </a:rPr>
              <a:t> and CH</a:t>
            </a:r>
            <a:r>
              <a:rPr lang="en-GB" b="1" baseline="-25000" dirty="0">
                <a:solidFill>
                  <a:srgbClr val="FFFF00"/>
                </a:solidFill>
              </a:rPr>
              <a:t>4</a:t>
            </a:r>
          </a:p>
          <a:p>
            <a:pPr marL="742950" lvl="1" indent="-285750">
              <a:buFont typeface="Arial" panose="020B0604020202020204" pitchFamily="34" charset="0"/>
              <a:buChar char="•"/>
            </a:pPr>
            <a:r>
              <a:rPr lang="en-GB" b="1" dirty="0">
                <a:solidFill>
                  <a:srgbClr val="FFFF00"/>
                </a:solidFill>
              </a:rPr>
              <a:t>Greenhouse Gas Fluxes</a:t>
            </a:r>
          </a:p>
          <a:p>
            <a:pPr marL="742950" lvl="1" indent="-285750">
              <a:buFont typeface="Arial" panose="020B0604020202020204" pitchFamily="34" charset="0"/>
              <a:buChar char="•"/>
            </a:pPr>
            <a:r>
              <a:rPr lang="en-GB" b="1" dirty="0">
                <a:solidFill>
                  <a:srgbClr val="FFFF00"/>
                </a:solidFill>
              </a:rPr>
              <a:t>Soil Carbon, Aboveground biomass, Permafrost</a:t>
            </a:r>
          </a:p>
          <a:p>
            <a:pPr marL="742950" lvl="1" indent="-285750">
              <a:buFont typeface="Arial" panose="020B0604020202020204" pitchFamily="34" charset="0"/>
              <a:buChar char="•"/>
            </a:pPr>
            <a:endParaRPr lang="en-GB" b="1" dirty="0">
              <a:solidFill>
                <a:srgbClr val="FFFF00"/>
              </a:solidFill>
            </a:endParaRPr>
          </a:p>
        </p:txBody>
      </p:sp>
    </p:spTree>
    <p:extLst>
      <p:ext uri="{BB962C8B-B14F-4D97-AF65-F5344CB8AC3E}">
        <p14:creationId xmlns:p14="http://schemas.microsoft.com/office/powerpoint/2010/main" val="1612520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7C899-E68A-A94E-A077-A1296E11C2F8}"/>
              </a:ext>
            </a:extLst>
          </p:cNvPr>
          <p:cNvSpPr>
            <a:spLocks noGrp="1"/>
          </p:cNvSpPr>
          <p:nvPr>
            <p:ph type="title"/>
          </p:nvPr>
        </p:nvSpPr>
        <p:spPr/>
        <p:txBody>
          <a:bodyPr/>
          <a:lstStyle/>
          <a:p>
            <a:r>
              <a:rPr lang="en-GB" dirty="0"/>
              <a:t>Paris Agreement</a:t>
            </a:r>
          </a:p>
        </p:txBody>
      </p:sp>
      <p:sp>
        <p:nvSpPr>
          <p:cNvPr id="3" name="Text Placeholder 2">
            <a:extLst>
              <a:ext uri="{FF2B5EF4-FFF2-40B4-BE49-F238E27FC236}">
                <a16:creationId xmlns:a16="http://schemas.microsoft.com/office/drawing/2014/main" xmlns="" id="{08B9743F-A580-4646-B6A3-1CC3FFE3B7B3}"/>
              </a:ext>
            </a:extLst>
          </p:cNvPr>
          <p:cNvSpPr>
            <a:spLocks noGrp="1"/>
          </p:cNvSpPr>
          <p:nvPr>
            <p:ph type="body" idx="1"/>
          </p:nvPr>
        </p:nvSpPr>
        <p:spPr>
          <a:xfrm>
            <a:off x="675338" y="4589476"/>
            <a:ext cx="9222726" cy="1903615"/>
          </a:xfrm>
        </p:spPr>
        <p:txBody>
          <a:bodyPr>
            <a:normAutofit fontScale="70000" lnSpcReduction="20000"/>
          </a:bodyPr>
          <a:lstStyle/>
          <a:p>
            <a:pPr>
              <a:lnSpc>
                <a:spcPct val="120000"/>
              </a:lnSpc>
            </a:pPr>
            <a:r>
              <a:rPr lang="en-GB" dirty="0"/>
              <a:t>A major driver for climate observation needs. Adaptation, a significant element of the new GCOS Implementation Plan  is an extremely important aim of the Paris Agreement</a:t>
            </a:r>
            <a:r>
              <a:rPr lang="en-GB" dirty="0" smtClean="0"/>
              <a:t>.</a:t>
            </a:r>
          </a:p>
          <a:p>
            <a:pPr>
              <a:lnSpc>
                <a:spcPct val="120000"/>
              </a:lnSpc>
            </a:pPr>
            <a:endParaRPr lang="fr-CH" dirty="0"/>
          </a:p>
          <a:p>
            <a:pPr>
              <a:lnSpc>
                <a:spcPct val="120000"/>
              </a:lnSpc>
            </a:pPr>
            <a:r>
              <a:rPr lang="en-US" dirty="0" smtClean="0"/>
              <a:t>GCOS will submit to COP24/SBSTA49 a paper on “Systematic Observations and the Paris Agreement” (to be approved by GCOS SC-26, 22-26 October 2018)</a:t>
            </a:r>
            <a:endParaRPr lang="en-US" dirty="0"/>
          </a:p>
        </p:txBody>
      </p:sp>
    </p:spTree>
    <p:extLst>
      <p:ext uri="{BB962C8B-B14F-4D97-AF65-F5344CB8AC3E}">
        <p14:creationId xmlns:p14="http://schemas.microsoft.com/office/powerpoint/2010/main" val="3859383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947" y="0"/>
            <a:ext cx="9551373" cy="6858000"/>
          </a:xfrm>
        </p:spPr>
        <p:txBody>
          <a:bodyPr/>
          <a:lstStyle/>
          <a:p>
            <a:pPr algn="l"/>
            <a:endParaRPr lang="en-US" b="0" dirty="0"/>
          </a:p>
        </p:txBody>
      </p:sp>
      <p:sp>
        <p:nvSpPr>
          <p:cNvPr id="15" name="Text Placeholder 2">
            <a:extLst>
              <a:ext uri="{FF2B5EF4-FFF2-40B4-BE49-F238E27FC236}">
                <a16:creationId xmlns:a16="http://schemas.microsoft.com/office/drawing/2014/main" xmlns="" id="{08B9743F-A580-4646-B6A3-1CC3FFE3B7B3}"/>
              </a:ext>
            </a:extLst>
          </p:cNvPr>
          <p:cNvSpPr txBox="1">
            <a:spLocks/>
          </p:cNvSpPr>
          <p:nvPr/>
        </p:nvSpPr>
        <p:spPr>
          <a:xfrm>
            <a:off x="675337" y="463790"/>
            <a:ext cx="9222726" cy="1903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800" b="1" dirty="0">
                <a:solidFill>
                  <a:schemeClr val="bg1">
                    <a:lumMod val="95000"/>
                  </a:schemeClr>
                </a:solidFill>
              </a:rPr>
              <a:t>GCOS is assuring the availability of systematic climate </a:t>
            </a:r>
            <a:r>
              <a:rPr lang="en-US" sz="2800" b="1" dirty="0" smtClean="0">
                <a:solidFill>
                  <a:schemeClr val="bg1">
                    <a:lumMod val="95000"/>
                  </a:schemeClr>
                </a:solidFill>
              </a:rPr>
              <a:t>observations, in partnership with WCRP,  </a:t>
            </a:r>
            <a:r>
              <a:rPr lang="en-US" sz="2800" b="1" dirty="0">
                <a:solidFill>
                  <a:schemeClr val="bg1">
                    <a:lumMod val="95000"/>
                  </a:schemeClr>
                </a:solidFill>
              </a:rPr>
              <a:t>underlying the needs of the Parties to the UNFCCC and </a:t>
            </a:r>
            <a:r>
              <a:rPr lang="en-GB" sz="2800" b="1" dirty="0">
                <a:solidFill>
                  <a:schemeClr val="bg1">
                    <a:lumMod val="95000"/>
                  </a:schemeClr>
                </a:solidFill>
              </a:rPr>
              <a:t>the IPCC:</a:t>
            </a:r>
            <a:endParaRPr lang="en-US" sz="2800" b="1" dirty="0">
              <a:solidFill>
                <a:schemeClr val="bg1">
                  <a:lumMod val="95000"/>
                </a:schemeClr>
              </a:solidFill>
            </a:endParaRPr>
          </a:p>
        </p:txBody>
      </p:sp>
      <p:grpSp>
        <p:nvGrpSpPr>
          <p:cNvPr id="2" name="Group 1"/>
          <p:cNvGrpSpPr/>
          <p:nvPr/>
        </p:nvGrpSpPr>
        <p:grpSpPr>
          <a:xfrm>
            <a:off x="1725988" y="2408024"/>
            <a:ext cx="4607476" cy="3875384"/>
            <a:chOff x="1261389" y="714853"/>
            <a:chExt cx="4607476" cy="3875384"/>
          </a:xfrm>
        </p:grpSpPr>
        <p:grpSp>
          <p:nvGrpSpPr>
            <p:cNvPr id="29" name="Group 28"/>
            <p:cNvGrpSpPr/>
            <p:nvPr/>
          </p:nvGrpSpPr>
          <p:grpSpPr>
            <a:xfrm>
              <a:off x="1261389" y="714853"/>
              <a:ext cx="4607476" cy="3875384"/>
              <a:chOff x="1169749" y="1163341"/>
              <a:chExt cx="5675286" cy="3875384"/>
            </a:xfrm>
          </p:grpSpPr>
          <p:grpSp>
            <p:nvGrpSpPr>
              <p:cNvPr id="30" name="Group 29"/>
              <p:cNvGrpSpPr/>
              <p:nvPr/>
            </p:nvGrpSpPr>
            <p:grpSpPr>
              <a:xfrm>
                <a:off x="1169749" y="1163341"/>
                <a:ext cx="5675286" cy="3875384"/>
                <a:chOff x="-658184" y="860138"/>
                <a:chExt cx="7669835" cy="7436060"/>
              </a:xfrm>
            </p:grpSpPr>
            <p:sp>
              <p:nvSpPr>
                <p:cNvPr id="32" name="Rounded Rectangle 31"/>
                <p:cNvSpPr/>
                <p:nvPr/>
              </p:nvSpPr>
              <p:spPr bwMode="auto">
                <a:xfrm>
                  <a:off x="669369" y="4666218"/>
                  <a:ext cx="3794086" cy="3629980"/>
                </a:xfrm>
                <a:prstGeom prst="roundRect">
                  <a:avLst/>
                </a:prstGeom>
                <a:solidFill>
                  <a:srgbClr val="00234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fontAlgn="base">
                    <a:spcBef>
                      <a:spcPct val="50000"/>
                    </a:spcBef>
                    <a:spcAft>
                      <a:spcPct val="0"/>
                    </a:spcAft>
                  </a:pPr>
                  <a:r>
                    <a:rPr lang="en-US" sz="3200" b="1" dirty="0">
                      <a:solidFill>
                        <a:srgbClr val="FFFFFF"/>
                      </a:solidFill>
                    </a:rPr>
                    <a:t>Observations</a:t>
                  </a:r>
                  <a:endParaRPr lang="en-GB" sz="3200" b="1" dirty="0">
                    <a:solidFill>
                      <a:srgbClr val="FFFFFF"/>
                    </a:solidFill>
                  </a:endParaRPr>
                </a:p>
              </p:txBody>
            </p:sp>
            <p:sp>
              <p:nvSpPr>
                <p:cNvPr id="33" name="Rounded Rectangle 32"/>
                <p:cNvSpPr/>
                <p:nvPr/>
              </p:nvSpPr>
              <p:spPr bwMode="auto">
                <a:xfrm>
                  <a:off x="-658184" y="983741"/>
                  <a:ext cx="3731972" cy="3356228"/>
                </a:xfrm>
                <a:prstGeom prst="roundRect">
                  <a:avLst/>
                </a:prstGeom>
                <a:solidFill>
                  <a:srgbClr val="F3F3F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fontAlgn="base">
                    <a:spcBef>
                      <a:spcPct val="50000"/>
                    </a:spcBef>
                    <a:spcAft>
                      <a:spcPct val="0"/>
                    </a:spcAft>
                  </a:pPr>
                  <a:r>
                    <a:rPr lang="en-US" sz="3200" b="1" dirty="0">
                      <a:solidFill>
                        <a:srgbClr val="000000"/>
                      </a:solidFill>
                    </a:rPr>
                    <a:t>Research</a:t>
                  </a:r>
                  <a:endParaRPr lang="en-GB" sz="3200" b="1" dirty="0">
                    <a:solidFill>
                      <a:srgbClr val="000000"/>
                    </a:solidFill>
                  </a:endParaRPr>
                </a:p>
              </p:txBody>
            </p:sp>
            <p:pic>
              <p:nvPicPr>
                <p:cNvPr id="34" name="Picture 33"/>
                <p:cNvPicPr>
                  <a:picLocks noChangeAspect="1"/>
                </p:cNvPicPr>
                <p:nvPr/>
              </p:nvPicPr>
              <p:blipFill>
                <a:blip r:embed="rId3"/>
                <a:stretch>
                  <a:fillRect/>
                </a:stretch>
              </p:blipFill>
              <p:spPr>
                <a:xfrm>
                  <a:off x="69406" y="2515801"/>
                  <a:ext cx="2370721" cy="1200543"/>
                </a:xfrm>
                <a:prstGeom prst="rect">
                  <a:avLst/>
                </a:prstGeom>
              </p:spPr>
            </p:pic>
            <p:pic>
              <p:nvPicPr>
                <p:cNvPr id="35" name="Picture 34"/>
                <p:cNvPicPr>
                  <a:picLocks noChangeAspect="1"/>
                </p:cNvPicPr>
                <p:nvPr/>
              </p:nvPicPr>
              <p:blipFill>
                <a:blip r:embed="rId4"/>
                <a:stretch>
                  <a:fillRect/>
                </a:stretch>
              </p:blipFill>
              <p:spPr>
                <a:xfrm>
                  <a:off x="1207801" y="5889092"/>
                  <a:ext cx="2464654" cy="858919"/>
                </a:xfrm>
                <a:prstGeom prst="rect">
                  <a:avLst/>
                </a:prstGeom>
              </p:spPr>
            </p:pic>
            <p:sp>
              <p:nvSpPr>
                <p:cNvPr id="36" name="Rounded Rectangle 35"/>
                <p:cNvSpPr/>
                <p:nvPr/>
              </p:nvSpPr>
              <p:spPr bwMode="auto">
                <a:xfrm>
                  <a:off x="3279678" y="860138"/>
                  <a:ext cx="3731973" cy="3603436"/>
                </a:xfrm>
                <a:prstGeom prst="roundRect">
                  <a:avLst/>
                </a:prstGeom>
                <a:solidFill>
                  <a:srgbClr val="6697B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fontAlgn="base">
                    <a:spcBef>
                      <a:spcPct val="50000"/>
                    </a:spcBef>
                    <a:spcAft>
                      <a:spcPct val="0"/>
                    </a:spcAft>
                  </a:pPr>
                  <a:r>
                    <a:rPr lang="en-US" sz="2800" b="1" dirty="0">
                      <a:solidFill>
                        <a:srgbClr val="FFFFFF"/>
                      </a:solidFill>
                    </a:rPr>
                    <a:t>Assessment</a:t>
                  </a:r>
                  <a:endParaRPr lang="en-GB" sz="2800" b="1" dirty="0">
                    <a:solidFill>
                      <a:srgbClr val="FFFFFF"/>
                    </a:solidFill>
                  </a:endParaRPr>
                </a:p>
              </p:txBody>
            </p:sp>
            <p:pic>
              <p:nvPicPr>
                <p:cNvPr id="37" name="Picture 36"/>
                <p:cNvPicPr>
                  <a:picLocks noChangeAspect="1"/>
                </p:cNvPicPr>
                <p:nvPr/>
              </p:nvPicPr>
              <p:blipFill>
                <a:blip r:embed="rId5"/>
                <a:stretch>
                  <a:fillRect/>
                </a:stretch>
              </p:blipFill>
              <p:spPr>
                <a:xfrm>
                  <a:off x="3409473" y="2434531"/>
                  <a:ext cx="3472384" cy="1327496"/>
                </a:xfrm>
                <a:prstGeom prst="rect">
                  <a:avLst/>
                </a:prstGeom>
              </p:spPr>
            </p:pic>
          </p:grpSp>
          <p:pic>
            <p:nvPicPr>
              <p:cNvPr id="31" name="Picture 4" descr="http://climatemonitoring.info/assets/logos/logo-ceos-cgms.png"/>
              <p:cNvPicPr>
                <a:picLocks noChangeAspect="1" noChangeArrowheads="1"/>
              </p:cNvPicPr>
              <p:nvPr/>
            </p:nvPicPr>
            <p:blipFill rotWithShape="1">
              <a:blip r:embed="rId6">
                <a:extLst>
                  <a:ext uri="{28A0092B-C50C-407E-A947-70E740481C1C}">
                    <a14:useLocalDpi xmlns:a14="http://schemas.microsoft.com/office/drawing/2010/main" val="0"/>
                  </a:ext>
                </a:extLst>
              </a:blip>
              <a:srcRect l="55866"/>
              <a:stretch/>
            </p:blipFill>
            <p:spPr bwMode="auto">
              <a:xfrm>
                <a:off x="3097441" y="4203414"/>
                <a:ext cx="1473932" cy="662840"/>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9487" y="3861568"/>
              <a:ext cx="536897" cy="55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Oval 2"/>
          <p:cNvSpPr/>
          <p:nvPr/>
        </p:nvSpPr>
        <p:spPr>
          <a:xfrm>
            <a:off x="2374406" y="4077397"/>
            <a:ext cx="500743" cy="52582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487592" y="4066685"/>
            <a:ext cx="500743" cy="52582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8574" t="26111" r="19135" b="26128"/>
          <a:stretch/>
        </p:blipFill>
        <p:spPr bwMode="auto">
          <a:xfrm>
            <a:off x="6516709" y="2275612"/>
            <a:ext cx="972986" cy="1302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Placeholder 2">
            <a:extLst>
              <a:ext uri="{FF2B5EF4-FFF2-40B4-BE49-F238E27FC236}">
                <a16:creationId xmlns:a16="http://schemas.microsoft.com/office/drawing/2014/main" xmlns="" id="{08B9743F-A580-4646-B6A3-1CC3FFE3B7B3}"/>
              </a:ext>
            </a:extLst>
          </p:cNvPr>
          <p:cNvSpPr txBox="1">
            <a:spLocks/>
          </p:cNvSpPr>
          <p:nvPr/>
        </p:nvSpPr>
        <p:spPr>
          <a:xfrm>
            <a:off x="7591127" y="2931078"/>
            <a:ext cx="2470699" cy="52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600" b="1" dirty="0" smtClean="0">
                <a:solidFill>
                  <a:schemeClr val="bg1">
                    <a:lumMod val="95000"/>
                  </a:schemeClr>
                </a:solidFill>
              </a:rPr>
              <a:t>WG I:</a:t>
            </a:r>
          </a:p>
          <a:p>
            <a:pPr marL="0" indent="0">
              <a:lnSpc>
                <a:spcPct val="100000"/>
              </a:lnSpc>
              <a:spcBef>
                <a:spcPts val="0"/>
              </a:spcBef>
              <a:buNone/>
            </a:pPr>
            <a:r>
              <a:rPr lang="fr-CH" sz="1600" b="1" dirty="0" smtClean="0">
                <a:solidFill>
                  <a:schemeClr val="bg1">
                    <a:lumMod val="95000"/>
                  </a:schemeClr>
                </a:solidFill>
              </a:rPr>
              <a:t>Physical Science Basis</a:t>
            </a:r>
            <a:endParaRPr lang="en-US" sz="1600" b="1" dirty="0">
              <a:solidFill>
                <a:schemeClr val="bg1">
                  <a:lumMod val="95000"/>
                </a:schemeClr>
              </a:solidFill>
            </a:endParaRPr>
          </a:p>
        </p:txBody>
      </p:sp>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4337" t="17674" r="35408" b="19306"/>
          <a:stretch/>
        </p:blipFill>
        <p:spPr bwMode="auto">
          <a:xfrm>
            <a:off x="6517277" y="3611814"/>
            <a:ext cx="994369" cy="1294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Placeholder 2">
            <a:extLst>
              <a:ext uri="{FF2B5EF4-FFF2-40B4-BE49-F238E27FC236}">
                <a16:creationId xmlns:a16="http://schemas.microsoft.com/office/drawing/2014/main" xmlns="" id="{08B9743F-A580-4646-B6A3-1CC3FFE3B7B3}"/>
              </a:ext>
            </a:extLst>
          </p:cNvPr>
          <p:cNvSpPr txBox="1">
            <a:spLocks/>
          </p:cNvSpPr>
          <p:nvPr/>
        </p:nvSpPr>
        <p:spPr>
          <a:xfrm>
            <a:off x="7591127" y="4991824"/>
            <a:ext cx="2470699" cy="52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600" b="1" dirty="0" smtClean="0">
                <a:solidFill>
                  <a:schemeClr val="bg1">
                    <a:lumMod val="95000"/>
                  </a:schemeClr>
                </a:solidFill>
              </a:rPr>
              <a:t>WG III:</a:t>
            </a:r>
          </a:p>
          <a:p>
            <a:pPr marL="0" indent="0">
              <a:lnSpc>
                <a:spcPct val="100000"/>
              </a:lnSpc>
              <a:spcBef>
                <a:spcPts val="0"/>
              </a:spcBef>
              <a:buNone/>
            </a:pPr>
            <a:r>
              <a:rPr lang="fr-CH" sz="1600" b="1" dirty="0" smtClean="0">
                <a:solidFill>
                  <a:schemeClr val="bg1">
                    <a:lumMod val="95000"/>
                  </a:schemeClr>
                </a:solidFill>
              </a:rPr>
              <a:t>Mitigation of Climate Change</a:t>
            </a:r>
            <a:endParaRPr lang="en-US" sz="1600" b="1" dirty="0">
              <a:solidFill>
                <a:schemeClr val="bg1">
                  <a:lumMod val="95000"/>
                </a:schemeClr>
              </a:solidFill>
            </a:endParaRPr>
          </a:p>
        </p:txBody>
      </p:sp>
      <p:sp>
        <p:nvSpPr>
          <p:cNvPr id="23" name="Oval 22"/>
          <p:cNvSpPr/>
          <p:nvPr/>
        </p:nvSpPr>
        <p:spPr>
          <a:xfrm>
            <a:off x="6097559" y="2899037"/>
            <a:ext cx="500743" cy="52582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3826776" y="2927078"/>
            <a:ext cx="500743" cy="52582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30133" t="31829" r="58045" b="44286"/>
          <a:stretch/>
        </p:blipFill>
        <p:spPr bwMode="auto">
          <a:xfrm>
            <a:off x="6498665" y="4906357"/>
            <a:ext cx="1031594" cy="13026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 Placeholder 2">
            <a:extLst>
              <a:ext uri="{FF2B5EF4-FFF2-40B4-BE49-F238E27FC236}">
                <a16:creationId xmlns:a16="http://schemas.microsoft.com/office/drawing/2014/main" xmlns="" id="{08B9743F-A580-4646-B6A3-1CC3FFE3B7B3}"/>
              </a:ext>
            </a:extLst>
          </p:cNvPr>
          <p:cNvSpPr txBox="1">
            <a:spLocks/>
          </p:cNvSpPr>
          <p:nvPr/>
        </p:nvSpPr>
        <p:spPr>
          <a:xfrm>
            <a:off x="7591127" y="3818486"/>
            <a:ext cx="2470699" cy="5218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H" sz="1600" b="1" dirty="0" smtClean="0">
                <a:solidFill>
                  <a:schemeClr val="bg1">
                    <a:lumMod val="95000"/>
                  </a:schemeClr>
                </a:solidFill>
              </a:rPr>
              <a:t>WG II:</a:t>
            </a:r>
          </a:p>
          <a:p>
            <a:pPr marL="0" indent="0">
              <a:lnSpc>
                <a:spcPct val="100000"/>
              </a:lnSpc>
              <a:spcBef>
                <a:spcPts val="0"/>
              </a:spcBef>
              <a:buNone/>
            </a:pPr>
            <a:r>
              <a:rPr lang="fr-CH" sz="1600" b="1" dirty="0" smtClean="0">
                <a:solidFill>
                  <a:schemeClr val="bg1">
                    <a:lumMod val="95000"/>
                  </a:schemeClr>
                </a:solidFill>
              </a:rPr>
              <a:t>Impacts, Adaptation and </a:t>
            </a:r>
            <a:r>
              <a:rPr lang="fr-CH" sz="1600" b="1" dirty="0" err="1" smtClean="0">
                <a:solidFill>
                  <a:schemeClr val="bg1">
                    <a:lumMod val="95000"/>
                  </a:schemeClr>
                </a:solidFill>
              </a:rPr>
              <a:t>Vulnerability</a:t>
            </a:r>
            <a:endParaRPr lang="en-US" sz="1600" b="1" dirty="0">
              <a:solidFill>
                <a:schemeClr val="bg1">
                  <a:lumMod val="95000"/>
                </a:schemeClr>
              </a:solidFill>
            </a:endParaRPr>
          </a:p>
        </p:txBody>
      </p:sp>
    </p:spTree>
    <p:extLst>
      <p:ext uri="{BB962C8B-B14F-4D97-AF65-F5344CB8AC3E}">
        <p14:creationId xmlns:p14="http://schemas.microsoft.com/office/powerpoint/2010/main" val="287249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89E95D50-B487-CF4F-A4D9-9789ADED7083}"/>
              </a:ext>
            </a:extLst>
          </p:cNvPr>
          <p:cNvSpPr/>
          <p:nvPr/>
        </p:nvSpPr>
        <p:spPr>
          <a:xfrm>
            <a:off x="6" y="2167760"/>
            <a:ext cx="1319803" cy="1605373"/>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a:t>Observe</a:t>
            </a:r>
          </a:p>
          <a:p>
            <a:pPr marL="231972" indent="-231972">
              <a:buFont typeface="Arial" panose="020B0604020202020204" pitchFamily="34" charset="0"/>
              <a:buChar char="•"/>
            </a:pPr>
            <a:r>
              <a:rPr lang="en-GB" sz="1600" dirty="0"/>
              <a:t>WMO-IGOS</a:t>
            </a:r>
          </a:p>
          <a:p>
            <a:pPr marL="231972" indent="-231972">
              <a:buFont typeface="Arial" panose="020B0604020202020204" pitchFamily="34" charset="0"/>
              <a:buChar char="•"/>
            </a:pPr>
            <a:r>
              <a:rPr lang="en-GB" sz="1600" dirty="0"/>
              <a:t>GCOS</a:t>
            </a:r>
          </a:p>
          <a:p>
            <a:pPr marL="231972" indent="-231972">
              <a:buFont typeface="Arial" panose="020B0604020202020204" pitchFamily="34" charset="0"/>
              <a:buChar char="•"/>
            </a:pPr>
            <a:r>
              <a:rPr lang="en-GB" sz="1600" dirty="0"/>
              <a:t>CGMS-CEOS</a:t>
            </a:r>
          </a:p>
          <a:p>
            <a:pPr marL="231972" indent="-231972">
              <a:buFont typeface="Arial" panose="020B0604020202020204" pitchFamily="34" charset="0"/>
              <a:buChar char="•"/>
            </a:pPr>
            <a:endParaRPr lang="en-GB" sz="1600" dirty="0"/>
          </a:p>
        </p:txBody>
      </p:sp>
      <p:sp>
        <p:nvSpPr>
          <p:cNvPr id="7" name="Rounded Rectangle 6">
            <a:extLst>
              <a:ext uri="{FF2B5EF4-FFF2-40B4-BE49-F238E27FC236}">
                <a16:creationId xmlns:a16="http://schemas.microsoft.com/office/drawing/2014/main" xmlns="" id="{A1D08CF5-51B7-E14B-BE20-EA4246AC2AB4}"/>
              </a:ext>
            </a:extLst>
          </p:cNvPr>
          <p:cNvSpPr/>
          <p:nvPr/>
        </p:nvSpPr>
        <p:spPr>
          <a:xfrm>
            <a:off x="1743349" y="2167749"/>
            <a:ext cx="1421078" cy="1602796"/>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35" tIns="37118" rIns="74235" bIns="37118" numCol="1" spcCol="0" rtlCol="0" fromWordArt="0" anchor="ctr" anchorCtr="0" forceAA="0" compatLnSpc="1">
            <a:prstTxWarp prst="textNoShape">
              <a:avLst/>
            </a:prstTxWarp>
            <a:noAutofit/>
          </a:bodyPr>
          <a:lstStyle/>
          <a:p>
            <a:pPr algn="ctr"/>
            <a:r>
              <a:rPr lang="en-GB" sz="1600" b="1" u="sng" dirty="0"/>
              <a:t>Research</a:t>
            </a:r>
          </a:p>
          <a:p>
            <a:pPr marL="139183" indent="-139183">
              <a:buFont typeface="Arial" panose="020B0604020202020204" pitchFamily="34" charset="0"/>
              <a:buChar char="•"/>
            </a:pPr>
            <a:r>
              <a:rPr lang="en-GB" sz="1600" dirty="0"/>
              <a:t>WCRP</a:t>
            </a:r>
          </a:p>
          <a:p>
            <a:pPr marL="139183" indent="-139183">
              <a:buFont typeface="Arial" panose="020B0604020202020204" pitchFamily="34" charset="0"/>
              <a:buChar char="•"/>
            </a:pPr>
            <a:r>
              <a:rPr lang="en-GB" sz="1600" dirty="0"/>
              <a:t>IAMC</a:t>
            </a:r>
          </a:p>
          <a:p>
            <a:pPr marL="139183" indent="-139183">
              <a:buFont typeface="Arial" panose="020B0604020202020204" pitchFamily="34" charset="0"/>
              <a:buChar char="•"/>
            </a:pPr>
            <a:r>
              <a:rPr lang="en-GB" sz="1600" dirty="0"/>
              <a:t>Future Earth</a:t>
            </a:r>
          </a:p>
          <a:p>
            <a:pPr marL="139183" indent="-139183">
              <a:buFont typeface="Arial" panose="020B0604020202020204" pitchFamily="34" charset="0"/>
              <a:buChar char="•"/>
            </a:pPr>
            <a:r>
              <a:rPr lang="en-GB" sz="1600" dirty="0"/>
              <a:t>PROVIA</a:t>
            </a:r>
          </a:p>
        </p:txBody>
      </p:sp>
      <p:sp>
        <p:nvSpPr>
          <p:cNvPr id="8" name="Rounded Rectangle 7">
            <a:extLst>
              <a:ext uri="{FF2B5EF4-FFF2-40B4-BE49-F238E27FC236}">
                <a16:creationId xmlns:a16="http://schemas.microsoft.com/office/drawing/2014/main" xmlns="" id="{F8C4796B-F658-AC48-953C-D8EC8F734709}"/>
              </a:ext>
            </a:extLst>
          </p:cNvPr>
          <p:cNvSpPr/>
          <p:nvPr/>
        </p:nvSpPr>
        <p:spPr>
          <a:xfrm>
            <a:off x="3502089" y="2149975"/>
            <a:ext cx="1425561" cy="161443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35" tIns="37118" rIns="74235" bIns="37118" numCol="1" spcCol="0" rtlCol="0" fromWordArt="0" anchor="ctr" anchorCtr="0" forceAA="0" compatLnSpc="1">
            <a:prstTxWarp prst="textNoShape">
              <a:avLst/>
            </a:prstTxWarp>
            <a:noAutofit/>
          </a:bodyPr>
          <a:lstStyle/>
          <a:p>
            <a:pPr algn="ctr"/>
            <a:r>
              <a:rPr lang="en-GB" sz="1600" b="1" u="sng" dirty="0"/>
              <a:t>Assess Knowledge</a:t>
            </a:r>
          </a:p>
          <a:p>
            <a:pPr marL="139183" indent="-139183" algn="ctr">
              <a:buFont typeface="Arial" panose="020B0604020202020204" pitchFamily="34" charset="0"/>
              <a:buChar char="•"/>
            </a:pPr>
            <a:r>
              <a:rPr lang="en-GB" sz="1600" dirty="0"/>
              <a:t>IPCC</a:t>
            </a:r>
          </a:p>
          <a:p>
            <a:pPr algn="ctr"/>
            <a:endParaRPr lang="en-GB" sz="1600" b="1" u="sng" dirty="0"/>
          </a:p>
        </p:txBody>
      </p:sp>
      <p:sp>
        <p:nvSpPr>
          <p:cNvPr id="12" name="Rounded Rectangle 11">
            <a:extLst>
              <a:ext uri="{FF2B5EF4-FFF2-40B4-BE49-F238E27FC236}">
                <a16:creationId xmlns:a16="http://schemas.microsoft.com/office/drawing/2014/main" xmlns="" id="{3E6313BA-DD65-3248-9FB6-72B7B4926CAD}"/>
              </a:ext>
            </a:extLst>
          </p:cNvPr>
          <p:cNvSpPr/>
          <p:nvPr/>
        </p:nvSpPr>
        <p:spPr>
          <a:xfrm>
            <a:off x="1743349" y="4167559"/>
            <a:ext cx="1421078" cy="1242780"/>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35" tIns="37118" rIns="74235" bIns="37118" numCol="1" spcCol="0" rtlCol="0" fromWordArt="0" anchor="ctr" anchorCtr="0" forceAA="0" compatLnSpc="1">
            <a:prstTxWarp prst="textNoShape">
              <a:avLst/>
            </a:prstTxWarp>
            <a:noAutofit/>
          </a:bodyPr>
          <a:lstStyle/>
          <a:p>
            <a:pPr algn="ctr"/>
            <a:r>
              <a:rPr lang="en-GB" sz="1600" b="1" u="sng" dirty="0">
                <a:solidFill>
                  <a:schemeClr val="bg1"/>
                </a:solidFill>
              </a:rPr>
              <a:t>Climate Services</a:t>
            </a:r>
          </a:p>
          <a:p>
            <a:pPr marL="139183" indent="-139183">
              <a:buFont typeface="Arial" panose="020B0604020202020204" pitchFamily="34" charset="0"/>
              <a:buChar char="•"/>
            </a:pPr>
            <a:r>
              <a:rPr lang="en-GB" sz="1600" dirty="0"/>
              <a:t>GFCS</a:t>
            </a:r>
          </a:p>
          <a:p>
            <a:pPr marL="139183" indent="-139183">
              <a:buFont typeface="Arial" panose="020B0604020202020204" pitchFamily="34" charset="0"/>
              <a:buChar char="•"/>
            </a:pPr>
            <a:r>
              <a:rPr lang="en-GB" sz="1600" dirty="0"/>
              <a:t>WCSP</a:t>
            </a:r>
          </a:p>
          <a:p>
            <a:pPr algn="ctr"/>
            <a:endParaRPr lang="en-GB" sz="1600" b="1" u="sng" dirty="0"/>
          </a:p>
        </p:txBody>
      </p:sp>
      <p:sp>
        <p:nvSpPr>
          <p:cNvPr id="14" name="Rounded Rectangle 13">
            <a:extLst>
              <a:ext uri="{FF2B5EF4-FFF2-40B4-BE49-F238E27FC236}">
                <a16:creationId xmlns:a16="http://schemas.microsoft.com/office/drawing/2014/main" xmlns="" id="{6097B3E1-836F-BC49-9150-B87819A26968}"/>
              </a:ext>
            </a:extLst>
          </p:cNvPr>
          <p:cNvSpPr/>
          <p:nvPr/>
        </p:nvSpPr>
        <p:spPr>
          <a:xfrm>
            <a:off x="7884417" y="1484061"/>
            <a:ext cx="1856563" cy="1593259"/>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35" tIns="37118" rIns="74235" bIns="37118" numCol="1" spcCol="0" rtlCol="0" fromWordArt="0" anchor="ctr" anchorCtr="0" forceAA="0" compatLnSpc="1">
            <a:prstTxWarp prst="textNoShape">
              <a:avLst/>
            </a:prstTxWarp>
            <a:noAutofit/>
          </a:bodyPr>
          <a:lstStyle/>
          <a:p>
            <a:pPr algn="ctr"/>
            <a:r>
              <a:rPr lang="en-GB" sz="1600" b="1" u="sng" dirty="0"/>
              <a:t>Adaptation and Mitigation </a:t>
            </a:r>
            <a:r>
              <a:rPr lang="en-GB" sz="1600" b="1" u="sng" dirty="0" err="1"/>
              <a:t>Workstreams</a:t>
            </a:r>
            <a:endParaRPr lang="en-GB" sz="1600" b="1" u="sng" dirty="0"/>
          </a:p>
          <a:p>
            <a:pPr marL="139183" indent="-139183">
              <a:buFont typeface="Arial" panose="020B0604020202020204" pitchFamily="34" charset="0"/>
              <a:buChar char="•"/>
            </a:pPr>
            <a:r>
              <a:rPr lang="en-GB" sz="1600" dirty="0"/>
              <a:t>NAPs, NDCs</a:t>
            </a:r>
          </a:p>
          <a:p>
            <a:pPr marL="139183" indent="-139183">
              <a:buFont typeface="Arial" panose="020B0604020202020204" pitchFamily="34" charset="0"/>
              <a:buChar char="•"/>
            </a:pPr>
            <a:r>
              <a:rPr lang="en-GB" sz="1600" dirty="0"/>
              <a:t>Loss &amp; Damage</a:t>
            </a:r>
          </a:p>
          <a:p>
            <a:pPr marL="139183" indent="-139183">
              <a:buFont typeface="Arial" panose="020B0604020202020204" pitchFamily="34" charset="0"/>
              <a:buChar char="•"/>
            </a:pPr>
            <a:r>
              <a:rPr lang="en-GB" sz="1600" dirty="0"/>
              <a:t>…</a:t>
            </a:r>
          </a:p>
        </p:txBody>
      </p:sp>
      <p:sp>
        <p:nvSpPr>
          <p:cNvPr id="15" name="Rounded Rectangle 14">
            <a:extLst>
              <a:ext uri="{FF2B5EF4-FFF2-40B4-BE49-F238E27FC236}">
                <a16:creationId xmlns:a16="http://schemas.microsoft.com/office/drawing/2014/main" xmlns="" id="{58CB149A-2A7E-6F46-BC5A-955CC2565E61}"/>
              </a:ext>
            </a:extLst>
          </p:cNvPr>
          <p:cNvSpPr/>
          <p:nvPr/>
        </p:nvSpPr>
        <p:spPr>
          <a:xfrm>
            <a:off x="6175722" y="2934661"/>
            <a:ext cx="1651877" cy="1476443"/>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35" tIns="37118" rIns="74235" bIns="37118" numCol="1" spcCol="0" rtlCol="0" fromWordArt="0" anchor="ctr" anchorCtr="0" forceAA="0" compatLnSpc="1">
            <a:prstTxWarp prst="textNoShape">
              <a:avLst/>
            </a:prstTxWarp>
            <a:noAutofit/>
          </a:bodyPr>
          <a:lstStyle/>
          <a:p>
            <a:pPr algn="ctr"/>
            <a:r>
              <a:rPr lang="en-GB" sz="1600" b="1" u="sng" dirty="0"/>
              <a:t>SBSTA</a:t>
            </a:r>
          </a:p>
          <a:p>
            <a:pPr marL="139183" indent="-139183">
              <a:buFont typeface="Arial" panose="020B0604020202020204" pitchFamily="34" charset="0"/>
              <a:buChar char="•"/>
            </a:pPr>
            <a:r>
              <a:rPr lang="en-GB" sz="1600" dirty="0"/>
              <a:t>Research</a:t>
            </a:r>
          </a:p>
          <a:p>
            <a:pPr marL="139183" indent="-139183">
              <a:buFont typeface="Arial" panose="020B0604020202020204" pitchFamily="34" charset="0"/>
              <a:buChar char="•"/>
            </a:pPr>
            <a:r>
              <a:rPr lang="en-GB" sz="1600" dirty="0"/>
              <a:t>Systematic Observations</a:t>
            </a:r>
          </a:p>
          <a:p>
            <a:pPr algn="ctr"/>
            <a:endParaRPr lang="en-GB" sz="1600" b="1" u="sng" dirty="0"/>
          </a:p>
        </p:txBody>
      </p:sp>
      <p:sp>
        <p:nvSpPr>
          <p:cNvPr id="17" name="Rounded Rectangle 16">
            <a:extLst>
              <a:ext uri="{FF2B5EF4-FFF2-40B4-BE49-F238E27FC236}">
                <a16:creationId xmlns:a16="http://schemas.microsoft.com/office/drawing/2014/main" xmlns="" id="{2198352D-DF01-3442-B374-407A0822168F}"/>
              </a:ext>
            </a:extLst>
          </p:cNvPr>
          <p:cNvSpPr/>
          <p:nvPr/>
        </p:nvSpPr>
        <p:spPr>
          <a:xfrm>
            <a:off x="7884417" y="3790103"/>
            <a:ext cx="1856563" cy="2861491"/>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35" tIns="37118" rIns="74235" bIns="37118" numCol="1" spcCol="0" rtlCol="0" fromWordArt="0" anchor="ctr" anchorCtr="0" forceAA="0" compatLnSpc="1">
            <a:prstTxWarp prst="textNoShape">
              <a:avLst/>
            </a:prstTxWarp>
            <a:noAutofit/>
          </a:bodyPr>
          <a:lstStyle/>
          <a:p>
            <a:pPr algn="ctr"/>
            <a:r>
              <a:rPr lang="en-GB" sz="1600" b="1" u="sng" dirty="0"/>
              <a:t>COP/CMA Global Stocktake</a:t>
            </a:r>
          </a:p>
          <a:p>
            <a:pPr marL="139183" indent="-139183">
              <a:buFont typeface="Arial" panose="020B0604020202020204" pitchFamily="34" charset="0"/>
              <a:buChar char="•"/>
            </a:pPr>
            <a:r>
              <a:rPr lang="en-GB" sz="1600" dirty="0"/>
              <a:t>Assess collective progress on implementation of Paris Agreement</a:t>
            </a:r>
          </a:p>
          <a:p>
            <a:pPr marL="139183" indent="-139183">
              <a:buFont typeface="Arial" panose="020B0604020202020204" pitchFamily="34" charset="0"/>
              <a:buChar char="•"/>
            </a:pPr>
            <a:r>
              <a:rPr lang="en-GB" sz="1600" dirty="0"/>
              <a:t>Assess adequacy of agreed warming limit</a:t>
            </a:r>
          </a:p>
          <a:p>
            <a:pPr algn="ctr"/>
            <a:endParaRPr lang="en-GB" sz="1600" b="1" u="sng" dirty="0"/>
          </a:p>
        </p:txBody>
      </p:sp>
      <p:cxnSp>
        <p:nvCxnSpPr>
          <p:cNvPr id="30" name="Elbow Connector 29">
            <a:extLst>
              <a:ext uri="{FF2B5EF4-FFF2-40B4-BE49-F238E27FC236}">
                <a16:creationId xmlns:a16="http://schemas.microsoft.com/office/drawing/2014/main" xmlns="" id="{34667ECA-80A9-C94A-88C4-CFCE771A3B72}"/>
              </a:ext>
            </a:extLst>
          </p:cNvPr>
          <p:cNvCxnSpPr>
            <a:cxnSpLocks/>
            <a:stCxn id="3" idx="3"/>
            <a:endCxn id="7" idx="1"/>
          </p:cNvCxnSpPr>
          <p:nvPr/>
        </p:nvCxnSpPr>
        <p:spPr>
          <a:xfrm flipV="1">
            <a:off x="1319804" y="2969147"/>
            <a:ext cx="423546" cy="1288"/>
          </a:xfrm>
          <a:prstGeom prst="bentConnector3">
            <a:avLst>
              <a:gd name="adj1" fmla="val 50000"/>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xmlns="" id="{695C9568-A98B-624C-8978-1B4B971B1306}"/>
              </a:ext>
            </a:extLst>
          </p:cNvPr>
          <p:cNvCxnSpPr>
            <a:cxnSpLocks/>
            <a:stCxn id="7" idx="2"/>
            <a:endCxn id="12" idx="0"/>
          </p:cNvCxnSpPr>
          <p:nvPr/>
        </p:nvCxnSpPr>
        <p:spPr>
          <a:xfrm rot="5400000">
            <a:off x="2255381" y="3969056"/>
            <a:ext cx="397014" cy="12700"/>
          </a:xfrm>
          <a:prstGeom prst="bentConnector3">
            <a:avLst>
              <a:gd name="adj1" fmla="val 50000"/>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xmlns="" id="{1622C740-2D32-154A-8338-EF5E315A5553}"/>
              </a:ext>
            </a:extLst>
          </p:cNvPr>
          <p:cNvCxnSpPr>
            <a:cxnSpLocks/>
            <a:stCxn id="17" idx="0"/>
            <a:endCxn id="14" idx="2"/>
          </p:cNvCxnSpPr>
          <p:nvPr/>
        </p:nvCxnSpPr>
        <p:spPr>
          <a:xfrm flipV="1">
            <a:off x="8812693" y="3077315"/>
            <a:ext cx="0" cy="712783"/>
          </a:xfrm>
          <a:prstGeom prst="straightConnector1">
            <a:avLst/>
          </a:prstGeom>
          <a:ln w="53975">
            <a:solidFill>
              <a:srgbClr val="03BB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3" name="Elbow Connector 262">
            <a:extLst>
              <a:ext uri="{FF2B5EF4-FFF2-40B4-BE49-F238E27FC236}">
                <a16:creationId xmlns:a16="http://schemas.microsoft.com/office/drawing/2014/main" xmlns="" id="{6EB53C10-28E5-B242-8C1B-5DFC6E0B6B32}"/>
              </a:ext>
            </a:extLst>
          </p:cNvPr>
          <p:cNvCxnSpPr>
            <a:cxnSpLocks/>
            <a:stCxn id="17" idx="1"/>
            <a:endCxn id="15" idx="2"/>
          </p:cNvCxnSpPr>
          <p:nvPr/>
        </p:nvCxnSpPr>
        <p:spPr>
          <a:xfrm rot="10800000">
            <a:off x="7001660" y="4411097"/>
            <a:ext cx="882752" cy="809740"/>
          </a:xfrm>
          <a:prstGeom prst="bentConnector2">
            <a:avLst/>
          </a:prstGeom>
          <a:ln w="53975">
            <a:solidFill>
              <a:srgbClr val="03BB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5" name="Elbow Connector 264">
            <a:extLst>
              <a:ext uri="{FF2B5EF4-FFF2-40B4-BE49-F238E27FC236}">
                <a16:creationId xmlns:a16="http://schemas.microsoft.com/office/drawing/2014/main" xmlns="" id="{418D8243-5CB1-2B4C-BFA3-424220F9D987}"/>
              </a:ext>
            </a:extLst>
          </p:cNvPr>
          <p:cNvCxnSpPr>
            <a:cxnSpLocks/>
          </p:cNvCxnSpPr>
          <p:nvPr/>
        </p:nvCxnSpPr>
        <p:spPr>
          <a:xfrm rot="10800000">
            <a:off x="434225" y="3737352"/>
            <a:ext cx="5767112" cy="2857145"/>
          </a:xfrm>
          <a:prstGeom prst="bentConnector3">
            <a:avLst>
              <a:gd name="adj1" fmla="val 99605"/>
            </a:avLst>
          </a:prstGeom>
          <a:ln w="53975">
            <a:solidFill>
              <a:srgbClr val="FF9E2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xmlns="" id="{27401A7F-E445-474B-BCD2-311C3802DACD}"/>
              </a:ext>
            </a:extLst>
          </p:cNvPr>
          <p:cNvCxnSpPr>
            <a:cxnSpLocks/>
            <a:stCxn id="14" idx="1"/>
            <a:endCxn id="15" idx="0"/>
          </p:cNvCxnSpPr>
          <p:nvPr/>
        </p:nvCxnSpPr>
        <p:spPr>
          <a:xfrm rot="10800000" flipV="1">
            <a:off x="7001660" y="2280690"/>
            <a:ext cx="882752" cy="653975"/>
          </a:xfrm>
          <a:prstGeom prst="bentConnector2">
            <a:avLst/>
          </a:prstGeom>
          <a:ln w="53975">
            <a:solidFill>
              <a:srgbClr val="03BB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2" name="Elbow Connector 101">
            <a:extLst>
              <a:ext uri="{FF2B5EF4-FFF2-40B4-BE49-F238E27FC236}">
                <a16:creationId xmlns:a16="http://schemas.microsoft.com/office/drawing/2014/main" xmlns="" id="{2770B9FD-A38F-3C4B-82DD-83CB43BD4125}"/>
              </a:ext>
            </a:extLst>
          </p:cNvPr>
          <p:cNvCxnSpPr>
            <a:cxnSpLocks/>
            <a:stCxn id="7" idx="3"/>
            <a:endCxn id="8" idx="1"/>
          </p:cNvCxnSpPr>
          <p:nvPr/>
        </p:nvCxnSpPr>
        <p:spPr>
          <a:xfrm flipV="1">
            <a:off x="3164429" y="2957191"/>
            <a:ext cx="337662" cy="11956"/>
          </a:xfrm>
          <a:prstGeom prst="bentConnector3">
            <a:avLst>
              <a:gd name="adj1" fmla="val 50000"/>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xmlns="" id="{B96EF990-C56F-EC4B-9CD5-2BC62A7A7465}"/>
              </a:ext>
            </a:extLst>
          </p:cNvPr>
          <p:cNvCxnSpPr>
            <a:cxnSpLocks/>
            <a:stCxn id="3" idx="2"/>
          </p:cNvCxnSpPr>
          <p:nvPr/>
        </p:nvCxnSpPr>
        <p:spPr>
          <a:xfrm rot="16200000" flipH="1">
            <a:off x="2245202" y="2187832"/>
            <a:ext cx="2222387" cy="5392975"/>
          </a:xfrm>
          <a:prstGeom prst="bentConnector2">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xmlns="" id="{41CFAC35-76E2-264C-8A98-433299B2EC06}"/>
              </a:ext>
            </a:extLst>
          </p:cNvPr>
          <p:cNvSpPr txBox="1"/>
          <p:nvPr/>
        </p:nvSpPr>
        <p:spPr>
          <a:xfrm>
            <a:off x="905763" y="5570802"/>
            <a:ext cx="2338605" cy="830997"/>
          </a:xfrm>
          <a:prstGeom prst="rect">
            <a:avLst/>
          </a:prstGeom>
          <a:noFill/>
        </p:spPr>
        <p:txBody>
          <a:bodyPr wrap="square" numCol="1" rtlCol="0">
            <a:spAutoFit/>
          </a:bodyPr>
          <a:lstStyle/>
          <a:p>
            <a:pPr algn="ctr"/>
            <a:r>
              <a:rPr lang="en-GB" sz="1200" dirty="0"/>
              <a:t>ECV Inventory, Indicators, IG</a:t>
            </a:r>
            <a:r>
              <a:rPr lang="en-GB" sz="1200" baseline="30000" dirty="0"/>
              <a:t>3</a:t>
            </a:r>
            <a:r>
              <a:rPr lang="en-GB" sz="1200" dirty="0"/>
              <a:t>IS</a:t>
            </a:r>
          </a:p>
          <a:p>
            <a:pPr algn="ctr"/>
            <a:r>
              <a:rPr lang="en-GB" sz="1200" b="1" dirty="0"/>
              <a:t>GCOS Implementation Plan</a:t>
            </a:r>
          </a:p>
          <a:p>
            <a:pPr algn="ctr"/>
            <a:r>
              <a:rPr lang="en-GB" sz="1200" dirty="0"/>
              <a:t>Regional Workshops</a:t>
            </a:r>
          </a:p>
          <a:p>
            <a:pPr algn="ctr"/>
            <a:r>
              <a:rPr lang="en-GB" sz="1200" b="1" dirty="0"/>
              <a:t>WMO State of the Environment</a:t>
            </a:r>
          </a:p>
        </p:txBody>
      </p:sp>
      <p:cxnSp>
        <p:nvCxnSpPr>
          <p:cNvPr id="108" name="Elbow Connector 107">
            <a:extLst>
              <a:ext uri="{FF2B5EF4-FFF2-40B4-BE49-F238E27FC236}">
                <a16:creationId xmlns:a16="http://schemas.microsoft.com/office/drawing/2014/main" xmlns="" id="{AD64EF9A-8718-364A-9279-4A94197A33BA}"/>
              </a:ext>
            </a:extLst>
          </p:cNvPr>
          <p:cNvCxnSpPr>
            <a:cxnSpLocks/>
            <a:stCxn id="12" idx="3"/>
          </p:cNvCxnSpPr>
          <p:nvPr/>
        </p:nvCxnSpPr>
        <p:spPr>
          <a:xfrm>
            <a:off x="3164427" y="4788949"/>
            <a:ext cx="2888448" cy="0"/>
          </a:xfrm>
          <a:prstGeom prst="straightConnector1">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xmlns="" id="{4C421E58-1579-E845-9EAE-ED9567BDA43F}"/>
              </a:ext>
            </a:extLst>
          </p:cNvPr>
          <p:cNvSpPr txBox="1"/>
          <p:nvPr/>
        </p:nvSpPr>
        <p:spPr>
          <a:xfrm>
            <a:off x="3598657" y="4834842"/>
            <a:ext cx="2331381" cy="461665"/>
          </a:xfrm>
          <a:prstGeom prst="rect">
            <a:avLst/>
          </a:prstGeom>
          <a:noFill/>
        </p:spPr>
        <p:txBody>
          <a:bodyPr wrap="square" numCol="1" rtlCol="0">
            <a:spAutoFit/>
          </a:bodyPr>
          <a:lstStyle/>
          <a:p>
            <a:r>
              <a:rPr lang="en-GB" sz="1200" dirty="0"/>
              <a:t>Global Average Temperature Other Services</a:t>
            </a:r>
          </a:p>
        </p:txBody>
      </p:sp>
      <p:cxnSp>
        <p:nvCxnSpPr>
          <p:cNvPr id="112" name="Elbow Connector 111">
            <a:extLst>
              <a:ext uri="{FF2B5EF4-FFF2-40B4-BE49-F238E27FC236}">
                <a16:creationId xmlns:a16="http://schemas.microsoft.com/office/drawing/2014/main" xmlns="" id="{25F314FA-CAB0-404D-9E2A-3DCF57B60CEB}"/>
              </a:ext>
            </a:extLst>
          </p:cNvPr>
          <p:cNvCxnSpPr>
            <a:cxnSpLocks/>
            <a:stCxn id="8" idx="3"/>
          </p:cNvCxnSpPr>
          <p:nvPr/>
        </p:nvCxnSpPr>
        <p:spPr>
          <a:xfrm>
            <a:off x="4927656" y="2957191"/>
            <a:ext cx="1125225" cy="6188"/>
          </a:xfrm>
          <a:prstGeom prst="bentConnector3">
            <a:avLst>
              <a:gd name="adj1" fmla="val 50000"/>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xmlns="" id="{1B877CDD-C4EF-4846-953E-8B01EE573AD8}"/>
              </a:ext>
            </a:extLst>
          </p:cNvPr>
          <p:cNvSpPr txBox="1"/>
          <p:nvPr/>
        </p:nvSpPr>
        <p:spPr>
          <a:xfrm>
            <a:off x="5050338" y="2540461"/>
            <a:ext cx="641708" cy="1015663"/>
          </a:xfrm>
          <a:prstGeom prst="rect">
            <a:avLst/>
          </a:prstGeom>
          <a:noFill/>
        </p:spPr>
        <p:txBody>
          <a:bodyPr wrap="square" numCol="1" rtlCol="0">
            <a:spAutoFit/>
          </a:bodyPr>
          <a:lstStyle/>
          <a:p>
            <a:r>
              <a:rPr lang="en-GB" sz="1200" dirty="0"/>
              <a:t>AR6,</a:t>
            </a:r>
          </a:p>
          <a:p>
            <a:r>
              <a:rPr lang="en-GB" sz="1200" dirty="0"/>
              <a:t>SR1.5, SROCC, </a:t>
            </a:r>
          </a:p>
          <a:p>
            <a:r>
              <a:rPr lang="en-GB" sz="1200" dirty="0"/>
              <a:t>SRCCL, SCFR</a:t>
            </a:r>
          </a:p>
        </p:txBody>
      </p:sp>
      <p:cxnSp>
        <p:nvCxnSpPr>
          <p:cNvPr id="118" name="Elbow Connector 117">
            <a:extLst>
              <a:ext uri="{FF2B5EF4-FFF2-40B4-BE49-F238E27FC236}">
                <a16:creationId xmlns:a16="http://schemas.microsoft.com/office/drawing/2014/main" xmlns="" id="{699F45AA-22CA-3B40-B436-A6B4AE2209B6}"/>
              </a:ext>
            </a:extLst>
          </p:cNvPr>
          <p:cNvCxnSpPr>
            <a:cxnSpLocks/>
            <a:stCxn id="7" idx="0"/>
          </p:cNvCxnSpPr>
          <p:nvPr/>
        </p:nvCxnSpPr>
        <p:spPr>
          <a:xfrm rot="5400000" flipH="1" flipV="1">
            <a:off x="4089409" y="173074"/>
            <a:ext cx="359161" cy="3630190"/>
          </a:xfrm>
          <a:prstGeom prst="bentConnector2">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xmlns="" id="{B3CD1A26-AD05-9D4F-909B-9BAF57A58755}"/>
              </a:ext>
            </a:extLst>
          </p:cNvPr>
          <p:cNvSpPr txBox="1"/>
          <p:nvPr/>
        </p:nvSpPr>
        <p:spPr>
          <a:xfrm>
            <a:off x="2788337" y="1577754"/>
            <a:ext cx="1620641" cy="461665"/>
          </a:xfrm>
          <a:prstGeom prst="rect">
            <a:avLst/>
          </a:prstGeom>
          <a:noFill/>
        </p:spPr>
        <p:txBody>
          <a:bodyPr wrap="square" numCol="1" rtlCol="0">
            <a:spAutoFit/>
          </a:bodyPr>
          <a:lstStyle/>
          <a:p>
            <a:r>
              <a:rPr lang="en-GB" sz="1200" dirty="0"/>
              <a:t>Global Carbon Budget</a:t>
            </a:r>
          </a:p>
          <a:p>
            <a:r>
              <a:rPr lang="en-GB" sz="1200" dirty="0"/>
              <a:t>Sea Level Rise, </a:t>
            </a:r>
            <a:r>
              <a:rPr lang="en-GB" sz="1200" dirty="0" err="1"/>
              <a:t>etc</a:t>
            </a:r>
            <a:endParaRPr lang="en-GB" sz="1200" dirty="0"/>
          </a:p>
        </p:txBody>
      </p:sp>
      <p:sp>
        <p:nvSpPr>
          <p:cNvPr id="139" name="TextBox 138">
            <a:extLst>
              <a:ext uri="{FF2B5EF4-FFF2-40B4-BE49-F238E27FC236}">
                <a16:creationId xmlns:a16="http://schemas.microsoft.com/office/drawing/2014/main" xmlns="" id="{E94AD292-C48A-D240-8A28-CB057DE7E3D5}"/>
              </a:ext>
            </a:extLst>
          </p:cNvPr>
          <p:cNvSpPr txBox="1"/>
          <p:nvPr/>
        </p:nvSpPr>
        <p:spPr>
          <a:xfrm>
            <a:off x="1754717" y="6562250"/>
            <a:ext cx="3807581" cy="276999"/>
          </a:xfrm>
          <a:prstGeom prst="rect">
            <a:avLst/>
          </a:prstGeom>
          <a:noFill/>
        </p:spPr>
        <p:txBody>
          <a:bodyPr wrap="square" numCol="1" rtlCol="0">
            <a:spAutoFit/>
          </a:bodyPr>
          <a:lstStyle/>
          <a:p>
            <a:pPr algn="ctr"/>
            <a:r>
              <a:rPr lang="en-GB" sz="1200" dirty="0"/>
              <a:t>Feedback on needs and adequacy of information</a:t>
            </a:r>
            <a:endParaRPr lang="en-GB" sz="1200" b="1" dirty="0"/>
          </a:p>
        </p:txBody>
      </p:sp>
      <p:cxnSp>
        <p:nvCxnSpPr>
          <p:cNvPr id="140" name="Elbow Connector 139">
            <a:extLst>
              <a:ext uri="{FF2B5EF4-FFF2-40B4-BE49-F238E27FC236}">
                <a16:creationId xmlns:a16="http://schemas.microsoft.com/office/drawing/2014/main" xmlns="" id="{21D86A59-726F-F845-BB0F-F4B144AF1301}"/>
              </a:ext>
            </a:extLst>
          </p:cNvPr>
          <p:cNvCxnSpPr>
            <a:cxnSpLocks/>
            <a:stCxn id="8" idx="2"/>
          </p:cNvCxnSpPr>
          <p:nvPr/>
        </p:nvCxnSpPr>
        <p:spPr>
          <a:xfrm rot="5400000">
            <a:off x="3268831" y="3660010"/>
            <a:ext cx="841636" cy="1050443"/>
          </a:xfrm>
          <a:prstGeom prst="bentConnector2">
            <a:avLst/>
          </a:prstGeom>
          <a:ln w="53975">
            <a:solidFill>
              <a:srgbClr val="019AAB"/>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xmlns="" id="{7E071CB7-92ED-834F-AE64-5A65E3F0BF8A}"/>
              </a:ext>
            </a:extLst>
          </p:cNvPr>
          <p:cNvCxnSpPr>
            <a:cxnSpLocks/>
            <a:stCxn id="3" idx="3"/>
            <a:endCxn id="12" idx="1"/>
          </p:cNvCxnSpPr>
          <p:nvPr/>
        </p:nvCxnSpPr>
        <p:spPr>
          <a:xfrm>
            <a:off x="1319804" y="2970435"/>
            <a:ext cx="423546" cy="1818514"/>
          </a:xfrm>
          <a:prstGeom prst="bentConnector3">
            <a:avLst>
              <a:gd name="adj1" fmla="val 13299"/>
            </a:avLst>
          </a:prstGeom>
          <a:ln w="53975">
            <a:solidFill>
              <a:srgbClr val="019AAB"/>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DC597033-6A29-224B-8F73-540A8D92DC17}"/>
              </a:ext>
            </a:extLst>
          </p:cNvPr>
          <p:cNvSpPr>
            <a:spLocks noGrp="1"/>
          </p:cNvSpPr>
          <p:nvPr>
            <p:ph type="title"/>
          </p:nvPr>
        </p:nvSpPr>
        <p:spPr>
          <a:xfrm>
            <a:off x="1" y="1"/>
            <a:ext cx="3917160" cy="485024"/>
          </a:xfrm>
        </p:spPr>
        <p:txBody>
          <a:bodyPr>
            <a:normAutofit fontScale="90000"/>
          </a:bodyPr>
          <a:lstStyle/>
          <a:p>
            <a:pPr algn="l"/>
            <a:r>
              <a:rPr lang="en-GB" dirty="0"/>
              <a:t>The UNFCCC reality…</a:t>
            </a:r>
          </a:p>
        </p:txBody>
      </p:sp>
      <p:sp>
        <p:nvSpPr>
          <p:cNvPr id="32" name="Rounded Rectangle 31">
            <a:extLst>
              <a:ext uri="{FF2B5EF4-FFF2-40B4-BE49-F238E27FC236}">
                <a16:creationId xmlns:a16="http://schemas.microsoft.com/office/drawing/2014/main" xmlns="" id="{15611826-BC91-D343-9838-D20D9203DCBD}"/>
              </a:ext>
            </a:extLst>
          </p:cNvPr>
          <p:cNvSpPr/>
          <p:nvPr/>
        </p:nvSpPr>
        <p:spPr>
          <a:xfrm>
            <a:off x="6052884" y="738658"/>
            <a:ext cx="3845187" cy="6119342"/>
          </a:xfrm>
          <a:prstGeom prst="roundRect">
            <a:avLst>
              <a:gd name="adj" fmla="val 12043"/>
            </a:avLst>
          </a:prstGeom>
          <a:noFill/>
          <a:ln w="63500">
            <a:solidFill>
              <a:srgbClr val="03BB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35" tIns="37118" rIns="74235" bIns="37118" numCol="1" spcCol="0" rtlCol="0" fromWordArt="0" anchor="t" anchorCtr="0" forceAA="0" compatLnSpc="1">
            <a:prstTxWarp prst="textNoShape">
              <a:avLst/>
            </a:prstTxWarp>
            <a:noAutofit/>
          </a:bodyPr>
          <a:lstStyle/>
          <a:p>
            <a:pPr algn="ctr"/>
            <a:r>
              <a:rPr lang="en-GB" sz="2800" b="1" u="sng" dirty="0">
                <a:solidFill>
                  <a:srgbClr val="03BBFF"/>
                </a:solidFill>
              </a:rPr>
              <a:t>UNFCCC</a:t>
            </a:r>
            <a:endParaRPr lang="en-GB" sz="1200" b="1" u="sng" dirty="0">
              <a:solidFill>
                <a:srgbClr val="03BBFF"/>
              </a:solidFill>
            </a:endParaRPr>
          </a:p>
        </p:txBody>
      </p:sp>
    </p:spTree>
    <p:extLst>
      <p:ext uri="{BB962C8B-B14F-4D97-AF65-F5344CB8AC3E}">
        <p14:creationId xmlns:p14="http://schemas.microsoft.com/office/powerpoint/2010/main" val="2147105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6690" y="0"/>
            <a:ext cx="9551373" cy="6858000"/>
          </a:xfrm>
        </p:spPr>
        <p:txBody>
          <a:bodyPr/>
          <a:lstStyle/>
          <a:p>
            <a:r>
              <a:rPr lang="en-US" b="1" dirty="0"/>
              <a:t>From </a:t>
            </a:r>
            <a:r>
              <a:rPr lang="en-US" b="1" dirty="0" smtClean="0"/>
              <a:t>“observations </a:t>
            </a:r>
            <a:r>
              <a:rPr lang="en-US" b="1" dirty="0"/>
              <a:t>and science</a:t>
            </a:r>
            <a:r>
              <a:rPr lang="en-IE" b="1" dirty="0"/>
              <a:t> informs </a:t>
            </a:r>
            <a:r>
              <a:rPr lang="en-IE" b="1" dirty="0" smtClean="0"/>
              <a:t>policy”</a:t>
            </a:r>
            <a:br>
              <a:rPr lang="en-IE" b="1" dirty="0" smtClean="0"/>
            </a:br>
            <a:r>
              <a:rPr lang="en-IE" b="1" dirty="0" smtClean="0"/>
              <a:t> </a:t>
            </a:r>
            <a:r>
              <a:rPr lang="en-IE" b="1" dirty="0"/>
              <a:t>to </a:t>
            </a:r>
            <a:r>
              <a:rPr lang="en-IE" b="1" dirty="0" smtClean="0"/>
              <a:t>“policy </a:t>
            </a:r>
            <a:r>
              <a:rPr lang="en-IE" b="1" dirty="0"/>
              <a:t>directs scientific </a:t>
            </a:r>
            <a:r>
              <a:rPr lang="en-IE" b="1" dirty="0" smtClean="0"/>
              <a:t>focus”</a:t>
            </a:r>
            <a:endParaRPr lang="en-US" dirty="0"/>
          </a:p>
        </p:txBody>
      </p:sp>
      <p:grpSp>
        <p:nvGrpSpPr>
          <p:cNvPr id="29" name="Group 28"/>
          <p:cNvGrpSpPr/>
          <p:nvPr/>
        </p:nvGrpSpPr>
        <p:grpSpPr>
          <a:xfrm>
            <a:off x="1110006" y="696005"/>
            <a:ext cx="7202422" cy="1918589"/>
            <a:chOff x="1136482" y="1122722"/>
            <a:chExt cx="8871627" cy="1918589"/>
          </a:xfrm>
        </p:grpSpPr>
        <p:grpSp>
          <p:nvGrpSpPr>
            <p:cNvPr id="30" name="Group 29"/>
            <p:cNvGrpSpPr/>
            <p:nvPr/>
          </p:nvGrpSpPr>
          <p:grpSpPr>
            <a:xfrm>
              <a:off x="1136482" y="1122722"/>
              <a:ext cx="8871627" cy="1918589"/>
              <a:chOff x="-703142" y="782199"/>
              <a:chExt cx="11989515" cy="3681375"/>
            </a:xfrm>
          </p:grpSpPr>
          <p:sp>
            <p:nvSpPr>
              <p:cNvPr id="32" name="Rounded Rectangle 31"/>
              <p:cNvSpPr/>
              <p:nvPr/>
            </p:nvSpPr>
            <p:spPr bwMode="auto">
              <a:xfrm>
                <a:off x="-703142" y="782199"/>
                <a:ext cx="3794086" cy="3629981"/>
              </a:xfrm>
              <a:prstGeom prst="roundRect">
                <a:avLst/>
              </a:prstGeom>
              <a:solidFill>
                <a:srgbClr val="00234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fontAlgn="base">
                  <a:spcBef>
                    <a:spcPct val="50000"/>
                  </a:spcBef>
                  <a:spcAft>
                    <a:spcPct val="0"/>
                  </a:spcAft>
                </a:pPr>
                <a:r>
                  <a:rPr lang="en-US" sz="3200" b="1" dirty="0">
                    <a:solidFill>
                      <a:srgbClr val="FFFFFF"/>
                    </a:solidFill>
                  </a:rPr>
                  <a:t>Observations</a:t>
                </a:r>
                <a:endParaRPr lang="en-GB" sz="3200" b="1" dirty="0">
                  <a:solidFill>
                    <a:srgbClr val="FFFFFF"/>
                  </a:solidFill>
                </a:endParaRPr>
              </a:p>
            </p:txBody>
          </p:sp>
          <p:sp>
            <p:nvSpPr>
              <p:cNvPr id="33" name="Rounded Rectangle 32"/>
              <p:cNvSpPr/>
              <p:nvPr/>
            </p:nvSpPr>
            <p:spPr bwMode="auto">
              <a:xfrm>
                <a:off x="3395466" y="874067"/>
                <a:ext cx="3731972" cy="3356227"/>
              </a:xfrm>
              <a:prstGeom prst="roundRect">
                <a:avLst/>
              </a:prstGeom>
              <a:solidFill>
                <a:srgbClr val="F3F3F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fontAlgn="base">
                  <a:spcBef>
                    <a:spcPct val="50000"/>
                  </a:spcBef>
                  <a:spcAft>
                    <a:spcPct val="0"/>
                  </a:spcAft>
                </a:pPr>
                <a:r>
                  <a:rPr lang="en-US" sz="3200" b="1" dirty="0">
                    <a:solidFill>
                      <a:srgbClr val="000000"/>
                    </a:solidFill>
                  </a:rPr>
                  <a:t>Research</a:t>
                </a:r>
                <a:endParaRPr lang="en-GB" sz="3200" b="1" dirty="0">
                  <a:solidFill>
                    <a:srgbClr val="000000"/>
                  </a:solidFill>
                </a:endParaRPr>
              </a:p>
            </p:txBody>
          </p:sp>
          <p:pic>
            <p:nvPicPr>
              <p:cNvPr id="34" name="Picture 33"/>
              <p:cNvPicPr>
                <a:picLocks noChangeAspect="1"/>
              </p:cNvPicPr>
              <p:nvPr/>
            </p:nvPicPr>
            <p:blipFill>
              <a:blip r:embed="rId2"/>
              <a:stretch>
                <a:fillRect/>
              </a:stretch>
            </p:blipFill>
            <p:spPr>
              <a:xfrm>
                <a:off x="4313296" y="2228626"/>
                <a:ext cx="2370722" cy="1200543"/>
              </a:xfrm>
              <a:prstGeom prst="rect">
                <a:avLst/>
              </a:prstGeom>
            </p:spPr>
          </p:pic>
          <p:pic>
            <p:nvPicPr>
              <p:cNvPr id="35" name="Picture 34"/>
              <p:cNvPicPr>
                <a:picLocks noChangeAspect="1"/>
              </p:cNvPicPr>
              <p:nvPr/>
            </p:nvPicPr>
            <p:blipFill>
              <a:blip r:embed="rId3"/>
              <a:stretch>
                <a:fillRect/>
              </a:stretch>
            </p:blipFill>
            <p:spPr>
              <a:xfrm>
                <a:off x="-164709" y="2005072"/>
                <a:ext cx="2464654" cy="858919"/>
              </a:xfrm>
              <a:prstGeom prst="rect">
                <a:avLst/>
              </a:prstGeom>
            </p:spPr>
          </p:pic>
          <p:sp>
            <p:nvSpPr>
              <p:cNvPr id="36" name="Rounded Rectangle 35"/>
              <p:cNvSpPr/>
              <p:nvPr/>
            </p:nvSpPr>
            <p:spPr bwMode="auto">
              <a:xfrm>
                <a:off x="7554400" y="860138"/>
                <a:ext cx="3731973" cy="3603436"/>
              </a:xfrm>
              <a:prstGeom prst="roundRect">
                <a:avLst/>
              </a:prstGeom>
              <a:solidFill>
                <a:srgbClr val="6697B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fontAlgn="base">
                  <a:spcBef>
                    <a:spcPct val="50000"/>
                  </a:spcBef>
                  <a:spcAft>
                    <a:spcPct val="0"/>
                  </a:spcAft>
                </a:pPr>
                <a:r>
                  <a:rPr lang="en-US" sz="2800" b="1" dirty="0">
                    <a:solidFill>
                      <a:srgbClr val="FFFFFF"/>
                    </a:solidFill>
                  </a:rPr>
                  <a:t>Assessment</a:t>
                </a:r>
                <a:endParaRPr lang="en-GB" sz="2800" b="1" dirty="0">
                  <a:solidFill>
                    <a:srgbClr val="FFFFFF"/>
                  </a:solidFill>
                </a:endParaRPr>
              </a:p>
            </p:txBody>
          </p:sp>
          <p:pic>
            <p:nvPicPr>
              <p:cNvPr id="37" name="Picture 36"/>
              <p:cNvPicPr>
                <a:picLocks noChangeAspect="1"/>
              </p:cNvPicPr>
              <p:nvPr/>
            </p:nvPicPr>
            <p:blipFill>
              <a:blip r:embed="rId4"/>
              <a:stretch>
                <a:fillRect/>
              </a:stretch>
            </p:blipFill>
            <p:spPr>
              <a:xfrm>
                <a:off x="7676911" y="2550683"/>
                <a:ext cx="3472385" cy="1327496"/>
              </a:xfrm>
              <a:prstGeom prst="rect">
                <a:avLst/>
              </a:prstGeom>
            </p:spPr>
          </p:pic>
        </p:grpSp>
        <p:pic>
          <p:nvPicPr>
            <p:cNvPr id="31" name="Picture 4" descr="http://climatemonitoring.info/assets/logos/logo-ceos-cgms.png"/>
            <p:cNvPicPr>
              <a:picLocks noChangeAspect="1" noChangeArrowheads="1"/>
            </p:cNvPicPr>
            <p:nvPr/>
          </p:nvPicPr>
          <p:blipFill rotWithShape="1">
            <a:blip r:embed="rId5">
              <a:extLst>
                <a:ext uri="{28A0092B-C50C-407E-A947-70E740481C1C}">
                  <a14:useLocalDpi xmlns:a14="http://schemas.microsoft.com/office/drawing/2010/main" val="0"/>
                </a:ext>
              </a:extLst>
            </a:blip>
            <a:srcRect l="55866"/>
            <a:stretch/>
          </p:blipFill>
          <p:spPr bwMode="auto">
            <a:xfrm>
              <a:off x="2081854" y="2179215"/>
              <a:ext cx="1473931" cy="662840"/>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0532" y="4065825"/>
            <a:ext cx="2144429" cy="2641413"/>
          </a:xfrm>
          <a:prstGeom prst="rect">
            <a:avLst/>
          </a:prstGeom>
          <a:ln>
            <a:noFill/>
          </a:ln>
          <a:effectLst>
            <a:softEdge rad="112500"/>
          </a:effec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3457" y="1875157"/>
            <a:ext cx="444047" cy="41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00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xmlns="" id="{EBE0E0E5-9D4A-F64D-B9C5-C8F06A02480F}"/>
              </a:ext>
            </a:extLst>
          </p:cNvPr>
          <p:cNvSpPr/>
          <p:nvPr/>
        </p:nvSpPr>
        <p:spPr>
          <a:xfrm>
            <a:off x="7609124" y="30155"/>
            <a:ext cx="2288940" cy="6827845"/>
          </a:xfrm>
          <a:prstGeom prst="rect">
            <a:avLst/>
          </a:prstGeom>
          <a:solidFill>
            <a:srgbClr val="005CA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ctr"/>
            <a:r>
              <a:rPr lang="en-GB" sz="2000" b="1" dirty="0"/>
              <a:t>Paris Agreement and its Global Stocktake</a:t>
            </a:r>
          </a:p>
        </p:txBody>
      </p:sp>
      <p:sp>
        <p:nvSpPr>
          <p:cNvPr id="172" name="Rectangle 171">
            <a:extLst>
              <a:ext uri="{FF2B5EF4-FFF2-40B4-BE49-F238E27FC236}">
                <a16:creationId xmlns:a16="http://schemas.microsoft.com/office/drawing/2014/main" xmlns="" id="{27112F62-35AE-0441-A4BD-2B982EA2189E}"/>
              </a:ext>
            </a:extLst>
          </p:cNvPr>
          <p:cNvSpPr/>
          <p:nvPr/>
        </p:nvSpPr>
        <p:spPr>
          <a:xfrm>
            <a:off x="-4651" y="-1"/>
            <a:ext cx="1082362" cy="6858001"/>
          </a:xfrm>
          <a:prstGeom prst="rect">
            <a:avLst/>
          </a:prstGeom>
          <a:solidFill>
            <a:srgbClr val="005CA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i="1" dirty="0"/>
              <a:t>Systematic Climate Observations</a:t>
            </a:r>
          </a:p>
        </p:txBody>
      </p:sp>
      <p:sp>
        <p:nvSpPr>
          <p:cNvPr id="173" name="Right Arrow 172">
            <a:extLst>
              <a:ext uri="{FF2B5EF4-FFF2-40B4-BE49-F238E27FC236}">
                <a16:creationId xmlns:a16="http://schemas.microsoft.com/office/drawing/2014/main" xmlns="" id="{A0263AB8-1766-6E46-9A99-5AC2FB831E56}"/>
              </a:ext>
            </a:extLst>
          </p:cNvPr>
          <p:cNvSpPr/>
          <p:nvPr/>
        </p:nvSpPr>
        <p:spPr>
          <a:xfrm rot="16200000">
            <a:off x="-107662" y="5672629"/>
            <a:ext cx="1288388" cy="1082364"/>
          </a:xfrm>
          <a:prstGeom prst="rightArrow">
            <a:avLst/>
          </a:prstGeom>
          <a:solidFill>
            <a:srgbClr val="F8931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Capacity Building</a:t>
            </a:r>
          </a:p>
        </p:txBody>
      </p:sp>
      <p:sp>
        <p:nvSpPr>
          <p:cNvPr id="174" name="Right Arrow 173">
            <a:extLst>
              <a:ext uri="{FF2B5EF4-FFF2-40B4-BE49-F238E27FC236}">
                <a16:creationId xmlns:a16="http://schemas.microsoft.com/office/drawing/2014/main" xmlns="" id="{4ED5F37A-C522-AB46-ABB3-BA541D6711BD}"/>
              </a:ext>
            </a:extLst>
          </p:cNvPr>
          <p:cNvSpPr/>
          <p:nvPr/>
        </p:nvSpPr>
        <p:spPr>
          <a:xfrm rot="16200000" flipH="1">
            <a:off x="-129229" y="124249"/>
            <a:ext cx="1297427" cy="1082363"/>
          </a:xfrm>
          <a:prstGeom prst="rightArrow">
            <a:avLst/>
          </a:prstGeom>
          <a:solidFill>
            <a:srgbClr val="F8931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Financial Support</a:t>
            </a:r>
          </a:p>
        </p:txBody>
      </p:sp>
      <p:sp>
        <p:nvSpPr>
          <p:cNvPr id="170" name="Rectangle 169">
            <a:extLst>
              <a:ext uri="{FF2B5EF4-FFF2-40B4-BE49-F238E27FC236}">
                <a16:creationId xmlns:a16="http://schemas.microsoft.com/office/drawing/2014/main" xmlns="" id="{22C0DD4B-8D1D-BA44-8356-FBF066A85F79}"/>
              </a:ext>
            </a:extLst>
          </p:cNvPr>
          <p:cNvSpPr/>
          <p:nvPr/>
        </p:nvSpPr>
        <p:spPr>
          <a:xfrm>
            <a:off x="7701306" y="137811"/>
            <a:ext cx="1815305" cy="1004415"/>
          </a:xfrm>
          <a:prstGeom prst="rect">
            <a:avLst/>
          </a:prstGeom>
          <a:solidFill>
            <a:srgbClr val="00AFE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latin typeface="Arial Narrow" panose="020B0604020202020204" pitchFamily="34" charset="0"/>
                <a:cs typeface="Arial Narrow" panose="020B0604020202020204" pitchFamily="34" charset="0"/>
              </a:rPr>
              <a:t>Provision of Capacity Building</a:t>
            </a:r>
          </a:p>
        </p:txBody>
      </p:sp>
      <p:sp>
        <p:nvSpPr>
          <p:cNvPr id="171" name="Rectangle 170">
            <a:extLst>
              <a:ext uri="{FF2B5EF4-FFF2-40B4-BE49-F238E27FC236}">
                <a16:creationId xmlns:a16="http://schemas.microsoft.com/office/drawing/2014/main" xmlns="" id="{13ACC869-2410-AE45-A279-396A14273974}"/>
              </a:ext>
            </a:extLst>
          </p:cNvPr>
          <p:cNvSpPr/>
          <p:nvPr/>
        </p:nvSpPr>
        <p:spPr>
          <a:xfrm>
            <a:off x="7701306" y="1067379"/>
            <a:ext cx="1815305" cy="1004415"/>
          </a:xfrm>
          <a:prstGeom prst="rect">
            <a:avLst/>
          </a:prstGeom>
          <a:solidFill>
            <a:srgbClr val="00A9D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latin typeface="Arial Narrow" panose="020B0604020202020204" pitchFamily="34" charset="0"/>
                <a:cs typeface="Arial Narrow" panose="020B0604020202020204" pitchFamily="34" charset="0"/>
              </a:rPr>
              <a:t>Technology Transfer</a:t>
            </a:r>
          </a:p>
        </p:txBody>
      </p:sp>
      <p:sp>
        <p:nvSpPr>
          <p:cNvPr id="165" name="Rectangle 164">
            <a:extLst>
              <a:ext uri="{FF2B5EF4-FFF2-40B4-BE49-F238E27FC236}">
                <a16:creationId xmlns:a16="http://schemas.microsoft.com/office/drawing/2014/main" xmlns="" id="{CB6919B8-84A5-2E4D-8FEB-FD0619021802}"/>
              </a:ext>
            </a:extLst>
          </p:cNvPr>
          <p:cNvSpPr/>
          <p:nvPr/>
        </p:nvSpPr>
        <p:spPr>
          <a:xfrm>
            <a:off x="7701306" y="1996947"/>
            <a:ext cx="1815305" cy="1004415"/>
          </a:xfrm>
          <a:prstGeom prst="rect">
            <a:avLst/>
          </a:prstGeom>
          <a:solidFill>
            <a:srgbClr val="00A9D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latin typeface="Arial Narrow" panose="020B0604020202020204" pitchFamily="34" charset="0"/>
                <a:cs typeface="Arial Narrow" panose="020B0604020202020204" pitchFamily="34" charset="0"/>
              </a:rPr>
              <a:t>Mitigation</a:t>
            </a:r>
          </a:p>
        </p:txBody>
      </p:sp>
      <p:sp>
        <p:nvSpPr>
          <p:cNvPr id="166" name="Rectangle 165">
            <a:extLst>
              <a:ext uri="{FF2B5EF4-FFF2-40B4-BE49-F238E27FC236}">
                <a16:creationId xmlns:a16="http://schemas.microsoft.com/office/drawing/2014/main" xmlns="" id="{14FC90BC-3A95-1D48-85FB-79911E338ABE}"/>
              </a:ext>
            </a:extLst>
          </p:cNvPr>
          <p:cNvSpPr/>
          <p:nvPr/>
        </p:nvSpPr>
        <p:spPr>
          <a:xfrm>
            <a:off x="7701306" y="2926515"/>
            <a:ext cx="1815305" cy="1004415"/>
          </a:xfrm>
          <a:prstGeom prst="rect">
            <a:avLst/>
          </a:prstGeom>
          <a:solidFill>
            <a:srgbClr val="00A3C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latin typeface="Arial Narrow" panose="020B0604020202020204" pitchFamily="34" charset="0"/>
                <a:cs typeface="Arial Narrow" panose="020B0604020202020204" pitchFamily="34" charset="0"/>
              </a:rPr>
              <a:t>Adaptation</a:t>
            </a:r>
          </a:p>
        </p:txBody>
      </p:sp>
      <p:sp>
        <p:nvSpPr>
          <p:cNvPr id="167" name="Rectangle 166">
            <a:extLst>
              <a:ext uri="{FF2B5EF4-FFF2-40B4-BE49-F238E27FC236}">
                <a16:creationId xmlns:a16="http://schemas.microsoft.com/office/drawing/2014/main" xmlns="" id="{870FF1B0-8609-8B4E-8985-AA149DDE4643}"/>
              </a:ext>
            </a:extLst>
          </p:cNvPr>
          <p:cNvSpPr/>
          <p:nvPr/>
        </p:nvSpPr>
        <p:spPr>
          <a:xfrm>
            <a:off x="7701306" y="3856083"/>
            <a:ext cx="1815305" cy="1004415"/>
          </a:xfrm>
          <a:prstGeom prst="rect">
            <a:avLst/>
          </a:prstGeom>
          <a:solidFill>
            <a:srgbClr val="009CB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a:latin typeface="Arial Narrow" panose="020B0604020202020204" pitchFamily="34" charset="0"/>
                <a:cs typeface="Arial Narrow" panose="020B0604020202020204" pitchFamily="34" charset="0"/>
              </a:rPr>
              <a:t>Transparency framework: reporting</a:t>
            </a:r>
          </a:p>
        </p:txBody>
      </p:sp>
      <p:sp>
        <p:nvSpPr>
          <p:cNvPr id="168" name="Rectangle 167">
            <a:extLst>
              <a:ext uri="{FF2B5EF4-FFF2-40B4-BE49-F238E27FC236}">
                <a16:creationId xmlns:a16="http://schemas.microsoft.com/office/drawing/2014/main" xmlns="" id="{181C2B32-688A-B940-B1B3-D3CAFB2FB60A}"/>
              </a:ext>
            </a:extLst>
          </p:cNvPr>
          <p:cNvSpPr/>
          <p:nvPr/>
        </p:nvSpPr>
        <p:spPr>
          <a:xfrm>
            <a:off x="7701306" y="4785651"/>
            <a:ext cx="1815305" cy="1004415"/>
          </a:xfrm>
          <a:prstGeom prst="rect">
            <a:avLst/>
          </a:prstGeom>
          <a:solidFill>
            <a:srgbClr val="0096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latin typeface="Arial Narrow" panose="020B0604020202020204" pitchFamily="34" charset="0"/>
                <a:cs typeface="Arial Narrow" panose="020B0604020202020204" pitchFamily="34" charset="0"/>
              </a:rPr>
              <a:t>Measuring progress towards goal</a:t>
            </a:r>
          </a:p>
        </p:txBody>
      </p:sp>
      <p:sp>
        <p:nvSpPr>
          <p:cNvPr id="169" name="Rectangle 168">
            <a:extLst>
              <a:ext uri="{FF2B5EF4-FFF2-40B4-BE49-F238E27FC236}">
                <a16:creationId xmlns:a16="http://schemas.microsoft.com/office/drawing/2014/main" xmlns="" id="{C804DA5C-124F-DE44-AA18-7AD15EBBFA90}"/>
              </a:ext>
            </a:extLst>
          </p:cNvPr>
          <p:cNvSpPr/>
          <p:nvPr/>
        </p:nvSpPr>
        <p:spPr>
          <a:xfrm>
            <a:off x="7701305" y="5715220"/>
            <a:ext cx="1815305" cy="1004415"/>
          </a:xfrm>
          <a:prstGeom prst="rect">
            <a:avLst/>
          </a:prstGeom>
          <a:solidFill>
            <a:srgbClr val="00909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latin typeface="Arial Narrow" panose="020B0604020202020204" pitchFamily="34" charset="0"/>
                <a:cs typeface="Arial Narrow" panose="020B0604020202020204" pitchFamily="34" charset="0"/>
              </a:rPr>
              <a:t>Provision of financial support</a:t>
            </a:r>
          </a:p>
        </p:txBody>
      </p:sp>
      <p:sp>
        <p:nvSpPr>
          <p:cNvPr id="144" name="Right Arrow 143">
            <a:extLst>
              <a:ext uri="{FF2B5EF4-FFF2-40B4-BE49-F238E27FC236}">
                <a16:creationId xmlns:a16="http://schemas.microsoft.com/office/drawing/2014/main" xmlns="" id="{7CF306B0-F206-D94A-9967-ECF90F686903}"/>
              </a:ext>
            </a:extLst>
          </p:cNvPr>
          <p:cNvSpPr/>
          <p:nvPr/>
        </p:nvSpPr>
        <p:spPr>
          <a:xfrm>
            <a:off x="7355368" y="3083646"/>
            <a:ext cx="241510" cy="720863"/>
          </a:xfrm>
          <a:prstGeom prst="rightArrow">
            <a:avLst/>
          </a:prstGeom>
          <a:solidFill>
            <a:srgbClr val="F8931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47" name="Rectangle 146">
            <a:extLst>
              <a:ext uri="{FF2B5EF4-FFF2-40B4-BE49-F238E27FC236}">
                <a16:creationId xmlns:a16="http://schemas.microsoft.com/office/drawing/2014/main" xmlns="" id="{EE13665C-7A68-8445-9C50-0ADB104EC672}"/>
              </a:ext>
            </a:extLst>
          </p:cNvPr>
          <p:cNvSpPr/>
          <p:nvPr/>
        </p:nvSpPr>
        <p:spPr>
          <a:xfrm>
            <a:off x="2880003" y="1750089"/>
            <a:ext cx="1308296" cy="1684800"/>
          </a:xfrm>
          <a:prstGeom prst="rect">
            <a:avLst/>
          </a:prstGeom>
          <a:solidFill>
            <a:srgbClr val="F8931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latin typeface="Arial Narrow" panose="020B0604020202020204" pitchFamily="34" charset="0"/>
                <a:cs typeface="Arial Narrow" panose="020B0604020202020204" pitchFamily="34" charset="0"/>
              </a:rPr>
              <a:t>Monitoring of Land categories and forests: Mitigation, Adaptation, …</a:t>
            </a:r>
          </a:p>
        </p:txBody>
      </p:sp>
      <p:sp>
        <p:nvSpPr>
          <p:cNvPr id="148" name="Rectangle 147">
            <a:extLst>
              <a:ext uri="{FF2B5EF4-FFF2-40B4-BE49-F238E27FC236}">
                <a16:creationId xmlns:a16="http://schemas.microsoft.com/office/drawing/2014/main" xmlns="" id="{0AEE2B79-F76E-0043-B640-F30741070896}"/>
              </a:ext>
            </a:extLst>
          </p:cNvPr>
          <p:cNvSpPr/>
          <p:nvPr/>
        </p:nvSpPr>
        <p:spPr>
          <a:xfrm>
            <a:off x="4248954" y="1748724"/>
            <a:ext cx="1308296" cy="1684800"/>
          </a:xfrm>
          <a:prstGeom prst="rect">
            <a:avLst/>
          </a:prstGeom>
          <a:solidFill>
            <a:srgbClr val="00AF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latin typeface="Arial Narrow" panose="020B0604020202020204" pitchFamily="34" charset="0"/>
                <a:cs typeface="Arial Narrow" panose="020B0604020202020204" pitchFamily="34" charset="0"/>
              </a:rPr>
              <a:t>Monitoring  for Emergency Warning systems, projections and risk assessments</a:t>
            </a:r>
          </a:p>
        </p:txBody>
      </p:sp>
      <p:sp>
        <p:nvSpPr>
          <p:cNvPr id="149" name="Rectangle 148">
            <a:extLst>
              <a:ext uri="{FF2B5EF4-FFF2-40B4-BE49-F238E27FC236}">
                <a16:creationId xmlns:a16="http://schemas.microsoft.com/office/drawing/2014/main" xmlns="" id="{BC594D62-0A9F-8B4C-985A-9AB259758386}"/>
              </a:ext>
            </a:extLst>
          </p:cNvPr>
          <p:cNvSpPr/>
          <p:nvPr/>
        </p:nvSpPr>
        <p:spPr>
          <a:xfrm>
            <a:off x="1119939" y="16712"/>
            <a:ext cx="1308296" cy="1684800"/>
          </a:xfrm>
          <a:prstGeom prst="rect">
            <a:avLst/>
          </a:prstGeom>
          <a:solidFill>
            <a:srgbClr val="00AF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latin typeface="Arial Narrow" panose="020B0604020202020204" pitchFamily="34" charset="0"/>
                <a:cs typeface="Arial Narrow" panose="020B0604020202020204" pitchFamily="34" charset="0"/>
              </a:rPr>
              <a:t>Monitoring  for  planning adaption to climate change: projections and risk estimation</a:t>
            </a:r>
          </a:p>
        </p:txBody>
      </p:sp>
      <p:sp>
        <p:nvSpPr>
          <p:cNvPr id="150" name="Rectangle 149">
            <a:extLst>
              <a:ext uri="{FF2B5EF4-FFF2-40B4-BE49-F238E27FC236}">
                <a16:creationId xmlns:a16="http://schemas.microsoft.com/office/drawing/2014/main" xmlns="" id="{B48B0803-6D43-3D48-9DF7-EC5B957F4DFB}"/>
              </a:ext>
            </a:extLst>
          </p:cNvPr>
          <p:cNvSpPr/>
          <p:nvPr/>
        </p:nvSpPr>
        <p:spPr>
          <a:xfrm>
            <a:off x="1138319" y="3459278"/>
            <a:ext cx="1308296" cy="1684800"/>
          </a:xfrm>
          <a:prstGeom prst="rect">
            <a:avLst/>
          </a:prstGeom>
          <a:solidFill>
            <a:srgbClr val="009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anose="020B0604020202020204" pitchFamily="34" charset="0"/>
                <a:cs typeface="Arial Narrow" panose="020B0604020202020204" pitchFamily="34" charset="0"/>
              </a:rPr>
              <a:t>Monitoring  anthropogenic fluxes of GHGs, natural sources and sinks, &amp; carbon cycle</a:t>
            </a:r>
          </a:p>
        </p:txBody>
      </p:sp>
      <p:sp>
        <p:nvSpPr>
          <p:cNvPr id="151" name="Rectangle 150">
            <a:extLst>
              <a:ext uri="{FF2B5EF4-FFF2-40B4-BE49-F238E27FC236}">
                <a16:creationId xmlns:a16="http://schemas.microsoft.com/office/drawing/2014/main" xmlns="" id="{BCFC6C32-BA7F-5C46-BBB3-63651EFC1B12}"/>
              </a:ext>
            </a:extLst>
          </p:cNvPr>
          <p:cNvSpPr/>
          <p:nvPr/>
        </p:nvSpPr>
        <p:spPr>
          <a:xfrm>
            <a:off x="5998663" y="3468278"/>
            <a:ext cx="1308296" cy="1684800"/>
          </a:xfrm>
          <a:prstGeom prst="rect">
            <a:avLst/>
          </a:prstGeom>
          <a:solidFill>
            <a:srgbClr val="F8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Arial Narrow" panose="020B0604020202020204" pitchFamily="34" charset="0"/>
                <a:cs typeface="Arial Narrow" panose="020B0604020202020204" pitchFamily="34" charset="0"/>
              </a:rPr>
              <a:t>Monitoring  global temperature</a:t>
            </a:r>
          </a:p>
        </p:txBody>
      </p:sp>
      <p:sp>
        <p:nvSpPr>
          <p:cNvPr id="152" name="Rectangle 151">
            <a:extLst>
              <a:ext uri="{FF2B5EF4-FFF2-40B4-BE49-F238E27FC236}">
                <a16:creationId xmlns:a16="http://schemas.microsoft.com/office/drawing/2014/main" xmlns="" id="{149C9FBD-3487-B242-90C5-598FC3EF35D0}"/>
              </a:ext>
            </a:extLst>
          </p:cNvPr>
          <p:cNvSpPr/>
          <p:nvPr/>
        </p:nvSpPr>
        <p:spPr>
          <a:xfrm>
            <a:off x="2880003" y="5187339"/>
            <a:ext cx="1308296" cy="1684800"/>
          </a:xfrm>
          <a:prstGeom prst="rect">
            <a:avLst/>
          </a:prstGeom>
          <a:solidFill>
            <a:srgbClr val="00A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anose="020B0604020202020204" pitchFamily="34" charset="0"/>
                <a:cs typeface="Arial Narrow" panose="020B0604020202020204" pitchFamily="34" charset="0"/>
              </a:rPr>
              <a:t>Overall impact of NDCs: state of the climate, global water cycle and energy fluxes</a:t>
            </a:r>
          </a:p>
        </p:txBody>
      </p:sp>
      <p:sp>
        <p:nvSpPr>
          <p:cNvPr id="153" name="Rectangle 152">
            <a:extLst>
              <a:ext uri="{FF2B5EF4-FFF2-40B4-BE49-F238E27FC236}">
                <a16:creationId xmlns:a16="http://schemas.microsoft.com/office/drawing/2014/main" xmlns="" id="{C513572E-18C3-2F4F-9CFE-5111916F9CBA}"/>
              </a:ext>
            </a:extLst>
          </p:cNvPr>
          <p:cNvSpPr/>
          <p:nvPr/>
        </p:nvSpPr>
        <p:spPr>
          <a:xfrm>
            <a:off x="5998663" y="30154"/>
            <a:ext cx="1308296" cy="1684800"/>
          </a:xfrm>
          <a:prstGeom prst="rect">
            <a:avLst/>
          </a:prstGeom>
          <a:solidFill>
            <a:srgbClr val="4398A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latin typeface="Arial Narrow" panose="020B0604020202020204" pitchFamily="34" charset="0"/>
                <a:cs typeface="Arial Narrow" panose="020B0604020202020204" pitchFamily="34" charset="0"/>
              </a:rPr>
              <a:t>Monitoring  of  implementation of adaption (urban change, infrastructure, agriculture, …)</a:t>
            </a:r>
          </a:p>
        </p:txBody>
      </p:sp>
      <p:sp>
        <p:nvSpPr>
          <p:cNvPr id="154" name="Rectangle 153">
            <a:extLst>
              <a:ext uri="{FF2B5EF4-FFF2-40B4-BE49-F238E27FC236}">
                <a16:creationId xmlns:a16="http://schemas.microsoft.com/office/drawing/2014/main" xmlns="" id="{F48EE84A-5608-204C-9686-3C795798DA8B}"/>
              </a:ext>
            </a:extLst>
          </p:cNvPr>
          <p:cNvSpPr/>
          <p:nvPr/>
        </p:nvSpPr>
        <p:spPr>
          <a:xfrm>
            <a:off x="4248954" y="5187339"/>
            <a:ext cx="1308296" cy="1684800"/>
          </a:xfrm>
          <a:prstGeom prst="rect">
            <a:avLst/>
          </a:prstGeom>
          <a:solidFill>
            <a:srgbClr val="009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Narrow" panose="020B0604020202020204" pitchFamily="34" charset="0"/>
                <a:cs typeface="Arial Narrow" panose="020B0604020202020204" pitchFamily="34" charset="0"/>
              </a:rPr>
              <a:t>Monitoring to support renewable energy, winds, water etc.  </a:t>
            </a:r>
          </a:p>
        </p:txBody>
      </p:sp>
      <p:pic>
        <p:nvPicPr>
          <p:cNvPr id="155" name="Picture 2" descr="https://upload.wikimedia.org/wikipedia/commons/5/56/London_MMB_%C2%BB120_Thames_Barrier.jpg">
            <a:extLst>
              <a:ext uri="{FF2B5EF4-FFF2-40B4-BE49-F238E27FC236}">
                <a16:creationId xmlns:a16="http://schemas.microsoft.com/office/drawing/2014/main" xmlns="" id="{90CD063B-5C37-2D44-98C5-770CA6263899}"/>
              </a:ext>
            </a:extLst>
          </p:cNvPr>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487514" y="31464"/>
            <a:ext cx="1700785" cy="1684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xmlns="" id="{F5193E8A-0B14-3F48-8EBB-B1D83CA9E8E0}"/>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1138319" y="1737995"/>
            <a:ext cx="1700785" cy="1684800"/>
          </a:xfrm>
          <a:prstGeom prst="rect">
            <a:avLst/>
          </a:prstGeom>
          <a:ln>
            <a:noFill/>
          </a:ln>
        </p:spPr>
      </p:pic>
      <p:pic>
        <p:nvPicPr>
          <p:cNvPr id="157" name="Picture 4" descr="cityscape transport construction vehicle industry port public transport infrastructure bird's eye view aerial photography urban area residential area">
            <a:extLst>
              <a:ext uri="{FF2B5EF4-FFF2-40B4-BE49-F238E27FC236}">
                <a16:creationId xmlns:a16="http://schemas.microsoft.com/office/drawing/2014/main" xmlns="" id="{62DA7054-2E85-6847-8D70-5409A82C249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47584" y="31557"/>
            <a:ext cx="1702161" cy="1684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8" name="Picture 6" descr="https://upload.wikimedia.org/wikipedia/commons/6/6d/Floods.jpg">
            <a:extLst>
              <a:ext uri="{FF2B5EF4-FFF2-40B4-BE49-F238E27FC236}">
                <a16:creationId xmlns:a16="http://schemas.microsoft.com/office/drawing/2014/main" xmlns="" id="{F9F63C70-60EF-D34D-9822-979E7A7590BA}"/>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06174" y="1749216"/>
            <a:ext cx="1700785" cy="1684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9" name="Picture 8" descr="https://upload.wikimedia.org/wikipedia/commons/6/6e/Sherco_Generating_Station_-_Xcel_Energy_Sherburne_County_Coal-Fired_Power_Plant_-_Sunset_%2824077210421%29.jpg">
            <a:extLst>
              <a:ext uri="{FF2B5EF4-FFF2-40B4-BE49-F238E27FC236}">
                <a16:creationId xmlns:a16="http://schemas.microsoft.com/office/drawing/2014/main" xmlns="" id="{77BD55EB-3918-D046-9198-7C3D785CAAC2}"/>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87514" y="3468714"/>
            <a:ext cx="1700785" cy="1684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0" name="Picture 10" descr="https://upload.wikimedia.org/wikipedia/commons/5/55/A_close_shot_of_wind_turbines_wind_farm.jpg">
            <a:extLst>
              <a:ext uri="{FF2B5EF4-FFF2-40B4-BE49-F238E27FC236}">
                <a16:creationId xmlns:a16="http://schemas.microsoft.com/office/drawing/2014/main" xmlns="" id="{F25F674B-4409-754C-94FF-82E46111C676}"/>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606174" y="5187339"/>
            <a:ext cx="1700785" cy="1684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1" name="Picture 160">
            <a:extLst>
              <a:ext uri="{FF2B5EF4-FFF2-40B4-BE49-F238E27FC236}">
                <a16:creationId xmlns:a16="http://schemas.microsoft.com/office/drawing/2014/main" xmlns="" id="{192B14C2-D636-184C-9ADF-D18C7DD260B6}"/>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1128489" y="5180562"/>
            <a:ext cx="1700785" cy="1684800"/>
          </a:xfrm>
          <a:prstGeom prst="rect">
            <a:avLst/>
          </a:prstGeom>
          <a:ln>
            <a:noFill/>
          </a:ln>
        </p:spPr>
      </p:pic>
      <p:pic>
        <p:nvPicPr>
          <p:cNvPr id="162" name="Picture 12" descr="https://upload.wikimedia.org/wikipedia/commons/3/3c/Weather_station_on_Mount_Vesuvius_%282437693238%29.jpg">
            <a:extLst>
              <a:ext uri="{FF2B5EF4-FFF2-40B4-BE49-F238E27FC236}">
                <a16:creationId xmlns:a16="http://schemas.microsoft.com/office/drawing/2014/main" xmlns="" id="{51CF600C-7B14-4548-9D54-777425FE1EA2}"/>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48954" y="3468031"/>
            <a:ext cx="1700785" cy="1684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5" name="Right Arrow 174">
            <a:extLst>
              <a:ext uri="{FF2B5EF4-FFF2-40B4-BE49-F238E27FC236}">
                <a16:creationId xmlns:a16="http://schemas.microsoft.com/office/drawing/2014/main" xmlns="" id="{1921954B-986D-8B41-BB68-6B49AF3296B7}"/>
              </a:ext>
            </a:extLst>
          </p:cNvPr>
          <p:cNvSpPr/>
          <p:nvPr/>
        </p:nvSpPr>
        <p:spPr>
          <a:xfrm>
            <a:off x="7367614" y="1377567"/>
            <a:ext cx="241510" cy="720863"/>
          </a:xfrm>
          <a:prstGeom prst="rightArrow">
            <a:avLst/>
          </a:prstGeom>
          <a:solidFill>
            <a:srgbClr val="F8931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7" name="Right Arrow 176">
            <a:extLst>
              <a:ext uri="{FF2B5EF4-FFF2-40B4-BE49-F238E27FC236}">
                <a16:creationId xmlns:a16="http://schemas.microsoft.com/office/drawing/2014/main" xmlns="" id="{6E2A0A52-8E28-8F40-B03F-D150EC2915E6}"/>
              </a:ext>
            </a:extLst>
          </p:cNvPr>
          <p:cNvSpPr/>
          <p:nvPr/>
        </p:nvSpPr>
        <p:spPr>
          <a:xfrm>
            <a:off x="7355368" y="4820142"/>
            <a:ext cx="241510" cy="720863"/>
          </a:xfrm>
          <a:prstGeom prst="rightArrow">
            <a:avLst/>
          </a:prstGeom>
          <a:solidFill>
            <a:srgbClr val="F8931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9906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4">
      <a:dk1>
        <a:srgbClr val="000000"/>
      </a:dk1>
      <a:lt1>
        <a:srgbClr val="FFFFFF"/>
      </a:lt1>
      <a:dk2>
        <a:srgbClr val="44546A"/>
      </a:dk2>
      <a:lt2>
        <a:srgbClr val="E7E6E6"/>
      </a:lt2>
      <a:accent1>
        <a:srgbClr val="F5911E"/>
      </a:accent1>
      <a:accent2>
        <a:srgbClr val="09ADE9"/>
      </a:accent2>
      <a:accent3>
        <a:srgbClr val="0D8D9C"/>
      </a:accent3>
      <a:accent4>
        <a:srgbClr val="283173"/>
      </a:accent4>
      <a:accent5>
        <a:srgbClr val="FED6A4"/>
      </a:accent5>
      <a:accent6>
        <a:srgbClr val="AEDDF7"/>
      </a:accent6>
      <a:hlink>
        <a:srgbClr val="AAD2DA"/>
      </a:hlink>
      <a:folHlink>
        <a:srgbClr val="4E81B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7856</TotalTime>
  <Words>1503</Words>
  <Application>Microsoft Office PowerPoint</Application>
  <PresentationFormat>Custom</PresentationFormat>
  <Paragraphs>325</Paragraphs>
  <Slides>19</Slides>
  <Notes>7</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1_Office Theme</vt:lpstr>
      <vt:lpstr>2_Office Theme</vt:lpstr>
      <vt:lpstr>GCOS  CEOS-32 Plenary 17-18 October 2018, Brussels</vt:lpstr>
      <vt:lpstr>Strategy</vt:lpstr>
      <vt:lpstr>Strategy: Advocate – Coordinate - Communicate</vt:lpstr>
      <vt:lpstr>PowerPoint Presentation</vt:lpstr>
      <vt:lpstr>Paris Agreement</vt:lpstr>
      <vt:lpstr>PowerPoint Presentation</vt:lpstr>
      <vt:lpstr>The UNFCCC reality…</vt:lpstr>
      <vt:lpstr>From “observations and science informs policy”  to “policy directs scientific focus”</vt:lpstr>
      <vt:lpstr>PowerPoint Presentation</vt:lpstr>
      <vt:lpstr>Improving observations of the Global Carbon Cycle</vt:lpstr>
      <vt:lpstr>Example of potential remote sensing of implementation of adaption actions</vt:lpstr>
      <vt:lpstr>Indicators</vt:lpstr>
      <vt:lpstr>Climate Indicators</vt:lpstr>
      <vt:lpstr>PowerPoint Presentation</vt:lpstr>
      <vt:lpstr>PowerPoint Presentation</vt:lpstr>
      <vt:lpstr>Global Climate Indicator - Composition</vt:lpstr>
      <vt:lpstr>Requirements for  Anthropogenic Greenhouse Gas Fluxes</vt:lpstr>
      <vt:lpstr>PowerPoint Presentation</vt:lpstr>
      <vt:lpstr>The new GCOS Strategy is being considered by the partners before its final adoption.  The Paris Agreement is a major driver for climate observation needs. Adaptation is a significant element of the new GCOS Implementation Plan. It  is an extremely important aim of the Paris Agreement.  GCOS will submit to COP24/SBSTA49 a paper on “Systematic Observations and the Paris Agreement” (to be approved by GCOS SC-26, 22-26 October 2018)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GCOS</dc:creator>
  <cp:lastModifiedBy>Carolin Richter</cp:lastModifiedBy>
  <cp:revision>352</cp:revision>
  <dcterms:created xsi:type="dcterms:W3CDTF">2016-11-01T07:33:17Z</dcterms:created>
  <dcterms:modified xsi:type="dcterms:W3CDTF">2018-10-10T07:29:16Z</dcterms:modified>
</cp:coreProperties>
</file>