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0" r:id="rId4"/>
    <p:sldId id="262" r:id="rId5"/>
    <p:sldId id="267" r:id="rId6"/>
    <p:sldId id="264" r:id="rId7"/>
    <p:sldId id="263" r:id="rId8"/>
    <p:sldId id="268" r:id="rId9"/>
    <p:sldId id="273" r:id="rId10"/>
    <p:sldId id="274" r:id="rId11"/>
    <p:sldId id="269" r:id="rId12"/>
    <p:sldId id="272" r:id="rId13"/>
    <p:sldId id="271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/>
    <p:restoredTop sz="94731"/>
  </p:normalViewPr>
  <p:slideViewPr>
    <p:cSldViewPr>
      <p:cViewPr varScale="1">
        <p:scale>
          <a:sx n="70" d="100"/>
          <a:sy n="70" d="100"/>
        </p:scale>
        <p:origin x="119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eos.org/document_management/Meetings/Plenary/32/documents/CEOS_Work_Plan_18-20_Progress_Repor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749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600" b="1" dirty="0" smtClean="0">
                <a:solidFill>
                  <a:srgbClr val="FFFFFF"/>
                </a:solidFill>
                <a:latin typeface="+mj-lt"/>
              </a:rPr>
              <a:t>CEOS Work Plan Progress Report         &amp; Update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Executive Officer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Agenda Item 1.2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Brussels, Belgium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17 – 18 October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143000"/>
            <a:ext cx="3537417" cy="5229225"/>
            <a:chOff x="3124200" y="1367065"/>
            <a:chExt cx="3537417" cy="52292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4200" y="1367065"/>
              <a:ext cx="3537417" cy="52292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524000"/>
              <a:ext cx="1397072" cy="99700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145439" y="1390599"/>
            <a:ext cx="3537417" cy="5203933"/>
            <a:chOff x="3145439" y="1390599"/>
            <a:chExt cx="3537417" cy="52039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5439" y="1390599"/>
              <a:ext cx="3537417" cy="520393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855" y="2895600"/>
              <a:ext cx="960993" cy="6858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024660" y="2588960"/>
            <a:ext cx="3680940" cy="3700745"/>
            <a:chOff x="3024660" y="2588960"/>
            <a:chExt cx="3680940" cy="37007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850" y="2894076"/>
              <a:ext cx="562767" cy="4016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257" y="2627376"/>
              <a:ext cx="562767" cy="4016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971800"/>
              <a:ext cx="562767" cy="4016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879" y="3420204"/>
              <a:ext cx="562767" cy="40161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633" y="3179789"/>
              <a:ext cx="562767" cy="4016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588960"/>
              <a:ext cx="519568" cy="37078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5334000"/>
              <a:ext cx="519568" cy="37078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513" y="5918922"/>
              <a:ext cx="519568" cy="370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5257800"/>
              <a:ext cx="519568" cy="370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5257800"/>
              <a:ext cx="519568" cy="37078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349" y="5496617"/>
              <a:ext cx="638651" cy="45576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89407">
              <a:off x="4606510" y="5063702"/>
              <a:ext cx="638651" cy="45576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402" y="5472618"/>
              <a:ext cx="839698" cy="59923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431" y="5285232"/>
              <a:ext cx="428801" cy="30600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5478648"/>
              <a:ext cx="428801" cy="30600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660" y="5638800"/>
              <a:ext cx="785340" cy="56044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5332792"/>
              <a:ext cx="428801" cy="30600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5257800"/>
              <a:ext cx="428801" cy="30600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334000"/>
              <a:ext cx="428801" cy="30600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888" y="5428489"/>
              <a:ext cx="685800" cy="48941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766" y="5617126"/>
              <a:ext cx="826834" cy="59005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5485192"/>
              <a:ext cx="428801" cy="306008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64971" y="1643497"/>
            <a:ext cx="3581400" cy="5198634"/>
            <a:chOff x="7848600" y="1405042"/>
            <a:chExt cx="3581400" cy="5198634"/>
          </a:xfrm>
        </p:grpSpPr>
        <p:grpSp>
          <p:nvGrpSpPr>
            <p:cNvPr id="7" name="Group 6"/>
            <p:cNvGrpSpPr/>
            <p:nvPr/>
          </p:nvGrpSpPr>
          <p:grpSpPr>
            <a:xfrm>
              <a:off x="7848600" y="1405042"/>
              <a:ext cx="3581400" cy="5198634"/>
              <a:chOff x="7848600" y="1405042"/>
              <a:chExt cx="3581400" cy="519863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8600" y="1405042"/>
                <a:ext cx="3581400" cy="519863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9264" y="3259111"/>
                <a:ext cx="1626164" cy="1160489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6332" r="65000" b="31805"/>
            <a:stretch/>
          </p:blipFill>
          <p:spPr>
            <a:xfrm>
              <a:off x="8534400" y="4688089"/>
              <a:ext cx="1045083" cy="49351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63884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 startAt="3"/>
            </a:pPr>
            <a:r>
              <a:rPr lang="en-US" b="1" dirty="0">
                <a:latin typeface="Arial" panose="020B0604020202020204" pitchFamily="34" charset="0"/>
              </a:rPr>
              <a:t>Agency-driven top-down requests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</a:rPr>
              <a:t>During WP development - open call to CEOS agencies to propose new CEOS deliverables </a:t>
            </a:r>
          </a:p>
          <a:p>
            <a:pPr lvl="1" indent="-342900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</a:rPr>
              <a:t>Requirement for deliverable to be carried by a CEOS entity</a:t>
            </a:r>
          </a:p>
          <a:p>
            <a:pPr lvl="1" indent="-342900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</a:rPr>
              <a:t>Need for consultation with responsible CEOS entity prior to submission to WP </a:t>
            </a:r>
            <a:endParaRPr lang="en-US" dirty="0" smtClean="0">
              <a:latin typeface="Arial" panose="020B0604020202020204" pitchFamily="34" charset="0"/>
            </a:endParaRPr>
          </a:p>
          <a:p>
            <a:pPr lvl="1" indent="-342900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 startAt="3"/>
            </a:pPr>
            <a:r>
              <a:rPr lang="en-US" b="1" dirty="0" smtClean="0">
                <a:latin typeface="Arial" panose="020B0604020202020204" pitchFamily="34" charset="0"/>
              </a:rPr>
              <a:t>Modify the ceos-deliverables.org deliverable tracking tool to record  </a:t>
            </a:r>
            <a:endParaRPr lang="en-US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</a:rPr>
              <a:t>Cumulative number of months due date has been set back for every deliverable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panose="020B0604020202020204" pitchFamily="34" charset="0"/>
              </a:rPr>
              <a:t>Nb</a:t>
            </a:r>
            <a:r>
              <a:rPr lang="en-US" dirty="0" smtClean="0">
                <a:latin typeface="Arial" panose="020B0604020202020204" pitchFamily="34" charset="0"/>
              </a:rPr>
              <a:t> of times due date has been set back </a:t>
            </a:r>
            <a:endParaRPr lang="en-US" dirty="0">
              <a:latin typeface="Arial" panose="020B0604020202020204" pitchFamily="34" charset="0"/>
            </a:endParaRPr>
          </a:p>
          <a:p>
            <a:pPr lvl="1" indent="-342900">
              <a:lnSpc>
                <a:spcPct val="9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4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2019-2021 WP Development</a:t>
            </a:r>
          </a:p>
          <a:p>
            <a:r>
              <a:rPr lang="en-GB" dirty="0" smtClean="0"/>
              <a:t>- Proposed changes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800600"/>
            <a:ext cx="312420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08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800" dirty="0" smtClean="0"/>
              <a:t>CEOS 2019-2021 Work Plan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CEO emails CEOS entities requesting updates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9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November</a:t>
            </a:r>
          </a:p>
          <a:p>
            <a:pPr marL="0" indent="0">
              <a:buNone/>
            </a:pPr>
            <a:endParaRPr lang="en-GB" sz="500" dirty="0" smtClean="0"/>
          </a:p>
          <a:p>
            <a:pPr marL="0" indent="0">
              <a:buNone/>
            </a:pPr>
            <a:r>
              <a:rPr lang="en-GB" sz="2400" dirty="0" smtClean="0"/>
              <a:t>Deadline for updates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14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December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2400" dirty="0" smtClean="0"/>
              <a:t>Work Plan V0 released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25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January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400" dirty="0"/>
              <a:t>Work Plan V0 </a:t>
            </a:r>
            <a:r>
              <a:rPr lang="en-GB" sz="2400" dirty="0" smtClean="0"/>
              <a:t>comments by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15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February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400" dirty="0" smtClean="0"/>
              <a:t>Work Plan V1 released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22</a:t>
            </a:r>
            <a:r>
              <a:rPr lang="en-GB" sz="2400" baseline="30000" dirty="0" smtClean="0">
                <a:solidFill>
                  <a:srgbClr val="FF0000"/>
                </a:solidFill>
              </a:rPr>
              <a:t>nd</a:t>
            </a:r>
            <a:r>
              <a:rPr lang="en-GB" sz="2400" dirty="0" smtClean="0">
                <a:solidFill>
                  <a:srgbClr val="FF0000"/>
                </a:solidFill>
              </a:rPr>
              <a:t> February</a:t>
            </a:r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0" y="1905000"/>
            <a:ext cx="2676831" cy="1066800"/>
            <a:chOff x="4572000" y="2286000"/>
            <a:chExt cx="2676831" cy="1066800"/>
          </a:xfrm>
        </p:grpSpPr>
        <p:sp>
          <p:nvSpPr>
            <p:cNvPr id="5" name="Down Arrow 4"/>
            <p:cNvSpPr/>
            <p:nvPr/>
          </p:nvSpPr>
          <p:spPr>
            <a:xfrm>
              <a:off x="4572000" y="2286000"/>
              <a:ext cx="685800" cy="1066800"/>
            </a:xfrm>
            <a:prstGeom prst="downArrow">
              <a:avLst/>
            </a:prstGeom>
            <a:solidFill>
              <a:schemeClr val="accent6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286000"/>
              <a:ext cx="2067231" cy="646329"/>
            </a:xfrm>
            <a:prstGeom prst="rect">
              <a:avLst/>
            </a:prstGeom>
            <a:noFill/>
            <a:ln w="28575" cap="flat">
              <a:solidFill>
                <a:schemeClr val="accent6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5</a:t>
              </a: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weeks for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CEOS</a:t>
              </a:r>
              <a:r>
                <a:rPr kumimoji="0" lang="en-GB" sz="1800" b="0" i="0" u="none" strike="noStrike" cap="none" spc="0" normalizeH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Entity inputs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3657600"/>
            <a:ext cx="2987600" cy="1066800"/>
            <a:chOff x="4572000" y="4800600"/>
            <a:chExt cx="2987600" cy="1066800"/>
          </a:xfrm>
        </p:grpSpPr>
        <p:sp>
          <p:nvSpPr>
            <p:cNvPr id="7" name="Down Arrow 6"/>
            <p:cNvSpPr/>
            <p:nvPr/>
          </p:nvSpPr>
          <p:spPr>
            <a:xfrm>
              <a:off x="4572000" y="4800600"/>
              <a:ext cx="685800" cy="1066800"/>
            </a:xfrm>
            <a:prstGeom prst="downArrow">
              <a:avLst/>
            </a:prstGeom>
            <a:solidFill>
              <a:schemeClr val="accent6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1769" y="4815230"/>
              <a:ext cx="2387831" cy="646329"/>
            </a:xfrm>
            <a:prstGeom prst="rect">
              <a:avLst/>
            </a:prstGeom>
            <a:noFill/>
            <a:ln w="28575" cap="flat">
              <a:solidFill>
                <a:schemeClr val="accent6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lvl1pPr marL="0" marR="0" indent="0" algn="l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lvl1pPr>
            </a:lstStyle>
            <a:p>
              <a:r>
                <a:rPr lang="en-GB" dirty="0"/>
                <a:t>3 weeks for</a:t>
              </a:r>
            </a:p>
            <a:p>
              <a:r>
                <a:rPr lang="en-GB" dirty="0"/>
                <a:t>CEOS Entity feedback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57200" y="3505200"/>
            <a:ext cx="73914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>
            <a:off x="457200" y="5700884"/>
            <a:ext cx="73914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79728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Good progress made against deliverables due in 2018</a:t>
            </a:r>
          </a:p>
          <a:p>
            <a:r>
              <a:rPr lang="en-GB" dirty="0" smtClean="0"/>
              <a:t>Need to remain vigilant to complete “On Track” deliverables</a:t>
            </a:r>
          </a:p>
          <a:p>
            <a:endParaRPr lang="en-GB" dirty="0"/>
          </a:p>
          <a:p>
            <a:r>
              <a:rPr lang="en-GB" dirty="0" smtClean="0"/>
              <a:t>Renewed emphasis from CEOS leadership means CEOS entities using WP more and more as a tool to define and monitor their work</a:t>
            </a:r>
          </a:p>
          <a:p>
            <a:endParaRPr lang="en-GB" dirty="0"/>
          </a:p>
          <a:p>
            <a:r>
              <a:rPr lang="en-GB" dirty="0" smtClean="0"/>
              <a:t>Several improvements to be implemented in coming year including:</a:t>
            </a:r>
          </a:p>
          <a:p>
            <a:pPr lvl="1"/>
            <a:r>
              <a:rPr lang="en-GB" dirty="0" smtClean="0"/>
              <a:t>Standard reporting</a:t>
            </a:r>
          </a:p>
          <a:p>
            <a:pPr lvl="1"/>
            <a:r>
              <a:rPr lang="en-GB" dirty="0" smtClean="0"/>
              <a:t>Nominative deliverable ownership (in addition to CEOS entity)</a:t>
            </a:r>
          </a:p>
          <a:p>
            <a:pPr lvl="1"/>
            <a:r>
              <a:rPr lang="en-GB" dirty="0" smtClean="0"/>
              <a:t>Improve deliverable descriptions and due date estimates</a:t>
            </a:r>
          </a:p>
          <a:p>
            <a:pPr lvl="1"/>
            <a:r>
              <a:rPr lang="en-GB" dirty="0" smtClean="0"/>
              <a:t>Improve online deliverable tracking tool</a:t>
            </a:r>
          </a:p>
          <a:p>
            <a:pPr lvl="1"/>
            <a:r>
              <a:rPr lang="en-GB" dirty="0" smtClean="0"/>
              <a:t>Define links into GEO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082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Its not rocket science!</a:t>
            </a:r>
            <a:endParaRPr lang="en-GB" dirty="0"/>
          </a:p>
        </p:txBody>
      </p:sp>
      <p:pic>
        <p:nvPicPr>
          <p:cNvPr id="5" name="zoxzs">
            <a:hlinkClick r:id="" action="ppaction://media"/>
          </p:cNvPr>
          <p:cNvPicPr>
            <a:picLocks noGrp="1" noChangeAspect="1"/>
          </p:cNvPicPr>
          <p:nvPr>
            <p:ph sz="quarter" idx="1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981200"/>
            <a:ext cx="7298872" cy="4114800"/>
          </a:xfrm>
        </p:spPr>
      </p:pic>
    </p:spTree>
    <p:extLst>
      <p:ext uri="{BB962C8B-B14F-4D97-AF65-F5344CB8AC3E}">
        <p14:creationId xmlns:p14="http://schemas.microsoft.com/office/powerpoint/2010/main" val="2968568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6324600" cy="4724400"/>
          </a:xfrm>
        </p:spPr>
        <p:txBody>
          <a:bodyPr/>
          <a:lstStyle/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200" b="1" dirty="0" smtClean="0"/>
              <a:t>Progress against CEOS 2018-2020 Work Plan</a:t>
            </a:r>
          </a:p>
          <a:p>
            <a:r>
              <a:rPr lang="en-GB" dirty="0" smtClean="0"/>
              <a:t>Overview</a:t>
            </a:r>
            <a:endParaRPr lang="en-GB" dirty="0"/>
          </a:p>
          <a:p>
            <a:r>
              <a:rPr lang="en-GB" dirty="0" smtClean="0"/>
              <a:t>Issues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sz="4000" b="1" dirty="0" smtClean="0"/>
          </a:p>
          <a:p>
            <a:pPr marL="0" indent="0">
              <a:buNone/>
            </a:pPr>
            <a:r>
              <a:rPr lang="en-GB" sz="2200" b="1" dirty="0" smtClean="0"/>
              <a:t>CEOS 2019-2021 </a:t>
            </a:r>
            <a:r>
              <a:rPr lang="en-GB" sz="2200" b="1" dirty="0"/>
              <a:t>Work Plan </a:t>
            </a:r>
            <a:r>
              <a:rPr lang="en-GB" sz="2200" b="1" dirty="0" smtClean="0"/>
              <a:t>Development</a:t>
            </a:r>
          </a:p>
          <a:p>
            <a:r>
              <a:rPr lang="en-GB" dirty="0" smtClean="0"/>
              <a:t>Proposed changes to WP</a:t>
            </a:r>
          </a:p>
          <a:p>
            <a:r>
              <a:rPr lang="en-GB" dirty="0" smtClean="0"/>
              <a:t>Schedule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19200"/>
            <a:ext cx="2116328" cy="2736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60087"/>
            <a:ext cx="2114182" cy="2736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01794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63000" y="7127915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5344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Good progress made!</a:t>
            </a:r>
            <a:r>
              <a:rPr lang="en-GB" dirty="0" smtClean="0"/>
              <a:t> (see detailed </a:t>
            </a:r>
            <a:r>
              <a:rPr lang="en-GB" dirty="0" smtClean="0">
                <a:hlinkClick r:id="rId2"/>
              </a:rPr>
              <a:t>WP Progress report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Updated information provided on 93% of deliverables</a:t>
            </a:r>
          </a:p>
          <a:p>
            <a:pPr lvl="1"/>
            <a:r>
              <a:rPr lang="en-GB" b="1" dirty="0" smtClean="0"/>
              <a:t>All WP:</a:t>
            </a:r>
            <a:r>
              <a:rPr lang="en-GB" dirty="0" smtClean="0"/>
              <a:t> 69% Completed/On track, 23% delay + new due dates </a:t>
            </a:r>
          </a:p>
          <a:p>
            <a:pPr lvl="1"/>
            <a:r>
              <a:rPr lang="en-GB" b="1" dirty="0" smtClean="0"/>
              <a:t>Due 2018:</a:t>
            </a:r>
            <a:r>
              <a:rPr lang="en-GB" dirty="0" smtClean="0"/>
              <a:t> 62% Completed/On track, 30% delay + new due dates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/>
              <a:t>Progress against </a:t>
            </a:r>
            <a:r>
              <a:rPr lang="en-GB" b="1" dirty="0" smtClean="0"/>
              <a:t>2018-2020 WP</a:t>
            </a:r>
            <a:endParaRPr lang="en-GB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1" y="3290249"/>
            <a:ext cx="3706689" cy="2694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750" y="5984915"/>
            <a:ext cx="6174250" cy="424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b="11531"/>
          <a:stretch/>
        </p:blipFill>
        <p:spPr>
          <a:xfrm>
            <a:off x="4191000" y="3285133"/>
            <a:ext cx="4744207" cy="271636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206613" y="3350660"/>
            <a:ext cx="2898787" cy="2075255"/>
            <a:chOff x="2206613" y="3350660"/>
            <a:chExt cx="2898787" cy="2075255"/>
          </a:xfrm>
        </p:grpSpPr>
        <p:grpSp>
          <p:nvGrpSpPr>
            <p:cNvPr id="21" name="Group 20"/>
            <p:cNvGrpSpPr/>
            <p:nvPr/>
          </p:nvGrpSpPr>
          <p:grpSpPr>
            <a:xfrm>
              <a:off x="2640206" y="3350660"/>
              <a:ext cx="2465194" cy="2075255"/>
              <a:chOff x="2640206" y="3350660"/>
              <a:chExt cx="2465194" cy="2075255"/>
            </a:xfrm>
          </p:grpSpPr>
          <p:sp>
            <p:nvSpPr>
              <p:cNvPr id="18" name="Explosion 2 17"/>
              <p:cNvSpPr/>
              <p:nvPr/>
            </p:nvSpPr>
            <p:spPr>
              <a:xfrm>
                <a:off x="2640206" y="3350660"/>
                <a:ext cx="2209800" cy="2075255"/>
              </a:xfrm>
              <a:prstGeom prst="irregularSeal2">
                <a:avLst/>
              </a:prstGeom>
              <a:solidFill>
                <a:srgbClr val="FF0000"/>
              </a:solidFill>
              <a:ln w="25400" cap="flat">
                <a:solidFill>
                  <a:srgbClr val="FF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l" rtl="0" latinLnBrk="1" hangingPunct="0"/>
                <a:r>
                  <a:rPr lang="en-GB" dirty="0">
                    <a:solidFill>
                      <a:schemeClr val="bg1"/>
                    </a:solidFill>
                  </a:rPr>
                  <a:t>Need to stay on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track!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4038600" y="4191000"/>
                <a:ext cx="1066800" cy="381000"/>
              </a:xfrm>
              <a:prstGeom prst="rightArrow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 rot="8385340">
              <a:off x="2206613" y="4657051"/>
              <a:ext cx="1066800" cy="381000"/>
            </a:xfrm>
            <a:prstGeom prst="rightArrow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036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Naming and shaming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608000" cy="1348888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2796688"/>
            <a:ext cx="4608000" cy="75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563"/>
          <a:stretch/>
        </p:blipFill>
        <p:spPr>
          <a:xfrm>
            <a:off x="4551450" y="1447800"/>
            <a:ext cx="4608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3512964"/>
            <a:ext cx="4608000" cy="469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485" y="2336800"/>
            <a:ext cx="4608000" cy="26312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55324" y="1323075"/>
            <a:ext cx="5796716" cy="4563433"/>
            <a:chOff x="1055324" y="1323075"/>
            <a:chExt cx="5796716" cy="4563433"/>
          </a:xfrm>
        </p:grpSpPr>
        <p:grpSp>
          <p:nvGrpSpPr>
            <p:cNvPr id="11" name="Group 10"/>
            <p:cNvGrpSpPr/>
            <p:nvPr/>
          </p:nvGrpSpPr>
          <p:grpSpPr>
            <a:xfrm>
              <a:off x="1055324" y="1323075"/>
              <a:ext cx="5585552" cy="3623893"/>
              <a:chOff x="1055324" y="1323075"/>
              <a:chExt cx="5585552" cy="362389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324" y="1676311"/>
                <a:ext cx="1002076" cy="96975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3007466"/>
                <a:ext cx="1002076" cy="96975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3977217"/>
                <a:ext cx="1002076" cy="96975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323075"/>
                <a:ext cx="1002076" cy="969751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556362" y="5486400"/>
              <a:ext cx="5295678" cy="40010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spc="0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Information provided since 30</a:t>
              </a:r>
              <a:r>
                <a:rPr kumimoji="0" lang="en-GB" sz="2000" b="1" i="0" u="none" strike="noStrike" cap="none" spc="0" normalizeH="0" baseline="30000" dirty="0" smtClean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th</a:t>
              </a:r>
              <a:r>
                <a:rPr kumimoji="0" lang="en-GB" sz="2000" b="1" i="0" u="none" strike="noStrike" cap="none" spc="0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 September</a:t>
              </a:r>
              <a:endParaRPr kumimoji="0" lang="en-GB" sz="20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037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4590414"/>
            <a:ext cx="8153400" cy="1505585"/>
          </a:xfrm>
        </p:spPr>
        <p:txBody>
          <a:bodyPr/>
          <a:lstStyle/>
          <a:p>
            <a:r>
              <a:rPr lang="en-GB" dirty="0" smtClean="0"/>
              <a:t>No Deliverables, when defined, are anticipated as &gt;3years old whereas some live to 7years! </a:t>
            </a:r>
          </a:p>
          <a:p>
            <a:r>
              <a:rPr lang="en-GB" dirty="0" smtClean="0"/>
              <a:t>40% of our deliverables to be completed within the year 2018 are delayed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r>
              <a:rPr lang="en-GB" b="1" dirty="0"/>
              <a:t>Progress against CEOS 2018-2020 Work Plan</a:t>
            </a:r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" y="1524000"/>
            <a:ext cx="4139565" cy="276161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48699" y="5976066"/>
            <a:ext cx="6460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Need to improve due date </a:t>
            </a:r>
            <a:r>
              <a:rPr lang="en-GB" sz="2800" b="1" dirty="0" smtClean="0">
                <a:solidFill>
                  <a:srgbClr val="FF0000"/>
                </a:solidFill>
              </a:rPr>
              <a:t>estimates</a:t>
            </a:r>
            <a:r>
              <a:rPr lang="en-GB" sz="2800" b="1" dirty="0">
                <a:solidFill>
                  <a:srgbClr val="FF0000"/>
                </a:solidFill>
              </a:rPr>
              <a:t>!</a:t>
            </a:r>
            <a:endParaRPr lang="en-GB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91264" y="2582336"/>
            <a:ext cx="0" cy="1905000"/>
          </a:xfrm>
          <a:prstGeom prst="line">
            <a:avLst/>
          </a:prstGeom>
          <a:ln>
            <a:solidFill>
              <a:srgbClr val="FF0000">
                <a:alpha val="48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553555" y="1447800"/>
            <a:ext cx="4438045" cy="2967929"/>
            <a:chOff x="4553555" y="1447800"/>
            <a:chExt cx="4438045" cy="2967929"/>
          </a:xfrm>
        </p:grpSpPr>
        <p:grpSp>
          <p:nvGrpSpPr>
            <p:cNvPr id="10" name="Group 9"/>
            <p:cNvGrpSpPr/>
            <p:nvPr/>
          </p:nvGrpSpPr>
          <p:grpSpPr>
            <a:xfrm>
              <a:off x="4553555" y="1447800"/>
              <a:ext cx="4438045" cy="2967929"/>
              <a:chOff x="4553555" y="1447800"/>
              <a:chExt cx="4438045" cy="296792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5785" t="87372" r="4564" b="2920"/>
              <a:stretch/>
            </p:blipFill>
            <p:spPr>
              <a:xfrm>
                <a:off x="4553555" y="4110929"/>
                <a:ext cx="4438045" cy="3048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l="12231" t="-1" r="12958" b="14006"/>
              <a:stretch/>
            </p:blipFill>
            <p:spPr>
              <a:xfrm>
                <a:off x="4918578" y="1447800"/>
                <a:ext cx="3708000" cy="2700000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8277580" y="1532584"/>
              <a:ext cx="456213" cy="33855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spc="0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</a:rPr>
                <a:t>end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1800181"/>
              <a:ext cx="547584" cy="27979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spc="0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</a:rPr>
                <a:t>2017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68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5240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Collectively, we</a:t>
            </a:r>
          </a:p>
          <a:p>
            <a:r>
              <a:rPr lang="en-GB" b="1" dirty="0" smtClean="0"/>
              <a:t>ALWAYS</a:t>
            </a:r>
            <a:r>
              <a:rPr lang="en-GB" dirty="0" smtClean="0"/>
              <a:t> define short-term deliverables (initially always within 3 years) … </a:t>
            </a:r>
            <a:r>
              <a:rPr lang="en-GB" dirty="0" smtClean="0">
                <a:solidFill>
                  <a:srgbClr val="FF0000"/>
                </a:solidFill>
              </a:rPr>
              <a:t>despite the fact that a third of these are likely to continue longer</a:t>
            </a:r>
          </a:p>
          <a:p>
            <a:pPr marL="0" indent="0">
              <a:buNone/>
            </a:pPr>
            <a:r>
              <a:rPr lang="en-GB" dirty="0" smtClean="0"/>
              <a:t>	Take a longer term less “optimistic” view?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OFTEN</a:t>
            </a:r>
            <a:r>
              <a:rPr lang="en-GB" dirty="0" smtClean="0"/>
              <a:t> get deliverable due dates wrong  … </a:t>
            </a:r>
            <a:r>
              <a:rPr lang="en-GB" dirty="0" smtClean="0">
                <a:solidFill>
                  <a:srgbClr val="FF0000"/>
                </a:solidFill>
              </a:rPr>
              <a:t>even when the due date is within the same year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	</a:t>
            </a:r>
            <a:r>
              <a:rPr lang="en-GB" dirty="0"/>
              <a:t>Improve estimation of due dates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NEVER</a:t>
            </a:r>
            <a:r>
              <a:rPr lang="en-GB" dirty="0" smtClean="0">
                <a:solidFill>
                  <a:srgbClr val="002060"/>
                </a:solidFill>
              </a:rPr>
              <a:t> modify due dates to outside the time period covered by the Work Plan (coming </a:t>
            </a:r>
            <a:r>
              <a:rPr lang="en-GB" dirty="0">
                <a:solidFill>
                  <a:srgbClr val="002060"/>
                </a:solidFill>
              </a:rPr>
              <a:t>3</a:t>
            </a:r>
            <a:r>
              <a:rPr lang="en-GB" dirty="0" smtClean="0">
                <a:solidFill>
                  <a:srgbClr val="002060"/>
                </a:solidFill>
              </a:rPr>
              <a:t> years)</a:t>
            </a:r>
            <a:r>
              <a:rPr lang="en-GB" dirty="0" smtClean="0">
                <a:solidFill>
                  <a:srgbClr val="FF0000"/>
                </a:solidFill>
              </a:rPr>
              <a:t> … even when there is a significant chance that some deliverables will be completed later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/>
              <a:t>Allow due dates longer than the period covered by the Work Plan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Work Plan Issues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757084" y="2667000"/>
            <a:ext cx="4572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57084" y="4027540"/>
            <a:ext cx="4572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5742040"/>
            <a:ext cx="4572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05200" y="2971800"/>
            <a:ext cx="5410200" cy="2743200"/>
            <a:chOff x="3505200" y="2971800"/>
            <a:chExt cx="5410200" cy="2743200"/>
          </a:xfrm>
        </p:grpSpPr>
        <p:sp>
          <p:nvSpPr>
            <p:cNvPr id="8" name="Rounded Rectangle 7"/>
            <p:cNvSpPr/>
            <p:nvPr/>
          </p:nvSpPr>
          <p:spPr>
            <a:xfrm>
              <a:off x="5257800" y="3004457"/>
              <a:ext cx="3657600" cy="1719943"/>
            </a:xfrm>
            <a:prstGeom prst="roundRect">
              <a:avLst/>
            </a:prstGeom>
            <a:solidFill>
              <a:srgbClr val="FFFFFF"/>
            </a:solidFill>
            <a:ln w="762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Provide more</a:t>
              </a:r>
              <a:r>
                <a:rPr kumimoji="0" lang="en-GB" sz="1800" b="0" i="0" u="none" strike="noStrike" cap="none" spc="0" normalizeH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detailed</a:t>
              </a: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deliverable</a:t>
              </a:r>
              <a:r>
                <a:rPr kumimoji="0" lang="en-GB" sz="1800" b="0" i="0" u="none" strike="noStrike" cap="none" spc="0" normalizeH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descriptions including milestones and resource estimates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 flipV="1">
              <a:off x="3505200" y="2971800"/>
              <a:ext cx="1752600" cy="892629"/>
            </a:xfrm>
            <a:prstGeom prst="straightConnector1">
              <a:avLst/>
            </a:prstGeom>
            <a:noFill/>
            <a:ln w="76200" cap="flat">
              <a:solidFill>
                <a:srgbClr val="FF9A00"/>
              </a:solidFill>
              <a:prstDash val="solid"/>
              <a:bevel/>
              <a:tailEnd type="stealth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Arrow Connector 11"/>
            <p:cNvCxnSpPr>
              <a:stCxn id="8" idx="1"/>
            </p:cNvCxnSpPr>
            <p:nvPr/>
          </p:nvCxnSpPr>
          <p:spPr>
            <a:xfrm flipH="1">
              <a:off x="3505200" y="3864429"/>
              <a:ext cx="1752600" cy="97971"/>
            </a:xfrm>
            <a:prstGeom prst="straightConnector1">
              <a:avLst/>
            </a:prstGeom>
            <a:noFill/>
            <a:ln w="76200" cap="flat">
              <a:solidFill>
                <a:srgbClr val="FF9A00"/>
              </a:solidFill>
              <a:prstDash val="solid"/>
              <a:bevel/>
              <a:tailEnd type="stealth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Arrow Connector 14"/>
            <p:cNvCxnSpPr>
              <a:stCxn id="8" idx="1"/>
            </p:cNvCxnSpPr>
            <p:nvPr/>
          </p:nvCxnSpPr>
          <p:spPr>
            <a:xfrm flipH="1">
              <a:off x="4114800" y="3864429"/>
              <a:ext cx="1143000" cy="1850571"/>
            </a:xfrm>
            <a:prstGeom prst="straightConnector1">
              <a:avLst/>
            </a:prstGeom>
            <a:noFill/>
            <a:ln w="76200" cap="flat">
              <a:solidFill>
                <a:srgbClr val="FF9A00"/>
              </a:solidFill>
              <a:prstDash val="solid"/>
              <a:bevel/>
              <a:tailEnd type="stealth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729210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</a:rPr>
              <a:t>Using the WP to improve work traceability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anose="020B0604020202020204" pitchFamily="34" charset="0"/>
              </a:rPr>
              <a:t>Better </a:t>
            </a:r>
            <a:r>
              <a:rPr lang="en-US" dirty="0">
                <a:latin typeface="Arial" panose="020B0604020202020204" pitchFamily="34" charset="0"/>
              </a:rPr>
              <a:t>define WP deliverables</a:t>
            </a:r>
          </a:p>
          <a:p>
            <a:pPr lvl="1" indent="-342900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</a:rPr>
              <a:t>Who:</a:t>
            </a:r>
            <a:r>
              <a:rPr lang="en-US" dirty="0">
                <a:latin typeface="Arial" panose="020B0604020202020204" pitchFamily="34" charset="0"/>
              </a:rPr>
              <a:t> CEOS entity (+ nominative), Contributing agencies (+</a:t>
            </a:r>
            <a:r>
              <a:rPr lang="en-US" dirty="0" smtClean="0">
                <a:latin typeface="Arial" panose="020B0604020202020204" pitchFamily="34" charset="0"/>
              </a:rPr>
              <a:t>nominative), </a:t>
            </a:r>
            <a:r>
              <a:rPr lang="en-US" dirty="0">
                <a:latin typeface="Arial" panose="020B0604020202020204" pitchFamily="34" charset="0"/>
              </a:rPr>
              <a:t>Resource </a:t>
            </a:r>
            <a:r>
              <a:rPr lang="en-US" dirty="0" smtClean="0">
                <a:latin typeface="Arial" panose="020B0604020202020204" pitchFamily="34" charset="0"/>
              </a:rPr>
              <a:t>estimates</a:t>
            </a:r>
            <a:endParaRPr lang="en-US" dirty="0">
              <a:latin typeface="Arial" panose="020B0604020202020204" pitchFamily="34" charset="0"/>
            </a:endParaRPr>
          </a:p>
          <a:p>
            <a:pPr lvl="1" indent="-342900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</a:rPr>
              <a:t>What</a:t>
            </a:r>
            <a:r>
              <a:rPr lang="en-US" dirty="0">
                <a:latin typeface="Arial" panose="020B0604020202020204" pitchFamily="34" charset="0"/>
              </a:rPr>
              <a:t>: More detailed deliverable descriptions and breakdown into </a:t>
            </a:r>
            <a:r>
              <a:rPr lang="en-US" dirty="0" smtClean="0">
                <a:latin typeface="Arial" panose="020B0604020202020204" pitchFamily="34" charset="0"/>
              </a:rPr>
              <a:t>milestones (where relevant) </a:t>
            </a:r>
            <a:endParaRPr lang="en-US" dirty="0">
              <a:latin typeface="Arial" panose="020B0604020202020204" pitchFamily="34" charset="0"/>
            </a:endParaRPr>
          </a:p>
          <a:p>
            <a:pPr lvl="1" indent="-342900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</a:rPr>
              <a:t>When:</a:t>
            </a:r>
            <a:r>
              <a:rPr lang="en-US" dirty="0">
                <a:latin typeface="Arial" panose="020B0604020202020204" pitchFamily="34" charset="0"/>
              </a:rPr>
              <a:t>  Temporal information on milestones/resources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</a:rPr>
              <a:t>… </a:t>
            </a:r>
            <a:r>
              <a:rPr lang="en-US" dirty="0" smtClean="0">
                <a:latin typeface="Arial" panose="020B0604020202020204" pitchFamily="34" charset="0"/>
              </a:rPr>
              <a:t>gradual </a:t>
            </a:r>
            <a:r>
              <a:rPr lang="en-US" dirty="0">
                <a:latin typeface="Arial" panose="020B0604020202020204" pitchFamily="34" charset="0"/>
              </a:rPr>
              <a:t>implementation/upgrading of deliverable tracking tools. </a:t>
            </a:r>
            <a:endParaRPr lang="en-US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400" b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GB" b="1" dirty="0" smtClean="0"/>
              <a:t>Links from CEOS WP deliverables to GEO </a:t>
            </a:r>
            <a:r>
              <a:rPr lang="en-GB" b="1" dirty="0"/>
              <a:t>Work Programme elements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anose="020B0604020202020204" pitchFamily="34" charset="0"/>
              </a:rPr>
              <a:t>As the Space Arm of GEO, we need to know where our work is supporting the implementation of the GEOSS.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2019-2021 WP Development</a:t>
            </a:r>
          </a:p>
          <a:p>
            <a:r>
              <a:rPr lang="en-GB" dirty="0" smtClean="0"/>
              <a:t>- Proposed changes</a:t>
            </a:r>
            <a:endParaRPr lang="en-GB" dirty="0"/>
          </a:p>
        </p:txBody>
      </p:sp>
      <p:pic>
        <p:nvPicPr>
          <p:cNvPr id="2050" name="Picture 2" descr="GE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15000"/>
            <a:ext cx="3276600" cy="7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36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Proposed changes</a:t>
            </a:r>
          </a:p>
          <a:p>
            <a:r>
              <a:rPr lang="en-GB" dirty="0" smtClean="0"/>
              <a:t>Link to GEO WP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2019-2021 WP Development</a:t>
            </a:r>
          </a:p>
          <a:p>
            <a:r>
              <a:rPr lang="en-GB" dirty="0" smtClean="0"/>
              <a:t>- Proposed changes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304641"/>
            <a:ext cx="2743519" cy="2057640"/>
          </a:xfrm>
          <a:prstGeom prst="rect">
            <a:avLst/>
          </a:prstGeom>
        </p:spPr>
      </p:pic>
      <p:pic>
        <p:nvPicPr>
          <p:cNvPr id="6" name="Picture 6" descr="kung fu pand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96400" cy="74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-76200"/>
            <a:ext cx="74676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b="1" dirty="0" smtClean="0">
                <a:solidFill>
                  <a:schemeClr val="bg1"/>
                </a:solidFill>
              </a:rPr>
              <a:t>2</a:t>
            </a:r>
            <a:r>
              <a:rPr kumimoji="0" lang="en-GB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4</a:t>
            </a:r>
            <a:r>
              <a:rPr kumimoji="0" lang="en-GB" sz="2800" b="1" i="0" u="none" strike="noStrike" cap="none" spc="0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th</a:t>
            </a:r>
            <a:r>
              <a:rPr kumimoji="0" lang="en-GB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CEOS Plenary (2010),</a:t>
            </a:r>
            <a:r>
              <a:rPr kumimoji="0" lang="en-GB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Agenda Item 9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90800"/>
            <a:ext cx="1219200" cy="5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56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On-screen Show (4:3)</PresentationFormat>
  <Paragraphs>112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CEOS Work Plan Progress Report         &amp;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Steven Hosford</cp:lastModifiedBy>
  <cp:revision>174</cp:revision>
  <dcterms:modified xsi:type="dcterms:W3CDTF">2018-10-17T06:15:29Z</dcterms:modified>
</cp:coreProperties>
</file>