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60" r:id="rId3"/>
    <p:sldId id="261" r:id="rId4"/>
    <p:sldId id="262" r:id="rId5"/>
    <p:sldId id="263" r:id="rId6"/>
    <p:sldId id="264" r:id="rId7"/>
    <p:sldId id="266" r:id="rId8"/>
    <p:sldId id="265" r:id="rId9"/>
    <p:sldId id="267" r:id="rId10"/>
    <p:sldId id="268" r:id="rId11"/>
    <p:sldId id="269" r:id="rId12"/>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33"/>
    <p:restoredTop sz="94731"/>
  </p:normalViewPr>
  <p:slideViewPr>
    <p:cSldViewPr>
      <p:cViewPr varScale="1">
        <p:scale>
          <a:sx n="70" d="100"/>
          <a:sy n="70" d="100"/>
        </p:scale>
        <p:origin x="468"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hape 3"/>
          <p:cNvSpPr/>
          <p:nvPr userDrawn="1"/>
        </p:nvSpPr>
        <p:spPr>
          <a:xfrm>
            <a:off x="76200" y="6629400"/>
            <a:ext cx="23622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smtClean="0">
                <a:solidFill>
                  <a:schemeClr val="tx2"/>
                </a:solidFill>
                <a:latin typeface="+mj-ea"/>
                <a:ea typeface="+mj-ea"/>
                <a:cs typeface="Proxima Nova Regular"/>
                <a:sym typeface="Proxima Nova Regular"/>
              </a:rPr>
              <a:t>CEOS</a:t>
            </a:r>
            <a:r>
              <a:rPr lang="en-AU" sz="1100" i="1" baseline="0" dirty="0" smtClean="0">
                <a:solidFill>
                  <a:schemeClr val="tx2"/>
                </a:solidFill>
                <a:latin typeface="+mj-ea"/>
                <a:ea typeface="+mj-ea"/>
                <a:cs typeface="Proxima Nova Regular"/>
                <a:sym typeface="Proxima Nova Regular"/>
              </a:rPr>
              <a:t> Plenary 20</a:t>
            </a:r>
            <a:r>
              <a:rPr lang="en-AU" sz="1100" i="1" dirty="0" smtClean="0">
                <a:solidFill>
                  <a:schemeClr val="tx2"/>
                </a:solidFill>
                <a:latin typeface="+mj-ea"/>
                <a:ea typeface="+mj-ea"/>
                <a:cs typeface="Proxima Nova Regular"/>
                <a:sym typeface="Proxima Nova Regular"/>
              </a:rPr>
              <a:t>18, 17-18 October</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png"/><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eos-deliverables.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GB" sz="4200" b="1" dirty="0" smtClean="0">
                <a:solidFill>
                  <a:srgbClr val="FFFFFF"/>
                </a:solidFill>
                <a:latin typeface="+mj-lt"/>
              </a:rPr>
              <a:t>Action Status</a:t>
            </a:r>
            <a:endParaRPr sz="4200" b="1" dirty="0">
              <a:solidFill>
                <a:srgbClr val="FFFFFF"/>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GB" dirty="0">
                <a:solidFill>
                  <a:srgbClr val="FFFFFF"/>
                </a:solidFill>
                <a:ea typeface="Arial Bold"/>
                <a:cs typeface="Arial Bold"/>
                <a:sym typeface="Arial Bold"/>
              </a:rPr>
              <a:t>Steven Hosford</a:t>
            </a:r>
          </a:p>
          <a:p>
            <a:pPr lvl="0" defTabSz="914400">
              <a:lnSpc>
                <a:spcPct val="150000"/>
              </a:lnSpc>
              <a:defRPr>
                <a:solidFill>
                  <a:srgbClr val="000000"/>
                </a:solidFill>
              </a:defRPr>
            </a:pPr>
            <a:r>
              <a:rPr lang="en-GB" dirty="0">
                <a:solidFill>
                  <a:srgbClr val="FFFFFF"/>
                </a:solidFill>
                <a:ea typeface="Arial Bold"/>
                <a:cs typeface="Arial Bold"/>
                <a:sym typeface="Arial Bold"/>
              </a:rPr>
              <a:t>CEOS Executive </a:t>
            </a:r>
            <a:r>
              <a:rPr lang="en-GB" dirty="0" smtClean="0">
                <a:solidFill>
                  <a:srgbClr val="FFFFFF"/>
                </a:solidFill>
                <a:ea typeface="Arial Bold"/>
                <a:cs typeface="Arial Bold"/>
                <a:sym typeface="Arial Bold"/>
              </a:rPr>
              <a:t>Officer</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CEOS Plenary 2018</a:t>
            </a: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Agenda </a:t>
            </a:r>
            <a:r>
              <a:rPr dirty="0">
                <a:solidFill>
                  <a:srgbClr val="FFFFFF"/>
                </a:solidFill>
                <a:latin typeface="+mj-lt"/>
                <a:ea typeface="Arial Bold"/>
                <a:cs typeface="Arial Bold"/>
                <a:sym typeface="Arial Bold"/>
              </a:rPr>
              <a:t>Item </a:t>
            </a:r>
            <a:r>
              <a:rPr lang="en-GB" dirty="0" smtClean="0">
                <a:solidFill>
                  <a:srgbClr val="FFFFFF"/>
                </a:solidFill>
                <a:latin typeface="+mj-lt"/>
                <a:ea typeface="Arial Bold"/>
                <a:cs typeface="Arial Bold"/>
                <a:sym typeface="Arial Bold"/>
              </a:rPr>
              <a:t>1.3</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US" dirty="0">
                <a:solidFill>
                  <a:srgbClr val="FFFFFF"/>
                </a:solidFill>
                <a:latin typeface="+mj-lt"/>
                <a:ea typeface="Arial Bold"/>
                <a:cs typeface="Arial Bold"/>
                <a:sym typeface="Arial Bold"/>
              </a:rPr>
              <a:t>Brussels, </a:t>
            </a:r>
            <a:r>
              <a:rPr lang="en-US" dirty="0" smtClean="0">
                <a:solidFill>
                  <a:srgbClr val="FFFFFF"/>
                </a:solidFill>
                <a:latin typeface="+mj-lt"/>
                <a:ea typeface="Arial Bold"/>
                <a:cs typeface="Arial Bold"/>
                <a:sym typeface="Arial Bold"/>
              </a:rPr>
              <a:t>Belgium</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a:solidFill>
                  <a:srgbClr val="FFFFFF"/>
                </a:solidFill>
                <a:ea typeface="Arial Bold"/>
                <a:cs typeface="Arial Bold"/>
                <a:sym typeface="Arial Bold"/>
              </a:rPr>
              <a:t>17</a:t>
            </a:r>
            <a:r>
              <a:rPr lang="en-AU" baseline="30000" dirty="0">
                <a:solidFill>
                  <a:srgbClr val="FFFFFF"/>
                </a:solidFill>
                <a:ea typeface="Arial Bold"/>
                <a:cs typeface="Arial Bold"/>
                <a:sym typeface="Arial Bold"/>
              </a:rPr>
              <a:t>th</a:t>
            </a:r>
            <a:r>
              <a:rPr lang="en-AU" dirty="0">
                <a:solidFill>
                  <a:srgbClr val="FFFFFF"/>
                </a:solidFill>
                <a:ea typeface="Arial Bold"/>
                <a:cs typeface="Arial Bold"/>
                <a:sym typeface="Arial Bold"/>
              </a:rPr>
              <a:t> – 18</a:t>
            </a:r>
            <a:r>
              <a:rPr lang="en-AU" baseline="30000" dirty="0">
                <a:solidFill>
                  <a:srgbClr val="FFFFFF"/>
                </a:solidFill>
                <a:ea typeface="Arial Bold"/>
                <a:cs typeface="Arial Bold"/>
                <a:sym typeface="Arial Bold"/>
              </a:rPr>
              <a:t>th</a:t>
            </a:r>
            <a:r>
              <a:rPr lang="en-AU" dirty="0" smtClean="0">
                <a:solidFill>
                  <a:srgbClr val="FFFFFF"/>
                </a:solidFill>
                <a:latin typeface="+mj-lt"/>
                <a:ea typeface="Arial Bold"/>
                <a:cs typeface="Arial Bold"/>
                <a:sym typeface="Arial Bold"/>
              </a:rPr>
              <a:t> October 2018</a:t>
            </a: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10</a:t>
            </a:fld>
            <a:endParaRPr lang="uk-UA" dirty="0"/>
          </a:p>
        </p:txBody>
      </p:sp>
      <p:sp>
        <p:nvSpPr>
          <p:cNvPr id="4" name="Content Placeholder 3"/>
          <p:cNvSpPr>
            <a:spLocks noGrp="1"/>
          </p:cNvSpPr>
          <p:nvPr>
            <p:ph sz="quarter" idx="11"/>
          </p:nvPr>
        </p:nvSpPr>
        <p:spPr/>
        <p:txBody>
          <a:bodyPr/>
          <a:lstStyle/>
          <a:p>
            <a:r>
              <a:rPr lang="en-AU" dirty="0"/>
              <a:t>2018 SIT Technical </a:t>
            </a:r>
            <a:r>
              <a:rPr lang="en-AU" dirty="0" smtClean="0"/>
              <a:t>Workshop</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634166546"/>
              </p:ext>
            </p:extLst>
          </p:nvPr>
        </p:nvGraphicFramePr>
        <p:xfrm>
          <a:off x="304800" y="1298448"/>
          <a:ext cx="8305800" cy="5120640"/>
        </p:xfrm>
        <a:graphic>
          <a:graphicData uri="http://schemas.openxmlformats.org/drawingml/2006/table">
            <a:tbl>
              <a:tblPr/>
              <a:tblGrid>
                <a:gridCol w="1524765">
                  <a:extLst>
                    <a:ext uri="{9D8B030D-6E8A-4147-A177-3AD203B41FA5}">
                      <a16:colId xmlns:a16="http://schemas.microsoft.com/office/drawing/2014/main" val="3673251987"/>
                    </a:ext>
                  </a:extLst>
                </a:gridCol>
                <a:gridCol w="1266667">
                  <a:extLst>
                    <a:ext uri="{9D8B030D-6E8A-4147-A177-3AD203B41FA5}">
                      <a16:colId xmlns:a16="http://schemas.microsoft.com/office/drawing/2014/main" val="2879482038"/>
                    </a:ext>
                  </a:extLst>
                </a:gridCol>
                <a:gridCol w="3996552">
                  <a:extLst>
                    <a:ext uri="{9D8B030D-6E8A-4147-A177-3AD203B41FA5}">
                      <a16:colId xmlns:a16="http://schemas.microsoft.com/office/drawing/2014/main" val="1908795225"/>
                    </a:ext>
                  </a:extLst>
                </a:gridCol>
                <a:gridCol w="1517816">
                  <a:extLst>
                    <a:ext uri="{9D8B030D-6E8A-4147-A177-3AD203B41FA5}">
                      <a16:colId xmlns:a16="http://schemas.microsoft.com/office/drawing/2014/main" val="3307394960"/>
                    </a:ext>
                  </a:extLst>
                </a:gridCol>
              </a:tblGrid>
              <a:tr h="931333">
                <a:tc rowSpan="2">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SITTW-2018-10</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Co-Leads of SDCG,  GEOGLAM AHWG,    SDG AHT</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Prepare to request a one-year extension to their term at CEOS Plenary</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GB" sz="1600" dirty="0">
                          <a:effectLst/>
                          <a:latin typeface="Calibri" panose="020F0502020204030204" pitchFamily="34" charset="0"/>
                          <a:ea typeface="Calibri" panose="020F0502020204030204" pitchFamily="34" charset="0"/>
                        </a:rPr>
                        <a:t>CEOS Plenary</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915263"/>
                  </a:ext>
                </a:extLst>
              </a:tr>
              <a:tr h="372533">
                <a:tc vMerge="1">
                  <a:txBody>
                    <a:bodyPr/>
                    <a:lstStyle/>
                    <a:p>
                      <a:endParaRPr lang="en-GB"/>
                    </a:p>
                  </a:txBody>
                  <a:tcPr/>
                </a:tc>
                <a:tc gridSpan="3">
                  <a:txBody>
                    <a:bodyPr/>
                    <a:lstStyle/>
                    <a:p>
                      <a:pPr>
                        <a:spcBef>
                          <a:spcPts val="300"/>
                        </a:spcBef>
                        <a:spcAft>
                          <a:spcPts val="300"/>
                        </a:spcAft>
                      </a:pPr>
                      <a:r>
                        <a:rPr lang="en-GB" sz="1600" i="1" dirty="0">
                          <a:effectLst/>
                          <a:latin typeface="Calibri" panose="020F0502020204030204" pitchFamily="34" charset="0"/>
                          <a:ea typeface="Calibri" panose="020F0502020204030204" pitchFamily="34" charset="0"/>
                        </a:rPr>
                        <a:t>Rationale: These three groups have proposed to have a final year of operation in their current state.</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64133537"/>
                  </a:ext>
                </a:extLst>
              </a:tr>
              <a:tr h="931333">
                <a:tc rowSpan="2">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SITTW-2018-11</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Co-Leads of LSI-VC, SDCG, GEOGLAM AHWG</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600" dirty="0">
                          <a:effectLst/>
                          <a:latin typeface="Calibri" panose="020F0502020204030204" pitchFamily="34" charset="0"/>
                          <a:ea typeface="Calibri" panose="020F0502020204030204" pitchFamily="34" charset="0"/>
                        </a:rPr>
                        <a:t>Bring to CEOS Plenary the proposed path for the new structure for the three groups’ activities</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GB" sz="1600" dirty="0">
                          <a:effectLst/>
                          <a:latin typeface="Calibri" panose="020F0502020204030204" pitchFamily="34" charset="0"/>
                          <a:ea typeface="Calibri" panose="020F0502020204030204" pitchFamily="34" charset="0"/>
                        </a:rPr>
                        <a:t>CEOS Plenary</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0288236"/>
                  </a:ext>
                </a:extLst>
              </a:tr>
              <a:tr h="558800">
                <a:tc vMerge="1">
                  <a:txBody>
                    <a:bodyPr/>
                    <a:lstStyle/>
                    <a:p>
                      <a:endParaRPr lang="en-GB"/>
                    </a:p>
                  </a:txBody>
                  <a:tcPr/>
                </a:tc>
                <a:tc gridSpan="3">
                  <a:txBody>
                    <a:bodyPr/>
                    <a:lstStyle/>
                    <a:p>
                      <a:pPr>
                        <a:spcBef>
                          <a:spcPts val="300"/>
                        </a:spcBef>
                        <a:spcAft>
                          <a:spcPts val="300"/>
                        </a:spcAft>
                      </a:pPr>
                      <a:r>
                        <a:rPr lang="en-GB" sz="1600" i="1" dirty="0">
                          <a:effectLst/>
                          <a:latin typeface="Calibri" panose="020F0502020204030204" pitchFamily="34" charset="0"/>
                          <a:ea typeface="Calibri" panose="020F0502020204030204" pitchFamily="34" charset="0"/>
                        </a:rPr>
                        <a:t>Rationale: The joint meeting at JRC had significant debate and provided a recommendation for the GFOI and GEOGLAM AHTs to be housed under LSI-VC within the year.</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813320791"/>
                  </a:ext>
                </a:extLst>
              </a:tr>
              <a:tr h="931333">
                <a:tc rowSpan="2">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SITTW-2018-12</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CEOS Chair</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Invite GEO Secretariat Director to CEOS Plenary to underscore the desire for a CEOS-GEO leadership-level dialogue and encourage continuation of annual bilateral CEOS-GEO meeting.</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GB" sz="1600" dirty="0">
                          <a:effectLst/>
                          <a:latin typeface="Calibri" panose="020F0502020204030204" pitchFamily="34" charset="0"/>
                          <a:ea typeface="Calibri" panose="020F0502020204030204" pitchFamily="34" charset="0"/>
                        </a:rPr>
                        <a:t>21 Sep 2018</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4971784"/>
                  </a:ext>
                </a:extLst>
              </a:tr>
              <a:tr h="372533">
                <a:tc vMerge="1">
                  <a:txBody>
                    <a:bodyPr/>
                    <a:lstStyle/>
                    <a:p>
                      <a:endParaRPr lang="en-GB"/>
                    </a:p>
                  </a:txBody>
                  <a:tcPr/>
                </a:tc>
                <a:tc gridSpan="3">
                  <a:txBody>
                    <a:bodyPr/>
                    <a:lstStyle/>
                    <a:p>
                      <a:pPr>
                        <a:spcBef>
                          <a:spcPts val="300"/>
                        </a:spcBef>
                        <a:spcAft>
                          <a:spcPts val="300"/>
                        </a:spcAft>
                      </a:pPr>
                      <a:r>
                        <a:rPr lang="en-GB" sz="1600" i="1" dirty="0">
                          <a:effectLst/>
                          <a:latin typeface="Calibri" panose="020F0502020204030204" pitchFamily="34" charset="0"/>
                          <a:ea typeface="Calibri" panose="020F0502020204030204" pitchFamily="34" charset="0"/>
                        </a:rPr>
                        <a:t>Rationale: GEO Secretariat Director has changed and CEOS should stress the convention of the CEOS-GEO engagement and yearly Work Planning meeting.</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08234085"/>
                  </a:ext>
                </a:extLst>
              </a:tr>
            </a:tbl>
          </a:graphicData>
        </a:graphic>
      </p:graphicFrame>
      <p:sp>
        <p:nvSpPr>
          <p:cNvPr id="5" name="Rounded Rectangle 4"/>
          <p:cNvSpPr/>
          <p:nvPr/>
        </p:nvSpPr>
        <p:spPr>
          <a:xfrm>
            <a:off x="7162800" y="1371600"/>
            <a:ext cx="1371600" cy="408620"/>
          </a:xfrm>
          <a:prstGeom prst="round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2569"/>
                </a:solidFill>
                <a:effectLst/>
                <a:uFillTx/>
              </a:rPr>
              <a:t>Agenda 6.9</a:t>
            </a:r>
            <a:endParaRPr kumimoji="0" lang="en-GB" sz="1800" b="0" i="0" u="none" strike="noStrike" cap="none" spc="0" normalizeH="0" baseline="0" dirty="0">
              <a:ln>
                <a:noFill/>
              </a:ln>
              <a:solidFill>
                <a:srgbClr val="002569"/>
              </a:solidFill>
              <a:effectLst/>
              <a:uFillTx/>
            </a:endParaRPr>
          </a:p>
        </p:txBody>
      </p:sp>
      <p:sp>
        <p:nvSpPr>
          <p:cNvPr id="6" name="Rounded Rectangle 5"/>
          <p:cNvSpPr/>
          <p:nvPr/>
        </p:nvSpPr>
        <p:spPr>
          <a:xfrm>
            <a:off x="7162800" y="3048000"/>
            <a:ext cx="1371600" cy="408620"/>
          </a:xfrm>
          <a:prstGeom prst="round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2569"/>
                </a:solidFill>
                <a:effectLst/>
                <a:uFillTx/>
              </a:rPr>
              <a:t>Agenda 6.8</a:t>
            </a:r>
            <a:endParaRPr kumimoji="0" lang="en-GB" sz="1800" b="0" i="0" u="none" strike="noStrike" cap="none" spc="0" normalizeH="0" baseline="0" dirty="0">
              <a:ln>
                <a:noFill/>
              </a:ln>
              <a:solidFill>
                <a:srgbClr val="002569"/>
              </a:solidFill>
              <a:effectLst/>
              <a:uFillTx/>
            </a:endParaRPr>
          </a:p>
        </p:txBody>
      </p:sp>
      <p:pic>
        <p:nvPicPr>
          <p:cNvPr id="8" name="Picture 7"/>
          <p:cNvPicPr>
            <a:picLocks noChangeAspect="1"/>
          </p:cNvPicPr>
          <p:nvPr/>
        </p:nvPicPr>
        <p:blipFill>
          <a:blip r:embed="rId2"/>
          <a:stretch>
            <a:fillRect/>
          </a:stretch>
        </p:blipFill>
        <p:spPr>
          <a:xfrm rot="1278381">
            <a:off x="7136949" y="4975309"/>
            <a:ext cx="1447800" cy="414628"/>
          </a:xfrm>
          <a:prstGeom prst="rect">
            <a:avLst/>
          </a:prstGeom>
        </p:spPr>
      </p:pic>
    </p:spTree>
    <p:extLst>
      <p:ext uri="{BB962C8B-B14F-4D97-AF65-F5344CB8AC3E}">
        <p14:creationId xmlns:p14="http://schemas.microsoft.com/office/powerpoint/2010/main" val="871472687"/>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11</a:t>
            </a:fld>
            <a:endParaRPr lang="uk-UA" dirty="0"/>
          </a:p>
        </p:txBody>
      </p:sp>
      <p:sp>
        <p:nvSpPr>
          <p:cNvPr id="4" name="Content Placeholder 3"/>
          <p:cNvSpPr>
            <a:spLocks noGrp="1"/>
          </p:cNvSpPr>
          <p:nvPr>
            <p:ph sz="quarter" idx="11"/>
          </p:nvPr>
        </p:nvSpPr>
        <p:spPr/>
        <p:txBody>
          <a:bodyPr/>
          <a:lstStyle/>
          <a:p>
            <a:r>
              <a:rPr lang="en-AU" dirty="0"/>
              <a:t>2018 SIT Technical </a:t>
            </a:r>
            <a:r>
              <a:rPr lang="en-AU" dirty="0" smtClean="0"/>
              <a:t>Workshop</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297854918"/>
              </p:ext>
            </p:extLst>
          </p:nvPr>
        </p:nvGraphicFramePr>
        <p:xfrm>
          <a:off x="304800" y="1361648"/>
          <a:ext cx="8458201" cy="4962951"/>
        </p:xfrm>
        <a:graphic>
          <a:graphicData uri="http://schemas.openxmlformats.org/drawingml/2006/table">
            <a:tbl>
              <a:tblPr/>
              <a:tblGrid>
                <a:gridCol w="1552743">
                  <a:extLst>
                    <a:ext uri="{9D8B030D-6E8A-4147-A177-3AD203B41FA5}">
                      <a16:colId xmlns:a16="http://schemas.microsoft.com/office/drawing/2014/main" val="2939597424"/>
                    </a:ext>
                  </a:extLst>
                </a:gridCol>
                <a:gridCol w="1289909">
                  <a:extLst>
                    <a:ext uri="{9D8B030D-6E8A-4147-A177-3AD203B41FA5}">
                      <a16:colId xmlns:a16="http://schemas.microsoft.com/office/drawing/2014/main" val="225495219"/>
                    </a:ext>
                  </a:extLst>
                </a:gridCol>
                <a:gridCol w="4069883">
                  <a:extLst>
                    <a:ext uri="{9D8B030D-6E8A-4147-A177-3AD203B41FA5}">
                      <a16:colId xmlns:a16="http://schemas.microsoft.com/office/drawing/2014/main" val="3951489823"/>
                    </a:ext>
                  </a:extLst>
                </a:gridCol>
                <a:gridCol w="1545666">
                  <a:extLst>
                    <a:ext uri="{9D8B030D-6E8A-4147-A177-3AD203B41FA5}">
                      <a16:colId xmlns:a16="http://schemas.microsoft.com/office/drawing/2014/main" val="1227794384"/>
                    </a:ext>
                  </a:extLst>
                </a:gridCol>
              </a:tblGrid>
              <a:tr h="1045615">
                <a:tc rowSpan="2">
                  <a:txBody>
                    <a:bodyPr/>
                    <a:lstStyle/>
                    <a:p>
                      <a:pPr algn="ctr">
                        <a:spcBef>
                          <a:spcPts val="300"/>
                        </a:spcBef>
                        <a:spcAft>
                          <a:spcPts val="300"/>
                        </a:spcAft>
                      </a:pPr>
                      <a:r>
                        <a:rPr lang="en-GB" sz="1600" b="1" dirty="0">
                          <a:solidFill>
                            <a:srgbClr val="DBE5F1"/>
                          </a:solidFill>
                          <a:effectLst/>
                          <a:latin typeface="Calibri" panose="020F0502020204030204" pitchFamily="34" charset="0"/>
                          <a:ea typeface="Calibri" panose="020F0502020204030204" pitchFamily="34" charset="0"/>
                        </a:rPr>
                        <a:t>SITTW-2018-13</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SIT Chair CEO</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600" dirty="0">
                          <a:effectLst/>
                          <a:latin typeface="Calibri" panose="020F0502020204030204" pitchFamily="34" charset="0"/>
                          <a:ea typeface="Calibri" panose="020F0502020204030204" pitchFamily="34" charset="0"/>
                        </a:rPr>
                        <a:t>Manage process of review and submission of CEOS written statement and interventions for GEO Plenary</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300"/>
                        </a:spcBef>
                        <a:spcAft>
                          <a:spcPts val="300"/>
                        </a:spcAft>
                      </a:pPr>
                      <a:r>
                        <a:rPr lang="en-GB" sz="1600">
                          <a:effectLst/>
                          <a:latin typeface="Calibri" panose="020F0502020204030204" pitchFamily="34" charset="0"/>
                          <a:ea typeface="Calibri" panose="020F0502020204030204" pitchFamily="34" charset="0"/>
                        </a:rPr>
                        <a:t>CEOS Plenary</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7354252"/>
                  </a:ext>
                </a:extLst>
              </a:tr>
              <a:tr h="697077">
                <a:tc vMerge="1">
                  <a:txBody>
                    <a:bodyPr/>
                    <a:lstStyle/>
                    <a:p>
                      <a:endParaRPr lang="en-GB"/>
                    </a:p>
                  </a:txBody>
                  <a:tcPr/>
                </a:tc>
                <a:tc gridSpan="3">
                  <a:txBody>
                    <a:bodyPr/>
                    <a:lstStyle/>
                    <a:p>
                      <a:pPr>
                        <a:spcBef>
                          <a:spcPts val="300"/>
                        </a:spcBef>
                        <a:spcAft>
                          <a:spcPts val="300"/>
                        </a:spcAft>
                      </a:pPr>
                      <a:r>
                        <a:rPr lang="en-GB" sz="1600" i="1" dirty="0">
                          <a:effectLst/>
                          <a:latin typeface="Calibri" panose="020F0502020204030204" pitchFamily="34" charset="0"/>
                          <a:ea typeface="Calibri" panose="020F0502020204030204" pitchFamily="34" charset="0"/>
                        </a:rPr>
                        <a:t>Rationale: Ensure clarity on CEOS positions in the context of changes to GEO direction under new GEO Secretariat Director.</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98563273"/>
                  </a:ext>
                </a:extLst>
              </a:tr>
              <a:tr h="861516">
                <a:tc rowSpan="2">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SITTW-2018-14</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NOAA </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600" dirty="0">
                          <a:effectLst/>
                          <a:latin typeface="Calibri" panose="020F0502020204030204" pitchFamily="34" charset="0"/>
                          <a:ea typeface="Calibri" panose="020F0502020204030204" pitchFamily="34" charset="0"/>
                        </a:rPr>
                        <a:t>Coordinate with </a:t>
                      </a:r>
                      <a:r>
                        <a:rPr lang="en-GB" sz="1600" dirty="0" err="1">
                          <a:effectLst/>
                          <a:latin typeface="Calibri" panose="020F0502020204030204" pitchFamily="34" charset="0"/>
                          <a:ea typeface="Calibri" panose="020F0502020204030204" pitchFamily="34" charset="0"/>
                        </a:rPr>
                        <a:t>WGDisasters</a:t>
                      </a:r>
                      <a:r>
                        <a:rPr lang="en-GB" sz="1600" dirty="0">
                          <a:effectLst/>
                          <a:latin typeface="Calibri" panose="020F0502020204030204" pitchFamily="34" charset="0"/>
                          <a:ea typeface="Calibri" panose="020F0502020204030204" pitchFamily="34" charset="0"/>
                        </a:rPr>
                        <a:t> and </a:t>
                      </a:r>
                      <a:r>
                        <a:rPr lang="en-GB" sz="1600" dirty="0" err="1">
                          <a:effectLst/>
                          <a:latin typeface="Calibri" panose="020F0502020204030204" pitchFamily="34" charset="0"/>
                          <a:ea typeface="Calibri" panose="020F0502020204030204" pitchFamily="34" charset="0"/>
                        </a:rPr>
                        <a:t>WGCapD</a:t>
                      </a:r>
                      <a:r>
                        <a:rPr lang="en-GB" sz="1600" dirty="0">
                          <a:effectLst/>
                          <a:latin typeface="Calibri" panose="020F0502020204030204" pitchFamily="34" charset="0"/>
                          <a:ea typeface="Calibri" panose="020F0502020204030204" pitchFamily="34" charset="0"/>
                        </a:rPr>
                        <a:t> on the flood monitoring initiative for GEO-LEO</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GB" sz="1600">
                          <a:effectLst/>
                          <a:latin typeface="Calibri" panose="020F0502020204030204" pitchFamily="34" charset="0"/>
                          <a:ea typeface="Calibri" panose="020F0502020204030204" pitchFamily="34" charset="0"/>
                        </a:rPr>
                        <a:t>SIT-34</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5908177"/>
                  </a:ext>
                </a:extLst>
              </a:tr>
              <a:tr h="348539">
                <a:tc vMerge="1">
                  <a:txBody>
                    <a:bodyPr/>
                    <a:lstStyle/>
                    <a:p>
                      <a:endParaRPr lang="en-GB"/>
                    </a:p>
                  </a:txBody>
                  <a:tcPr/>
                </a:tc>
                <a:tc gridSpan="3">
                  <a:txBody>
                    <a:bodyPr/>
                    <a:lstStyle/>
                    <a:p>
                      <a:pPr>
                        <a:spcBef>
                          <a:spcPts val="300"/>
                        </a:spcBef>
                        <a:spcAft>
                          <a:spcPts val="300"/>
                        </a:spcAft>
                      </a:pPr>
                      <a:r>
                        <a:rPr lang="en-GB" sz="1600" i="1" dirty="0">
                          <a:effectLst/>
                          <a:latin typeface="Calibri" panose="020F0502020204030204" pitchFamily="34" charset="0"/>
                          <a:ea typeface="Calibri" panose="020F0502020204030204" pitchFamily="34" charset="0"/>
                        </a:rPr>
                        <a:t>Rationale: Significant potential and interest identified during the SIT TW.</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21348716"/>
                  </a:ext>
                </a:extLst>
              </a:tr>
              <a:tr h="1148688">
                <a:tc rowSpan="2">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SITTW-2018-15</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SIT Chair</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600" dirty="0">
                          <a:effectLst/>
                          <a:latin typeface="Calibri" panose="020F0502020204030204" pitchFamily="34" charset="0"/>
                          <a:ea typeface="Calibri" panose="020F0502020204030204" pitchFamily="34" charset="0"/>
                        </a:rPr>
                        <a:t>Develop a transition plan, as appropriate, for sustained GEO-LEO activities into existing CEOS entities</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GB" sz="1600" dirty="0">
                          <a:effectLst/>
                          <a:latin typeface="Calibri" panose="020F0502020204030204" pitchFamily="34" charset="0"/>
                          <a:ea typeface="Calibri" panose="020F0502020204030204" pitchFamily="34" charset="0"/>
                        </a:rPr>
                        <a:t>Draft for SIT-34</a:t>
                      </a:r>
                      <a:br>
                        <a:rPr lang="en-GB" sz="1600" dirty="0">
                          <a:effectLst/>
                          <a:latin typeface="Calibri" panose="020F0502020204030204" pitchFamily="34" charset="0"/>
                          <a:ea typeface="Calibri" panose="020F0502020204030204" pitchFamily="34" charset="0"/>
                        </a:rPr>
                      </a:br>
                      <a:r>
                        <a:rPr lang="en-GB" sz="1600" dirty="0">
                          <a:effectLst/>
                          <a:latin typeface="Calibri" panose="020F0502020204030204" pitchFamily="34" charset="0"/>
                          <a:ea typeface="Calibri" panose="020F0502020204030204" pitchFamily="34" charset="0"/>
                        </a:rPr>
                        <a:t>Final for SIT TW 2019</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5205293"/>
                  </a:ext>
                </a:extLst>
              </a:tr>
              <a:tr h="861516">
                <a:tc vMerge="1">
                  <a:txBody>
                    <a:bodyPr/>
                    <a:lstStyle/>
                    <a:p>
                      <a:endParaRPr lang="en-GB"/>
                    </a:p>
                  </a:txBody>
                  <a:tcPr/>
                </a:tc>
                <a:tc gridSpan="3">
                  <a:txBody>
                    <a:bodyPr/>
                    <a:lstStyle/>
                    <a:p>
                      <a:pPr>
                        <a:spcBef>
                          <a:spcPts val="300"/>
                        </a:spcBef>
                        <a:spcAft>
                          <a:spcPts val="300"/>
                        </a:spcAft>
                      </a:pPr>
                      <a:r>
                        <a:rPr lang="en-GB" sz="1600" i="1" dirty="0">
                          <a:effectLst/>
                          <a:latin typeface="Calibri" panose="020F0502020204030204" pitchFamily="34" charset="0"/>
                          <a:ea typeface="Calibri" panose="020F0502020204030204" pitchFamily="34" charset="0"/>
                        </a:rPr>
                        <a:t>Rationale: GEO-LEO initiative is seen as a future priority by SIT Vice Chair and we should ensure consistency with the process improvements under discussion.</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290076279"/>
                  </a:ext>
                </a:extLst>
              </a:tr>
            </a:tbl>
          </a:graphicData>
        </a:graphic>
      </p:graphicFrame>
      <p:sp>
        <p:nvSpPr>
          <p:cNvPr id="5" name="Rectangle 1"/>
          <p:cNvSpPr>
            <a:spLocks noChangeArrowheads="1"/>
          </p:cNvSpPr>
          <p:nvPr/>
        </p:nvSpPr>
        <p:spPr bwMode="auto">
          <a:xfrm>
            <a:off x="1916113" y="30114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6" name="Rounded Rectangle 5"/>
          <p:cNvSpPr/>
          <p:nvPr/>
        </p:nvSpPr>
        <p:spPr>
          <a:xfrm>
            <a:off x="7315200" y="1447800"/>
            <a:ext cx="1371600" cy="408620"/>
          </a:xfrm>
          <a:prstGeom prst="round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2569"/>
                </a:solidFill>
                <a:effectLst/>
                <a:uFillTx/>
              </a:rPr>
              <a:t>Agenda 4.2</a:t>
            </a:r>
            <a:endParaRPr kumimoji="0" lang="en-GB" sz="1800" b="0" i="0" u="none" strike="noStrike" cap="none" spc="0" normalizeH="0" baseline="0" dirty="0">
              <a:ln>
                <a:noFill/>
              </a:ln>
              <a:solidFill>
                <a:srgbClr val="002569"/>
              </a:solidFill>
              <a:effectLst/>
              <a:uFillTx/>
            </a:endParaRPr>
          </a:p>
        </p:txBody>
      </p:sp>
      <p:sp>
        <p:nvSpPr>
          <p:cNvPr id="7" name="Rounded Rectangle 6"/>
          <p:cNvSpPr/>
          <p:nvPr/>
        </p:nvSpPr>
        <p:spPr>
          <a:xfrm>
            <a:off x="7315200" y="3200400"/>
            <a:ext cx="1371600" cy="408620"/>
          </a:xfrm>
          <a:prstGeom prst="round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2569"/>
                </a:solidFill>
                <a:effectLst/>
                <a:uFillTx/>
              </a:rPr>
              <a:t>Agenda 5.6</a:t>
            </a:r>
            <a:endParaRPr kumimoji="0" lang="en-GB" sz="1800" b="0" i="0" u="none" strike="noStrike" cap="none" spc="0" normalizeH="0" baseline="0" dirty="0">
              <a:ln>
                <a:noFill/>
              </a:ln>
              <a:solidFill>
                <a:srgbClr val="002569"/>
              </a:solidFill>
              <a:effectLst/>
              <a:uFillTx/>
            </a:endParaRPr>
          </a:p>
        </p:txBody>
      </p:sp>
      <p:sp>
        <p:nvSpPr>
          <p:cNvPr id="8" name="Rounded Rectangle 7"/>
          <p:cNvSpPr/>
          <p:nvPr/>
        </p:nvSpPr>
        <p:spPr>
          <a:xfrm>
            <a:off x="7315200" y="4468180"/>
            <a:ext cx="1371600" cy="408620"/>
          </a:xfrm>
          <a:prstGeom prst="round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2569"/>
                </a:solidFill>
                <a:effectLst/>
                <a:uFillTx/>
              </a:rPr>
              <a:t>Agenda 5.6</a:t>
            </a:r>
            <a:endParaRPr kumimoji="0" lang="en-GB"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2971744927"/>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Content Placeholder 2"/>
          <p:cNvSpPr>
            <a:spLocks noGrp="1"/>
          </p:cNvSpPr>
          <p:nvPr>
            <p:ph sz="quarter" idx="10"/>
          </p:nvPr>
        </p:nvSpPr>
        <p:spPr/>
        <p:txBody>
          <a:bodyPr/>
          <a:lstStyle/>
          <a:p>
            <a:pPr lvl="0"/>
            <a:r>
              <a:rPr lang="en-AU" dirty="0"/>
              <a:t>31</a:t>
            </a:r>
            <a:r>
              <a:rPr lang="en-AU" baseline="30000" dirty="0"/>
              <a:t>st</a:t>
            </a:r>
            <a:r>
              <a:rPr lang="en-AU" dirty="0"/>
              <a:t> CEOS Plenary</a:t>
            </a:r>
            <a:endParaRPr lang="en-GB" dirty="0"/>
          </a:p>
          <a:p>
            <a:r>
              <a:rPr lang="en-AU" dirty="0"/>
              <a:t>SIT-33</a:t>
            </a:r>
            <a:endParaRPr lang="en-GB" dirty="0"/>
          </a:p>
          <a:p>
            <a:pPr lvl="0"/>
            <a:r>
              <a:rPr lang="en-AU" dirty="0" smtClean="0"/>
              <a:t>2018 </a:t>
            </a:r>
            <a:r>
              <a:rPr lang="en-AU" dirty="0"/>
              <a:t>SIT Technical </a:t>
            </a:r>
            <a:r>
              <a:rPr lang="en-AU" dirty="0" smtClean="0"/>
              <a:t>Workshop</a:t>
            </a:r>
            <a:endParaRPr lang="en-GB" dirty="0"/>
          </a:p>
        </p:txBody>
      </p:sp>
      <p:sp>
        <p:nvSpPr>
          <p:cNvPr id="4" name="Content Placeholder 3"/>
          <p:cNvSpPr>
            <a:spLocks noGrp="1"/>
          </p:cNvSpPr>
          <p:nvPr>
            <p:ph sz="quarter" idx="11"/>
          </p:nvPr>
        </p:nvSpPr>
        <p:spPr/>
        <p:txBody>
          <a:bodyPr/>
          <a:lstStyle/>
          <a:p>
            <a:endParaRPr lang="en-GB"/>
          </a:p>
        </p:txBody>
      </p:sp>
    </p:spTree>
    <p:extLst>
      <p:ext uri="{BB962C8B-B14F-4D97-AF65-F5344CB8AC3E}">
        <p14:creationId xmlns:p14="http://schemas.microsoft.com/office/powerpoint/2010/main" val="879317293"/>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graphicFrame>
        <p:nvGraphicFramePr>
          <p:cNvPr id="7" name="Content Placeholder 6"/>
          <p:cNvGraphicFramePr>
            <a:graphicFrameLocks noGrp="1"/>
          </p:cNvGraphicFramePr>
          <p:nvPr>
            <p:ph sz="quarter" idx="10"/>
            <p:extLst>
              <p:ext uri="{D42A27DB-BD31-4B8C-83A1-F6EECF244321}">
                <p14:modId xmlns:p14="http://schemas.microsoft.com/office/powerpoint/2010/main" val="1059163042"/>
              </p:ext>
            </p:extLst>
          </p:nvPr>
        </p:nvGraphicFramePr>
        <p:xfrm>
          <a:off x="152400" y="1371600"/>
          <a:ext cx="8763000" cy="4267200"/>
        </p:xfrm>
        <a:graphic>
          <a:graphicData uri="http://schemas.openxmlformats.org/drawingml/2006/table">
            <a:tbl>
              <a:tblPr/>
              <a:tblGrid>
                <a:gridCol w="1348594">
                  <a:extLst>
                    <a:ext uri="{9D8B030D-6E8A-4147-A177-3AD203B41FA5}">
                      <a16:colId xmlns:a16="http://schemas.microsoft.com/office/drawing/2014/main" val="3380192253"/>
                    </a:ext>
                  </a:extLst>
                </a:gridCol>
                <a:gridCol w="5790958">
                  <a:extLst>
                    <a:ext uri="{9D8B030D-6E8A-4147-A177-3AD203B41FA5}">
                      <a16:colId xmlns:a16="http://schemas.microsoft.com/office/drawing/2014/main" val="2609652803"/>
                    </a:ext>
                  </a:extLst>
                </a:gridCol>
                <a:gridCol w="1623448">
                  <a:extLst>
                    <a:ext uri="{9D8B030D-6E8A-4147-A177-3AD203B41FA5}">
                      <a16:colId xmlns:a16="http://schemas.microsoft.com/office/drawing/2014/main" val="3063968048"/>
                    </a:ext>
                  </a:extLst>
                </a:gridCol>
              </a:tblGrid>
              <a:tr h="422695">
                <a:tc>
                  <a:txBody>
                    <a:bodyPr/>
                    <a:lstStyle/>
                    <a:p>
                      <a:pPr algn="l">
                        <a:spcAft>
                          <a:spcPts val="0"/>
                        </a:spcAft>
                      </a:pPr>
                      <a:r>
                        <a:rPr lang="en-US" sz="1600" b="1" dirty="0">
                          <a:solidFill>
                            <a:srgbClr val="FFFFFF"/>
                          </a:solidFill>
                          <a:effectLst/>
                          <a:latin typeface="Calibri" panose="020F0502020204030204" pitchFamily="34" charset="0"/>
                          <a:ea typeface="Calibri" panose="020F0502020204030204" pitchFamily="34" charset="0"/>
                        </a:rPr>
                        <a:t>No.</a:t>
                      </a:r>
                      <a:endParaRPr lang="en-GB" sz="1800" dirty="0">
                        <a:effectLst/>
                        <a:latin typeface="Times New Roman" panose="02020603050405020304" pitchFamily="18" charset="0"/>
                        <a:ea typeface="Times New Roman" panose="02020603050405020304" pitchFamily="18" charset="0"/>
                      </a:endParaRPr>
                    </a:p>
                  </a:txBody>
                  <a:tcPr marL="32996" marR="329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pPr>
                      <a:r>
                        <a:rPr lang="en-US" sz="1600" b="1">
                          <a:solidFill>
                            <a:srgbClr val="FFFFFF"/>
                          </a:solidFill>
                          <a:effectLst/>
                          <a:latin typeface="Calibri" panose="020F0502020204030204" pitchFamily="34" charset="0"/>
                          <a:ea typeface="Calibri" panose="020F0502020204030204" pitchFamily="34" charset="0"/>
                        </a:rPr>
                        <a:t>Action</a:t>
                      </a:r>
                      <a:endParaRPr lang="en-GB" sz="1800">
                        <a:effectLst/>
                        <a:latin typeface="Times New Roman" panose="02020603050405020304" pitchFamily="18" charset="0"/>
                        <a:ea typeface="Times New Roman" panose="02020603050405020304" pitchFamily="18" charset="0"/>
                      </a:endParaRPr>
                    </a:p>
                  </a:txBody>
                  <a:tcPr marL="32996" marR="329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pPr>
                      <a:r>
                        <a:rPr lang="en-US" sz="1600" b="1">
                          <a:solidFill>
                            <a:srgbClr val="FFFFFF"/>
                          </a:solidFill>
                          <a:effectLst/>
                          <a:latin typeface="Calibri" panose="020F0502020204030204" pitchFamily="34" charset="0"/>
                          <a:ea typeface="Calibri" panose="020F0502020204030204" pitchFamily="34" charset="0"/>
                        </a:rPr>
                        <a:t>Due Date</a:t>
                      </a:r>
                      <a:endParaRPr lang="en-GB" sz="1800">
                        <a:effectLst/>
                        <a:latin typeface="Times New Roman" panose="02020603050405020304" pitchFamily="18" charset="0"/>
                        <a:ea typeface="Times New Roman" panose="02020603050405020304" pitchFamily="18" charset="0"/>
                      </a:endParaRPr>
                    </a:p>
                  </a:txBody>
                  <a:tcPr marL="32996" marR="329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extLst>
                  <a:ext uri="{0D108BD9-81ED-4DB2-BD59-A6C34878D82A}">
                    <a16:rowId xmlns:a16="http://schemas.microsoft.com/office/drawing/2014/main" val="3004201801"/>
                  </a:ext>
                </a:extLst>
              </a:tr>
              <a:tr h="925901">
                <a:tc>
                  <a:txBody>
                    <a:bodyPr/>
                    <a:lstStyle/>
                    <a:p>
                      <a:pPr algn="l">
                        <a:spcAft>
                          <a:spcPts val="0"/>
                        </a:spcAft>
                      </a:pPr>
                      <a:r>
                        <a:rPr lang="en-US" sz="1600" b="1">
                          <a:solidFill>
                            <a:srgbClr val="FFFFFF"/>
                          </a:solidFill>
                          <a:effectLst/>
                          <a:latin typeface="Calibri" panose="020F0502020204030204" pitchFamily="34" charset="0"/>
                          <a:ea typeface="Calibri" panose="020F0502020204030204" pitchFamily="34" charset="0"/>
                        </a:rPr>
                        <a:t>CEOS-31-01</a:t>
                      </a:r>
                      <a:endParaRPr lang="en-GB" sz="1800">
                        <a:effectLst/>
                        <a:latin typeface="Times New Roman" panose="02020603050405020304" pitchFamily="18" charset="0"/>
                        <a:ea typeface="Times New Roman" panose="02020603050405020304" pitchFamily="18" charset="0"/>
                      </a:endParaRPr>
                    </a:p>
                  </a:txBody>
                  <a:tcPr marL="32996" marR="329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a:spcAft>
                          <a:spcPts val="0"/>
                        </a:spcAft>
                      </a:pPr>
                      <a:r>
                        <a:rPr lang="en-US" sz="1600" dirty="0" err="1">
                          <a:effectLst/>
                          <a:latin typeface="Calibri" panose="020F0502020204030204" pitchFamily="34" charset="0"/>
                          <a:ea typeface="Calibri" panose="020F0502020204030204" pitchFamily="34" charset="0"/>
                        </a:rPr>
                        <a:t>WGClimate</a:t>
                      </a:r>
                      <a:r>
                        <a:rPr lang="en-US" sz="1600" dirty="0">
                          <a:effectLst/>
                          <a:latin typeface="Calibri" panose="020F0502020204030204" pitchFamily="34" charset="0"/>
                          <a:ea typeface="Calibri" panose="020F0502020204030204" pitchFamily="34" charset="0"/>
                        </a:rPr>
                        <a:t> to explore development of a brief, consolidated statement of space agency contributions in support of each Article of the Paris Agreement.</a:t>
                      </a:r>
                      <a:endParaRPr lang="en-GB" sz="1800" dirty="0">
                        <a:effectLst/>
                        <a:latin typeface="Times New Roman" panose="02020603050405020304" pitchFamily="18" charset="0"/>
                        <a:ea typeface="Times New Roman" panose="02020603050405020304" pitchFamily="18" charset="0"/>
                      </a:endParaRPr>
                    </a:p>
                  </a:txBody>
                  <a:tcPr marL="32996" marR="329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200"/>
                        </a:spcBef>
                        <a:spcAft>
                          <a:spcPts val="200"/>
                        </a:spcAft>
                      </a:pPr>
                      <a:r>
                        <a:rPr lang="en-US" sz="1600" b="1">
                          <a:effectLst/>
                          <a:latin typeface="Calibri" panose="020F0502020204030204" pitchFamily="34" charset="0"/>
                          <a:ea typeface="Calibri" panose="020F0502020204030204" pitchFamily="34" charset="0"/>
                        </a:rPr>
                        <a:t>32</a:t>
                      </a:r>
                      <a:r>
                        <a:rPr lang="en-US" sz="1600" b="1" baseline="30000">
                          <a:effectLst/>
                          <a:latin typeface="Calibri" panose="020F0502020204030204" pitchFamily="34" charset="0"/>
                          <a:ea typeface="Calibri" panose="020F0502020204030204" pitchFamily="34" charset="0"/>
                        </a:rPr>
                        <a:t>nd</a:t>
                      </a:r>
                      <a:r>
                        <a:rPr lang="en-US" sz="1600" b="1">
                          <a:effectLst/>
                          <a:latin typeface="Calibri" panose="020F0502020204030204" pitchFamily="34" charset="0"/>
                          <a:ea typeface="Calibri" panose="020F0502020204030204" pitchFamily="34" charset="0"/>
                        </a:rPr>
                        <a:t> CEOS Plenary</a:t>
                      </a:r>
                      <a:endParaRPr lang="en-GB" sz="1800">
                        <a:effectLst/>
                        <a:latin typeface="Times New Roman" panose="02020603050405020304" pitchFamily="18" charset="0"/>
                        <a:ea typeface="Times New Roman" panose="02020603050405020304" pitchFamily="18" charset="0"/>
                      </a:endParaRPr>
                    </a:p>
                  </a:txBody>
                  <a:tcPr marL="32996" marR="329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8656386"/>
                  </a:ext>
                </a:extLst>
              </a:tr>
              <a:tr h="1207699">
                <a:tc>
                  <a:txBody>
                    <a:bodyPr/>
                    <a:lstStyle/>
                    <a:p>
                      <a:pPr algn="l">
                        <a:spcAft>
                          <a:spcPts val="0"/>
                        </a:spcAft>
                      </a:pPr>
                      <a:r>
                        <a:rPr lang="en-US" sz="1600" b="1">
                          <a:solidFill>
                            <a:srgbClr val="FFFFFF"/>
                          </a:solidFill>
                          <a:effectLst/>
                          <a:latin typeface="Calibri" panose="020F0502020204030204" pitchFamily="34" charset="0"/>
                          <a:ea typeface="Calibri" panose="020F0502020204030204" pitchFamily="34" charset="0"/>
                        </a:rPr>
                        <a:t>CEOS-31-04</a:t>
                      </a:r>
                      <a:endParaRPr lang="en-GB" sz="1800">
                        <a:effectLst/>
                        <a:latin typeface="Times New Roman" panose="02020603050405020304" pitchFamily="18" charset="0"/>
                        <a:ea typeface="Times New Roman" panose="02020603050405020304" pitchFamily="18" charset="0"/>
                      </a:endParaRPr>
                    </a:p>
                  </a:txBody>
                  <a:tcPr marL="32996" marR="329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defTabSz="457200">
                        <a:spcBef>
                          <a:spcPts val="60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mn-cs"/>
                          <a:sym typeface="Calibri"/>
                        </a:rPr>
                        <a:t>SIT Chair to coordinate feedback from the Virtual Constellations on how they will take the Feasibility Study on Satellite Missions/Instruments Focused on Water Quality Measurements into account in their work going forward.</a:t>
                      </a:r>
                      <a:endParaRPr lang="en-GB" sz="1600" dirty="0">
                        <a:solidFill>
                          <a:schemeClr val="tx1"/>
                        </a:solidFill>
                        <a:effectLst/>
                        <a:latin typeface="Calibri" panose="020F0502020204030204" pitchFamily="34" charset="0"/>
                        <a:ea typeface="Calibri" panose="020F0502020204030204" pitchFamily="34" charset="0"/>
                        <a:cs typeface="+mn-cs"/>
                        <a:sym typeface="Calibri"/>
                      </a:endParaRPr>
                    </a:p>
                  </a:txBody>
                  <a:tcPr marL="32996" marR="329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spcBef>
                          <a:spcPts val="200"/>
                        </a:spcBef>
                        <a:spcAft>
                          <a:spcPts val="200"/>
                        </a:spcAft>
                      </a:pPr>
                      <a:r>
                        <a:rPr lang="en-US" sz="1600" b="1" dirty="0">
                          <a:effectLst/>
                          <a:latin typeface="Calibri" panose="020F0502020204030204" pitchFamily="34" charset="0"/>
                          <a:ea typeface="Calibri" panose="020F0502020204030204" pitchFamily="34" charset="0"/>
                        </a:rPr>
                        <a:t>COMPLETE</a:t>
                      </a:r>
                      <a:endParaRPr lang="en-GB" sz="1800" dirty="0">
                        <a:effectLst/>
                        <a:latin typeface="Times New Roman" panose="02020603050405020304" pitchFamily="18" charset="0"/>
                        <a:ea typeface="Times New Roman" panose="02020603050405020304" pitchFamily="18" charset="0"/>
                      </a:endParaRPr>
                    </a:p>
                  </a:txBody>
                  <a:tcPr marL="32996" marR="329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52806165"/>
                  </a:ext>
                </a:extLst>
              </a:tr>
              <a:tr h="1710905">
                <a:tc>
                  <a:txBody>
                    <a:bodyPr/>
                    <a:lstStyle/>
                    <a:p>
                      <a:pPr algn="l">
                        <a:spcAft>
                          <a:spcPts val="0"/>
                        </a:spcAft>
                      </a:pPr>
                      <a:r>
                        <a:rPr lang="en-US" sz="1600" b="1">
                          <a:solidFill>
                            <a:srgbClr val="FFFFFF"/>
                          </a:solidFill>
                          <a:effectLst/>
                          <a:latin typeface="Calibri" panose="020F0502020204030204" pitchFamily="34" charset="0"/>
                          <a:ea typeface="Calibri" panose="020F0502020204030204" pitchFamily="34" charset="0"/>
                        </a:rPr>
                        <a:t>CEOS-31-05</a:t>
                      </a:r>
                      <a:endParaRPr lang="en-GB" sz="1800">
                        <a:effectLst/>
                        <a:latin typeface="Times New Roman" panose="02020603050405020304" pitchFamily="18" charset="0"/>
                        <a:ea typeface="Times New Roman" panose="02020603050405020304" pitchFamily="18" charset="0"/>
                      </a:endParaRPr>
                    </a:p>
                  </a:txBody>
                  <a:tcPr marL="32996" marR="329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algn="l" defTabSz="457200">
                        <a:spcBef>
                          <a:spcPts val="60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mn-cs"/>
                          <a:sym typeface="Calibri"/>
                        </a:rPr>
                        <a:t>SIT Vice-Chair to coordinate establishment of a steering committee to determine the focus, scope, and arrangements of a CEOS “Water from Space” observations strategy workshop in Q2 2018.  The matter of inclusion of the ocean component needs to be answered, with consideration being given to renaming the workshop if it will be excluded entirely, or if only coastal water will be included.</a:t>
                      </a:r>
                      <a:endParaRPr lang="en-GB" sz="1600" dirty="0">
                        <a:solidFill>
                          <a:schemeClr val="tx1"/>
                        </a:solidFill>
                        <a:effectLst/>
                        <a:latin typeface="Calibri" panose="020F0502020204030204" pitchFamily="34" charset="0"/>
                        <a:ea typeface="Calibri" panose="020F0502020204030204" pitchFamily="34" charset="0"/>
                        <a:cs typeface="+mn-cs"/>
                        <a:sym typeface="Calibri"/>
                      </a:endParaRPr>
                    </a:p>
                  </a:txBody>
                  <a:tcPr marL="32996" marR="329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Bef>
                          <a:spcPts val="200"/>
                        </a:spcBef>
                        <a:spcAft>
                          <a:spcPts val="200"/>
                        </a:spcAft>
                      </a:pPr>
                      <a:r>
                        <a:rPr lang="en-US" sz="1600" b="1" dirty="0">
                          <a:effectLst/>
                          <a:latin typeface="Calibri" panose="020F0502020204030204" pitchFamily="34" charset="0"/>
                          <a:ea typeface="Calibri" panose="020F0502020204030204" pitchFamily="34" charset="0"/>
                        </a:rPr>
                        <a:t>IN PROGRESS</a:t>
                      </a:r>
                      <a:endParaRPr lang="en-GB" sz="1800" dirty="0">
                        <a:effectLst/>
                        <a:latin typeface="Times New Roman" panose="02020603050405020304" pitchFamily="18" charset="0"/>
                        <a:ea typeface="Times New Roman" panose="02020603050405020304" pitchFamily="18" charset="0"/>
                      </a:endParaRPr>
                    </a:p>
                  </a:txBody>
                  <a:tcPr marL="32996" marR="329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6152279"/>
                  </a:ext>
                </a:extLst>
              </a:tr>
            </a:tbl>
          </a:graphicData>
        </a:graphic>
      </p:graphicFrame>
      <p:sp>
        <p:nvSpPr>
          <p:cNvPr id="4" name="Content Placeholder 3"/>
          <p:cNvSpPr>
            <a:spLocks noGrp="1"/>
          </p:cNvSpPr>
          <p:nvPr>
            <p:ph sz="quarter" idx="11"/>
          </p:nvPr>
        </p:nvSpPr>
        <p:spPr/>
        <p:txBody>
          <a:bodyPr/>
          <a:lstStyle/>
          <a:p>
            <a:r>
              <a:rPr lang="en-GB" dirty="0" smtClean="0"/>
              <a:t>31</a:t>
            </a:r>
            <a:r>
              <a:rPr lang="en-GB" baseline="30000" dirty="0" smtClean="0"/>
              <a:t>st</a:t>
            </a:r>
            <a:r>
              <a:rPr lang="en-GB" dirty="0" smtClean="0"/>
              <a:t> CEOS Plenary Actions</a:t>
            </a:r>
            <a:endParaRPr lang="en-GB" dirty="0"/>
          </a:p>
        </p:txBody>
      </p:sp>
      <p:pic>
        <p:nvPicPr>
          <p:cNvPr id="10" name="Picture 9"/>
          <p:cNvPicPr>
            <a:picLocks noChangeAspect="1"/>
          </p:cNvPicPr>
          <p:nvPr/>
        </p:nvPicPr>
        <p:blipFill>
          <a:blip r:embed="rId2"/>
          <a:stretch>
            <a:fillRect/>
          </a:stretch>
        </p:blipFill>
        <p:spPr>
          <a:xfrm rot="1278381">
            <a:off x="7367016" y="4617056"/>
            <a:ext cx="1447800" cy="414628"/>
          </a:xfrm>
          <a:prstGeom prst="rect">
            <a:avLst/>
          </a:prstGeom>
        </p:spPr>
      </p:pic>
      <p:pic>
        <p:nvPicPr>
          <p:cNvPr id="11" name="Picture 10"/>
          <p:cNvPicPr>
            <a:picLocks noChangeAspect="1"/>
          </p:cNvPicPr>
          <p:nvPr/>
        </p:nvPicPr>
        <p:blipFill>
          <a:blip r:embed="rId2"/>
          <a:stretch>
            <a:fillRect/>
          </a:stretch>
        </p:blipFill>
        <p:spPr>
          <a:xfrm rot="1278381">
            <a:off x="7367016" y="3170278"/>
            <a:ext cx="1447800" cy="414628"/>
          </a:xfrm>
          <a:prstGeom prst="rect">
            <a:avLst/>
          </a:prstGeom>
        </p:spPr>
      </p:pic>
      <p:pic>
        <p:nvPicPr>
          <p:cNvPr id="12" name="Picture 11"/>
          <p:cNvPicPr>
            <a:picLocks noChangeAspect="1"/>
          </p:cNvPicPr>
          <p:nvPr/>
        </p:nvPicPr>
        <p:blipFill>
          <a:blip r:embed="rId2"/>
          <a:stretch>
            <a:fillRect/>
          </a:stretch>
        </p:blipFill>
        <p:spPr>
          <a:xfrm rot="1278381">
            <a:off x="7367016" y="2077664"/>
            <a:ext cx="1447800" cy="414628"/>
          </a:xfrm>
          <a:prstGeom prst="rect">
            <a:avLst/>
          </a:prstGeom>
        </p:spPr>
      </p:pic>
    </p:spTree>
    <p:extLst>
      <p:ext uri="{BB962C8B-B14F-4D97-AF65-F5344CB8AC3E}">
        <p14:creationId xmlns:p14="http://schemas.microsoft.com/office/powerpoint/2010/main" val="2842451639"/>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4" name="Content Placeholder 3"/>
          <p:cNvSpPr>
            <a:spLocks noGrp="1"/>
          </p:cNvSpPr>
          <p:nvPr>
            <p:ph sz="quarter" idx="11"/>
          </p:nvPr>
        </p:nvSpPr>
        <p:spPr/>
        <p:txBody>
          <a:bodyPr/>
          <a:lstStyle/>
          <a:p>
            <a:r>
              <a:rPr lang="en-GB" dirty="0" smtClean="0"/>
              <a:t>SIT-33 Actions</a:t>
            </a:r>
            <a:endParaRPr lang="en-GB" dirty="0"/>
          </a:p>
        </p:txBody>
      </p:sp>
      <p:pic>
        <p:nvPicPr>
          <p:cNvPr id="6" name="Picture 5"/>
          <p:cNvPicPr>
            <a:picLocks noChangeAspect="1"/>
          </p:cNvPicPr>
          <p:nvPr/>
        </p:nvPicPr>
        <p:blipFill rotWithShape="1">
          <a:blip r:embed="rId2"/>
          <a:srcRect b="59208"/>
          <a:stretch/>
        </p:blipFill>
        <p:spPr>
          <a:xfrm>
            <a:off x="304799" y="1295400"/>
            <a:ext cx="7608013" cy="5257800"/>
          </a:xfrm>
          <a:prstGeom prst="rect">
            <a:avLst/>
          </a:prstGeom>
          <a:ln>
            <a:solidFill>
              <a:srgbClr val="002060"/>
            </a:solidFill>
          </a:ln>
        </p:spPr>
      </p:pic>
      <p:pic>
        <p:nvPicPr>
          <p:cNvPr id="7" name="Picture 6"/>
          <p:cNvPicPr>
            <a:picLocks noChangeAspect="1"/>
          </p:cNvPicPr>
          <p:nvPr/>
        </p:nvPicPr>
        <p:blipFill>
          <a:blip r:embed="rId3"/>
          <a:stretch>
            <a:fillRect/>
          </a:stretch>
        </p:blipFill>
        <p:spPr>
          <a:xfrm rot="1278381">
            <a:off x="6426651" y="3070309"/>
            <a:ext cx="1447800" cy="414628"/>
          </a:xfrm>
          <a:prstGeom prst="rect">
            <a:avLst/>
          </a:prstGeom>
        </p:spPr>
      </p:pic>
      <p:pic>
        <p:nvPicPr>
          <p:cNvPr id="8" name="Picture 7"/>
          <p:cNvPicPr>
            <a:picLocks noChangeAspect="1"/>
          </p:cNvPicPr>
          <p:nvPr/>
        </p:nvPicPr>
        <p:blipFill>
          <a:blip r:embed="rId3"/>
          <a:stretch>
            <a:fillRect/>
          </a:stretch>
        </p:blipFill>
        <p:spPr>
          <a:xfrm rot="1278381">
            <a:off x="6426651" y="5661109"/>
            <a:ext cx="1447800" cy="414628"/>
          </a:xfrm>
          <a:prstGeom prst="rect">
            <a:avLst/>
          </a:prstGeom>
        </p:spPr>
      </p:pic>
      <p:sp>
        <p:nvSpPr>
          <p:cNvPr id="10" name="Rounded Rectangle 9"/>
          <p:cNvSpPr/>
          <p:nvPr/>
        </p:nvSpPr>
        <p:spPr>
          <a:xfrm>
            <a:off x="6419088" y="1828800"/>
            <a:ext cx="1447800" cy="408620"/>
          </a:xfrm>
          <a:prstGeom prst="round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2569"/>
                </a:solidFill>
                <a:effectLst/>
                <a:uFillTx/>
              </a:rPr>
              <a:t>Agenda 6.10</a:t>
            </a:r>
            <a:endParaRPr kumimoji="0" lang="en-GB" sz="1800" b="0" i="0" u="none" strike="noStrike" cap="none" spc="0" normalizeH="0" baseline="0" dirty="0">
              <a:ln>
                <a:noFill/>
              </a:ln>
              <a:solidFill>
                <a:srgbClr val="002569"/>
              </a:solidFill>
              <a:effectLst/>
              <a:uFillTx/>
            </a:endParaRPr>
          </a:p>
        </p:txBody>
      </p:sp>
      <p:pic>
        <p:nvPicPr>
          <p:cNvPr id="12" name="Picture 11"/>
          <p:cNvPicPr>
            <a:picLocks noChangeAspect="1"/>
          </p:cNvPicPr>
          <p:nvPr/>
        </p:nvPicPr>
        <p:blipFill>
          <a:blip r:embed="rId3"/>
          <a:stretch>
            <a:fillRect/>
          </a:stretch>
        </p:blipFill>
        <p:spPr>
          <a:xfrm rot="1278381">
            <a:off x="6426651" y="4439863"/>
            <a:ext cx="1447800" cy="414628"/>
          </a:xfrm>
          <a:prstGeom prst="rect">
            <a:avLst/>
          </a:prstGeom>
        </p:spPr>
      </p:pic>
    </p:spTree>
    <p:extLst>
      <p:ext uri="{BB962C8B-B14F-4D97-AF65-F5344CB8AC3E}">
        <p14:creationId xmlns:p14="http://schemas.microsoft.com/office/powerpoint/2010/main" val="295296159"/>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4" name="Content Placeholder 3"/>
          <p:cNvSpPr>
            <a:spLocks noGrp="1"/>
          </p:cNvSpPr>
          <p:nvPr>
            <p:ph sz="quarter" idx="11"/>
          </p:nvPr>
        </p:nvSpPr>
        <p:spPr/>
        <p:txBody>
          <a:bodyPr/>
          <a:lstStyle/>
          <a:p>
            <a:r>
              <a:rPr lang="en-GB" dirty="0"/>
              <a:t>SIT-33 </a:t>
            </a:r>
            <a:r>
              <a:rPr lang="en-GB" dirty="0" smtClean="0"/>
              <a:t>Actions</a:t>
            </a:r>
            <a:endParaRPr lang="en-GB" dirty="0"/>
          </a:p>
        </p:txBody>
      </p:sp>
      <p:pic>
        <p:nvPicPr>
          <p:cNvPr id="6" name="Picture 5"/>
          <p:cNvPicPr>
            <a:picLocks noChangeAspect="1"/>
          </p:cNvPicPr>
          <p:nvPr/>
        </p:nvPicPr>
        <p:blipFill rotWithShape="1">
          <a:blip r:embed="rId2"/>
          <a:srcRect t="40587" b="18621"/>
          <a:stretch/>
        </p:blipFill>
        <p:spPr>
          <a:xfrm>
            <a:off x="228600" y="1371600"/>
            <a:ext cx="7277230" cy="5029200"/>
          </a:xfrm>
          <a:prstGeom prst="rect">
            <a:avLst/>
          </a:prstGeom>
          <a:ln>
            <a:solidFill>
              <a:srgbClr val="002060"/>
            </a:solidFill>
          </a:ln>
        </p:spPr>
      </p:pic>
      <p:pic>
        <p:nvPicPr>
          <p:cNvPr id="5" name="Picture 4"/>
          <p:cNvPicPr>
            <a:picLocks noChangeAspect="1"/>
          </p:cNvPicPr>
          <p:nvPr/>
        </p:nvPicPr>
        <p:blipFill>
          <a:blip r:embed="rId3"/>
          <a:stretch>
            <a:fillRect/>
          </a:stretch>
        </p:blipFill>
        <p:spPr>
          <a:xfrm rot="1278381">
            <a:off x="6070149" y="1698709"/>
            <a:ext cx="1447800" cy="414628"/>
          </a:xfrm>
          <a:prstGeom prst="rect">
            <a:avLst/>
          </a:prstGeom>
        </p:spPr>
      </p:pic>
      <p:pic>
        <p:nvPicPr>
          <p:cNvPr id="7" name="Picture 6"/>
          <p:cNvPicPr>
            <a:picLocks noChangeAspect="1"/>
          </p:cNvPicPr>
          <p:nvPr/>
        </p:nvPicPr>
        <p:blipFill>
          <a:blip r:embed="rId3"/>
          <a:stretch>
            <a:fillRect/>
          </a:stretch>
        </p:blipFill>
        <p:spPr>
          <a:xfrm rot="1278381">
            <a:off x="6045651" y="2839663"/>
            <a:ext cx="1447800" cy="414628"/>
          </a:xfrm>
          <a:prstGeom prst="rect">
            <a:avLst/>
          </a:prstGeom>
        </p:spPr>
      </p:pic>
      <p:pic>
        <p:nvPicPr>
          <p:cNvPr id="9" name="Picture 8"/>
          <p:cNvPicPr>
            <a:picLocks noChangeAspect="1"/>
          </p:cNvPicPr>
          <p:nvPr/>
        </p:nvPicPr>
        <p:blipFill>
          <a:blip r:embed="rId3"/>
          <a:stretch>
            <a:fillRect/>
          </a:stretch>
        </p:blipFill>
        <p:spPr>
          <a:xfrm rot="1278381">
            <a:off x="6045651" y="5203909"/>
            <a:ext cx="1447800" cy="414628"/>
          </a:xfrm>
          <a:prstGeom prst="rect">
            <a:avLst/>
          </a:prstGeom>
        </p:spPr>
      </p:pic>
      <p:sp>
        <p:nvSpPr>
          <p:cNvPr id="10" name="Rounded Rectangle 9"/>
          <p:cNvSpPr/>
          <p:nvPr/>
        </p:nvSpPr>
        <p:spPr>
          <a:xfrm>
            <a:off x="6092952" y="4038412"/>
            <a:ext cx="1353312" cy="408620"/>
          </a:xfrm>
          <a:prstGeom prst="round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2569"/>
                </a:solidFill>
                <a:effectLst/>
                <a:uFillTx/>
              </a:rPr>
              <a:t>Agenda 2.2</a:t>
            </a:r>
            <a:endParaRPr kumimoji="0" lang="en-GB"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4109271128"/>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sp>
        <p:nvSpPr>
          <p:cNvPr id="4" name="Content Placeholder 3"/>
          <p:cNvSpPr>
            <a:spLocks noGrp="1"/>
          </p:cNvSpPr>
          <p:nvPr>
            <p:ph sz="quarter" idx="11"/>
          </p:nvPr>
        </p:nvSpPr>
        <p:spPr/>
        <p:txBody>
          <a:bodyPr/>
          <a:lstStyle/>
          <a:p>
            <a:r>
              <a:rPr lang="en-GB" dirty="0"/>
              <a:t>SIT-33 </a:t>
            </a:r>
            <a:r>
              <a:rPr lang="en-GB" dirty="0" smtClean="0"/>
              <a:t>Actions</a:t>
            </a:r>
            <a:endParaRPr lang="en-GB" dirty="0"/>
          </a:p>
        </p:txBody>
      </p:sp>
      <p:graphicFrame>
        <p:nvGraphicFramePr>
          <p:cNvPr id="3" name="Object 2"/>
          <p:cNvGraphicFramePr>
            <a:graphicFrameLocks noChangeAspect="1"/>
          </p:cNvGraphicFramePr>
          <p:nvPr>
            <p:extLst>
              <p:ext uri="{D42A27DB-BD31-4B8C-83A1-F6EECF244321}">
                <p14:modId xmlns:p14="http://schemas.microsoft.com/office/powerpoint/2010/main" val="4047859242"/>
              </p:ext>
            </p:extLst>
          </p:nvPr>
        </p:nvGraphicFramePr>
        <p:xfrm>
          <a:off x="381000" y="1295400"/>
          <a:ext cx="6705600" cy="5305652"/>
        </p:xfrm>
        <a:graphic>
          <a:graphicData uri="http://schemas.openxmlformats.org/presentationml/2006/ole">
            <mc:AlternateContent xmlns:mc="http://schemas.openxmlformats.org/markup-compatibility/2006">
              <mc:Choice xmlns:v="urn:schemas-microsoft-com:vml" Requires="v">
                <p:oleObj spid="_x0000_s3082" name="Document" r:id="rId3" imgW="5717562" imgH="4524485" progId="Word.Document.12">
                  <p:embed/>
                </p:oleObj>
              </mc:Choice>
              <mc:Fallback>
                <p:oleObj name="Document" r:id="rId3" imgW="5717562" imgH="4524485" progId="Word.Document.12">
                  <p:embed/>
                  <p:pic>
                    <p:nvPicPr>
                      <p:cNvPr id="0" name=""/>
                      <p:cNvPicPr/>
                      <p:nvPr/>
                    </p:nvPicPr>
                    <p:blipFill>
                      <a:blip r:embed="rId4"/>
                      <a:stretch>
                        <a:fillRect/>
                      </a:stretch>
                    </p:blipFill>
                    <p:spPr>
                      <a:xfrm>
                        <a:off x="381000" y="1295400"/>
                        <a:ext cx="6705600" cy="5305652"/>
                      </a:xfrm>
                      <a:prstGeom prst="rect">
                        <a:avLst/>
                      </a:prstGeom>
                      <a:ln>
                        <a:solidFill>
                          <a:schemeClr val="tx1"/>
                        </a:solidFill>
                      </a:ln>
                    </p:spPr>
                  </p:pic>
                </p:oleObj>
              </mc:Fallback>
            </mc:AlternateContent>
          </a:graphicData>
        </a:graphic>
      </p:graphicFrame>
      <p:pic>
        <p:nvPicPr>
          <p:cNvPr id="7" name="Picture 6"/>
          <p:cNvPicPr>
            <a:picLocks noChangeAspect="1"/>
          </p:cNvPicPr>
          <p:nvPr/>
        </p:nvPicPr>
        <p:blipFill>
          <a:blip r:embed="rId5"/>
          <a:stretch>
            <a:fillRect/>
          </a:stretch>
        </p:blipFill>
        <p:spPr>
          <a:xfrm rot="1278381">
            <a:off x="5740851" y="1546309"/>
            <a:ext cx="1447800" cy="414628"/>
          </a:xfrm>
          <a:prstGeom prst="rect">
            <a:avLst/>
          </a:prstGeom>
        </p:spPr>
      </p:pic>
      <p:pic>
        <p:nvPicPr>
          <p:cNvPr id="8" name="Picture 7"/>
          <p:cNvPicPr>
            <a:picLocks noChangeAspect="1"/>
          </p:cNvPicPr>
          <p:nvPr/>
        </p:nvPicPr>
        <p:blipFill>
          <a:blip r:embed="rId5"/>
          <a:stretch>
            <a:fillRect/>
          </a:stretch>
        </p:blipFill>
        <p:spPr>
          <a:xfrm rot="1278381">
            <a:off x="5740851" y="3296863"/>
            <a:ext cx="1447800" cy="414628"/>
          </a:xfrm>
          <a:prstGeom prst="rect">
            <a:avLst/>
          </a:prstGeom>
        </p:spPr>
      </p:pic>
      <p:pic>
        <p:nvPicPr>
          <p:cNvPr id="10" name="Picture 9"/>
          <p:cNvPicPr>
            <a:picLocks noChangeAspect="1"/>
          </p:cNvPicPr>
          <p:nvPr/>
        </p:nvPicPr>
        <p:blipFill>
          <a:blip r:embed="rId5"/>
          <a:stretch>
            <a:fillRect/>
          </a:stretch>
        </p:blipFill>
        <p:spPr>
          <a:xfrm rot="1278381">
            <a:off x="5740851" y="4746709"/>
            <a:ext cx="1447800" cy="414628"/>
          </a:xfrm>
          <a:prstGeom prst="rect">
            <a:avLst/>
          </a:prstGeom>
        </p:spPr>
      </p:pic>
      <p:pic>
        <p:nvPicPr>
          <p:cNvPr id="11" name="Picture 10"/>
          <p:cNvPicPr>
            <a:picLocks noChangeAspect="1"/>
          </p:cNvPicPr>
          <p:nvPr/>
        </p:nvPicPr>
        <p:blipFill>
          <a:blip r:embed="rId5"/>
          <a:stretch>
            <a:fillRect/>
          </a:stretch>
        </p:blipFill>
        <p:spPr>
          <a:xfrm rot="1278381">
            <a:off x="5740851" y="5430463"/>
            <a:ext cx="1447800" cy="414628"/>
          </a:xfrm>
          <a:prstGeom prst="rect">
            <a:avLst/>
          </a:prstGeom>
        </p:spPr>
      </p:pic>
      <p:sp>
        <p:nvSpPr>
          <p:cNvPr id="12" name="Rounded Rectangle 11"/>
          <p:cNvSpPr/>
          <p:nvPr/>
        </p:nvSpPr>
        <p:spPr>
          <a:xfrm>
            <a:off x="5715000" y="4010980"/>
            <a:ext cx="1371600" cy="408620"/>
          </a:xfrm>
          <a:prstGeom prst="round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2569"/>
                </a:solidFill>
                <a:effectLst/>
                <a:uFillTx/>
              </a:rPr>
              <a:t>Agenda 3.6</a:t>
            </a:r>
            <a:endParaRPr kumimoji="0" lang="en-GB" sz="1800" b="0" i="0" u="none" strike="noStrike" cap="none" spc="0" normalizeH="0" baseline="0" dirty="0">
              <a:ln>
                <a:noFill/>
              </a:ln>
              <a:solidFill>
                <a:srgbClr val="002569"/>
              </a:solidFill>
              <a:effectLst/>
              <a:uFillTx/>
            </a:endParaRPr>
          </a:p>
        </p:txBody>
      </p:sp>
      <p:pic>
        <p:nvPicPr>
          <p:cNvPr id="13" name="Picture 12"/>
          <p:cNvPicPr>
            <a:picLocks noChangeAspect="1"/>
          </p:cNvPicPr>
          <p:nvPr/>
        </p:nvPicPr>
        <p:blipFill>
          <a:blip r:embed="rId5"/>
          <a:stretch>
            <a:fillRect/>
          </a:stretch>
        </p:blipFill>
        <p:spPr>
          <a:xfrm rot="1278381">
            <a:off x="5740851" y="2384509"/>
            <a:ext cx="1447800" cy="414628"/>
          </a:xfrm>
          <a:prstGeom prst="rect">
            <a:avLst/>
          </a:prstGeom>
        </p:spPr>
      </p:pic>
    </p:spTree>
    <p:extLst>
      <p:ext uri="{BB962C8B-B14F-4D97-AF65-F5344CB8AC3E}">
        <p14:creationId xmlns:p14="http://schemas.microsoft.com/office/powerpoint/2010/main" val="1317098765"/>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7</a:t>
            </a:fld>
            <a:endParaRPr lang="uk-UA" dirty="0"/>
          </a:p>
        </p:txBody>
      </p:sp>
      <p:sp>
        <p:nvSpPr>
          <p:cNvPr id="4" name="Content Placeholder 3"/>
          <p:cNvSpPr>
            <a:spLocks noGrp="1"/>
          </p:cNvSpPr>
          <p:nvPr>
            <p:ph sz="quarter" idx="11"/>
          </p:nvPr>
        </p:nvSpPr>
        <p:spPr/>
        <p:txBody>
          <a:bodyPr/>
          <a:lstStyle/>
          <a:p>
            <a:r>
              <a:rPr lang="en-GB" dirty="0"/>
              <a:t>SIT-33 </a:t>
            </a:r>
            <a:r>
              <a:rPr lang="en-GB" dirty="0" smtClean="0"/>
              <a:t>Actions</a:t>
            </a:r>
            <a:endParaRPr lang="en-GB" dirty="0"/>
          </a:p>
        </p:txBody>
      </p:sp>
      <p:graphicFrame>
        <p:nvGraphicFramePr>
          <p:cNvPr id="6" name="Object 5"/>
          <p:cNvGraphicFramePr>
            <a:graphicFrameLocks noChangeAspect="1"/>
          </p:cNvGraphicFramePr>
          <p:nvPr>
            <p:extLst>
              <p:ext uri="{D42A27DB-BD31-4B8C-83A1-F6EECF244321}">
                <p14:modId xmlns:p14="http://schemas.microsoft.com/office/powerpoint/2010/main" val="394598699"/>
              </p:ext>
            </p:extLst>
          </p:nvPr>
        </p:nvGraphicFramePr>
        <p:xfrm>
          <a:off x="304800" y="1371600"/>
          <a:ext cx="7693926" cy="3505200"/>
        </p:xfrm>
        <a:graphic>
          <a:graphicData uri="http://schemas.openxmlformats.org/presentationml/2006/ole">
            <mc:AlternateContent xmlns:mc="http://schemas.openxmlformats.org/markup-compatibility/2006">
              <mc:Choice xmlns:v="urn:schemas-microsoft-com:vml" Requires="v">
                <p:oleObj spid="_x0000_s2059" name="Document" r:id="rId3" imgW="5717562" imgH="2605870" progId="Word.Document.12">
                  <p:embed/>
                </p:oleObj>
              </mc:Choice>
              <mc:Fallback>
                <p:oleObj name="Document" r:id="rId3" imgW="5717562" imgH="2605870" progId="Word.Document.12">
                  <p:embed/>
                  <p:pic>
                    <p:nvPicPr>
                      <p:cNvPr id="0" name=""/>
                      <p:cNvPicPr/>
                      <p:nvPr/>
                    </p:nvPicPr>
                    <p:blipFill>
                      <a:blip r:embed="rId4"/>
                      <a:stretch>
                        <a:fillRect/>
                      </a:stretch>
                    </p:blipFill>
                    <p:spPr>
                      <a:xfrm>
                        <a:off x="304800" y="1371600"/>
                        <a:ext cx="7693926" cy="3505200"/>
                      </a:xfrm>
                      <a:prstGeom prst="rect">
                        <a:avLst/>
                      </a:prstGeom>
                      <a:ln>
                        <a:solidFill>
                          <a:schemeClr val="tx1"/>
                        </a:solidFill>
                      </a:ln>
                    </p:spPr>
                  </p:pic>
                </p:oleObj>
              </mc:Fallback>
            </mc:AlternateContent>
          </a:graphicData>
        </a:graphic>
      </p:graphicFrame>
      <p:pic>
        <p:nvPicPr>
          <p:cNvPr id="8" name="Picture 7"/>
          <p:cNvPicPr>
            <a:picLocks noChangeAspect="1"/>
          </p:cNvPicPr>
          <p:nvPr/>
        </p:nvPicPr>
        <p:blipFill>
          <a:blip r:embed="rId5"/>
          <a:stretch>
            <a:fillRect/>
          </a:stretch>
        </p:blipFill>
        <p:spPr>
          <a:xfrm rot="1278381">
            <a:off x="6579051" y="2308309"/>
            <a:ext cx="1447800" cy="414628"/>
          </a:xfrm>
          <a:prstGeom prst="rect">
            <a:avLst/>
          </a:prstGeom>
        </p:spPr>
      </p:pic>
      <p:pic>
        <p:nvPicPr>
          <p:cNvPr id="9" name="Picture 8"/>
          <p:cNvPicPr>
            <a:picLocks noChangeAspect="1"/>
          </p:cNvPicPr>
          <p:nvPr/>
        </p:nvPicPr>
        <p:blipFill>
          <a:blip r:embed="rId5"/>
          <a:stretch>
            <a:fillRect/>
          </a:stretch>
        </p:blipFill>
        <p:spPr>
          <a:xfrm rot="1278381">
            <a:off x="6579051" y="3222709"/>
            <a:ext cx="1447800" cy="414628"/>
          </a:xfrm>
          <a:prstGeom prst="rect">
            <a:avLst/>
          </a:prstGeom>
        </p:spPr>
      </p:pic>
      <p:pic>
        <p:nvPicPr>
          <p:cNvPr id="10" name="Picture 9"/>
          <p:cNvPicPr>
            <a:picLocks noChangeAspect="1"/>
          </p:cNvPicPr>
          <p:nvPr/>
        </p:nvPicPr>
        <p:blipFill>
          <a:blip r:embed="rId6"/>
          <a:stretch>
            <a:fillRect/>
          </a:stretch>
        </p:blipFill>
        <p:spPr>
          <a:xfrm rot="1260000">
            <a:off x="6499334" y="3965624"/>
            <a:ext cx="1447200" cy="392860"/>
          </a:xfrm>
          <a:prstGeom prst="rect">
            <a:avLst/>
          </a:prstGeom>
        </p:spPr>
      </p:pic>
      <p:pic>
        <p:nvPicPr>
          <p:cNvPr id="11" name="Picture 10"/>
          <p:cNvPicPr>
            <a:picLocks noChangeAspect="1"/>
          </p:cNvPicPr>
          <p:nvPr/>
        </p:nvPicPr>
        <p:blipFill>
          <a:blip r:embed="rId6"/>
          <a:stretch>
            <a:fillRect/>
          </a:stretch>
        </p:blipFill>
        <p:spPr>
          <a:xfrm rot="1260000">
            <a:off x="6499334" y="1389269"/>
            <a:ext cx="1447200" cy="392860"/>
          </a:xfrm>
          <a:prstGeom prst="rect">
            <a:avLst/>
          </a:prstGeom>
        </p:spPr>
      </p:pic>
    </p:spTree>
    <p:extLst>
      <p:ext uri="{BB962C8B-B14F-4D97-AF65-F5344CB8AC3E}">
        <p14:creationId xmlns:p14="http://schemas.microsoft.com/office/powerpoint/2010/main" val="1731919800"/>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4" name="Content Placeholder 3"/>
          <p:cNvSpPr>
            <a:spLocks noGrp="1"/>
          </p:cNvSpPr>
          <p:nvPr>
            <p:ph sz="quarter" idx="11"/>
          </p:nvPr>
        </p:nvSpPr>
        <p:spPr/>
        <p:txBody>
          <a:bodyPr/>
          <a:lstStyle/>
          <a:p>
            <a:r>
              <a:rPr lang="en-AU" dirty="0"/>
              <a:t>2018 SIT Technical Workshop</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1122047525"/>
              </p:ext>
            </p:extLst>
          </p:nvPr>
        </p:nvGraphicFramePr>
        <p:xfrm>
          <a:off x="152400" y="1295400"/>
          <a:ext cx="8382000" cy="5196840"/>
        </p:xfrm>
        <a:graphic>
          <a:graphicData uri="http://schemas.openxmlformats.org/drawingml/2006/table">
            <a:tbl>
              <a:tblPr/>
              <a:tblGrid>
                <a:gridCol w="1538754">
                  <a:extLst>
                    <a:ext uri="{9D8B030D-6E8A-4147-A177-3AD203B41FA5}">
                      <a16:colId xmlns:a16="http://schemas.microsoft.com/office/drawing/2014/main" val="416889612"/>
                    </a:ext>
                  </a:extLst>
                </a:gridCol>
                <a:gridCol w="1278288">
                  <a:extLst>
                    <a:ext uri="{9D8B030D-6E8A-4147-A177-3AD203B41FA5}">
                      <a16:colId xmlns:a16="http://schemas.microsoft.com/office/drawing/2014/main" val="2553069111"/>
                    </a:ext>
                  </a:extLst>
                </a:gridCol>
                <a:gridCol w="4033217">
                  <a:extLst>
                    <a:ext uri="{9D8B030D-6E8A-4147-A177-3AD203B41FA5}">
                      <a16:colId xmlns:a16="http://schemas.microsoft.com/office/drawing/2014/main" val="1807321932"/>
                    </a:ext>
                  </a:extLst>
                </a:gridCol>
                <a:gridCol w="1531741">
                  <a:extLst>
                    <a:ext uri="{9D8B030D-6E8A-4147-A177-3AD203B41FA5}">
                      <a16:colId xmlns:a16="http://schemas.microsoft.com/office/drawing/2014/main" val="1310830573"/>
                    </a:ext>
                  </a:extLst>
                </a:gridCol>
              </a:tblGrid>
              <a:tr h="219740">
                <a:tc>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No.</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Actionee</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Action</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Due date</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extLst>
                  <a:ext uri="{0D108BD9-81ED-4DB2-BD59-A6C34878D82A}">
                    <a16:rowId xmlns:a16="http://schemas.microsoft.com/office/drawing/2014/main" val="840894272"/>
                  </a:ext>
                </a:extLst>
              </a:tr>
              <a:tr h="439479">
                <a:tc rowSpan="2">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SITTW-2018-01</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WGClimate Chair</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Manage process of review and submission of CEOS statement to SBSTA-49</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300"/>
                        </a:spcBef>
                        <a:spcAft>
                          <a:spcPts val="300"/>
                        </a:spcAft>
                      </a:pPr>
                      <a:r>
                        <a:rPr lang="en-GB" sz="1600">
                          <a:effectLst/>
                          <a:latin typeface="Calibri" panose="020F0502020204030204" pitchFamily="34" charset="0"/>
                          <a:ea typeface="Calibri" panose="020F0502020204030204" pitchFamily="34" charset="0"/>
                        </a:rPr>
                        <a:t>26 Nov 2018</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66270555"/>
                  </a:ext>
                </a:extLst>
              </a:tr>
              <a:tr h="439479">
                <a:tc vMerge="1">
                  <a:txBody>
                    <a:bodyPr/>
                    <a:lstStyle/>
                    <a:p>
                      <a:endParaRPr lang="en-GB"/>
                    </a:p>
                  </a:txBody>
                  <a:tcPr/>
                </a:tc>
                <a:tc gridSpan="3">
                  <a:txBody>
                    <a:bodyPr/>
                    <a:lstStyle/>
                    <a:p>
                      <a:pPr>
                        <a:spcBef>
                          <a:spcPts val="300"/>
                        </a:spcBef>
                        <a:spcAft>
                          <a:spcPts val="300"/>
                        </a:spcAft>
                      </a:pPr>
                      <a:r>
                        <a:rPr lang="en-GB" sz="1600" i="1">
                          <a:effectLst/>
                          <a:latin typeface="Calibri" panose="020F0502020204030204" pitchFamily="34" charset="0"/>
                          <a:ea typeface="Calibri" panose="020F0502020204030204" pitchFamily="34" charset="0"/>
                        </a:rPr>
                        <a:t>Rationale: Incoming CEOS Chair unable to attend SBSTA-49/COP-24 and WGClimate has agreed to give the CEOS/CGMS Statement.</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65935107"/>
                  </a:ext>
                </a:extLst>
              </a:tr>
              <a:tr h="439479">
                <a:tc rowSpan="2">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SITTW-2018-02</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CEOS Chair</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Circulate the Carbon Workshop minutes to the CEOS mailing lists</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Bef>
                          <a:spcPts val="300"/>
                        </a:spcBef>
                        <a:spcAft>
                          <a:spcPts val="300"/>
                        </a:spcAft>
                      </a:pPr>
                      <a:r>
                        <a:rPr lang="en-GB" sz="1600">
                          <a:effectLst/>
                          <a:latin typeface="Calibri" panose="020F0502020204030204" pitchFamily="34" charset="0"/>
                          <a:ea typeface="Calibri" panose="020F0502020204030204" pitchFamily="34" charset="0"/>
                        </a:rPr>
                        <a:t>20 Sep 2018</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72036952"/>
                  </a:ext>
                </a:extLst>
              </a:tr>
              <a:tr h="219740">
                <a:tc vMerge="1">
                  <a:txBody>
                    <a:bodyPr/>
                    <a:lstStyle/>
                    <a:p>
                      <a:endParaRPr lang="en-GB"/>
                    </a:p>
                  </a:txBody>
                  <a:tcPr/>
                </a:tc>
                <a:tc gridSpan="3">
                  <a:txBody>
                    <a:bodyPr/>
                    <a:lstStyle/>
                    <a:p>
                      <a:pPr>
                        <a:spcBef>
                          <a:spcPts val="300"/>
                        </a:spcBef>
                        <a:spcAft>
                          <a:spcPts val="300"/>
                        </a:spcAft>
                      </a:pPr>
                      <a:r>
                        <a:rPr lang="en-GB" sz="1600" i="1">
                          <a:effectLst/>
                          <a:latin typeface="Calibri" panose="020F0502020204030204" pitchFamily="34" charset="0"/>
                          <a:ea typeface="Calibri" panose="020F0502020204030204" pitchFamily="34" charset="0"/>
                        </a:rPr>
                        <a:t>Rationale: Background for GHG issues to be debated at Plenary.</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4196111"/>
                  </a:ext>
                </a:extLst>
              </a:tr>
              <a:tr h="659219">
                <a:tc rowSpan="2">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SITTW-2018-03</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Osamu Ochiai</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Coordinate suggested CEOS Agency inputs to the IPCC Final Government Draft for the Good Practice Guide (GPG) report</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GB" sz="1600">
                          <a:effectLst/>
                          <a:latin typeface="Calibri" panose="020F0502020204030204" pitchFamily="34" charset="0"/>
                          <a:ea typeface="Calibri" panose="020F0502020204030204" pitchFamily="34" charset="0"/>
                        </a:rPr>
                        <a:t>Jan 2019</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4077632"/>
                  </a:ext>
                </a:extLst>
              </a:tr>
              <a:tr h="219740">
                <a:tc vMerge="1">
                  <a:txBody>
                    <a:bodyPr/>
                    <a:lstStyle/>
                    <a:p>
                      <a:endParaRPr lang="en-GB"/>
                    </a:p>
                  </a:txBody>
                  <a:tcPr/>
                </a:tc>
                <a:tc gridSpan="3">
                  <a:txBody>
                    <a:bodyPr/>
                    <a:lstStyle/>
                    <a:p>
                      <a:pPr>
                        <a:spcBef>
                          <a:spcPts val="300"/>
                        </a:spcBef>
                        <a:spcAft>
                          <a:spcPts val="300"/>
                        </a:spcAft>
                      </a:pPr>
                      <a:r>
                        <a:rPr lang="en-GB" sz="1600" i="1">
                          <a:effectLst/>
                          <a:latin typeface="Calibri" panose="020F0502020204030204" pitchFamily="34" charset="0"/>
                          <a:ea typeface="Calibri" panose="020F0502020204030204" pitchFamily="34" charset="0"/>
                        </a:rPr>
                        <a:t>Rationale: CEOS Agencies may still influence the text via their governments.</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603598708"/>
                  </a:ext>
                </a:extLst>
              </a:tr>
              <a:tr h="549349">
                <a:tc rowSpan="2">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SITTW-2018-04</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SIT Chair</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Propose WGISS participation in the GEO Expert Advisory Group</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GB" sz="1600">
                          <a:effectLst/>
                          <a:latin typeface="Calibri" panose="020F0502020204030204" pitchFamily="34" charset="0"/>
                          <a:ea typeface="Calibri" panose="020F0502020204030204" pitchFamily="34" charset="0"/>
                        </a:rPr>
                        <a:t>30 Sep 2018</a:t>
                      </a:r>
                      <a:endParaRPr lang="en-GB" sz="1600">
                        <a:effectLst/>
                        <a:latin typeface="Times New Roman" panose="02020603050405020304" pitchFamily="18" charset="0"/>
                        <a:ea typeface="Times New Roman" panose="02020603050405020304" pitchFamily="18" charset="0"/>
                      </a:endParaRPr>
                    </a:p>
                    <a:p>
                      <a:pPr algn="ctr">
                        <a:spcBef>
                          <a:spcPts val="300"/>
                        </a:spcBef>
                        <a:spcAft>
                          <a:spcPts val="300"/>
                        </a:spcAft>
                      </a:pPr>
                      <a:r>
                        <a:rPr lang="en-GB" sz="1600">
                          <a:effectLst/>
                          <a:latin typeface="Calibri" panose="020F0502020204030204" pitchFamily="34" charset="0"/>
                          <a:ea typeface="Calibri" panose="020F0502020204030204" pitchFamily="34" charset="0"/>
                        </a:rPr>
                        <a:t> </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2256892"/>
                  </a:ext>
                </a:extLst>
              </a:tr>
              <a:tr h="659219">
                <a:tc vMerge="1">
                  <a:txBody>
                    <a:bodyPr/>
                    <a:lstStyle/>
                    <a:p>
                      <a:endParaRPr lang="en-GB"/>
                    </a:p>
                  </a:txBody>
                  <a:tcPr/>
                </a:tc>
                <a:tc gridSpan="3">
                  <a:txBody>
                    <a:bodyPr/>
                    <a:lstStyle/>
                    <a:p>
                      <a:pPr>
                        <a:spcBef>
                          <a:spcPts val="300"/>
                        </a:spcBef>
                        <a:spcAft>
                          <a:spcPts val="300"/>
                        </a:spcAft>
                      </a:pPr>
                      <a:r>
                        <a:rPr lang="en-GB" sz="1600" i="1">
                          <a:effectLst/>
                          <a:latin typeface="Calibri" panose="020F0502020204030204" pitchFamily="34" charset="0"/>
                          <a:ea typeface="Calibri" panose="020F0502020204030204" pitchFamily="34" charset="0"/>
                        </a:rPr>
                        <a:t>Rationale: </a:t>
                      </a:r>
                      <a:r>
                        <a:rPr lang="en-US" sz="1600" i="1">
                          <a:effectLst/>
                          <a:latin typeface="Calibri" panose="020F0502020204030204" pitchFamily="34" charset="0"/>
                          <a:ea typeface="Times New Roman" panose="02020603050405020304" pitchFamily="18" charset="0"/>
                        </a:rPr>
                        <a:t>Because this EAG is tasked with providing guidance on how to implement a results-oriented GEOSS, it would be beneficial to have a WGISS representative participate in the EAG.</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46732992"/>
                  </a:ext>
                </a:extLst>
              </a:tr>
              <a:tr h="439479">
                <a:tc rowSpan="2">
                  <a:txBody>
                    <a:bodyPr/>
                    <a:lstStyle/>
                    <a:p>
                      <a:pPr algn="ctr">
                        <a:spcBef>
                          <a:spcPts val="300"/>
                        </a:spcBef>
                        <a:spcAft>
                          <a:spcPts val="300"/>
                        </a:spcAft>
                      </a:pPr>
                      <a:r>
                        <a:rPr lang="en-GB" sz="1600" b="1">
                          <a:solidFill>
                            <a:srgbClr val="DBE5F1"/>
                          </a:solidFill>
                          <a:effectLst/>
                          <a:latin typeface="Calibri" panose="020F0502020204030204" pitchFamily="34" charset="0"/>
                          <a:ea typeface="Calibri" panose="020F0502020204030204" pitchFamily="34" charset="0"/>
                        </a:rPr>
                        <a:t>SITTW-2018-05</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SIT Vice Chair</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600">
                          <a:effectLst/>
                          <a:latin typeface="Calibri" panose="020F0502020204030204" pitchFamily="34" charset="0"/>
                          <a:ea typeface="Calibri" panose="020F0502020204030204" pitchFamily="34" charset="0"/>
                        </a:rPr>
                        <a:t>Develop a discussion paper on a broad CEOS ARD Strategy</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GB" sz="1600">
                          <a:effectLst/>
                          <a:latin typeface="Calibri" panose="020F0502020204030204" pitchFamily="34" charset="0"/>
                          <a:ea typeface="Calibri" panose="020F0502020204030204" pitchFamily="34" charset="0"/>
                        </a:rPr>
                        <a:t>SIT-34</a:t>
                      </a:r>
                      <a:endParaRPr lang="en-GB" sz="16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0898507"/>
                  </a:ext>
                </a:extLst>
              </a:tr>
              <a:tr h="439479">
                <a:tc vMerge="1">
                  <a:txBody>
                    <a:bodyPr/>
                    <a:lstStyle/>
                    <a:p>
                      <a:endParaRPr lang="en-GB"/>
                    </a:p>
                  </a:txBody>
                  <a:tcPr/>
                </a:tc>
                <a:tc gridSpan="3">
                  <a:txBody>
                    <a:bodyPr/>
                    <a:lstStyle/>
                    <a:p>
                      <a:pPr>
                        <a:spcBef>
                          <a:spcPts val="300"/>
                        </a:spcBef>
                        <a:spcAft>
                          <a:spcPts val="300"/>
                        </a:spcAft>
                      </a:pPr>
                      <a:r>
                        <a:rPr lang="en-GB" sz="1600" i="1" dirty="0">
                          <a:effectLst/>
                          <a:latin typeface="Calibri" panose="020F0502020204030204" pitchFamily="34" charset="0"/>
                          <a:ea typeface="Calibri" panose="020F0502020204030204" pitchFamily="34" charset="0"/>
                        </a:rPr>
                        <a:t>Rationale: SIT Vice Chair has adopted the CEOS ARD strategy as a priority theme for their term.</a:t>
                      </a:r>
                      <a:endParaRPr lang="en-GB" sz="16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527339109"/>
                  </a:ext>
                </a:extLst>
              </a:tr>
            </a:tbl>
          </a:graphicData>
        </a:graphic>
      </p:graphicFrame>
      <p:sp>
        <p:nvSpPr>
          <p:cNvPr id="6" name="Rounded Rectangle 5"/>
          <p:cNvSpPr/>
          <p:nvPr/>
        </p:nvSpPr>
        <p:spPr>
          <a:xfrm>
            <a:off x="7010400" y="1572580"/>
            <a:ext cx="1371600" cy="408620"/>
          </a:xfrm>
          <a:prstGeom prst="round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2569"/>
                </a:solidFill>
                <a:effectLst/>
                <a:uFillTx/>
              </a:rPr>
              <a:t>Agenda 2.1</a:t>
            </a:r>
            <a:endParaRPr kumimoji="0" lang="en-GB" sz="1800" b="0" i="0" u="none" strike="noStrike" cap="none" spc="0" normalizeH="0" baseline="0" dirty="0">
              <a:ln>
                <a:noFill/>
              </a:ln>
              <a:solidFill>
                <a:srgbClr val="002569"/>
              </a:solidFill>
              <a:effectLst/>
              <a:uFillTx/>
            </a:endParaRPr>
          </a:p>
        </p:txBody>
      </p:sp>
      <p:sp>
        <p:nvSpPr>
          <p:cNvPr id="7" name="Rounded Rectangle 6"/>
          <p:cNvSpPr/>
          <p:nvPr/>
        </p:nvSpPr>
        <p:spPr>
          <a:xfrm>
            <a:off x="7086600" y="3352800"/>
            <a:ext cx="1371600" cy="408620"/>
          </a:xfrm>
          <a:prstGeom prst="round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2569"/>
                </a:solidFill>
                <a:effectLst/>
                <a:uFillTx/>
              </a:rPr>
              <a:t>Agenda 3.4</a:t>
            </a:r>
            <a:endParaRPr kumimoji="0" lang="en-GB" sz="1800" b="0" i="0" u="none" strike="noStrike" cap="none" spc="0" normalizeH="0" baseline="0" dirty="0">
              <a:ln>
                <a:noFill/>
              </a:ln>
              <a:solidFill>
                <a:srgbClr val="002569"/>
              </a:solidFill>
              <a:effectLst/>
              <a:uFillTx/>
            </a:endParaRPr>
          </a:p>
        </p:txBody>
      </p:sp>
      <p:pic>
        <p:nvPicPr>
          <p:cNvPr id="8" name="Picture 7"/>
          <p:cNvPicPr>
            <a:picLocks noChangeAspect="1"/>
          </p:cNvPicPr>
          <p:nvPr/>
        </p:nvPicPr>
        <p:blipFill>
          <a:blip r:embed="rId2"/>
          <a:stretch>
            <a:fillRect/>
          </a:stretch>
        </p:blipFill>
        <p:spPr>
          <a:xfrm rot="1260000">
            <a:off x="7048799" y="4313871"/>
            <a:ext cx="1447200" cy="392860"/>
          </a:xfrm>
          <a:prstGeom prst="rect">
            <a:avLst/>
          </a:prstGeom>
        </p:spPr>
      </p:pic>
      <p:sp>
        <p:nvSpPr>
          <p:cNvPr id="9" name="Rounded Rectangle 8"/>
          <p:cNvSpPr/>
          <p:nvPr/>
        </p:nvSpPr>
        <p:spPr>
          <a:xfrm>
            <a:off x="7086600" y="5562600"/>
            <a:ext cx="1371600" cy="408620"/>
          </a:xfrm>
          <a:prstGeom prst="round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2569"/>
                </a:solidFill>
                <a:effectLst/>
                <a:uFillTx/>
              </a:rPr>
              <a:t>Agenda 5.4</a:t>
            </a:r>
            <a:endParaRPr kumimoji="0" lang="en-GB"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221978352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4" name="Content Placeholder 3"/>
          <p:cNvSpPr>
            <a:spLocks noGrp="1"/>
          </p:cNvSpPr>
          <p:nvPr>
            <p:ph sz="quarter" idx="11"/>
          </p:nvPr>
        </p:nvSpPr>
        <p:spPr/>
        <p:txBody>
          <a:bodyPr/>
          <a:lstStyle/>
          <a:p>
            <a:r>
              <a:rPr lang="en-AU" dirty="0"/>
              <a:t>2018 SIT Technical </a:t>
            </a:r>
            <a:r>
              <a:rPr lang="en-AU" dirty="0" smtClean="0"/>
              <a:t>Workshop</a:t>
            </a:r>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3480954671"/>
              </p:ext>
            </p:extLst>
          </p:nvPr>
        </p:nvGraphicFramePr>
        <p:xfrm>
          <a:off x="228600" y="1371600"/>
          <a:ext cx="8305800" cy="4952999"/>
        </p:xfrm>
        <a:graphic>
          <a:graphicData uri="http://schemas.openxmlformats.org/drawingml/2006/table">
            <a:tbl>
              <a:tblPr/>
              <a:tblGrid>
                <a:gridCol w="1524765">
                  <a:extLst>
                    <a:ext uri="{9D8B030D-6E8A-4147-A177-3AD203B41FA5}">
                      <a16:colId xmlns:a16="http://schemas.microsoft.com/office/drawing/2014/main" val="557488671"/>
                    </a:ext>
                  </a:extLst>
                </a:gridCol>
                <a:gridCol w="1266667">
                  <a:extLst>
                    <a:ext uri="{9D8B030D-6E8A-4147-A177-3AD203B41FA5}">
                      <a16:colId xmlns:a16="http://schemas.microsoft.com/office/drawing/2014/main" val="517775475"/>
                    </a:ext>
                  </a:extLst>
                </a:gridCol>
                <a:gridCol w="3996552">
                  <a:extLst>
                    <a:ext uri="{9D8B030D-6E8A-4147-A177-3AD203B41FA5}">
                      <a16:colId xmlns:a16="http://schemas.microsoft.com/office/drawing/2014/main" val="2249619206"/>
                    </a:ext>
                  </a:extLst>
                </a:gridCol>
                <a:gridCol w="1517816">
                  <a:extLst>
                    <a:ext uri="{9D8B030D-6E8A-4147-A177-3AD203B41FA5}">
                      <a16:colId xmlns:a16="http://schemas.microsoft.com/office/drawing/2014/main" val="4111773256"/>
                    </a:ext>
                  </a:extLst>
                </a:gridCol>
              </a:tblGrid>
              <a:tr h="900545">
                <a:tc rowSpan="2">
                  <a:txBody>
                    <a:bodyPr/>
                    <a:lstStyle/>
                    <a:p>
                      <a:pPr algn="ctr">
                        <a:spcBef>
                          <a:spcPts val="300"/>
                        </a:spcBef>
                        <a:spcAft>
                          <a:spcPts val="300"/>
                        </a:spcAft>
                      </a:pPr>
                      <a:r>
                        <a:rPr lang="en-GB" sz="1400" b="1">
                          <a:solidFill>
                            <a:srgbClr val="DBE5F1"/>
                          </a:solidFill>
                          <a:effectLst/>
                          <a:latin typeface="Calibri" panose="020F0502020204030204" pitchFamily="34" charset="0"/>
                          <a:ea typeface="Calibri" panose="020F0502020204030204" pitchFamily="34" charset="0"/>
                        </a:rPr>
                        <a:t>SITTW-2018-06</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400">
                          <a:effectLst/>
                          <a:latin typeface="Calibri" panose="020F0502020204030204" pitchFamily="34" charset="0"/>
                          <a:ea typeface="Calibri" panose="020F0502020204030204" pitchFamily="34" charset="0"/>
                        </a:rPr>
                        <a:t>All Responsible CEOS entities</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400" dirty="0">
                          <a:effectLst/>
                          <a:latin typeface="Calibri" panose="020F0502020204030204" pitchFamily="34" charset="0"/>
                          <a:ea typeface="Calibri" panose="020F0502020204030204" pitchFamily="34" charset="0"/>
                        </a:rPr>
                        <a:t>Report WP progress in the CEOS Deliverables Database (</a:t>
                      </a:r>
                      <a:r>
                        <a:rPr lang="en-GB" sz="1400" u="sng" dirty="0">
                          <a:solidFill>
                            <a:srgbClr val="1155CC"/>
                          </a:solidFill>
                          <a:effectLst/>
                          <a:latin typeface="Calibri" panose="020F0502020204030204" pitchFamily="34" charset="0"/>
                          <a:ea typeface="Calibri" panose="020F0502020204030204" pitchFamily="34" charset="0"/>
                          <a:hlinkClick r:id="rId2"/>
                        </a:rPr>
                        <a:t>ceos-deliverables.org</a:t>
                      </a:r>
                      <a:r>
                        <a:rPr lang="en-GB" sz="1400" dirty="0">
                          <a:effectLst/>
                          <a:latin typeface="Calibri" panose="020F0502020204030204" pitchFamily="34" charset="0"/>
                          <a:ea typeface="Calibri" panose="020F0502020204030204" pitchFamily="34" charset="0"/>
                        </a:rPr>
                        <a:t>) in preparation for CEOS Plenary </a:t>
                      </a:r>
                      <a:endParaRPr lang="en-GB"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GB" sz="1400">
                          <a:effectLst/>
                          <a:latin typeface="Calibri" panose="020F0502020204030204" pitchFamily="34" charset="0"/>
                          <a:ea typeface="Calibri" panose="020F0502020204030204" pitchFamily="34" charset="0"/>
                        </a:rPr>
                        <a:t>30 Sep 2018</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756692"/>
                  </a:ext>
                </a:extLst>
              </a:tr>
              <a:tr h="675409">
                <a:tc vMerge="1">
                  <a:txBody>
                    <a:bodyPr/>
                    <a:lstStyle/>
                    <a:p>
                      <a:endParaRPr lang="en-GB"/>
                    </a:p>
                  </a:txBody>
                  <a:tcPr/>
                </a:tc>
                <a:tc gridSpan="3">
                  <a:txBody>
                    <a:bodyPr/>
                    <a:lstStyle/>
                    <a:p>
                      <a:pPr>
                        <a:spcBef>
                          <a:spcPts val="300"/>
                        </a:spcBef>
                        <a:spcAft>
                          <a:spcPts val="300"/>
                        </a:spcAft>
                      </a:pPr>
                      <a:r>
                        <a:rPr lang="en-GB" sz="1400" i="1">
                          <a:effectLst/>
                          <a:latin typeface="Calibri" panose="020F0502020204030204" pitchFamily="34" charset="0"/>
                          <a:ea typeface="Calibri" panose="020F0502020204030204" pitchFamily="34" charset="0"/>
                        </a:rPr>
                        <a:t>Rationale:  </a:t>
                      </a:r>
                      <a:r>
                        <a:rPr lang="en-GB" sz="1400" i="1">
                          <a:effectLst/>
                          <a:latin typeface="Calibri" panose="020F0502020204030204" pitchFamily="34" charset="0"/>
                          <a:ea typeface="Times New Roman" panose="02020603050405020304" pitchFamily="18" charset="0"/>
                        </a:rPr>
                        <a:t>In line with SIT Chair priorities, close monitoring of CEOS's progress against the annual work plan is critical to ensuring a correctly functioning organization.</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879454779"/>
                  </a:ext>
                </a:extLst>
              </a:tr>
              <a:tr h="900545">
                <a:tc rowSpan="2">
                  <a:txBody>
                    <a:bodyPr/>
                    <a:lstStyle/>
                    <a:p>
                      <a:pPr algn="ctr">
                        <a:spcBef>
                          <a:spcPts val="300"/>
                        </a:spcBef>
                        <a:spcAft>
                          <a:spcPts val="300"/>
                        </a:spcAft>
                      </a:pPr>
                      <a:r>
                        <a:rPr lang="en-GB" sz="1400" b="1">
                          <a:solidFill>
                            <a:srgbClr val="DBE5F1"/>
                          </a:solidFill>
                          <a:effectLst/>
                          <a:latin typeface="Calibri" panose="020F0502020204030204" pitchFamily="34" charset="0"/>
                          <a:ea typeface="Calibri" panose="020F0502020204030204" pitchFamily="34" charset="0"/>
                        </a:rPr>
                        <a:t>SITTW-2018-07</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400">
                          <a:effectLst/>
                          <a:latin typeface="Calibri" panose="020F0502020204030204" pitchFamily="34" charset="0"/>
                          <a:ea typeface="Calibri" panose="020F0502020204030204" pitchFamily="34" charset="0"/>
                        </a:rPr>
                        <a:t>CEO</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400">
                          <a:effectLst/>
                          <a:latin typeface="Calibri" panose="020F0502020204030204" pitchFamily="34" charset="0"/>
                          <a:ea typeface="Calibri" panose="020F0502020204030204" pitchFamily="34" charset="0"/>
                        </a:rPr>
                        <a:t>Share the invitee list and draft agenda for the Freshwater from Space Workshop with CEOS SEC and other relevant Principals to encourage participation by Agency representatives</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GB" sz="1400">
                          <a:effectLst/>
                          <a:latin typeface="Calibri" panose="020F0502020204030204" pitchFamily="34" charset="0"/>
                          <a:ea typeface="Calibri" panose="020F0502020204030204" pitchFamily="34" charset="0"/>
                        </a:rPr>
                        <a:t>30 Sep 2018</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8770512"/>
                  </a:ext>
                </a:extLst>
              </a:tr>
              <a:tr h="225136">
                <a:tc vMerge="1">
                  <a:txBody>
                    <a:bodyPr/>
                    <a:lstStyle/>
                    <a:p>
                      <a:endParaRPr lang="en-GB"/>
                    </a:p>
                  </a:txBody>
                  <a:tcPr/>
                </a:tc>
                <a:tc gridSpan="3">
                  <a:txBody>
                    <a:bodyPr/>
                    <a:lstStyle/>
                    <a:p>
                      <a:pPr>
                        <a:spcBef>
                          <a:spcPts val="300"/>
                        </a:spcBef>
                        <a:spcAft>
                          <a:spcPts val="300"/>
                        </a:spcAft>
                      </a:pPr>
                      <a:r>
                        <a:rPr lang="en-GB" sz="1400" i="1">
                          <a:effectLst/>
                          <a:latin typeface="Calibri" panose="020F0502020204030204" pitchFamily="34" charset="0"/>
                          <a:ea typeface="Calibri" panose="020F0502020204030204" pitchFamily="34" charset="0"/>
                        </a:rPr>
                        <a:t>Rationale: Agency support in securing registration of invitees.</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52320657"/>
                  </a:ext>
                </a:extLst>
              </a:tr>
              <a:tr h="900545">
                <a:tc rowSpan="2">
                  <a:txBody>
                    <a:bodyPr/>
                    <a:lstStyle/>
                    <a:p>
                      <a:pPr>
                        <a:spcBef>
                          <a:spcPts val="300"/>
                        </a:spcBef>
                        <a:spcAft>
                          <a:spcPts val="300"/>
                        </a:spcAft>
                      </a:pPr>
                      <a:r>
                        <a:rPr lang="en-GB" sz="1400" b="1">
                          <a:solidFill>
                            <a:srgbClr val="FFFFFF"/>
                          </a:solidFill>
                          <a:effectLst/>
                          <a:latin typeface="Calibri" panose="020F0502020204030204" pitchFamily="34" charset="0"/>
                          <a:ea typeface="Calibri" panose="020F0502020204030204" pitchFamily="34" charset="0"/>
                        </a:rPr>
                        <a:t>SITTW-2018-08</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400">
                          <a:effectLst/>
                          <a:latin typeface="Calibri" panose="020F0502020204030204" pitchFamily="34" charset="0"/>
                          <a:ea typeface="Calibri" panose="020F0502020204030204" pitchFamily="34" charset="0"/>
                        </a:rPr>
                        <a:t>SEO          CEO</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400">
                          <a:effectLst/>
                          <a:latin typeface="Calibri" panose="020F0502020204030204" pitchFamily="34" charset="0"/>
                          <a:ea typeface="Calibri" panose="020F0502020204030204" pitchFamily="34" charset="0"/>
                        </a:rPr>
                        <a:t>Review the CEOS Deliverables Database, including linkages to GEO WP, and suggest improvements in information and reporting via CEOS SEC</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GB" sz="1400">
                          <a:effectLst/>
                          <a:latin typeface="Calibri" panose="020F0502020204030204" pitchFamily="34" charset="0"/>
                          <a:ea typeface="Calibri" panose="020F0502020204030204" pitchFamily="34" charset="0"/>
                        </a:rPr>
                        <a:t>SIT-34</a:t>
                      </a:r>
                      <a:endParaRPr lang="en-GB"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6610053"/>
                  </a:ext>
                </a:extLst>
              </a:tr>
              <a:tr h="450273">
                <a:tc vMerge="1">
                  <a:txBody>
                    <a:bodyPr/>
                    <a:lstStyle/>
                    <a:p>
                      <a:endParaRPr lang="en-GB"/>
                    </a:p>
                  </a:txBody>
                  <a:tcPr/>
                </a:tc>
                <a:tc gridSpan="3">
                  <a:txBody>
                    <a:bodyPr/>
                    <a:lstStyle/>
                    <a:p>
                      <a:pPr>
                        <a:spcBef>
                          <a:spcPts val="300"/>
                        </a:spcBef>
                        <a:spcAft>
                          <a:spcPts val="300"/>
                        </a:spcAft>
                      </a:pPr>
                      <a:r>
                        <a:rPr lang="en-GB" sz="1400" i="1">
                          <a:effectLst/>
                          <a:latin typeface="Calibri" panose="020F0502020204030204" pitchFamily="34" charset="0"/>
                          <a:ea typeface="Calibri" panose="020F0502020204030204" pitchFamily="34" charset="0"/>
                        </a:rPr>
                        <a:t>Rationale: Significant scope for consistency improvements year-to-year identified in analyses presented at SIT TW.</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852450919"/>
                  </a:ext>
                </a:extLst>
              </a:tr>
              <a:tr h="450273">
                <a:tc rowSpan="2">
                  <a:txBody>
                    <a:bodyPr/>
                    <a:lstStyle/>
                    <a:p>
                      <a:pPr algn="ctr">
                        <a:spcBef>
                          <a:spcPts val="300"/>
                        </a:spcBef>
                        <a:spcAft>
                          <a:spcPts val="300"/>
                        </a:spcAft>
                      </a:pPr>
                      <a:r>
                        <a:rPr lang="en-GB" sz="1400" b="1">
                          <a:solidFill>
                            <a:srgbClr val="DBE5F1"/>
                          </a:solidFill>
                          <a:effectLst/>
                          <a:latin typeface="Calibri" panose="020F0502020204030204" pitchFamily="34" charset="0"/>
                          <a:ea typeface="Calibri" panose="020F0502020204030204" pitchFamily="34" charset="0"/>
                        </a:rPr>
                        <a:t>SITTW-2018-09</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3366"/>
                    </a:solidFill>
                  </a:tcPr>
                </a:tc>
                <a:tc>
                  <a:txBody>
                    <a:bodyPr/>
                    <a:lstStyle/>
                    <a:p>
                      <a:pPr>
                        <a:spcBef>
                          <a:spcPts val="300"/>
                        </a:spcBef>
                        <a:spcAft>
                          <a:spcPts val="300"/>
                        </a:spcAft>
                      </a:pPr>
                      <a:r>
                        <a:rPr lang="en-GB" sz="1400">
                          <a:effectLst/>
                          <a:latin typeface="Calibri" panose="020F0502020204030204" pitchFamily="34" charset="0"/>
                          <a:ea typeface="Calibri" panose="020F0502020204030204" pitchFamily="34" charset="0"/>
                        </a:rPr>
                        <a:t>CEO           SIT Chair</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300"/>
                        </a:spcBef>
                        <a:spcAft>
                          <a:spcPts val="300"/>
                        </a:spcAft>
                      </a:pPr>
                      <a:r>
                        <a:rPr lang="en-GB" sz="1400">
                          <a:effectLst/>
                          <a:latin typeface="Calibri" panose="020F0502020204030204" pitchFamily="34" charset="0"/>
                          <a:ea typeface="Calibri" panose="020F0502020204030204" pitchFamily="34" charset="0"/>
                        </a:rPr>
                        <a:t>Review and revise reporting and tracking practices for CEOS WP activities</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300"/>
                        </a:spcBef>
                        <a:spcAft>
                          <a:spcPts val="300"/>
                        </a:spcAft>
                      </a:pPr>
                      <a:r>
                        <a:rPr lang="en-GB" sz="1400">
                          <a:effectLst/>
                          <a:latin typeface="Calibri" panose="020F0502020204030204" pitchFamily="34" charset="0"/>
                          <a:ea typeface="Calibri" panose="020F0502020204030204" pitchFamily="34" charset="0"/>
                        </a:rPr>
                        <a:t>SIT-34</a:t>
                      </a:r>
                      <a:endParaRPr lang="en-GB"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1730173"/>
                  </a:ext>
                </a:extLst>
              </a:tr>
              <a:tr h="450273">
                <a:tc vMerge="1">
                  <a:txBody>
                    <a:bodyPr/>
                    <a:lstStyle/>
                    <a:p>
                      <a:endParaRPr lang="en-GB"/>
                    </a:p>
                  </a:txBody>
                  <a:tcPr/>
                </a:tc>
                <a:tc gridSpan="3">
                  <a:txBody>
                    <a:bodyPr/>
                    <a:lstStyle/>
                    <a:p>
                      <a:pPr>
                        <a:spcBef>
                          <a:spcPts val="300"/>
                        </a:spcBef>
                        <a:spcAft>
                          <a:spcPts val="300"/>
                        </a:spcAft>
                      </a:pPr>
                      <a:r>
                        <a:rPr lang="en-GB" sz="1400" i="1" dirty="0">
                          <a:effectLst/>
                          <a:latin typeface="Calibri" panose="020F0502020204030204" pitchFamily="34" charset="0"/>
                          <a:ea typeface="Calibri" panose="020F0502020204030204" pitchFamily="34" charset="0"/>
                        </a:rPr>
                        <a:t>Rationale: Significant scope for consistency improvements year-to-year identified in analyses presented at SIT TW.</a:t>
                      </a:r>
                      <a:endParaRPr lang="en-GB"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82750773"/>
                  </a:ext>
                </a:extLst>
              </a:tr>
            </a:tbl>
          </a:graphicData>
        </a:graphic>
      </p:graphicFrame>
      <p:pic>
        <p:nvPicPr>
          <p:cNvPr id="6" name="Picture 5"/>
          <p:cNvPicPr>
            <a:picLocks noChangeAspect="1"/>
          </p:cNvPicPr>
          <p:nvPr/>
        </p:nvPicPr>
        <p:blipFill>
          <a:blip r:embed="rId3"/>
          <a:stretch>
            <a:fillRect/>
          </a:stretch>
        </p:blipFill>
        <p:spPr>
          <a:xfrm rot="1278381">
            <a:off x="7136949" y="1546309"/>
            <a:ext cx="1447800" cy="414628"/>
          </a:xfrm>
          <a:prstGeom prst="rect">
            <a:avLst/>
          </a:prstGeom>
        </p:spPr>
      </p:pic>
      <p:pic>
        <p:nvPicPr>
          <p:cNvPr id="7" name="Picture 6"/>
          <p:cNvPicPr>
            <a:picLocks noChangeAspect="1"/>
          </p:cNvPicPr>
          <p:nvPr/>
        </p:nvPicPr>
        <p:blipFill>
          <a:blip r:embed="rId3"/>
          <a:stretch>
            <a:fillRect/>
          </a:stretch>
        </p:blipFill>
        <p:spPr>
          <a:xfrm rot="1278381">
            <a:off x="7036251" y="3146509"/>
            <a:ext cx="1447800" cy="414628"/>
          </a:xfrm>
          <a:prstGeom prst="rect">
            <a:avLst/>
          </a:prstGeom>
        </p:spPr>
      </p:pic>
      <p:sp>
        <p:nvSpPr>
          <p:cNvPr id="9" name="Rounded Rectangle 8"/>
          <p:cNvSpPr/>
          <p:nvPr/>
        </p:nvSpPr>
        <p:spPr>
          <a:xfrm>
            <a:off x="7086600" y="5410200"/>
            <a:ext cx="1371600" cy="408620"/>
          </a:xfrm>
          <a:prstGeom prst="round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2569"/>
                </a:solidFill>
                <a:effectLst/>
                <a:uFillTx/>
              </a:rPr>
              <a:t>Agenda 1.4</a:t>
            </a:r>
            <a:endParaRPr kumimoji="0" lang="en-GB" sz="1800" b="0" i="0" u="none" strike="noStrike" cap="none" spc="0" normalizeH="0" baseline="0" dirty="0">
              <a:ln>
                <a:noFill/>
              </a:ln>
              <a:solidFill>
                <a:srgbClr val="002569"/>
              </a:solidFill>
              <a:effectLst/>
              <a:uFillTx/>
            </a:endParaRPr>
          </a:p>
        </p:txBody>
      </p:sp>
      <p:sp>
        <p:nvSpPr>
          <p:cNvPr id="10" name="Rounded Rectangle 9"/>
          <p:cNvSpPr/>
          <p:nvPr/>
        </p:nvSpPr>
        <p:spPr>
          <a:xfrm>
            <a:off x="7086600" y="4343400"/>
            <a:ext cx="1371600" cy="408620"/>
          </a:xfrm>
          <a:prstGeom prst="roundRect">
            <a:avLst/>
          </a:prstGeom>
          <a:solidFill>
            <a:srgbClr val="FFFFFF"/>
          </a:solidFill>
          <a:ln w="25400" cap="flat">
            <a:solidFill>
              <a:srgbClr val="FF9A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r>
              <a:rPr kumimoji="0" lang="en-GB" sz="1800" b="0" i="0" u="none" strike="noStrike" cap="none" spc="0" normalizeH="0" baseline="0" dirty="0" smtClean="0">
                <a:ln>
                  <a:noFill/>
                </a:ln>
                <a:solidFill>
                  <a:srgbClr val="002569"/>
                </a:solidFill>
                <a:effectLst/>
                <a:uFillTx/>
              </a:rPr>
              <a:t>Agenda 1.4</a:t>
            </a:r>
            <a:endParaRPr kumimoji="0" lang="en-GB" sz="1800" b="0" i="0" u="none" strike="noStrike" cap="none" spc="0" normalizeH="0" baseline="0" dirty="0">
              <a:ln>
                <a:noFill/>
              </a:ln>
              <a:solidFill>
                <a:srgbClr val="002569"/>
              </a:solidFill>
              <a:effectLst/>
              <a:uFillTx/>
            </a:endParaRPr>
          </a:p>
        </p:txBody>
      </p:sp>
    </p:spTree>
    <p:extLst>
      <p:ext uri="{BB962C8B-B14F-4D97-AF65-F5344CB8AC3E}">
        <p14:creationId xmlns:p14="http://schemas.microsoft.com/office/powerpoint/2010/main" val="1058477501"/>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866</Words>
  <Application>Microsoft Office PowerPoint</Application>
  <PresentationFormat>On-screen Show (4:3)</PresentationFormat>
  <Paragraphs>135</Paragraphs>
  <Slides>11</Slides>
  <Notes>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3" baseType="lpstr">
      <vt:lpstr>Arial</vt:lpstr>
      <vt:lpstr>Arial Bold</vt:lpstr>
      <vt:lpstr>Avenir Roman</vt:lpstr>
      <vt:lpstr>Calibri</vt:lpstr>
      <vt:lpstr>Courier New</vt:lpstr>
      <vt:lpstr>Droid Serif</vt:lpstr>
      <vt:lpstr>Helvetica</vt:lpstr>
      <vt:lpstr>Proxima Nova Regular</vt:lpstr>
      <vt:lpstr>Times New Roman</vt:lpstr>
      <vt:lpstr>Wingdings</vt:lpstr>
      <vt:lpstr>Default</vt:lpstr>
      <vt:lpstr>Microsoft Word Document</vt:lpstr>
      <vt:lpstr>Action Status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Steven Hosford</cp:lastModifiedBy>
  <cp:revision>149</cp:revision>
  <dcterms:modified xsi:type="dcterms:W3CDTF">2018-10-17T06:08:27Z</dcterms:modified>
</cp:coreProperties>
</file>