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60" r:id="rId3"/>
    <p:sldId id="261" r:id="rId4"/>
    <p:sldId id="262" r:id="rId5"/>
    <p:sldId id="264" r:id="rId6"/>
    <p:sldId id="265" r:id="rId7"/>
    <p:sldId id="266" r:id="rId8"/>
    <p:sldId id="267" r:id="rId9"/>
    <p:sldId id="268" r:id="rId10"/>
    <p:sldId id="269" r:id="rId11"/>
    <p:sldId id="259" r:id="rId12"/>
  </p:sldIdLst>
  <p:sldSz cx="9144000" cy="6858000" type="screen4x3"/>
  <p:notesSz cx="6858000" cy="9144000"/>
  <p:embeddedFontLst>
    <p:embeddedFont>
      <p:font typeface="Helvetica" panose="020B0604020202020204" pitchFamily="34" charset="0"/>
      <p:regular r:id="rId14"/>
      <p:bold r:id="rId15"/>
      <p:italic r:id="rId16"/>
      <p:boldItalic r:id="rId17"/>
    </p:embeddedFont>
    <p:embeddedFont>
      <p:font typeface="Vrinda" panose="020B0502040204020203" pitchFamily="34" charset="0"/>
      <p:regular r:id="rId18"/>
      <p:bold r:id="rId19"/>
    </p:embeddedFont>
    <p:embeddedFont>
      <p:font typeface="Verdana" panose="020B0604030504040204" pitchFamily="34" charset="0"/>
      <p:regular r:id="rId20"/>
      <p:bold r:id="rId21"/>
      <p:italic r:id="rId22"/>
      <p:boldItalic r:id="rId23"/>
    </p:embeddedFont>
    <p:embeddedFont>
      <p:font typeface="Arial Bold" panose="020B0704020202020204" pitchFamily="34" charset="0"/>
      <p:bold r:id="rId24"/>
    </p:embeddedFont>
    <p:embeddedFont>
      <p:font typeface="Arial Unicode MS" panose="020B0604020202020204" pitchFamily="50" charset="-127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9" autoAdjust="0"/>
    <p:restoredTop sz="77751" autoAdjust="0"/>
  </p:normalViewPr>
  <p:slideViewPr>
    <p:cSldViewPr>
      <p:cViewPr varScale="1">
        <p:scale>
          <a:sx n="81" d="100"/>
          <a:sy n="81" d="100"/>
        </p:scale>
        <p:origin x="77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jpg"/><Relationship Id="rId4" Type="http://schemas.openxmlformats.org/officeDocument/2006/relationships/image" Target="../media/image10.gif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jpg"/><Relationship Id="rId4" Type="http://schemas.openxmlformats.org/officeDocument/2006/relationships/image" Target="../media/image10.g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0CE448-6FFF-4619-99FC-2E545A8BD57B}" type="doc">
      <dgm:prSet loTypeId="urn:microsoft.com/office/officeart/2005/8/layout/pList2" loCatId="list" qsTypeId="urn:microsoft.com/office/officeart/2005/8/quickstyle/simple1" qsCatId="simple" csTypeId="urn:microsoft.com/office/officeart/2005/8/colors/colorful3" csCatId="colorful" phldr="1"/>
      <dgm:spPr/>
    </dgm:pt>
    <dgm:pt modelId="{697A1017-80E2-42F4-BAC6-972A7956E174}">
      <dgm:prSet phldrT="[텍스트]" custT="1"/>
      <dgm:spPr/>
      <dgm:t>
        <a:bodyPr/>
        <a:lstStyle/>
        <a:p>
          <a:pPr algn="ctr" latinLnBrk="1"/>
          <a:r>
            <a:rPr lang="en-US" altLang="ko-KR" sz="1800" b="1" dirty="0" smtClean="0">
              <a:solidFill>
                <a:schemeClr val="tx1"/>
              </a:solidFill>
              <a:latin typeface="+mj-lt"/>
            </a:rPr>
            <a:t>Instrument</a:t>
          </a:r>
        </a:p>
        <a:p>
          <a:pPr algn="ctr" latinLnBrk="1"/>
          <a:endParaRPr lang="en-US" altLang="ko-KR" sz="1800" b="1" dirty="0" smtClean="0">
            <a:latin typeface="+mj-lt"/>
          </a:endParaRPr>
        </a:p>
        <a:p>
          <a:pPr algn="ctr" latinLnBrk="1"/>
          <a:endParaRPr lang="en-US" altLang="ko-KR" sz="1800" b="1" dirty="0" smtClean="0">
            <a:latin typeface="+mj-lt"/>
          </a:endParaRPr>
        </a:p>
      </dgm:t>
    </dgm:pt>
    <dgm:pt modelId="{2A4BA427-5BA3-47BD-AD6D-8EB6222798D3}" type="parTrans" cxnId="{B3C840E8-7AC4-410B-9E12-9FA9061E8237}">
      <dgm:prSet/>
      <dgm:spPr/>
      <dgm:t>
        <a:bodyPr/>
        <a:lstStyle/>
        <a:p>
          <a:pPr latinLnBrk="1"/>
          <a:endParaRPr lang="ko-KR" altLang="en-US"/>
        </a:p>
      </dgm:t>
    </dgm:pt>
    <dgm:pt modelId="{9A4EE8E0-6162-4EA4-9707-46EC86CB8423}" type="sibTrans" cxnId="{B3C840E8-7AC4-410B-9E12-9FA9061E8237}">
      <dgm:prSet/>
      <dgm:spPr/>
      <dgm:t>
        <a:bodyPr/>
        <a:lstStyle/>
        <a:p>
          <a:pPr latinLnBrk="1"/>
          <a:endParaRPr lang="ko-KR" altLang="en-US"/>
        </a:p>
      </dgm:t>
    </dgm:pt>
    <dgm:pt modelId="{A425ED50-34E7-4650-BE15-A71FA0A0055B}">
      <dgm:prSet phldrT="[텍스트]"/>
      <dgm:spPr/>
      <dgm:t>
        <a:bodyPr/>
        <a:lstStyle/>
        <a:p>
          <a:pPr algn="ctr" latinLnBrk="1"/>
          <a:r>
            <a:rPr lang="en-US" altLang="ko-KR" sz="1900" b="1" dirty="0" smtClean="0">
              <a:solidFill>
                <a:schemeClr val="tx1"/>
              </a:solidFill>
              <a:latin typeface="+mj-lt"/>
            </a:rPr>
            <a:t>AQ Model</a:t>
          </a:r>
        </a:p>
        <a:p>
          <a:pPr algn="ctr" latinLnBrk="1"/>
          <a:endParaRPr lang="en-US" altLang="ko-KR" sz="1900" b="1" dirty="0" smtClean="0">
            <a:latin typeface="+mj-lt"/>
          </a:endParaRPr>
        </a:p>
        <a:p>
          <a:pPr algn="ctr" latinLnBrk="1"/>
          <a:endParaRPr lang="en-US" altLang="ko-KR" sz="1900" b="1" dirty="0" smtClean="0">
            <a:latin typeface="+mj-lt"/>
          </a:endParaRPr>
        </a:p>
      </dgm:t>
    </dgm:pt>
    <dgm:pt modelId="{93126B8A-12E6-4284-BD27-747555C2F926}" type="parTrans" cxnId="{A7B32843-D027-429A-AE29-314185987AA4}">
      <dgm:prSet/>
      <dgm:spPr/>
      <dgm:t>
        <a:bodyPr/>
        <a:lstStyle/>
        <a:p>
          <a:pPr latinLnBrk="1"/>
          <a:endParaRPr lang="ko-KR" altLang="en-US"/>
        </a:p>
      </dgm:t>
    </dgm:pt>
    <dgm:pt modelId="{DC8F5C7A-1345-4305-B733-76D754DFC1FE}" type="sibTrans" cxnId="{A7B32843-D027-429A-AE29-314185987AA4}">
      <dgm:prSet/>
      <dgm:spPr/>
      <dgm:t>
        <a:bodyPr/>
        <a:lstStyle/>
        <a:p>
          <a:pPr latinLnBrk="1"/>
          <a:endParaRPr lang="ko-KR" altLang="en-US"/>
        </a:p>
      </dgm:t>
    </dgm:pt>
    <dgm:pt modelId="{056488A1-A33D-4836-A1C1-BE6AA80193BF}">
      <dgm:prSet phldrT="[텍스트]" custT="1"/>
      <dgm:spPr/>
      <dgm:t>
        <a:bodyPr/>
        <a:lstStyle/>
        <a:p>
          <a:pPr algn="ctr" latinLnBrk="1"/>
          <a:r>
            <a:rPr lang="en-US" altLang="ko-KR" sz="1600" b="1" dirty="0" smtClean="0">
              <a:latin typeface="+mj-lt"/>
            </a:rPr>
            <a:t>Cal/Test</a:t>
          </a:r>
          <a:endParaRPr lang="ko-KR" altLang="en-US" sz="1600" b="1" dirty="0">
            <a:latin typeface="+mj-lt"/>
          </a:endParaRPr>
        </a:p>
      </dgm:t>
    </dgm:pt>
    <dgm:pt modelId="{8D2D1A70-8E1F-40A6-A441-4A83DC56B8FD}" type="parTrans" cxnId="{1EBC2908-31C1-42C9-8DE9-23B64BBB2C1A}">
      <dgm:prSet/>
      <dgm:spPr/>
      <dgm:t>
        <a:bodyPr/>
        <a:lstStyle/>
        <a:p>
          <a:pPr latinLnBrk="1"/>
          <a:endParaRPr lang="ko-KR" altLang="en-US"/>
        </a:p>
      </dgm:t>
    </dgm:pt>
    <dgm:pt modelId="{7E5CD6ED-0EE3-480F-8338-8A6D55220E12}" type="sibTrans" cxnId="{1EBC2908-31C1-42C9-8DE9-23B64BBB2C1A}">
      <dgm:prSet/>
      <dgm:spPr/>
      <dgm:t>
        <a:bodyPr/>
        <a:lstStyle/>
        <a:p>
          <a:pPr latinLnBrk="1"/>
          <a:endParaRPr lang="ko-KR" altLang="en-US"/>
        </a:p>
      </dgm:t>
    </dgm:pt>
    <dgm:pt modelId="{FAB3CC93-E3B9-4181-969B-81BAD6ABC9EE}">
      <dgm:prSet phldrT="[텍스트]" custT="1"/>
      <dgm:spPr/>
      <dgm:t>
        <a:bodyPr/>
        <a:lstStyle/>
        <a:p>
          <a:pPr algn="ctr" latinLnBrk="1"/>
          <a:r>
            <a:rPr lang="en-US" altLang="ko-KR" sz="1600" b="1" dirty="0" smtClean="0">
              <a:latin typeface="+mj-lt"/>
            </a:rPr>
            <a:t>L0-1b Dev., Proc.</a:t>
          </a:r>
          <a:endParaRPr lang="ko-KR" altLang="en-US" sz="1600" b="1" dirty="0">
            <a:latin typeface="+mj-lt"/>
          </a:endParaRPr>
        </a:p>
      </dgm:t>
    </dgm:pt>
    <dgm:pt modelId="{F6399EDE-E855-40E2-B1A2-CE8007361877}" type="parTrans" cxnId="{BC3D5017-21A6-4ACC-A6B3-E4DB5385394A}">
      <dgm:prSet/>
      <dgm:spPr/>
      <dgm:t>
        <a:bodyPr/>
        <a:lstStyle/>
        <a:p>
          <a:pPr latinLnBrk="1"/>
          <a:endParaRPr lang="ko-KR" altLang="en-US"/>
        </a:p>
      </dgm:t>
    </dgm:pt>
    <dgm:pt modelId="{532F1DAB-3787-40A7-B8D3-6B1B8D6BBE2C}" type="sibTrans" cxnId="{BC3D5017-21A6-4ACC-A6B3-E4DB5385394A}">
      <dgm:prSet/>
      <dgm:spPr/>
      <dgm:t>
        <a:bodyPr/>
        <a:lstStyle/>
        <a:p>
          <a:pPr latinLnBrk="1"/>
          <a:endParaRPr lang="ko-KR" altLang="en-US"/>
        </a:p>
      </dgm:t>
    </dgm:pt>
    <dgm:pt modelId="{A9A93E73-B475-4396-A8F3-8D96D48707CC}">
      <dgm:prSet phldrT="[텍스트]" custT="1"/>
      <dgm:spPr/>
      <dgm:t>
        <a:bodyPr/>
        <a:lstStyle/>
        <a:p>
          <a:pPr algn="ctr" latinLnBrk="1"/>
          <a:r>
            <a:rPr lang="en-US" altLang="ko-KR" sz="1600" b="1" dirty="0" smtClean="0">
              <a:latin typeface="+mj-lt"/>
            </a:rPr>
            <a:t>L1b data</a:t>
          </a:r>
          <a:endParaRPr lang="ko-KR" altLang="en-US" sz="1600" b="1" dirty="0">
            <a:latin typeface="+mj-lt"/>
          </a:endParaRPr>
        </a:p>
      </dgm:t>
    </dgm:pt>
    <dgm:pt modelId="{F77BB229-F09D-4C3B-8C58-4AFD0F698FAA}" type="parTrans" cxnId="{BA856FC8-D457-46F3-9C5F-F33B82974C53}">
      <dgm:prSet/>
      <dgm:spPr/>
      <dgm:t>
        <a:bodyPr/>
        <a:lstStyle/>
        <a:p>
          <a:pPr latinLnBrk="1"/>
          <a:endParaRPr lang="ko-KR" altLang="en-US"/>
        </a:p>
      </dgm:t>
    </dgm:pt>
    <dgm:pt modelId="{07389655-746F-42B2-AFBD-156FD8B0B556}" type="sibTrans" cxnId="{BA856FC8-D457-46F3-9C5F-F33B82974C53}">
      <dgm:prSet/>
      <dgm:spPr/>
      <dgm:t>
        <a:bodyPr/>
        <a:lstStyle/>
        <a:p>
          <a:pPr latinLnBrk="1"/>
          <a:endParaRPr lang="ko-KR" altLang="en-US"/>
        </a:p>
      </dgm:t>
    </dgm:pt>
    <dgm:pt modelId="{88D2A12E-2CFD-41F0-835C-E98C569B2101}">
      <dgm:prSet phldrT="[텍스트]" custT="1"/>
      <dgm:spPr/>
      <dgm:t>
        <a:bodyPr/>
        <a:lstStyle/>
        <a:p>
          <a:pPr algn="ctr" latinLnBrk="1"/>
          <a:endParaRPr lang="ko-KR" altLang="en-US" sz="1600" b="1" dirty="0">
            <a:latin typeface="+mj-lt"/>
          </a:endParaRPr>
        </a:p>
      </dgm:t>
    </dgm:pt>
    <dgm:pt modelId="{73C48FA4-E17A-481C-B085-E989495A9CE2}" type="parTrans" cxnId="{5554A0C6-1C6C-4EB4-89F5-36BFAEFB74AC}">
      <dgm:prSet/>
      <dgm:spPr/>
      <dgm:t>
        <a:bodyPr/>
        <a:lstStyle/>
        <a:p>
          <a:pPr latinLnBrk="1"/>
          <a:endParaRPr lang="ko-KR" altLang="en-US"/>
        </a:p>
      </dgm:t>
    </dgm:pt>
    <dgm:pt modelId="{156A2D0F-C7A8-4624-95EF-4F2FE193FB30}" type="sibTrans" cxnId="{5554A0C6-1C6C-4EB4-89F5-36BFAEFB74AC}">
      <dgm:prSet/>
      <dgm:spPr/>
      <dgm:t>
        <a:bodyPr/>
        <a:lstStyle/>
        <a:p>
          <a:pPr latinLnBrk="1"/>
          <a:endParaRPr lang="ko-KR" altLang="en-US"/>
        </a:p>
      </dgm:t>
    </dgm:pt>
    <dgm:pt modelId="{6A2C4FE8-DBF2-4BBB-B831-CFECBAE0EF61}">
      <dgm:prSet phldrT="[텍스트]" custT="1"/>
      <dgm:spPr/>
      <dgm:t>
        <a:bodyPr/>
        <a:lstStyle/>
        <a:p>
          <a:pPr algn="ctr" latinLnBrk="1"/>
          <a:endParaRPr lang="ko-KR" altLang="en-US" sz="1600" b="1" dirty="0">
            <a:latin typeface="+mj-lt"/>
          </a:endParaRPr>
        </a:p>
      </dgm:t>
    </dgm:pt>
    <dgm:pt modelId="{F3392ED4-915E-49BF-AA2A-C07B43D9FC49}" type="parTrans" cxnId="{5D4AA19C-F8DC-49AA-B737-444EBFB62213}">
      <dgm:prSet/>
      <dgm:spPr/>
      <dgm:t>
        <a:bodyPr/>
        <a:lstStyle/>
        <a:p>
          <a:pPr latinLnBrk="1"/>
          <a:endParaRPr lang="ko-KR" altLang="en-US"/>
        </a:p>
      </dgm:t>
    </dgm:pt>
    <dgm:pt modelId="{9F24D25A-1160-42BB-90E1-713ADDE3DD20}" type="sibTrans" cxnId="{5D4AA19C-F8DC-49AA-B737-444EBFB62213}">
      <dgm:prSet/>
      <dgm:spPr/>
      <dgm:t>
        <a:bodyPr/>
        <a:lstStyle/>
        <a:p>
          <a:pPr latinLnBrk="1"/>
          <a:endParaRPr lang="ko-KR" altLang="en-US"/>
        </a:p>
      </dgm:t>
    </dgm:pt>
    <dgm:pt modelId="{1E8B1812-E34B-42AC-98E3-551572667AF2}">
      <dgm:prSet phldrT="[텍스트]" custT="1"/>
      <dgm:spPr/>
      <dgm:t>
        <a:bodyPr/>
        <a:lstStyle/>
        <a:p>
          <a:pPr algn="ctr" latinLnBrk="1"/>
          <a:r>
            <a:rPr lang="en-US" altLang="ko-KR" sz="1600" b="1" dirty="0" smtClean="0">
              <a:latin typeface="+mj-lt"/>
            </a:rPr>
            <a:t>CTM</a:t>
          </a:r>
        </a:p>
      </dgm:t>
    </dgm:pt>
    <dgm:pt modelId="{A253E4E2-4E94-4DC2-A2F4-219AD3BDAAF7}" type="parTrans" cxnId="{BDC129BE-66F9-4679-B422-211CD0F39D04}">
      <dgm:prSet/>
      <dgm:spPr/>
      <dgm:t>
        <a:bodyPr/>
        <a:lstStyle/>
        <a:p>
          <a:pPr latinLnBrk="1"/>
          <a:endParaRPr lang="ko-KR" altLang="en-US"/>
        </a:p>
      </dgm:t>
    </dgm:pt>
    <dgm:pt modelId="{8E2F662D-190A-4B67-91DE-CC2070F812EC}" type="sibTrans" cxnId="{BDC129BE-66F9-4679-B422-211CD0F39D04}">
      <dgm:prSet/>
      <dgm:spPr/>
      <dgm:t>
        <a:bodyPr/>
        <a:lstStyle/>
        <a:p>
          <a:pPr latinLnBrk="1"/>
          <a:endParaRPr lang="ko-KR" altLang="en-US"/>
        </a:p>
      </dgm:t>
    </dgm:pt>
    <dgm:pt modelId="{CC0C9977-B11C-486B-A4AD-C703AA9AC51A}">
      <dgm:prSet phldrT="[텍스트]" custT="1"/>
      <dgm:spPr/>
      <dgm:t>
        <a:bodyPr/>
        <a:lstStyle/>
        <a:p>
          <a:pPr algn="ctr" latinLnBrk="1"/>
          <a:r>
            <a:rPr lang="en-US" altLang="ko-KR" sz="1600" b="1" dirty="0" smtClean="0">
              <a:latin typeface="+mj-lt"/>
            </a:rPr>
            <a:t>AQ forecast</a:t>
          </a:r>
        </a:p>
      </dgm:t>
    </dgm:pt>
    <dgm:pt modelId="{1F8F4DE4-2D03-4824-BB54-82B8DC374A84}" type="parTrans" cxnId="{A0F07FBA-5839-4ECE-8890-DCC5C4CDC2B2}">
      <dgm:prSet/>
      <dgm:spPr/>
      <dgm:t>
        <a:bodyPr/>
        <a:lstStyle/>
        <a:p>
          <a:pPr latinLnBrk="1"/>
          <a:endParaRPr lang="ko-KR" altLang="en-US"/>
        </a:p>
      </dgm:t>
    </dgm:pt>
    <dgm:pt modelId="{6185337C-8111-4C5D-A062-8786BAC36421}" type="sibTrans" cxnId="{A0F07FBA-5839-4ECE-8890-DCC5C4CDC2B2}">
      <dgm:prSet/>
      <dgm:spPr/>
      <dgm:t>
        <a:bodyPr/>
        <a:lstStyle/>
        <a:p>
          <a:pPr latinLnBrk="1"/>
          <a:endParaRPr lang="ko-KR" altLang="en-US"/>
        </a:p>
      </dgm:t>
    </dgm:pt>
    <dgm:pt modelId="{77A38622-2EEC-4F09-84ED-9E86BAD505A0}">
      <dgm:prSet phldrT="[텍스트]" custT="1"/>
      <dgm:spPr/>
      <dgm:t>
        <a:bodyPr/>
        <a:lstStyle/>
        <a:p>
          <a:pPr algn="ctr" latinLnBrk="1"/>
          <a:endParaRPr lang="en-US" altLang="ko-KR" sz="1600" b="1" dirty="0" smtClean="0">
            <a:latin typeface="+mj-lt"/>
          </a:endParaRPr>
        </a:p>
      </dgm:t>
    </dgm:pt>
    <dgm:pt modelId="{E1DCE2D5-FBA6-4EB2-B178-DE1040A91BA3}" type="parTrans" cxnId="{0642B727-0845-42A2-A19C-2BCD256F2A32}">
      <dgm:prSet/>
      <dgm:spPr/>
      <dgm:t>
        <a:bodyPr/>
        <a:lstStyle/>
        <a:p>
          <a:pPr latinLnBrk="1"/>
          <a:endParaRPr lang="ko-KR" altLang="en-US"/>
        </a:p>
      </dgm:t>
    </dgm:pt>
    <dgm:pt modelId="{7D2CBE55-D9A2-44D4-B3A4-7099E58FF474}" type="sibTrans" cxnId="{0642B727-0845-42A2-A19C-2BCD256F2A32}">
      <dgm:prSet/>
      <dgm:spPr/>
      <dgm:t>
        <a:bodyPr/>
        <a:lstStyle/>
        <a:p>
          <a:pPr latinLnBrk="1"/>
          <a:endParaRPr lang="ko-KR" altLang="en-US"/>
        </a:p>
      </dgm:t>
    </dgm:pt>
    <dgm:pt modelId="{61E23A10-786B-4920-B073-4CB243CFBE0C}">
      <dgm:prSet phldrT="[텍스트]"/>
      <dgm:spPr/>
      <dgm:t>
        <a:bodyPr/>
        <a:lstStyle/>
        <a:p>
          <a:pPr algn="ctr" latinLnBrk="1"/>
          <a:endParaRPr lang="en-US" altLang="ko-KR" sz="1500" b="1" dirty="0" smtClean="0">
            <a:latin typeface="+mj-lt"/>
          </a:endParaRPr>
        </a:p>
      </dgm:t>
    </dgm:pt>
    <dgm:pt modelId="{6967AD0E-05DA-4FF3-87D9-1340FBBE1CBA}" type="parTrans" cxnId="{7EB82581-6480-4C0C-8D4A-9263B20CE6C7}">
      <dgm:prSet/>
      <dgm:spPr/>
      <dgm:t>
        <a:bodyPr/>
        <a:lstStyle/>
        <a:p>
          <a:pPr latinLnBrk="1"/>
          <a:endParaRPr lang="ko-KR" altLang="en-US"/>
        </a:p>
      </dgm:t>
    </dgm:pt>
    <dgm:pt modelId="{A09B41E0-A7B2-497C-BBE8-ACCD7BCCDCA1}" type="sibTrans" cxnId="{7EB82581-6480-4C0C-8D4A-9263B20CE6C7}">
      <dgm:prSet/>
      <dgm:spPr/>
      <dgm:t>
        <a:bodyPr/>
        <a:lstStyle/>
        <a:p>
          <a:pPr latinLnBrk="1"/>
          <a:endParaRPr lang="ko-KR" altLang="en-US"/>
        </a:p>
      </dgm:t>
    </dgm:pt>
    <dgm:pt modelId="{28C30A06-CCA6-4B77-BC90-689EA777E0AF}">
      <dgm:prSet phldrT="[텍스트]" custT="1"/>
      <dgm:spPr/>
      <dgm:t>
        <a:bodyPr/>
        <a:lstStyle/>
        <a:p>
          <a:pPr algn="ctr" latinLnBrk="1"/>
          <a:r>
            <a:rPr lang="en-US" altLang="ko-KR" sz="1800" b="1" dirty="0" smtClean="0">
              <a:solidFill>
                <a:schemeClr val="tx1"/>
              </a:solidFill>
              <a:latin typeface="+mj-lt"/>
            </a:rPr>
            <a:t>Ground Station</a:t>
          </a:r>
        </a:p>
        <a:p>
          <a:pPr algn="ctr" latinLnBrk="1"/>
          <a:endParaRPr lang="en-US" altLang="ko-KR" sz="1700" b="1" dirty="0" smtClean="0">
            <a:latin typeface="+mj-lt"/>
          </a:endParaRPr>
        </a:p>
        <a:p>
          <a:pPr algn="ctr" latinLnBrk="1"/>
          <a:endParaRPr lang="en-US" altLang="ko-KR" sz="1700" b="1" dirty="0" smtClean="0">
            <a:latin typeface="+mj-lt"/>
          </a:endParaRPr>
        </a:p>
        <a:p>
          <a:pPr algn="ctr" latinLnBrk="1"/>
          <a:r>
            <a:rPr lang="en-US" altLang="ko-KR" sz="1600" b="1" dirty="0" smtClean="0">
              <a:latin typeface="+mj-lt"/>
            </a:rPr>
            <a:t>L0-3 Proc.</a:t>
          </a:r>
        </a:p>
        <a:p>
          <a:pPr algn="ctr" latinLnBrk="1"/>
          <a:endParaRPr lang="en-US" altLang="ko-KR" sz="1600" b="1" dirty="0" smtClean="0">
            <a:latin typeface="+mj-lt"/>
          </a:endParaRPr>
        </a:p>
        <a:p>
          <a:pPr algn="ctr" latinLnBrk="1"/>
          <a:r>
            <a:rPr lang="en-US" altLang="ko-KR" sz="1600" b="1" dirty="0" smtClean="0">
              <a:latin typeface="+mj-lt"/>
            </a:rPr>
            <a:t>Retrieved data</a:t>
          </a:r>
        </a:p>
        <a:p>
          <a:pPr algn="ctr" latinLnBrk="1"/>
          <a:endParaRPr lang="en-US" altLang="ko-KR" sz="1600" b="1" dirty="0" smtClean="0">
            <a:latin typeface="+mj-lt"/>
          </a:endParaRPr>
        </a:p>
        <a:p>
          <a:pPr algn="ctr" latinLnBrk="1"/>
          <a:r>
            <a:rPr lang="en-US" altLang="ko-KR" sz="1600" b="1" dirty="0" smtClean="0">
              <a:latin typeface="+mj-lt"/>
            </a:rPr>
            <a:t>Data service</a:t>
          </a:r>
          <a:endParaRPr lang="ko-KR" altLang="en-US" sz="1600" b="1" dirty="0">
            <a:latin typeface="+mj-lt"/>
          </a:endParaRPr>
        </a:p>
      </dgm:t>
    </dgm:pt>
    <dgm:pt modelId="{1A396C7B-CEE8-4C02-8A79-61C006D0590E}" type="sibTrans" cxnId="{C16BA42F-AF78-4018-8774-EAA6E45EC954}">
      <dgm:prSet/>
      <dgm:spPr/>
      <dgm:t>
        <a:bodyPr/>
        <a:lstStyle/>
        <a:p>
          <a:pPr latinLnBrk="1"/>
          <a:endParaRPr lang="ko-KR" altLang="en-US"/>
        </a:p>
      </dgm:t>
    </dgm:pt>
    <dgm:pt modelId="{25C1B686-BA3F-4C34-B7E8-A01C39E07345}" type="parTrans" cxnId="{C16BA42F-AF78-4018-8774-EAA6E45EC954}">
      <dgm:prSet/>
      <dgm:spPr/>
      <dgm:t>
        <a:bodyPr/>
        <a:lstStyle/>
        <a:p>
          <a:pPr latinLnBrk="1"/>
          <a:endParaRPr lang="ko-KR" altLang="en-US"/>
        </a:p>
      </dgm:t>
    </dgm:pt>
    <dgm:pt modelId="{57B356D9-BA96-41E6-8B9C-C6C07F510A9F}">
      <dgm:prSet phldrT="[텍스트]" custT="1"/>
      <dgm:spPr/>
      <dgm:t>
        <a:bodyPr/>
        <a:lstStyle/>
        <a:p>
          <a:pPr algn="ctr" latinLnBrk="1"/>
          <a:r>
            <a:rPr lang="en-US" altLang="ko-KR" sz="1800" b="1" dirty="0" smtClean="0">
              <a:solidFill>
                <a:schemeClr val="tx1"/>
              </a:solidFill>
              <a:latin typeface="+mj-lt"/>
            </a:rPr>
            <a:t>Algorithm</a:t>
          </a:r>
        </a:p>
        <a:p>
          <a:pPr algn="ctr" latinLnBrk="1"/>
          <a:endParaRPr lang="en-US" altLang="ko-KR" sz="1300" b="1" dirty="0" smtClean="0">
            <a:latin typeface="+mj-lt"/>
          </a:endParaRPr>
        </a:p>
        <a:p>
          <a:pPr algn="ctr" latinLnBrk="1"/>
          <a:endParaRPr lang="ko-KR" altLang="en-US" sz="1300" b="1" dirty="0" smtClean="0">
            <a:latin typeface="+mj-lt"/>
          </a:endParaRPr>
        </a:p>
        <a:p>
          <a:pPr algn="ctr" latinLnBrk="1"/>
          <a:endParaRPr lang="en-US" altLang="ko-KR" sz="1300" b="1" dirty="0" smtClean="0">
            <a:latin typeface="+mj-lt"/>
          </a:endParaRPr>
        </a:p>
        <a:p>
          <a:pPr algn="ctr" latinLnBrk="1"/>
          <a:r>
            <a:rPr lang="en-US" altLang="ko-KR" sz="1600" b="1" dirty="0" smtClean="0">
              <a:latin typeface="+mj-lt"/>
            </a:rPr>
            <a:t>Post Cal. Dev.</a:t>
          </a:r>
          <a:endParaRPr lang="ko-KR" altLang="en-US" sz="1600" b="1" dirty="0" smtClean="0">
            <a:latin typeface="+mj-lt"/>
          </a:endParaRPr>
        </a:p>
        <a:p>
          <a:pPr algn="ctr" latinLnBrk="1"/>
          <a:endParaRPr lang="ko-KR" altLang="en-US" sz="1600" b="1" dirty="0" smtClean="0">
            <a:latin typeface="+mj-lt"/>
          </a:endParaRPr>
        </a:p>
        <a:p>
          <a:pPr algn="ctr" latinLnBrk="1"/>
          <a:r>
            <a:rPr lang="en-US" altLang="ko-KR" sz="1600" b="1" dirty="0" smtClean="0">
              <a:latin typeface="+mj-lt"/>
            </a:rPr>
            <a:t>L1b-2 Dev.</a:t>
          </a:r>
          <a:endParaRPr lang="ko-KR" altLang="en-US" sz="1600" b="1" dirty="0" smtClean="0">
            <a:latin typeface="+mj-lt"/>
          </a:endParaRPr>
        </a:p>
      </dgm:t>
    </dgm:pt>
    <dgm:pt modelId="{DDE8A0E3-7292-41B7-A868-9645F1B6FAE6}" type="sibTrans" cxnId="{2F3F5611-191B-460D-891A-4AC9CA1C3DEB}">
      <dgm:prSet/>
      <dgm:spPr/>
      <dgm:t>
        <a:bodyPr/>
        <a:lstStyle/>
        <a:p>
          <a:pPr latinLnBrk="1"/>
          <a:endParaRPr lang="ko-KR" altLang="en-US"/>
        </a:p>
      </dgm:t>
    </dgm:pt>
    <dgm:pt modelId="{B6C44F4C-EDCD-4576-9AA8-E2C47DC986B0}" type="parTrans" cxnId="{2F3F5611-191B-460D-891A-4AC9CA1C3DEB}">
      <dgm:prSet/>
      <dgm:spPr/>
      <dgm:t>
        <a:bodyPr/>
        <a:lstStyle/>
        <a:p>
          <a:pPr latinLnBrk="1"/>
          <a:endParaRPr lang="ko-KR" altLang="en-US"/>
        </a:p>
      </dgm:t>
    </dgm:pt>
    <dgm:pt modelId="{65AB0871-30BB-4328-92AC-C24607371C5C}" type="pres">
      <dgm:prSet presAssocID="{5A0CE448-6FFF-4619-99FC-2E545A8BD57B}" presName="Name0" presStyleCnt="0">
        <dgm:presLayoutVars>
          <dgm:dir/>
          <dgm:resizeHandles val="exact"/>
        </dgm:presLayoutVars>
      </dgm:prSet>
      <dgm:spPr/>
    </dgm:pt>
    <dgm:pt modelId="{FB33C37F-A845-4994-A32E-ACF99B89339E}" type="pres">
      <dgm:prSet presAssocID="{5A0CE448-6FFF-4619-99FC-2E545A8BD57B}" presName="bkgdShp" presStyleLbl="alignAccFollowNode1" presStyleIdx="0" presStyleCnt="1" custScaleY="83734"/>
      <dgm:spPr/>
    </dgm:pt>
    <dgm:pt modelId="{3FFB3803-F85C-4346-95BB-D48CA8E50FE0}" type="pres">
      <dgm:prSet presAssocID="{5A0CE448-6FFF-4619-99FC-2E545A8BD57B}" presName="linComp" presStyleCnt="0"/>
      <dgm:spPr/>
    </dgm:pt>
    <dgm:pt modelId="{29990248-9BB0-4AF1-B651-122251A6F172}" type="pres">
      <dgm:prSet presAssocID="{697A1017-80E2-42F4-BAC6-972A7956E174}" presName="compNode" presStyleCnt="0"/>
      <dgm:spPr/>
    </dgm:pt>
    <dgm:pt modelId="{89D20FB3-822F-4CC7-996A-3E67DFB5227E}" type="pres">
      <dgm:prSet presAssocID="{697A1017-80E2-42F4-BAC6-972A7956E174}" presName="node" presStyleLbl="node1" presStyleIdx="0" presStyleCnt="4" custScaleY="11428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031A56B-EF95-4313-A576-5AB69C8DF8A7}" type="pres">
      <dgm:prSet presAssocID="{697A1017-80E2-42F4-BAC6-972A7956E174}" presName="invisiNode" presStyleLbl="node1" presStyleIdx="0" presStyleCnt="4"/>
      <dgm:spPr/>
    </dgm:pt>
    <dgm:pt modelId="{04E00CA6-14CE-46E3-9364-D70E3429CF6C}" type="pres">
      <dgm:prSet presAssocID="{697A1017-80E2-42F4-BAC6-972A7956E174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</dgm:pt>
    <dgm:pt modelId="{1C513E64-F082-4442-A833-329FE6A1AFA5}" type="pres">
      <dgm:prSet presAssocID="{9A4EE8E0-6162-4EA4-9707-46EC86CB8423}" presName="sibTrans" presStyleLbl="sibTrans2D1" presStyleIdx="0" presStyleCnt="0"/>
      <dgm:spPr/>
      <dgm:t>
        <a:bodyPr/>
        <a:lstStyle/>
        <a:p>
          <a:pPr latinLnBrk="1"/>
          <a:endParaRPr lang="ko-KR" altLang="en-US"/>
        </a:p>
      </dgm:t>
    </dgm:pt>
    <dgm:pt modelId="{7B0C2AE3-508E-4875-A6E3-8DB5F705429C}" type="pres">
      <dgm:prSet presAssocID="{57B356D9-BA96-41E6-8B9C-C6C07F510A9F}" presName="compNode" presStyleCnt="0"/>
      <dgm:spPr/>
    </dgm:pt>
    <dgm:pt modelId="{862A01D3-145F-4AE3-9A5C-136725EAD301}" type="pres">
      <dgm:prSet presAssocID="{57B356D9-BA96-41E6-8B9C-C6C07F510A9F}" presName="node" presStyleLbl="node1" presStyleIdx="1" presStyleCnt="4" custScaleY="11428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51950A9-BAA9-4695-AA7B-06D88AE3806A}" type="pres">
      <dgm:prSet presAssocID="{57B356D9-BA96-41E6-8B9C-C6C07F510A9F}" presName="invisiNode" presStyleLbl="node1" presStyleIdx="1" presStyleCnt="4"/>
      <dgm:spPr/>
    </dgm:pt>
    <dgm:pt modelId="{6C1D1C13-DE15-47AE-A2C0-B3B91421C20D}" type="pres">
      <dgm:prSet presAssocID="{57B356D9-BA96-41E6-8B9C-C6C07F510A9F}" presName="imagNode" presStyleLbl="fgImgPlace1" presStyleIdx="1" presStyleCnt="4" custLinFactNeighborX="-3683" custLinFactNeighborY="32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DFD274C9-F73E-40CD-84D9-3AC70921E48E}" type="pres">
      <dgm:prSet presAssocID="{DDE8A0E3-7292-41B7-A868-9645F1B6FAE6}" presName="sibTrans" presStyleLbl="sibTrans2D1" presStyleIdx="0" presStyleCnt="0"/>
      <dgm:spPr/>
      <dgm:t>
        <a:bodyPr/>
        <a:lstStyle/>
        <a:p>
          <a:pPr latinLnBrk="1"/>
          <a:endParaRPr lang="ko-KR" altLang="en-US"/>
        </a:p>
      </dgm:t>
    </dgm:pt>
    <dgm:pt modelId="{54F8D8FD-E11A-47F9-B02B-89AB9076158D}" type="pres">
      <dgm:prSet presAssocID="{28C30A06-CCA6-4B77-BC90-689EA777E0AF}" presName="compNode" presStyleCnt="0"/>
      <dgm:spPr/>
    </dgm:pt>
    <dgm:pt modelId="{E1C3E7F3-90E1-494B-A96C-E0C6B144D56D}" type="pres">
      <dgm:prSet presAssocID="{28C30A06-CCA6-4B77-BC90-689EA777E0AF}" presName="node" presStyleLbl="node1" presStyleIdx="2" presStyleCnt="4" custScaleY="11428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84147C5-DCD5-4EA0-82C2-110E3535B4BC}" type="pres">
      <dgm:prSet presAssocID="{28C30A06-CCA6-4B77-BC90-689EA777E0AF}" presName="invisiNode" presStyleLbl="node1" presStyleIdx="2" presStyleCnt="4"/>
      <dgm:spPr/>
    </dgm:pt>
    <dgm:pt modelId="{2114069D-DC33-4F97-AF6F-706A0CB30F5B}" type="pres">
      <dgm:prSet presAssocID="{28C30A06-CCA6-4B77-BC90-689EA777E0AF}" presName="imagNode" presStyleLbl="fgImgPlace1" presStyleIdx="2" presStyleCnt="4" custLinFactNeighborX="1082" custLinFactNeighborY="140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C69575CC-70F1-4D6F-8B65-6208FEC07EE4}" type="pres">
      <dgm:prSet presAssocID="{1A396C7B-CEE8-4C02-8A79-61C006D0590E}" presName="sibTrans" presStyleLbl="sibTrans2D1" presStyleIdx="0" presStyleCnt="0"/>
      <dgm:spPr/>
      <dgm:t>
        <a:bodyPr/>
        <a:lstStyle/>
        <a:p>
          <a:pPr latinLnBrk="1"/>
          <a:endParaRPr lang="ko-KR" altLang="en-US"/>
        </a:p>
      </dgm:t>
    </dgm:pt>
    <dgm:pt modelId="{2E582BE8-0E15-4B39-9C5C-3D26DD604E58}" type="pres">
      <dgm:prSet presAssocID="{A425ED50-34E7-4650-BE15-A71FA0A0055B}" presName="compNode" presStyleCnt="0"/>
      <dgm:spPr/>
    </dgm:pt>
    <dgm:pt modelId="{519B29C8-C009-4832-94CE-99DB1291ED01}" type="pres">
      <dgm:prSet presAssocID="{A425ED50-34E7-4650-BE15-A71FA0A0055B}" presName="node" presStyleLbl="node1" presStyleIdx="3" presStyleCnt="4" custScaleY="11428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076447F-97E6-4A73-9762-2D360F3D5352}" type="pres">
      <dgm:prSet presAssocID="{A425ED50-34E7-4650-BE15-A71FA0A0055B}" presName="invisiNode" presStyleLbl="node1" presStyleIdx="3" presStyleCnt="4"/>
      <dgm:spPr/>
    </dgm:pt>
    <dgm:pt modelId="{AEF9D9CE-92B7-4996-905F-3D21BFF621A6}" type="pres">
      <dgm:prSet presAssocID="{A425ED50-34E7-4650-BE15-A71FA0A0055B}" presName="imagNode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</dgm:pt>
  </dgm:ptLst>
  <dgm:cxnLst>
    <dgm:cxn modelId="{7EB82581-6480-4C0C-8D4A-9263B20CE6C7}" srcId="{A425ED50-34E7-4650-BE15-A71FA0A0055B}" destId="{61E23A10-786B-4920-B073-4CB243CFBE0C}" srcOrd="0" destOrd="0" parTransId="{6967AD0E-05DA-4FF3-87D9-1340FBBE1CBA}" sibTransId="{A09B41E0-A7B2-497C-BBE8-ACCD7BCCDCA1}"/>
    <dgm:cxn modelId="{BA856FC8-D457-46F3-9C5F-F33B82974C53}" srcId="{697A1017-80E2-42F4-BAC6-972A7956E174}" destId="{A9A93E73-B475-4396-A8F3-8D96D48707CC}" srcOrd="4" destOrd="0" parTransId="{F77BB229-F09D-4C3B-8C58-4AFD0F698FAA}" sibTransId="{07389655-746F-42B2-AFBD-156FD8B0B556}"/>
    <dgm:cxn modelId="{0642B727-0845-42A2-A19C-2BCD256F2A32}" srcId="{A425ED50-34E7-4650-BE15-A71FA0A0055B}" destId="{77A38622-2EEC-4F09-84ED-9E86BAD505A0}" srcOrd="2" destOrd="0" parTransId="{E1DCE2D5-FBA6-4EB2-B178-DE1040A91BA3}" sibTransId="{7D2CBE55-D9A2-44D4-B3A4-7099E58FF474}"/>
    <dgm:cxn modelId="{B66D71F6-9813-4017-A541-F25B4FDBFD95}" type="presOf" srcId="{28C30A06-CCA6-4B77-BC90-689EA777E0AF}" destId="{E1C3E7F3-90E1-494B-A96C-E0C6B144D56D}" srcOrd="0" destOrd="0" presId="urn:microsoft.com/office/officeart/2005/8/layout/pList2"/>
    <dgm:cxn modelId="{7CC97C3F-ECC6-4E96-B52F-982BD6158AA0}" type="presOf" srcId="{056488A1-A33D-4836-A1C1-BE6AA80193BF}" destId="{89D20FB3-822F-4CC7-996A-3E67DFB5227E}" srcOrd="0" destOrd="1" presId="urn:microsoft.com/office/officeart/2005/8/layout/pList2"/>
    <dgm:cxn modelId="{A417B08E-89A6-46FB-A7EF-D7D161C136F8}" type="presOf" srcId="{88D2A12E-2CFD-41F0-835C-E98C569B2101}" destId="{89D20FB3-822F-4CC7-996A-3E67DFB5227E}" srcOrd="0" destOrd="2" presId="urn:microsoft.com/office/officeart/2005/8/layout/pList2"/>
    <dgm:cxn modelId="{F93F6A98-0803-4337-B480-4EE5F7606570}" type="presOf" srcId="{A9A93E73-B475-4396-A8F3-8D96D48707CC}" destId="{89D20FB3-822F-4CC7-996A-3E67DFB5227E}" srcOrd="0" destOrd="5" presId="urn:microsoft.com/office/officeart/2005/8/layout/pList2"/>
    <dgm:cxn modelId="{6AA29057-02C6-4057-9D64-90EDBE81446A}" type="presOf" srcId="{DDE8A0E3-7292-41B7-A868-9645F1B6FAE6}" destId="{DFD274C9-F73E-40CD-84D9-3AC70921E48E}" srcOrd="0" destOrd="0" presId="urn:microsoft.com/office/officeart/2005/8/layout/pList2"/>
    <dgm:cxn modelId="{A0F07FBA-5839-4ECE-8890-DCC5C4CDC2B2}" srcId="{A425ED50-34E7-4650-BE15-A71FA0A0055B}" destId="{CC0C9977-B11C-486B-A4AD-C703AA9AC51A}" srcOrd="3" destOrd="0" parTransId="{1F8F4DE4-2D03-4824-BB54-82B8DC374A84}" sibTransId="{6185337C-8111-4C5D-A062-8786BAC36421}"/>
    <dgm:cxn modelId="{5D4AA19C-F8DC-49AA-B737-444EBFB62213}" srcId="{697A1017-80E2-42F4-BAC6-972A7956E174}" destId="{6A2C4FE8-DBF2-4BBB-B831-CFECBAE0EF61}" srcOrd="3" destOrd="0" parTransId="{F3392ED4-915E-49BF-AA2A-C07B43D9FC49}" sibTransId="{9F24D25A-1160-42BB-90E1-713ADDE3DD20}"/>
    <dgm:cxn modelId="{7ADBDF82-1650-4697-8B54-C276EDD8E18D}" type="presOf" srcId="{FAB3CC93-E3B9-4181-969B-81BAD6ABC9EE}" destId="{89D20FB3-822F-4CC7-996A-3E67DFB5227E}" srcOrd="0" destOrd="3" presId="urn:microsoft.com/office/officeart/2005/8/layout/pList2"/>
    <dgm:cxn modelId="{2381A1BE-B300-4524-BE04-C459792A3630}" type="presOf" srcId="{77A38622-2EEC-4F09-84ED-9E86BAD505A0}" destId="{519B29C8-C009-4832-94CE-99DB1291ED01}" srcOrd="0" destOrd="3" presId="urn:microsoft.com/office/officeart/2005/8/layout/pList2"/>
    <dgm:cxn modelId="{2F3F5611-191B-460D-891A-4AC9CA1C3DEB}" srcId="{5A0CE448-6FFF-4619-99FC-2E545A8BD57B}" destId="{57B356D9-BA96-41E6-8B9C-C6C07F510A9F}" srcOrd="1" destOrd="0" parTransId="{B6C44F4C-EDCD-4576-9AA8-E2C47DC986B0}" sibTransId="{DDE8A0E3-7292-41B7-A868-9645F1B6FAE6}"/>
    <dgm:cxn modelId="{B3C840E8-7AC4-410B-9E12-9FA9061E8237}" srcId="{5A0CE448-6FFF-4619-99FC-2E545A8BD57B}" destId="{697A1017-80E2-42F4-BAC6-972A7956E174}" srcOrd="0" destOrd="0" parTransId="{2A4BA427-5BA3-47BD-AD6D-8EB6222798D3}" sibTransId="{9A4EE8E0-6162-4EA4-9707-46EC86CB8423}"/>
    <dgm:cxn modelId="{96D4BC63-A268-4FA0-9422-29220C7D1011}" type="presOf" srcId="{1A396C7B-CEE8-4C02-8A79-61C006D0590E}" destId="{C69575CC-70F1-4D6F-8B65-6208FEC07EE4}" srcOrd="0" destOrd="0" presId="urn:microsoft.com/office/officeart/2005/8/layout/pList2"/>
    <dgm:cxn modelId="{F7093E6E-FBF8-4FB7-8D2B-2A401778240D}" type="presOf" srcId="{CC0C9977-B11C-486B-A4AD-C703AA9AC51A}" destId="{519B29C8-C009-4832-94CE-99DB1291ED01}" srcOrd="0" destOrd="4" presId="urn:microsoft.com/office/officeart/2005/8/layout/pList2"/>
    <dgm:cxn modelId="{BDC129BE-66F9-4679-B422-211CD0F39D04}" srcId="{A425ED50-34E7-4650-BE15-A71FA0A0055B}" destId="{1E8B1812-E34B-42AC-98E3-551572667AF2}" srcOrd="1" destOrd="0" parTransId="{A253E4E2-4E94-4DC2-A2F4-219AD3BDAAF7}" sibTransId="{8E2F662D-190A-4B67-91DE-CC2070F812EC}"/>
    <dgm:cxn modelId="{1EBC2908-31C1-42C9-8DE9-23B64BBB2C1A}" srcId="{697A1017-80E2-42F4-BAC6-972A7956E174}" destId="{056488A1-A33D-4836-A1C1-BE6AA80193BF}" srcOrd="0" destOrd="0" parTransId="{8D2D1A70-8E1F-40A6-A441-4A83DC56B8FD}" sibTransId="{7E5CD6ED-0EE3-480F-8338-8A6D55220E12}"/>
    <dgm:cxn modelId="{34844A9C-6C77-400A-AEFC-29CDADFE6B0B}" type="presOf" srcId="{5A0CE448-6FFF-4619-99FC-2E545A8BD57B}" destId="{65AB0871-30BB-4328-92AC-C24607371C5C}" srcOrd="0" destOrd="0" presId="urn:microsoft.com/office/officeart/2005/8/layout/pList2"/>
    <dgm:cxn modelId="{F116AB40-FCF6-4D7F-BED8-7AC2184B1598}" type="presOf" srcId="{1E8B1812-E34B-42AC-98E3-551572667AF2}" destId="{519B29C8-C009-4832-94CE-99DB1291ED01}" srcOrd="0" destOrd="2" presId="urn:microsoft.com/office/officeart/2005/8/layout/pList2"/>
    <dgm:cxn modelId="{5554A0C6-1C6C-4EB4-89F5-36BFAEFB74AC}" srcId="{697A1017-80E2-42F4-BAC6-972A7956E174}" destId="{88D2A12E-2CFD-41F0-835C-E98C569B2101}" srcOrd="1" destOrd="0" parTransId="{73C48FA4-E17A-481C-B085-E989495A9CE2}" sibTransId="{156A2D0F-C7A8-4624-95EF-4F2FE193FB30}"/>
    <dgm:cxn modelId="{56D4C5E3-3CF7-4772-9F08-672884E013ED}" type="presOf" srcId="{9A4EE8E0-6162-4EA4-9707-46EC86CB8423}" destId="{1C513E64-F082-4442-A833-329FE6A1AFA5}" srcOrd="0" destOrd="0" presId="urn:microsoft.com/office/officeart/2005/8/layout/pList2"/>
    <dgm:cxn modelId="{C16BA42F-AF78-4018-8774-EAA6E45EC954}" srcId="{5A0CE448-6FFF-4619-99FC-2E545A8BD57B}" destId="{28C30A06-CCA6-4B77-BC90-689EA777E0AF}" srcOrd="2" destOrd="0" parTransId="{25C1B686-BA3F-4C34-B7E8-A01C39E07345}" sibTransId="{1A396C7B-CEE8-4C02-8A79-61C006D0590E}"/>
    <dgm:cxn modelId="{84630C97-B84E-4E13-8894-89519A75BD14}" type="presOf" srcId="{6A2C4FE8-DBF2-4BBB-B831-CFECBAE0EF61}" destId="{89D20FB3-822F-4CC7-996A-3E67DFB5227E}" srcOrd="0" destOrd="4" presId="urn:microsoft.com/office/officeart/2005/8/layout/pList2"/>
    <dgm:cxn modelId="{A7B32843-D027-429A-AE29-314185987AA4}" srcId="{5A0CE448-6FFF-4619-99FC-2E545A8BD57B}" destId="{A425ED50-34E7-4650-BE15-A71FA0A0055B}" srcOrd="3" destOrd="0" parTransId="{93126B8A-12E6-4284-BD27-747555C2F926}" sibTransId="{DC8F5C7A-1345-4305-B733-76D754DFC1FE}"/>
    <dgm:cxn modelId="{860C8D42-50B4-47A9-9E95-E4D2B3BE3E7C}" type="presOf" srcId="{61E23A10-786B-4920-B073-4CB243CFBE0C}" destId="{519B29C8-C009-4832-94CE-99DB1291ED01}" srcOrd="0" destOrd="1" presId="urn:microsoft.com/office/officeart/2005/8/layout/pList2"/>
    <dgm:cxn modelId="{FE038E50-0843-4A18-85A4-4638F9358C9E}" type="presOf" srcId="{A425ED50-34E7-4650-BE15-A71FA0A0055B}" destId="{519B29C8-C009-4832-94CE-99DB1291ED01}" srcOrd="0" destOrd="0" presId="urn:microsoft.com/office/officeart/2005/8/layout/pList2"/>
    <dgm:cxn modelId="{D23C2D07-E5C3-4961-B895-D298D73B4D9D}" type="presOf" srcId="{57B356D9-BA96-41E6-8B9C-C6C07F510A9F}" destId="{862A01D3-145F-4AE3-9A5C-136725EAD301}" srcOrd="0" destOrd="0" presId="urn:microsoft.com/office/officeart/2005/8/layout/pList2"/>
    <dgm:cxn modelId="{CECE1C69-42B7-4521-9506-7210C327BE9C}" type="presOf" srcId="{697A1017-80E2-42F4-BAC6-972A7956E174}" destId="{89D20FB3-822F-4CC7-996A-3E67DFB5227E}" srcOrd="0" destOrd="0" presId="urn:microsoft.com/office/officeart/2005/8/layout/pList2"/>
    <dgm:cxn modelId="{BC3D5017-21A6-4ACC-A6B3-E4DB5385394A}" srcId="{697A1017-80E2-42F4-BAC6-972A7956E174}" destId="{FAB3CC93-E3B9-4181-969B-81BAD6ABC9EE}" srcOrd="2" destOrd="0" parTransId="{F6399EDE-E855-40E2-B1A2-CE8007361877}" sibTransId="{532F1DAB-3787-40A7-B8D3-6B1B8D6BBE2C}"/>
    <dgm:cxn modelId="{F075D53C-FEA9-4938-808A-35308C1A7FFD}" type="presParOf" srcId="{65AB0871-30BB-4328-92AC-C24607371C5C}" destId="{FB33C37F-A845-4994-A32E-ACF99B89339E}" srcOrd="0" destOrd="0" presId="urn:microsoft.com/office/officeart/2005/8/layout/pList2"/>
    <dgm:cxn modelId="{731DCD57-D817-411C-B356-AF341C794D07}" type="presParOf" srcId="{65AB0871-30BB-4328-92AC-C24607371C5C}" destId="{3FFB3803-F85C-4346-95BB-D48CA8E50FE0}" srcOrd="1" destOrd="0" presId="urn:microsoft.com/office/officeart/2005/8/layout/pList2"/>
    <dgm:cxn modelId="{372AB1B5-31F2-42F1-9298-8DD0E7EDE261}" type="presParOf" srcId="{3FFB3803-F85C-4346-95BB-D48CA8E50FE0}" destId="{29990248-9BB0-4AF1-B651-122251A6F172}" srcOrd="0" destOrd="0" presId="urn:microsoft.com/office/officeart/2005/8/layout/pList2"/>
    <dgm:cxn modelId="{472F28F3-39AB-49EE-B3F1-FBCDD4B8F874}" type="presParOf" srcId="{29990248-9BB0-4AF1-B651-122251A6F172}" destId="{89D20FB3-822F-4CC7-996A-3E67DFB5227E}" srcOrd="0" destOrd="0" presId="urn:microsoft.com/office/officeart/2005/8/layout/pList2"/>
    <dgm:cxn modelId="{6CBECFE0-8C73-47F4-94E6-30F61FF2786A}" type="presParOf" srcId="{29990248-9BB0-4AF1-B651-122251A6F172}" destId="{6031A56B-EF95-4313-A576-5AB69C8DF8A7}" srcOrd="1" destOrd="0" presId="urn:microsoft.com/office/officeart/2005/8/layout/pList2"/>
    <dgm:cxn modelId="{34FF1596-E5DB-4E1E-B16E-3125D767F9AD}" type="presParOf" srcId="{29990248-9BB0-4AF1-B651-122251A6F172}" destId="{04E00CA6-14CE-46E3-9364-D70E3429CF6C}" srcOrd="2" destOrd="0" presId="urn:microsoft.com/office/officeart/2005/8/layout/pList2"/>
    <dgm:cxn modelId="{469D86F5-0B07-40B5-8FE2-9AA054019276}" type="presParOf" srcId="{3FFB3803-F85C-4346-95BB-D48CA8E50FE0}" destId="{1C513E64-F082-4442-A833-329FE6A1AFA5}" srcOrd="1" destOrd="0" presId="urn:microsoft.com/office/officeart/2005/8/layout/pList2"/>
    <dgm:cxn modelId="{8AEF7416-80CF-4C49-AB39-860116CFD311}" type="presParOf" srcId="{3FFB3803-F85C-4346-95BB-D48CA8E50FE0}" destId="{7B0C2AE3-508E-4875-A6E3-8DB5F705429C}" srcOrd="2" destOrd="0" presId="urn:microsoft.com/office/officeart/2005/8/layout/pList2"/>
    <dgm:cxn modelId="{B6415DD2-69F8-46F7-A197-A613F158ABEF}" type="presParOf" srcId="{7B0C2AE3-508E-4875-A6E3-8DB5F705429C}" destId="{862A01D3-145F-4AE3-9A5C-136725EAD301}" srcOrd="0" destOrd="0" presId="urn:microsoft.com/office/officeart/2005/8/layout/pList2"/>
    <dgm:cxn modelId="{8F521AD5-AA2F-4173-9EAE-AB462902FB41}" type="presParOf" srcId="{7B0C2AE3-508E-4875-A6E3-8DB5F705429C}" destId="{951950A9-BAA9-4695-AA7B-06D88AE3806A}" srcOrd="1" destOrd="0" presId="urn:microsoft.com/office/officeart/2005/8/layout/pList2"/>
    <dgm:cxn modelId="{A37B32A0-413E-4236-AAFF-0E47175A733A}" type="presParOf" srcId="{7B0C2AE3-508E-4875-A6E3-8DB5F705429C}" destId="{6C1D1C13-DE15-47AE-A2C0-B3B91421C20D}" srcOrd="2" destOrd="0" presId="urn:microsoft.com/office/officeart/2005/8/layout/pList2"/>
    <dgm:cxn modelId="{B5F224AC-3DC5-40E4-A1BF-0CD4A9DD4ABE}" type="presParOf" srcId="{3FFB3803-F85C-4346-95BB-D48CA8E50FE0}" destId="{DFD274C9-F73E-40CD-84D9-3AC70921E48E}" srcOrd="3" destOrd="0" presId="urn:microsoft.com/office/officeart/2005/8/layout/pList2"/>
    <dgm:cxn modelId="{C4F90BD5-2F16-4729-B924-373190D14C3C}" type="presParOf" srcId="{3FFB3803-F85C-4346-95BB-D48CA8E50FE0}" destId="{54F8D8FD-E11A-47F9-B02B-89AB9076158D}" srcOrd="4" destOrd="0" presId="urn:microsoft.com/office/officeart/2005/8/layout/pList2"/>
    <dgm:cxn modelId="{1997F1AD-2E10-4D34-A5C0-95A2D06D4794}" type="presParOf" srcId="{54F8D8FD-E11A-47F9-B02B-89AB9076158D}" destId="{E1C3E7F3-90E1-494B-A96C-E0C6B144D56D}" srcOrd="0" destOrd="0" presId="urn:microsoft.com/office/officeart/2005/8/layout/pList2"/>
    <dgm:cxn modelId="{CFB20C3B-8D2E-41D4-A71D-A8032D53A93D}" type="presParOf" srcId="{54F8D8FD-E11A-47F9-B02B-89AB9076158D}" destId="{B84147C5-DCD5-4EA0-82C2-110E3535B4BC}" srcOrd="1" destOrd="0" presId="urn:microsoft.com/office/officeart/2005/8/layout/pList2"/>
    <dgm:cxn modelId="{8887EE8C-740F-484C-A6E8-814702F0A4D0}" type="presParOf" srcId="{54F8D8FD-E11A-47F9-B02B-89AB9076158D}" destId="{2114069D-DC33-4F97-AF6F-706A0CB30F5B}" srcOrd="2" destOrd="0" presId="urn:microsoft.com/office/officeart/2005/8/layout/pList2"/>
    <dgm:cxn modelId="{4EC4EAED-CAE5-4A6F-938C-E06BBBDC1098}" type="presParOf" srcId="{3FFB3803-F85C-4346-95BB-D48CA8E50FE0}" destId="{C69575CC-70F1-4D6F-8B65-6208FEC07EE4}" srcOrd="5" destOrd="0" presId="urn:microsoft.com/office/officeart/2005/8/layout/pList2"/>
    <dgm:cxn modelId="{2B176ED6-0C4E-4A84-8EDE-8C9B31DB3A60}" type="presParOf" srcId="{3FFB3803-F85C-4346-95BB-D48CA8E50FE0}" destId="{2E582BE8-0E15-4B39-9C5C-3D26DD604E58}" srcOrd="6" destOrd="0" presId="urn:microsoft.com/office/officeart/2005/8/layout/pList2"/>
    <dgm:cxn modelId="{DBB82205-48BE-4CC1-B4F7-B283946C6E8C}" type="presParOf" srcId="{2E582BE8-0E15-4B39-9C5C-3D26DD604E58}" destId="{519B29C8-C009-4832-94CE-99DB1291ED01}" srcOrd="0" destOrd="0" presId="urn:microsoft.com/office/officeart/2005/8/layout/pList2"/>
    <dgm:cxn modelId="{652ACDB7-BD3C-413E-9DFB-EF2A0CA00BE5}" type="presParOf" srcId="{2E582BE8-0E15-4B39-9C5C-3D26DD604E58}" destId="{9076447F-97E6-4A73-9762-2D360F3D5352}" srcOrd="1" destOrd="0" presId="urn:microsoft.com/office/officeart/2005/8/layout/pList2"/>
    <dgm:cxn modelId="{89AE5A14-B558-4A86-9C9A-77B606979C5E}" type="presParOf" srcId="{2E582BE8-0E15-4B39-9C5C-3D26DD604E58}" destId="{AEF9D9CE-92B7-4996-905F-3D21BFF621A6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33C37F-A845-4994-A32E-ACF99B89339E}">
      <dsp:nvSpPr>
        <dsp:cNvPr id="0" name=""/>
        <dsp:cNvSpPr/>
      </dsp:nvSpPr>
      <dsp:spPr>
        <a:xfrm>
          <a:off x="0" y="156173"/>
          <a:ext cx="8610600" cy="1607893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E00CA6-14CE-46E3-9364-D70E3429CF6C}">
      <dsp:nvSpPr>
        <dsp:cNvPr id="0" name=""/>
        <dsp:cNvSpPr/>
      </dsp:nvSpPr>
      <dsp:spPr>
        <a:xfrm>
          <a:off x="264639" y="172210"/>
          <a:ext cx="1879377" cy="140817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D20FB3-822F-4CC7-996A-3E67DFB5227E}">
      <dsp:nvSpPr>
        <dsp:cNvPr id="0" name=""/>
        <dsp:cNvSpPr/>
      </dsp:nvSpPr>
      <dsp:spPr>
        <a:xfrm rot="10800000">
          <a:off x="264639" y="1668774"/>
          <a:ext cx="1879377" cy="2682246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800" b="1" kern="1200" dirty="0" smtClean="0">
              <a:solidFill>
                <a:schemeClr val="tx1"/>
              </a:solidFill>
              <a:latin typeface="+mj-lt"/>
            </a:rPr>
            <a:t>Instrument</a:t>
          </a:r>
        </a:p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ko-KR" sz="1800" b="1" kern="1200" dirty="0" smtClean="0">
            <a:latin typeface="+mj-lt"/>
          </a:endParaRPr>
        </a:p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ko-KR" sz="1800" b="1" kern="1200" dirty="0" smtClean="0">
            <a:latin typeface="+mj-lt"/>
          </a:endParaRPr>
        </a:p>
        <a:p>
          <a:pPr marL="171450" lvl="1" indent="-171450" algn="ctr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600" b="1" kern="1200" dirty="0" smtClean="0">
              <a:latin typeface="+mj-lt"/>
            </a:rPr>
            <a:t>Cal/Test</a:t>
          </a:r>
          <a:endParaRPr lang="ko-KR" altLang="en-US" sz="1600" b="1" kern="1200" dirty="0">
            <a:latin typeface="+mj-lt"/>
          </a:endParaRPr>
        </a:p>
        <a:p>
          <a:pPr marL="171450" lvl="1" indent="-171450" algn="ctr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ko-KR" altLang="en-US" sz="1600" b="1" kern="1200" dirty="0">
            <a:latin typeface="+mj-lt"/>
          </a:endParaRPr>
        </a:p>
        <a:p>
          <a:pPr marL="171450" lvl="1" indent="-171450" algn="ctr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600" b="1" kern="1200" dirty="0" smtClean="0">
              <a:latin typeface="+mj-lt"/>
            </a:rPr>
            <a:t>L0-1b Dev., Proc.</a:t>
          </a:r>
          <a:endParaRPr lang="ko-KR" altLang="en-US" sz="1600" b="1" kern="1200" dirty="0">
            <a:latin typeface="+mj-lt"/>
          </a:endParaRPr>
        </a:p>
        <a:p>
          <a:pPr marL="171450" lvl="1" indent="-171450" algn="ctr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ko-KR" altLang="en-US" sz="1600" b="1" kern="1200" dirty="0">
            <a:latin typeface="+mj-lt"/>
          </a:endParaRPr>
        </a:p>
        <a:p>
          <a:pPr marL="171450" lvl="1" indent="-171450" algn="ctr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600" b="1" kern="1200" dirty="0" smtClean="0">
              <a:latin typeface="+mj-lt"/>
            </a:rPr>
            <a:t>L1b data</a:t>
          </a:r>
          <a:endParaRPr lang="ko-KR" altLang="en-US" sz="1600" b="1" kern="1200" dirty="0">
            <a:latin typeface="+mj-lt"/>
          </a:endParaRPr>
        </a:p>
      </dsp:txBody>
      <dsp:txXfrm rot="10800000">
        <a:off x="322436" y="1668774"/>
        <a:ext cx="1763783" cy="2624449"/>
      </dsp:txXfrm>
    </dsp:sp>
    <dsp:sp modelId="{6C1D1C13-DE15-47AE-A2C0-B3B91421C20D}">
      <dsp:nvSpPr>
        <dsp:cNvPr id="0" name=""/>
        <dsp:cNvSpPr/>
      </dsp:nvSpPr>
      <dsp:spPr>
        <a:xfrm>
          <a:off x="2262736" y="176815"/>
          <a:ext cx="1879377" cy="140817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2A01D3-145F-4AE3-9A5C-136725EAD301}">
      <dsp:nvSpPr>
        <dsp:cNvPr id="0" name=""/>
        <dsp:cNvSpPr/>
      </dsp:nvSpPr>
      <dsp:spPr>
        <a:xfrm rot="10800000">
          <a:off x="2331953" y="1668774"/>
          <a:ext cx="1879377" cy="2682246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800" b="1" kern="1200" dirty="0" smtClean="0">
              <a:solidFill>
                <a:schemeClr val="tx1"/>
              </a:solidFill>
              <a:latin typeface="+mj-lt"/>
            </a:rPr>
            <a:t>Algorithm</a:t>
          </a:r>
        </a:p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ko-KR" sz="1300" b="1" kern="1200" dirty="0" smtClean="0">
            <a:latin typeface="+mj-lt"/>
          </a:endParaRPr>
        </a:p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300" b="1" kern="1200" dirty="0" smtClean="0">
            <a:latin typeface="+mj-lt"/>
          </a:endParaRPr>
        </a:p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ko-KR" sz="1300" b="1" kern="1200" dirty="0" smtClean="0">
            <a:latin typeface="+mj-lt"/>
          </a:endParaRPr>
        </a:p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600" b="1" kern="1200" dirty="0" smtClean="0">
              <a:latin typeface="+mj-lt"/>
            </a:rPr>
            <a:t>Post Cal. Dev.</a:t>
          </a:r>
          <a:endParaRPr lang="ko-KR" altLang="en-US" sz="1600" b="1" kern="1200" dirty="0" smtClean="0">
            <a:latin typeface="+mj-lt"/>
          </a:endParaRPr>
        </a:p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600" b="1" kern="1200" dirty="0" smtClean="0">
            <a:latin typeface="+mj-lt"/>
          </a:endParaRPr>
        </a:p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600" b="1" kern="1200" dirty="0" smtClean="0">
              <a:latin typeface="+mj-lt"/>
            </a:rPr>
            <a:t>L1b-2 Dev.</a:t>
          </a:r>
          <a:endParaRPr lang="ko-KR" altLang="en-US" sz="1600" b="1" kern="1200" dirty="0" smtClean="0">
            <a:latin typeface="+mj-lt"/>
          </a:endParaRPr>
        </a:p>
      </dsp:txBody>
      <dsp:txXfrm rot="10800000">
        <a:off x="2389750" y="1668774"/>
        <a:ext cx="1763783" cy="2624449"/>
      </dsp:txXfrm>
    </dsp:sp>
    <dsp:sp modelId="{2114069D-DC33-4F97-AF6F-706A0CB30F5B}">
      <dsp:nvSpPr>
        <dsp:cNvPr id="0" name=""/>
        <dsp:cNvSpPr/>
      </dsp:nvSpPr>
      <dsp:spPr>
        <a:xfrm>
          <a:off x="4419603" y="192023"/>
          <a:ext cx="1879377" cy="140817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C3E7F3-90E1-494B-A96C-E0C6B144D56D}">
      <dsp:nvSpPr>
        <dsp:cNvPr id="0" name=""/>
        <dsp:cNvSpPr/>
      </dsp:nvSpPr>
      <dsp:spPr>
        <a:xfrm rot="10800000">
          <a:off x="4399268" y="1668774"/>
          <a:ext cx="1879377" cy="2682246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800" b="1" kern="1200" dirty="0" smtClean="0">
              <a:solidFill>
                <a:schemeClr val="tx1"/>
              </a:solidFill>
              <a:latin typeface="+mj-lt"/>
            </a:rPr>
            <a:t>Ground Station</a:t>
          </a:r>
        </a:p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ko-KR" sz="1700" b="1" kern="1200" dirty="0" smtClean="0">
            <a:latin typeface="+mj-lt"/>
          </a:endParaRPr>
        </a:p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ko-KR" sz="1700" b="1" kern="1200" dirty="0" smtClean="0">
            <a:latin typeface="+mj-lt"/>
          </a:endParaRPr>
        </a:p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600" b="1" kern="1200" dirty="0" smtClean="0">
              <a:latin typeface="+mj-lt"/>
            </a:rPr>
            <a:t>L0-3 Proc.</a:t>
          </a:r>
        </a:p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ko-KR" sz="1600" b="1" kern="1200" dirty="0" smtClean="0">
            <a:latin typeface="+mj-lt"/>
          </a:endParaRPr>
        </a:p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600" b="1" kern="1200" dirty="0" smtClean="0">
              <a:latin typeface="+mj-lt"/>
            </a:rPr>
            <a:t>Retrieved data</a:t>
          </a:r>
        </a:p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ko-KR" sz="1600" b="1" kern="1200" dirty="0" smtClean="0">
            <a:latin typeface="+mj-lt"/>
          </a:endParaRPr>
        </a:p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600" b="1" kern="1200" dirty="0" smtClean="0">
              <a:latin typeface="+mj-lt"/>
            </a:rPr>
            <a:t>Data service</a:t>
          </a:r>
          <a:endParaRPr lang="ko-KR" altLang="en-US" sz="1600" b="1" kern="1200" dirty="0">
            <a:latin typeface="+mj-lt"/>
          </a:endParaRPr>
        </a:p>
      </dsp:txBody>
      <dsp:txXfrm rot="10800000">
        <a:off x="4457065" y="1668774"/>
        <a:ext cx="1763783" cy="2624449"/>
      </dsp:txXfrm>
    </dsp:sp>
    <dsp:sp modelId="{AEF9D9CE-92B7-4996-905F-3D21BFF621A6}">
      <dsp:nvSpPr>
        <dsp:cNvPr id="0" name=""/>
        <dsp:cNvSpPr/>
      </dsp:nvSpPr>
      <dsp:spPr>
        <a:xfrm>
          <a:off x="6466583" y="172210"/>
          <a:ext cx="1879377" cy="140817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9B29C8-C009-4832-94CE-99DB1291ED01}">
      <dsp:nvSpPr>
        <dsp:cNvPr id="0" name=""/>
        <dsp:cNvSpPr/>
      </dsp:nvSpPr>
      <dsp:spPr>
        <a:xfrm rot="10800000">
          <a:off x="6466583" y="1668774"/>
          <a:ext cx="1879377" cy="2682246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8445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900" b="1" kern="1200" dirty="0" smtClean="0">
              <a:solidFill>
                <a:schemeClr val="tx1"/>
              </a:solidFill>
              <a:latin typeface="+mj-lt"/>
            </a:rPr>
            <a:t>AQ Model</a:t>
          </a:r>
        </a:p>
        <a:p>
          <a:pPr lvl="0" algn="ctr" defTabSz="8445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ko-KR" sz="1900" b="1" kern="1200" dirty="0" smtClean="0">
            <a:latin typeface="+mj-lt"/>
          </a:endParaRPr>
        </a:p>
        <a:p>
          <a:pPr lvl="0" algn="ctr" defTabSz="8445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ko-KR" sz="1900" b="1" kern="1200" dirty="0" smtClean="0">
            <a:latin typeface="+mj-lt"/>
          </a:endParaRPr>
        </a:p>
        <a:p>
          <a:pPr marL="114300" lvl="1" indent="-114300" algn="ctr" defTabSz="6667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altLang="ko-KR" sz="1500" b="1" kern="1200" dirty="0" smtClean="0">
            <a:latin typeface="+mj-lt"/>
          </a:endParaRPr>
        </a:p>
        <a:p>
          <a:pPr marL="171450" lvl="1" indent="-171450" algn="ctr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600" b="1" kern="1200" dirty="0" smtClean="0">
              <a:latin typeface="+mj-lt"/>
            </a:rPr>
            <a:t>CTM</a:t>
          </a:r>
        </a:p>
        <a:p>
          <a:pPr marL="171450" lvl="1" indent="-171450" algn="ctr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altLang="ko-KR" sz="1600" b="1" kern="1200" dirty="0" smtClean="0">
            <a:latin typeface="+mj-lt"/>
          </a:endParaRPr>
        </a:p>
        <a:p>
          <a:pPr marL="171450" lvl="1" indent="-171450" algn="ctr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600" b="1" kern="1200" dirty="0" smtClean="0">
              <a:latin typeface="+mj-lt"/>
            </a:rPr>
            <a:t>AQ forecast</a:t>
          </a:r>
        </a:p>
      </dsp:txBody>
      <dsp:txXfrm rot="10800000">
        <a:off x="6524380" y="1668774"/>
        <a:ext cx="1763783" cy="26244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79832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94483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71960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763000" y="6629400"/>
            <a:ext cx="3048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>
              <a:defRPr lang="uk-UA" sz="1100" i="1" smtClean="0">
                <a:solidFill>
                  <a:schemeClr val="tx2"/>
                </a:solidFill>
                <a:latin typeface="+mj-lt"/>
                <a:ea typeface="+mj-ea"/>
                <a:cs typeface="Proxima Nova Regular"/>
              </a:defRPr>
            </a:lvl1pPr>
          </a:lstStyle>
          <a:p>
            <a:pPr defTabSz="914400"/>
            <a:fld id="{86CB4B4D-7CA3-9044-876B-883B54F8677D}" type="slidenum">
              <a:rPr lang="uk-UA" smtClean="0"/>
              <a:pPr defTabSz="914400"/>
              <a:t>‹#›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+mj-lt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+mj-lt"/>
                <a:cs typeface="Arial" panose="020B0604020202020204" pitchFamily="34" charset="0"/>
              </a:defRPr>
            </a:lvl3pPr>
            <a:lvl4pPr>
              <a:defRPr sz="2000">
                <a:latin typeface="+mj-lt"/>
                <a:cs typeface="Arial" panose="020B0604020202020204" pitchFamily="34" charset="0"/>
              </a:defRPr>
            </a:lvl4pPr>
            <a:lvl5pPr>
              <a:defRPr sz="20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hape 3"/>
          <p:cNvSpPr/>
          <p:nvPr userDrawn="1"/>
        </p:nvSpPr>
        <p:spPr>
          <a:xfrm>
            <a:off x="76200" y="6629400"/>
            <a:ext cx="23622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lvl="0" algn="ctr" defTabSz="914400">
              <a:defRPr>
                <a:solidFill>
                  <a:srgbClr val="000000"/>
                </a:solidFill>
              </a:defRPr>
            </a:pPr>
            <a:r>
              <a:rPr lang="en-AU" sz="1100" i="1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CEOS</a:t>
            </a:r>
            <a:r>
              <a:rPr lang="en-AU" sz="1100" i="1" baseline="0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 Plenary 20</a:t>
            </a:r>
            <a:r>
              <a:rPr lang="en-AU" sz="1100" i="1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18, 17-18 October</a:t>
            </a:r>
            <a:endParaRPr sz="1100" i="1" dirty="0">
              <a:solidFill>
                <a:schemeClr val="tx2"/>
              </a:solidFill>
              <a:latin typeface="+mj-ea"/>
              <a:ea typeface="+mj-ea"/>
              <a:cs typeface="Proxima Nova Regular"/>
              <a:sym typeface="Proxima Nova Regular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dirty="0" smtClean="0"/>
              <a:t>Title TBA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Luc@plusci.be" TargetMode="External"/><Relationship Id="rId2" Type="http://schemas.openxmlformats.org/officeDocument/2006/relationships/hyperlink" Target="mailto:matthew@symbioscomms.co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622789" y="2514600"/>
            <a:ext cx="8368811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4200" b="1" dirty="0" smtClean="0">
                <a:solidFill>
                  <a:srgbClr val="FFFFFF"/>
                </a:solidFill>
                <a:latin typeface="+mj-lt"/>
              </a:rPr>
              <a:t>Membership proposal for CEOS</a:t>
            </a:r>
            <a:endParaRPr sz="42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622789" y="3759200"/>
            <a:ext cx="4810858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National Institute of Environmental Research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CEOS Plenary 2018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Agenda </a:t>
            </a:r>
            <a:r>
              <a:rPr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Item </a:t>
            </a:r>
            <a:r>
              <a:rPr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#</a:t>
            </a:r>
            <a:r>
              <a:rPr lang="en-US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1.2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Brussels, </a:t>
            </a:r>
            <a:r>
              <a:rPr lang="en-US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Belgium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17 – 18 October 2018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2789" y="1217405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622789" y="2246634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  <a:endParaRPr lang="en-US" sz="1050" dirty="0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10</a:t>
            </a:fld>
            <a:endParaRPr lang="uk-UA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0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ko-KR" sz="4800" dirty="0" smtClean="0"/>
              <a:t>Thank you for your attention</a:t>
            </a:r>
            <a:endParaRPr lang="ko-KR" altLang="en-US" sz="4800" dirty="0"/>
          </a:p>
        </p:txBody>
      </p:sp>
      <p:sp>
        <p:nvSpPr>
          <p:cNvPr id="4" name="내용 개체 틀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altLang="ko-KR" dirty="0" smtClean="0"/>
              <a:t>Endin</a:t>
            </a:r>
            <a:r>
              <a:rPr lang="en-US" altLang="ko-KR" dirty="0"/>
              <a:t>g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64501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 smtClean="0"/>
              <a:t>Presenters should name </a:t>
            </a:r>
            <a:r>
              <a:rPr lang="en-US" sz="1400" dirty="0"/>
              <a:t>their files </a:t>
            </a:r>
            <a:r>
              <a:rPr lang="en-US" sz="1400" dirty="0" smtClean="0"/>
              <a:t>using the following convention: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AgendaItemNumber_LastName_Subject_Version.pptx </a:t>
            </a:r>
            <a:r>
              <a:rPr lang="en-US" sz="1400" i="1" dirty="0"/>
              <a:t>(e.g</a:t>
            </a:r>
            <a:r>
              <a:rPr lang="en-US" sz="1400" i="1" dirty="0" smtClean="0"/>
              <a:t>., 1.5_Holloway_Communications_v2.pptx</a:t>
            </a:r>
            <a:r>
              <a:rPr lang="en-US" sz="1400" i="1" dirty="0"/>
              <a:t>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b="1" i="1" dirty="0" smtClean="0"/>
              <a:t>Reporting to support discussion or decision is encouraged</a:t>
            </a:r>
            <a:r>
              <a:rPr lang="en-US" sz="1400" dirty="0" smtClean="0"/>
              <a:t>, but historical context and detailed reporting should be provided as pre-meeting reading material or in background slides.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 smtClean="0"/>
              <a:t>Materials should </a:t>
            </a:r>
            <a:r>
              <a:rPr lang="en-US" sz="1400" dirty="0"/>
              <a:t>explicitly </a:t>
            </a:r>
            <a:r>
              <a:rPr lang="en-US" sz="1400" dirty="0" smtClean="0"/>
              <a:t>highlight the </a:t>
            </a:r>
            <a:r>
              <a:rPr lang="en-US" sz="1400" dirty="0"/>
              <a:t>decisions, endorsements, outcomes, or actions </a:t>
            </a:r>
            <a:r>
              <a:rPr lang="en-US" sz="1400" dirty="0" smtClean="0"/>
              <a:t>you are seeking </a:t>
            </a:r>
            <a:r>
              <a:rPr lang="en-US" sz="1400" dirty="0"/>
              <a:t>at Plenary</a:t>
            </a:r>
            <a:r>
              <a:rPr lang="en-US" sz="1400" dirty="0" smtClean="0"/>
              <a:t>. The </a:t>
            </a:r>
            <a:r>
              <a:rPr lang="en-US" sz="1400" dirty="0"/>
              <a:t>more explicit you are with the required actions, the better. i.e</a:t>
            </a:r>
            <a:r>
              <a:rPr lang="en-US" sz="1400" dirty="0" smtClean="0"/>
              <a:t>., </a:t>
            </a:r>
            <a:r>
              <a:rPr lang="en-US" sz="1400" dirty="0"/>
              <a:t>do feel free to propose draft action text for consideration </a:t>
            </a:r>
            <a:r>
              <a:rPr lang="en-US" sz="1400" dirty="0" smtClean="0"/>
              <a:t>– </a:t>
            </a:r>
            <a:r>
              <a:rPr lang="en-US" sz="1400" dirty="0"/>
              <a:t>it may be revised, but will help </a:t>
            </a:r>
            <a:r>
              <a:rPr lang="en-US" sz="1400" dirty="0" smtClean="0"/>
              <a:t>with </a:t>
            </a:r>
            <a:r>
              <a:rPr lang="en-US" sz="1400" dirty="0"/>
              <a:t>the efficient preparation </a:t>
            </a:r>
            <a:r>
              <a:rPr lang="en-US" sz="1400" dirty="0" smtClean="0"/>
              <a:t>of the Plenary actions record.</a:t>
            </a:r>
            <a:endParaRPr lang="en-US" sz="14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 smtClean="0"/>
              <a:t>Materials </a:t>
            </a:r>
            <a:r>
              <a:rPr lang="en-US" sz="1400" dirty="0"/>
              <a:t>should be sent to </a:t>
            </a:r>
            <a:r>
              <a:rPr lang="en-US" sz="1400" dirty="0" smtClean="0">
                <a:hlinkClick r:id="rId2"/>
              </a:rPr>
              <a:t>matthew@symbioscomms.com</a:t>
            </a:r>
            <a:r>
              <a:rPr lang="en-US" sz="1400" dirty="0" smtClean="0"/>
              <a:t> and </a:t>
            </a:r>
            <a:r>
              <a:rPr lang="en-US" sz="1400" dirty="0" smtClean="0">
                <a:hlinkClick r:id="rId3"/>
              </a:rPr>
              <a:t>Luc@plusci.be</a:t>
            </a:r>
            <a:endParaRPr lang="en-US" sz="1400" dirty="0" smtClean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400" b="1" dirty="0" smtClean="0"/>
              <a:t>Documents for endorsement: </a:t>
            </a:r>
            <a:r>
              <a:rPr lang="en-US" sz="1400" dirty="0" smtClean="0"/>
              <a:t>no later than Wednesday </a:t>
            </a:r>
            <a:r>
              <a:rPr lang="en-AU" sz="1400" dirty="0" smtClean="0"/>
              <a:t>October 3</a:t>
            </a:r>
            <a:r>
              <a:rPr lang="en-AU" sz="1400" baseline="30000" dirty="0" smtClean="0"/>
              <a:t>rd</a:t>
            </a:r>
            <a:endParaRPr lang="en-US" sz="1400" dirty="0" smtClean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400" b="1" dirty="0" smtClean="0"/>
              <a:t>Presentations: </a:t>
            </a:r>
            <a:r>
              <a:rPr lang="en-US" sz="1400" dirty="0" smtClean="0"/>
              <a:t>no later </a:t>
            </a:r>
            <a:r>
              <a:rPr lang="en-US" sz="1400" dirty="0"/>
              <a:t>than </a:t>
            </a:r>
            <a:r>
              <a:rPr lang="en-US" sz="1400" dirty="0" smtClean="0"/>
              <a:t>Wednesday </a:t>
            </a:r>
            <a:r>
              <a:rPr lang="en-AU" sz="1400" dirty="0"/>
              <a:t>October </a:t>
            </a:r>
            <a:r>
              <a:rPr lang="en-AU" sz="1400" dirty="0" smtClean="0"/>
              <a:t>10</a:t>
            </a:r>
            <a:r>
              <a:rPr lang="en-AU" sz="1400" baseline="30000" dirty="0" smtClean="0"/>
              <a:t>th</a:t>
            </a:r>
            <a:endParaRPr lang="en-US" sz="14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11</a:t>
            </a:fld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4953000" cy="5334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dirty="0" smtClean="0"/>
              <a:t>Presenter Guidance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3237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2</a:t>
            </a:fld>
            <a:endParaRPr lang="uk-UA" dirty="0"/>
          </a:p>
        </p:txBody>
      </p:sp>
      <p:sp>
        <p:nvSpPr>
          <p:cNvPr id="4" name="내용 개체 틀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altLang="ko-KR" dirty="0" smtClean="0"/>
              <a:t>Introduction of NIER</a:t>
            </a:r>
            <a:endParaRPr lang="ko-KR" altLang="en-US" dirty="0"/>
          </a:p>
        </p:txBody>
      </p:sp>
      <p:pic>
        <p:nvPicPr>
          <p:cNvPr id="5" name="Picture 3" descr="D:\조아라\01. 지구과사업\11. 홍보\위성센터 조감도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1640" y="1219200"/>
            <a:ext cx="2816959" cy="1863248"/>
          </a:xfrm>
          <a:prstGeom prst="rect">
            <a:avLst/>
          </a:prstGeom>
          <a:noFill/>
        </p:spPr>
      </p:pic>
      <p:sp>
        <p:nvSpPr>
          <p:cNvPr id="6" name="Freeform 4"/>
          <p:cNvSpPr>
            <a:spLocks noEditPoints="1"/>
          </p:cNvSpPr>
          <p:nvPr/>
        </p:nvSpPr>
        <p:spPr bwMode="gray">
          <a:xfrm>
            <a:off x="381000" y="1581621"/>
            <a:ext cx="5943600" cy="5173235"/>
          </a:xfrm>
          <a:custGeom>
            <a:avLst/>
            <a:gdLst>
              <a:gd name="T0" fmla="*/ 1092 w 2820"/>
              <a:gd name="T1" fmla="*/ 50 h 2912"/>
              <a:gd name="T2" fmla="*/ 822 w 2820"/>
              <a:gd name="T3" fmla="*/ 168 h 2912"/>
              <a:gd name="T4" fmla="*/ 594 w 2820"/>
              <a:gd name="T5" fmla="*/ 300 h 2912"/>
              <a:gd name="T6" fmla="*/ 406 w 2820"/>
              <a:gd name="T7" fmla="*/ 446 h 2912"/>
              <a:gd name="T8" fmla="*/ 254 w 2820"/>
              <a:gd name="T9" fmla="*/ 604 h 2912"/>
              <a:gd name="T10" fmla="*/ 140 w 2820"/>
              <a:gd name="T11" fmla="*/ 772 h 2912"/>
              <a:gd name="T12" fmla="*/ 60 w 2820"/>
              <a:gd name="T13" fmla="*/ 944 h 2912"/>
              <a:gd name="T14" fmla="*/ 14 w 2820"/>
              <a:gd name="T15" fmla="*/ 1122 h 2912"/>
              <a:gd name="T16" fmla="*/ 0 w 2820"/>
              <a:gd name="T17" fmla="*/ 1300 h 2912"/>
              <a:gd name="T18" fmla="*/ 18 w 2820"/>
              <a:gd name="T19" fmla="*/ 1476 h 2912"/>
              <a:gd name="T20" fmla="*/ 64 w 2820"/>
              <a:gd name="T21" fmla="*/ 1650 h 2912"/>
              <a:gd name="T22" fmla="*/ 138 w 2820"/>
              <a:gd name="T23" fmla="*/ 1818 h 2912"/>
              <a:gd name="T24" fmla="*/ 238 w 2820"/>
              <a:gd name="T25" fmla="*/ 1978 h 2912"/>
              <a:gd name="T26" fmla="*/ 364 w 2820"/>
              <a:gd name="T27" fmla="*/ 2126 h 2912"/>
              <a:gd name="T28" fmla="*/ 512 w 2820"/>
              <a:gd name="T29" fmla="*/ 2262 h 2912"/>
              <a:gd name="T30" fmla="*/ 684 w 2820"/>
              <a:gd name="T31" fmla="*/ 2382 h 2912"/>
              <a:gd name="T32" fmla="*/ 874 w 2820"/>
              <a:gd name="T33" fmla="*/ 2484 h 2912"/>
              <a:gd name="T34" fmla="*/ 1086 w 2820"/>
              <a:gd name="T35" fmla="*/ 2564 h 2912"/>
              <a:gd name="T36" fmla="*/ 1314 w 2820"/>
              <a:gd name="T37" fmla="*/ 2622 h 2912"/>
              <a:gd name="T38" fmla="*/ 1558 w 2820"/>
              <a:gd name="T39" fmla="*/ 2654 h 2912"/>
              <a:gd name="T40" fmla="*/ 1818 w 2820"/>
              <a:gd name="T41" fmla="*/ 2658 h 2912"/>
              <a:gd name="T42" fmla="*/ 2090 w 2820"/>
              <a:gd name="T43" fmla="*/ 2632 h 2912"/>
              <a:gd name="T44" fmla="*/ 2374 w 2820"/>
              <a:gd name="T45" fmla="*/ 2574 h 2912"/>
              <a:gd name="T46" fmla="*/ 2544 w 2820"/>
              <a:gd name="T47" fmla="*/ 2912 h 2912"/>
              <a:gd name="T48" fmla="*/ 1868 w 2820"/>
              <a:gd name="T49" fmla="*/ 1552 h 2912"/>
              <a:gd name="T50" fmla="*/ 1956 w 2820"/>
              <a:gd name="T51" fmla="*/ 1914 h 2912"/>
              <a:gd name="T52" fmla="*/ 1788 w 2820"/>
              <a:gd name="T53" fmla="*/ 1936 h 2912"/>
              <a:gd name="T54" fmla="*/ 1616 w 2820"/>
              <a:gd name="T55" fmla="*/ 1934 h 2912"/>
              <a:gd name="T56" fmla="*/ 1442 w 2820"/>
              <a:gd name="T57" fmla="*/ 1912 h 2912"/>
              <a:gd name="T58" fmla="*/ 1272 w 2820"/>
              <a:gd name="T59" fmla="*/ 1872 h 2912"/>
              <a:gd name="T60" fmla="*/ 1108 w 2820"/>
              <a:gd name="T61" fmla="*/ 1812 h 2912"/>
              <a:gd name="T62" fmla="*/ 952 w 2820"/>
              <a:gd name="T63" fmla="*/ 1736 h 2912"/>
              <a:gd name="T64" fmla="*/ 810 w 2820"/>
              <a:gd name="T65" fmla="*/ 1646 h 2912"/>
              <a:gd name="T66" fmla="*/ 684 w 2820"/>
              <a:gd name="T67" fmla="*/ 1542 h 2912"/>
              <a:gd name="T68" fmla="*/ 578 w 2820"/>
              <a:gd name="T69" fmla="*/ 1428 h 2912"/>
              <a:gd name="T70" fmla="*/ 494 w 2820"/>
              <a:gd name="T71" fmla="*/ 1304 h 2912"/>
              <a:gd name="T72" fmla="*/ 438 w 2820"/>
              <a:gd name="T73" fmla="*/ 1170 h 2912"/>
              <a:gd name="T74" fmla="*/ 410 w 2820"/>
              <a:gd name="T75" fmla="*/ 1032 h 2912"/>
              <a:gd name="T76" fmla="*/ 416 w 2820"/>
              <a:gd name="T77" fmla="*/ 888 h 2912"/>
              <a:gd name="T78" fmla="*/ 460 w 2820"/>
              <a:gd name="T79" fmla="*/ 742 h 2912"/>
              <a:gd name="T80" fmla="*/ 544 w 2820"/>
              <a:gd name="T81" fmla="*/ 592 h 2912"/>
              <a:gd name="T82" fmla="*/ 670 w 2820"/>
              <a:gd name="T83" fmla="*/ 444 h 2912"/>
              <a:gd name="T84" fmla="*/ 844 w 2820"/>
              <a:gd name="T85" fmla="*/ 298 h 2912"/>
              <a:gd name="T86" fmla="*/ 1070 w 2820"/>
              <a:gd name="T87" fmla="*/ 154 h 2912"/>
              <a:gd name="T88" fmla="*/ 1348 w 2820"/>
              <a:gd name="T89" fmla="*/ 16 h 2912"/>
              <a:gd name="T90" fmla="*/ 1244 w 2820"/>
              <a:gd name="T91" fmla="*/ 0 h 2912"/>
              <a:gd name="T92" fmla="*/ 2820 w 2820"/>
              <a:gd name="T93" fmla="*/ 1934 h 2912"/>
              <a:gd name="T94" fmla="*/ 2820 w 2820"/>
              <a:gd name="T95" fmla="*/ 1934 h 2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lnTo>
                  <a:pt x="1244" y="0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rgbClr val="4DC9B1"/>
              </a:gs>
              <a:gs pos="100000">
                <a:srgbClr val="0099CC"/>
              </a:gs>
            </a:gsLst>
            <a:lin ang="5400000" scaled="1"/>
          </a:gradFill>
          <a:ln>
            <a:noFill/>
          </a:ln>
          <a:effectLst>
            <a:outerShdw dist="206741" dir="8249373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2522538" y="4666624"/>
            <a:ext cx="1704975" cy="1706562"/>
            <a:chOff x="1877" y="2417"/>
            <a:chExt cx="1074" cy="1075"/>
          </a:xfrm>
        </p:grpSpPr>
        <p:sp>
          <p:nvSpPr>
            <p:cNvPr id="8" name="Oval 7"/>
            <p:cNvSpPr>
              <a:spLocks noChangeArrowheads="1"/>
            </p:cNvSpPr>
            <p:nvPr/>
          </p:nvSpPr>
          <p:spPr bwMode="gray">
            <a:xfrm>
              <a:off x="1877" y="2417"/>
              <a:ext cx="1074" cy="107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08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gray">
            <a:xfrm>
              <a:off x="1890" y="2423"/>
              <a:ext cx="1049" cy="104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gray">
            <a:xfrm>
              <a:off x="1901" y="2433"/>
              <a:ext cx="998" cy="98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gray">
            <a:xfrm>
              <a:off x="1959" y="2461"/>
              <a:ext cx="888" cy="79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</p:grpSp>
      <p:grpSp>
        <p:nvGrpSpPr>
          <p:cNvPr id="12" name="Group 36"/>
          <p:cNvGrpSpPr>
            <a:grpSpLocks/>
          </p:cNvGrpSpPr>
          <p:nvPr/>
        </p:nvGrpSpPr>
        <p:grpSpPr bwMode="auto">
          <a:xfrm>
            <a:off x="676275" y="3877438"/>
            <a:ext cx="1365250" cy="1365250"/>
            <a:chOff x="714" y="2188"/>
            <a:chExt cx="860" cy="860"/>
          </a:xfrm>
        </p:grpSpPr>
        <p:sp>
          <p:nvSpPr>
            <p:cNvPr id="13" name="Oval 13"/>
            <p:cNvSpPr>
              <a:spLocks noChangeArrowheads="1"/>
            </p:cNvSpPr>
            <p:nvPr/>
          </p:nvSpPr>
          <p:spPr bwMode="gray">
            <a:xfrm>
              <a:off x="714" y="2188"/>
              <a:ext cx="860" cy="86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14" name="Oval 14"/>
            <p:cNvSpPr>
              <a:spLocks noChangeArrowheads="1"/>
            </p:cNvSpPr>
            <p:nvPr/>
          </p:nvSpPr>
          <p:spPr bwMode="gray">
            <a:xfrm>
              <a:off x="725" y="2193"/>
              <a:ext cx="839" cy="83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15" name="Oval 15"/>
            <p:cNvSpPr>
              <a:spLocks noChangeArrowheads="1"/>
            </p:cNvSpPr>
            <p:nvPr/>
          </p:nvSpPr>
          <p:spPr bwMode="gray">
            <a:xfrm>
              <a:off x="734" y="2201"/>
              <a:ext cx="798" cy="784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16" name="Oval 16"/>
            <p:cNvSpPr>
              <a:spLocks noChangeArrowheads="1"/>
            </p:cNvSpPr>
            <p:nvPr/>
          </p:nvSpPr>
          <p:spPr bwMode="gray">
            <a:xfrm>
              <a:off x="780" y="2223"/>
              <a:ext cx="710" cy="63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</p:grpSp>
      <p:grpSp>
        <p:nvGrpSpPr>
          <p:cNvPr id="17" name="Group 35"/>
          <p:cNvGrpSpPr>
            <a:grpSpLocks/>
          </p:cNvGrpSpPr>
          <p:nvPr/>
        </p:nvGrpSpPr>
        <p:grpSpPr bwMode="auto">
          <a:xfrm>
            <a:off x="730424" y="2002328"/>
            <a:ext cx="1023938" cy="1023938"/>
            <a:chOff x="560" y="1326"/>
            <a:chExt cx="645" cy="645"/>
          </a:xfrm>
        </p:grpSpPr>
        <p:sp>
          <p:nvSpPr>
            <p:cNvPr id="18" name="Oval 19"/>
            <p:cNvSpPr>
              <a:spLocks noChangeArrowheads="1"/>
            </p:cNvSpPr>
            <p:nvPr/>
          </p:nvSpPr>
          <p:spPr bwMode="gray">
            <a:xfrm>
              <a:off x="560" y="1326"/>
              <a:ext cx="645" cy="64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19" name="Oval 20"/>
            <p:cNvSpPr>
              <a:spLocks noChangeArrowheads="1"/>
            </p:cNvSpPr>
            <p:nvPr/>
          </p:nvSpPr>
          <p:spPr bwMode="gray">
            <a:xfrm>
              <a:off x="568" y="1329"/>
              <a:ext cx="630" cy="63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20" name="Oval 21"/>
            <p:cNvSpPr>
              <a:spLocks noChangeArrowheads="1"/>
            </p:cNvSpPr>
            <p:nvPr/>
          </p:nvSpPr>
          <p:spPr bwMode="gray">
            <a:xfrm>
              <a:off x="575" y="1336"/>
              <a:ext cx="599" cy="58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21" name="Oval 22"/>
            <p:cNvSpPr>
              <a:spLocks noChangeArrowheads="1"/>
            </p:cNvSpPr>
            <p:nvPr/>
          </p:nvSpPr>
          <p:spPr bwMode="gray">
            <a:xfrm>
              <a:off x="609" y="1352"/>
              <a:ext cx="534" cy="47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</p:grpSp>
      <p:grpSp>
        <p:nvGrpSpPr>
          <p:cNvPr id="22" name="Group 34"/>
          <p:cNvGrpSpPr>
            <a:grpSpLocks/>
          </p:cNvGrpSpPr>
          <p:nvPr/>
        </p:nvGrpSpPr>
        <p:grpSpPr bwMode="auto">
          <a:xfrm>
            <a:off x="2027238" y="1319703"/>
            <a:ext cx="682625" cy="682625"/>
            <a:chOff x="1565" y="960"/>
            <a:chExt cx="430" cy="430"/>
          </a:xfrm>
        </p:grpSpPr>
        <p:sp>
          <p:nvSpPr>
            <p:cNvPr id="23" name="Oval 25"/>
            <p:cNvSpPr>
              <a:spLocks noChangeArrowheads="1"/>
            </p:cNvSpPr>
            <p:nvPr/>
          </p:nvSpPr>
          <p:spPr bwMode="gray">
            <a:xfrm>
              <a:off x="1565" y="960"/>
              <a:ext cx="430" cy="43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24" name="Oval 26"/>
            <p:cNvSpPr>
              <a:spLocks noChangeArrowheads="1"/>
            </p:cNvSpPr>
            <p:nvPr/>
          </p:nvSpPr>
          <p:spPr bwMode="gray">
            <a:xfrm>
              <a:off x="1571" y="962"/>
              <a:ext cx="419" cy="42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25" name="Oval 27"/>
            <p:cNvSpPr>
              <a:spLocks noChangeArrowheads="1"/>
            </p:cNvSpPr>
            <p:nvPr/>
          </p:nvSpPr>
          <p:spPr bwMode="gray">
            <a:xfrm>
              <a:off x="1575" y="966"/>
              <a:ext cx="399" cy="39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26" name="Oval 28"/>
            <p:cNvSpPr>
              <a:spLocks noChangeArrowheads="1"/>
            </p:cNvSpPr>
            <p:nvPr/>
          </p:nvSpPr>
          <p:spPr bwMode="gray">
            <a:xfrm>
              <a:off x="1598" y="978"/>
              <a:ext cx="355" cy="31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</p:grpSp>
      <p:sp>
        <p:nvSpPr>
          <p:cNvPr id="27" name="Text Box 29"/>
          <p:cNvSpPr txBox="1">
            <a:spLocks noChangeArrowheads="1"/>
          </p:cNvSpPr>
          <p:nvPr/>
        </p:nvSpPr>
        <p:spPr bwMode="auto">
          <a:xfrm>
            <a:off x="2824421" y="1263664"/>
            <a:ext cx="463460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2400" dirty="0" smtClean="0">
                <a:solidFill>
                  <a:srgbClr val="000000"/>
                </a:solidFill>
                <a:latin typeface="+mj-lt"/>
                <a:ea typeface="굴림" charset="-127"/>
                <a:cs typeface="Vrinda" panose="020B0502040204020203" pitchFamily="34" charset="0"/>
              </a:rPr>
              <a:t>NEPI established(1978)</a:t>
            </a:r>
          </a:p>
          <a:p>
            <a:r>
              <a:rPr lang="en-US" altLang="ko-KR" dirty="0" smtClean="0">
                <a:solidFill>
                  <a:srgbClr val="000000"/>
                </a:solidFill>
                <a:latin typeface="+mj-lt"/>
                <a:ea typeface="굴림" charset="-127"/>
                <a:cs typeface="Vrinda" panose="020B0502040204020203" pitchFamily="34" charset="0"/>
              </a:rPr>
              <a:t>*National Environmental Protection Institute</a:t>
            </a:r>
          </a:p>
        </p:txBody>
      </p:sp>
      <p:sp>
        <p:nvSpPr>
          <p:cNvPr id="28" name="Text Box 30"/>
          <p:cNvSpPr txBox="1">
            <a:spLocks noChangeArrowheads="1"/>
          </p:cNvSpPr>
          <p:nvPr/>
        </p:nvSpPr>
        <p:spPr bwMode="auto">
          <a:xfrm>
            <a:off x="974899" y="2192193"/>
            <a:ext cx="497764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2400" dirty="0" smtClean="0">
                <a:solidFill>
                  <a:srgbClr val="000000"/>
                </a:solidFill>
                <a:latin typeface="+mj-lt"/>
                <a:ea typeface="굴림" charset="-127"/>
                <a:cs typeface="Vrinda" panose="020B0502040204020203" pitchFamily="34" charset="0"/>
              </a:rPr>
              <a:t>NEPI expanded as the NIER(2005)</a:t>
            </a:r>
            <a:br>
              <a:rPr lang="en-US" altLang="ko-KR" sz="2400" dirty="0" smtClean="0">
                <a:solidFill>
                  <a:srgbClr val="000000"/>
                </a:solidFill>
                <a:latin typeface="+mj-lt"/>
                <a:ea typeface="굴림" charset="-127"/>
                <a:cs typeface="Vrinda" panose="020B0502040204020203" pitchFamily="34" charset="0"/>
              </a:rPr>
            </a:br>
            <a:r>
              <a:rPr lang="en-US" altLang="ko-KR" dirty="0" smtClean="0">
                <a:solidFill>
                  <a:srgbClr val="000000"/>
                </a:solidFill>
                <a:latin typeface="+mj-lt"/>
                <a:ea typeface="굴림" charset="-127"/>
                <a:cs typeface="Vrinda" panose="020B0502040204020203" pitchFamily="34" charset="0"/>
              </a:rPr>
              <a:t>*National Institute of Environmental Research</a:t>
            </a: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1018456" y="4186535"/>
            <a:ext cx="39741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2400" dirty="0" smtClean="0">
                <a:solidFill>
                  <a:srgbClr val="000000"/>
                </a:solidFill>
                <a:latin typeface="+mj-lt"/>
                <a:ea typeface="굴림" charset="-127"/>
                <a:cs typeface="Vrinda" panose="020B0502040204020203" pitchFamily="34" charset="0"/>
              </a:rPr>
              <a:t>GEMS mission start(2009~)</a:t>
            </a:r>
            <a:endParaRPr lang="en-US" altLang="ko-KR" sz="2400" dirty="0">
              <a:solidFill>
                <a:srgbClr val="000000"/>
              </a:solidFill>
              <a:latin typeface="+mj-lt"/>
              <a:ea typeface="굴림" charset="-127"/>
              <a:cs typeface="Vrinda" panose="020B0502040204020203" pitchFamily="34" charset="0"/>
            </a:endParaRPr>
          </a:p>
        </p:txBody>
      </p:sp>
      <p:sp>
        <p:nvSpPr>
          <p:cNvPr id="30" name="Text Box 32"/>
          <p:cNvSpPr txBox="1">
            <a:spLocks noChangeArrowheads="1"/>
          </p:cNvSpPr>
          <p:nvPr/>
        </p:nvSpPr>
        <p:spPr bwMode="auto">
          <a:xfrm>
            <a:off x="2838525" y="5192563"/>
            <a:ext cx="394691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2800" dirty="0" smtClean="0">
                <a:solidFill>
                  <a:srgbClr val="000000"/>
                </a:solidFill>
                <a:latin typeface="+mj-lt"/>
                <a:ea typeface="굴림" charset="-127"/>
                <a:cs typeface="Vrinda" panose="020B0502040204020203" pitchFamily="34" charset="0"/>
              </a:rPr>
              <a:t>ESC established(2018)</a:t>
            </a:r>
          </a:p>
          <a:p>
            <a:r>
              <a:rPr lang="en-US" altLang="ko-KR" sz="2000" dirty="0" smtClean="0">
                <a:solidFill>
                  <a:srgbClr val="000000"/>
                </a:solidFill>
                <a:latin typeface="+mj-lt"/>
                <a:ea typeface="굴림" charset="-127"/>
                <a:cs typeface="Vrinda" panose="020B0502040204020203" pitchFamily="34" charset="0"/>
              </a:rPr>
              <a:t>*Environmental Satellite Center</a:t>
            </a:r>
            <a:endParaRPr lang="en-US" altLang="ko-KR" sz="2000" dirty="0">
              <a:solidFill>
                <a:srgbClr val="000000"/>
              </a:solidFill>
              <a:latin typeface="+mj-lt"/>
              <a:ea typeface="굴림" charset="-127"/>
              <a:cs typeface="Vrinda" panose="020B0502040204020203" pitchFamily="34" charset="0"/>
            </a:endParaRPr>
          </a:p>
        </p:txBody>
      </p:sp>
      <p:sp>
        <p:nvSpPr>
          <p:cNvPr id="31" name="Text Box 33"/>
          <p:cNvSpPr txBox="1">
            <a:spLocks noChangeArrowheads="1"/>
          </p:cNvSpPr>
          <p:nvPr/>
        </p:nvSpPr>
        <p:spPr bwMode="auto">
          <a:xfrm>
            <a:off x="5486400" y="3505200"/>
            <a:ext cx="3670366" cy="166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ko-KR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-127"/>
              </a:rPr>
              <a:t>GEMS will be</a:t>
            </a:r>
            <a:br>
              <a:rPr lang="en-US" altLang="ko-KR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-127"/>
              </a:rPr>
            </a:br>
            <a:r>
              <a:rPr lang="en-US" altLang="ko-KR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-127"/>
              </a:rPr>
              <a:t>launched</a:t>
            </a:r>
            <a:r>
              <a:rPr lang="en-US" altLang="ko-KR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-127"/>
              </a:rPr>
              <a:t>(2019~2020)</a:t>
            </a:r>
            <a:r>
              <a:rPr lang="en-US" altLang="ko-KR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-127"/>
              </a:rPr>
              <a:t/>
            </a:r>
            <a:br>
              <a:rPr lang="en-US" altLang="ko-KR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-127"/>
              </a:rPr>
            </a:br>
            <a:r>
              <a:rPr lang="en-US" altLang="ko-KR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-127"/>
              </a:rPr>
              <a:t>and operated </a:t>
            </a:r>
            <a:br>
              <a:rPr lang="en-US" altLang="ko-KR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-127"/>
              </a:rPr>
            </a:br>
            <a:r>
              <a:rPr lang="en-US" altLang="ko-KR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charset="-127"/>
              </a:rPr>
              <a:t>for 10 years</a:t>
            </a:r>
            <a:endParaRPr lang="en-US" altLang="ko-KR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굴림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22512" y="2866424"/>
            <a:ext cx="4320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+mj-lt"/>
              </a:rPr>
              <a:t>NIER conducts research</a:t>
            </a:r>
            <a:br>
              <a:rPr lang="en-US" altLang="ko-KR" dirty="0" smtClean="0">
                <a:latin typeface="+mj-lt"/>
              </a:rPr>
            </a:br>
            <a:r>
              <a:rPr lang="en-US" altLang="ko-KR" dirty="0" smtClean="0">
                <a:latin typeface="+mj-lt"/>
              </a:rPr>
              <a:t>- environmental health </a:t>
            </a:r>
            <a:br>
              <a:rPr lang="en-US" altLang="ko-KR" dirty="0" smtClean="0">
                <a:latin typeface="+mj-lt"/>
              </a:rPr>
            </a:br>
            <a:r>
              <a:rPr lang="en-US" altLang="ko-KR" dirty="0" smtClean="0">
                <a:latin typeface="+mj-lt"/>
              </a:rPr>
              <a:t>- climate &amp; air quality  </a:t>
            </a:r>
            <a:br>
              <a:rPr lang="en-US" altLang="ko-KR" dirty="0" smtClean="0">
                <a:latin typeface="+mj-lt"/>
              </a:rPr>
            </a:br>
            <a:r>
              <a:rPr lang="en-US" altLang="ko-KR" dirty="0" smtClean="0">
                <a:latin typeface="+mj-lt"/>
              </a:rPr>
              <a:t>- resources and energy - water, soil, … </a:t>
            </a:r>
            <a:br>
              <a:rPr lang="en-US" altLang="ko-KR" dirty="0" smtClean="0">
                <a:latin typeface="+mj-lt"/>
              </a:rPr>
            </a:br>
            <a:endParaRPr lang="ko-KR" alt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83786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2"/>
          </p:nvPr>
        </p:nvSpPr>
        <p:spPr>
          <a:xfrm>
            <a:off x="8763000" y="6748700"/>
            <a:ext cx="304800" cy="187285"/>
          </a:xfrm>
        </p:spPr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3</a:t>
            </a:fld>
            <a:endParaRPr lang="uk-UA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0"/>
          </p:nvPr>
        </p:nvSpPr>
        <p:spPr>
          <a:xfrm>
            <a:off x="457200" y="1295400"/>
            <a:ext cx="8153400" cy="4724400"/>
          </a:xfrm>
        </p:spPr>
        <p:txBody>
          <a:bodyPr/>
          <a:lstStyle/>
          <a:p>
            <a:r>
              <a:rPr lang="en-US" altLang="ko-KR" dirty="0" smtClean="0"/>
              <a:t>NIER will continue to pursue satellite missions to monitor air quality and climate change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5490024" cy="533400"/>
          </a:xfrm>
        </p:spPr>
        <p:txBody>
          <a:bodyPr/>
          <a:lstStyle/>
          <a:p>
            <a:r>
              <a:rPr lang="en-US" altLang="ko-KR" dirty="0" smtClean="0"/>
              <a:t>The Roadmap for Satellite </a:t>
            </a:r>
            <a:r>
              <a:rPr lang="en-US" altLang="ko-KR" dirty="0"/>
              <a:t>M</a:t>
            </a:r>
            <a:r>
              <a:rPr lang="en-US" altLang="ko-KR" dirty="0" smtClean="0"/>
              <a:t>issions</a:t>
            </a:r>
            <a:endParaRPr lang="ko-KR" altLang="en-US" dirty="0"/>
          </a:p>
        </p:txBody>
      </p:sp>
      <p:grpSp>
        <p:nvGrpSpPr>
          <p:cNvPr id="73" name="Group 3"/>
          <p:cNvGrpSpPr>
            <a:grpSpLocks/>
          </p:cNvGrpSpPr>
          <p:nvPr/>
        </p:nvGrpSpPr>
        <p:grpSpPr bwMode="auto">
          <a:xfrm>
            <a:off x="0" y="3296508"/>
            <a:ext cx="9144000" cy="202869"/>
            <a:chOff x="0" y="1824"/>
            <a:chExt cx="5760" cy="90"/>
          </a:xfrm>
        </p:grpSpPr>
        <p:sp>
          <p:nvSpPr>
            <p:cNvPr id="74" name="Rectangle 4"/>
            <p:cNvSpPr>
              <a:spLocks noChangeArrowheads="1"/>
            </p:cNvSpPr>
            <p:nvPr/>
          </p:nvSpPr>
          <p:spPr bwMode="gray">
            <a:xfrm>
              <a:off x="0" y="1824"/>
              <a:ext cx="5760" cy="90"/>
            </a:xfrm>
            <a:prstGeom prst="rect">
              <a:avLst/>
            </a:prstGeom>
            <a:gradFill rotWithShape="1">
              <a:gsLst>
                <a:gs pos="0">
                  <a:srgbClr val="5F5F5F"/>
                </a:gs>
                <a:gs pos="50000">
                  <a:srgbClr val="5F5F5F">
                    <a:gamma/>
                    <a:tint val="45490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75" name="Rectangle 5"/>
            <p:cNvSpPr>
              <a:spLocks noChangeArrowheads="1"/>
            </p:cNvSpPr>
            <p:nvPr/>
          </p:nvSpPr>
          <p:spPr bwMode="gray">
            <a:xfrm>
              <a:off x="0" y="1872"/>
              <a:ext cx="5760" cy="34"/>
            </a:xfrm>
            <a:prstGeom prst="rect">
              <a:avLst/>
            </a:prstGeom>
            <a:gradFill rotWithShape="1">
              <a:gsLst>
                <a:gs pos="0">
                  <a:srgbClr val="808080">
                    <a:gamma/>
                    <a:tint val="30196"/>
                    <a:invGamma/>
                  </a:srgbClr>
                </a:gs>
                <a:gs pos="100000">
                  <a:srgbClr val="80808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</p:grpSp>
      <p:grpSp>
        <p:nvGrpSpPr>
          <p:cNvPr id="76" name="Group 6"/>
          <p:cNvGrpSpPr>
            <a:grpSpLocks/>
          </p:cNvGrpSpPr>
          <p:nvPr/>
        </p:nvGrpSpPr>
        <p:grpSpPr bwMode="auto">
          <a:xfrm rot="3877067">
            <a:off x="986274" y="4734779"/>
            <a:ext cx="2791888" cy="1160433"/>
            <a:chOff x="2290" y="2725"/>
            <a:chExt cx="1832" cy="713"/>
          </a:xfrm>
        </p:grpSpPr>
        <p:grpSp>
          <p:nvGrpSpPr>
            <p:cNvPr id="77" name="Group 7"/>
            <p:cNvGrpSpPr>
              <a:grpSpLocks/>
            </p:cNvGrpSpPr>
            <p:nvPr/>
          </p:nvGrpSpPr>
          <p:grpSpPr bwMode="auto">
            <a:xfrm>
              <a:off x="2290" y="3030"/>
              <a:ext cx="1832" cy="408"/>
              <a:chOff x="2290" y="3030"/>
              <a:chExt cx="1832" cy="408"/>
            </a:xfrm>
          </p:grpSpPr>
          <p:sp>
            <p:nvSpPr>
              <p:cNvPr id="81" name="Freeform 8"/>
              <p:cNvSpPr>
                <a:spLocks/>
              </p:cNvSpPr>
              <p:nvPr/>
            </p:nvSpPr>
            <p:spPr bwMode="gray">
              <a:xfrm>
                <a:off x="2290" y="3030"/>
                <a:ext cx="1832" cy="408"/>
              </a:xfrm>
              <a:custGeom>
                <a:avLst/>
                <a:gdLst>
                  <a:gd name="T0" fmla="*/ 1832 w 1832"/>
                  <a:gd name="T1" fmla="*/ 32 h 408"/>
                  <a:gd name="T2" fmla="*/ 1830 w 1832"/>
                  <a:gd name="T3" fmla="*/ 66 h 408"/>
                  <a:gd name="T4" fmla="*/ 1814 w 1832"/>
                  <a:gd name="T5" fmla="*/ 128 h 408"/>
                  <a:gd name="T6" fmla="*/ 1788 w 1832"/>
                  <a:gd name="T7" fmla="*/ 188 h 408"/>
                  <a:gd name="T8" fmla="*/ 1754 w 1832"/>
                  <a:gd name="T9" fmla="*/ 240 h 408"/>
                  <a:gd name="T10" fmla="*/ 1712 w 1832"/>
                  <a:gd name="T11" fmla="*/ 288 h 408"/>
                  <a:gd name="T12" fmla="*/ 1664 w 1832"/>
                  <a:gd name="T13" fmla="*/ 330 h 408"/>
                  <a:gd name="T14" fmla="*/ 1610 w 1832"/>
                  <a:gd name="T15" fmla="*/ 362 h 408"/>
                  <a:gd name="T16" fmla="*/ 1550 w 1832"/>
                  <a:gd name="T17" fmla="*/ 388 h 408"/>
                  <a:gd name="T18" fmla="*/ 1486 w 1832"/>
                  <a:gd name="T19" fmla="*/ 402 h 408"/>
                  <a:gd name="T20" fmla="*/ 1418 w 1832"/>
                  <a:gd name="T21" fmla="*/ 408 h 408"/>
                  <a:gd name="T22" fmla="*/ 0 w 1832"/>
                  <a:gd name="T23" fmla="*/ 408 h 408"/>
                  <a:gd name="T24" fmla="*/ 0 w 1832"/>
                  <a:gd name="T25" fmla="*/ 0 h 408"/>
                  <a:gd name="T26" fmla="*/ 1832 w 1832"/>
                  <a:gd name="T27" fmla="*/ 0 h 408"/>
                  <a:gd name="T28" fmla="*/ 1832 w 1832"/>
                  <a:gd name="T29" fmla="*/ 32 h 408"/>
                  <a:gd name="T30" fmla="*/ 1832 w 1832"/>
                  <a:gd name="T31" fmla="*/ 32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32" h="408">
                    <a:moveTo>
                      <a:pt x="1832" y="32"/>
                    </a:moveTo>
                    <a:lnTo>
                      <a:pt x="1830" y="66"/>
                    </a:lnTo>
                    <a:lnTo>
                      <a:pt x="1814" y="128"/>
                    </a:lnTo>
                    <a:lnTo>
                      <a:pt x="1788" y="188"/>
                    </a:lnTo>
                    <a:lnTo>
                      <a:pt x="1754" y="240"/>
                    </a:lnTo>
                    <a:lnTo>
                      <a:pt x="1712" y="288"/>
                    </a:lnTo>
                    <a:lnTo>
                      <a:pt x="1664" y="330"/>
                    </a:lnTo>
                    <a:lnTo>
                      <a:pt x="1610" y="362"/>
                    </a:lnTo>
                    <a:lnTo>
                      <a:pt x="1550" y="388"/>
                    </a:lnTo>
                    <a:lnTo>
                      <a:pt x="1486" y="402"/>
                    </a:lnTo>
                    <a:lnTo>
                      <a:pt x="1418" y="408"/>
                    </a:lnTo>
                    <a:lnTo>
                      <a:pt x="0" y="408"/>
                    </a:lnTo>
                    <a:lnTo>
                      <a:pt x="0" y="0"/>
                    </a:lnTo>
                    <a:lnTo>
                      <a:pt x="1832" y="0"/>
                    </a:lnTo>
                    <a:lnTo>
                      <a:pt x="1832" y="32"/>
                    </a:lnTo>
                    <a:lnTo>
                      <a:pt x="1832" y="3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8755A">
                      <a:gamma/>
                      <a:shade val="46275"/>
                      <a:invGamma/>
                    </a:srgbClr>
                  </a:gs>
                  <a:gs pos="100000">
                    <a:srgbClr val="D8755A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DF5908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82" name="Freeform 9"/>
              <p:cNvSpPr>
                <a:spLocks/>
              </p:cNvSpPr>
              <p:nvPr/>
            </p:nvSpPr>
            <p:spPr bwMode="gray">
              <a:xfrm>
                <a:off x="3810" y="3058"/>
                <a:ext cx="288" cy="334"/>
              </a:xfrm>
              <a:custGeom>
                <a:avLst/>
                <a:gdLst>
                  <a:gd name="T0" fmla="*/ 288 w 288"/>
                  <a:gd name="T1" fmla="*/ 0 h 334"/>
                  <a:gd name="T2" fmla="*/ 284 w 288"/>
                  <a:gd name="T3" fmla="*/ 52 h 334"/>
                  <a:gd name="T4" fmla="*/ 272 w 288"/>
                  <a:gd name="T5" fmla="*/ 98 h 334"/>
                  <a:gd name="T6" fmla="*/ 254 w 288"/>
                  <a:gd name="T7" fmla="*/ 140 h 334"/>
                  <a:gd name="T8" fmla="*/ 230 w 288"/>
                  <a:gd name="T9" fmla="*/ 176 h 334"/>
                  <a:gd name="T10" fmla="*/ 204 w 288"/>
                  <a:gd name="T11" fmla="*/ 208 h 334"/>
                  <a:gd name="T12" fmla="*/ 174 w 288"/>
                  <a:gd name="T13" fmla="*/ 238 h 334"/>
                  <a:gd name="T14" fmla="*/ 144 w 288"/>
                  <a:gd name="T15" fmla="*/ 262 h 334"/>
                  <a:gd name="T16" fmla="*/ 112 w 288"/>
                  <a:gd name="T17" fmla="*/ 282 h 334"/>
                  <a:gd name="T18" fmla="*/ 84 w 288"/>
                  <a:gd name="T19" fmla="*/ 298 h 334"/>
                  <a:gd name="T20" fmla="*/ 56 w 288"/>
                  <a:gd name="T21" fmla="*/ 312 h 334"/>
                  <a:gd name="T22" fmla="*/ 34 w 288"/>
                  <a:gd name="T23" fmla="*/ 322 h 334"/>
                  <a:gd name="T24" fmla="*/ 16 w 288"/>
                  <a:gd name="T25" fmla="*/ 328 h 334"/>
                  <a:gd name="T26" fmla="*/ 4 w 288"/>
                  <a:gd name="T27" fmla="*/ 332 h 334"/>
                  <a:gd name="T28" fmla="*/ 0 w 288"/>
                  <a:gd name="T29" fmla="*/ 334 h 334"/>
                  <a:gd name="T30" fmla="*/ 4 w 288"/>
                  <a:gd name="T31" fmla="*/ 332 h 334"/>
                  <a:gd name="T32" fmla="*/ 16 w 288"/>
                  <a:gd name="T33" fmla="*/ 326 h 334"/>
                  <a:gd name="T34" fmla="*/ 34 w 288"/>
                  <a:gd name="T35" fmla="*/ 318 h 334"/>
                  <a:gd name="T36" fmla="*/ 56 w 288"/>
                  <a:gd name="T37" fmla="*/ 304 h 334"/>
                  <a:gd name="T38" fmla="*/ 84 w 288"/>
                  <a:gd name="T39" fmla="*/ 288 h 334"/>
                  <a:gd name="T40" fmla="*/ 112 w 288"/>
                  <a:gd name="T41" fmla="*/ 266 h 334"/>
                  <a:gd name="T42" fmla="*/ 142 w 288"/>
                  <a:gd name="T43" fmla="*/ 242 h 334"/>
                  <a:gd name="T44" fmla="*/ 170 w 288"/>
                  <a:gd name="T45" fmla="*/ 212 h 334"/>
                  <a:gd name="T46" fmla="*/ 196 w 288"/>
                  <a:gd name="T47" fmla="*/ 180 h 334"/>
                  <a:gd name="T48" fmla="*/ 220 w 288"/>
                  <a:gd name="T49" fmla="*/ 142 h 334"/>
                  <a:gd name="T50" fmla="*/ 238 w 288"/>
                  <a:gd name="T51" fmla="*/ 100 h 334"/>
                  <a:gd name="T52" fmla="*/ 250 w 288"/>
                  <a:gd name="T53" fmla="*/ 54 h 334"/>
                  <a:gd name="T54" fmla="*/ 254 w 288"/>
                  <a:gd name="T55" fmla="*/ 2 h 334"/>
                  <a:gd name="T56" fmla="*/ 288 w 288"/>
                  <a:gd name="T57" fmla="*/ 0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88" h="334">
                    <a:moveTo>
                      <a:pt x="288" y="0"/>
                    </a:moveTo>
                    <a:lnTo>
                      <a:pt x="284" y="52"/>
                    </a:lnTo>
                    <a:lnTo>
                      <a:pt x="272" y="98"/>
                    </a:lnTo>
                    <a:lnTo>
                      <a:pt x="254" y="140"/>
                    </a:lnTo>
                    <a:lnTo>
                      <a:pt x="230" y="176"/>
                    </a:lnTo>
                    <a:lnTo>
                      <a:pt x="204" y="208"/>
                    </a:lnTo>
                    <a:lnTo>
                      <a:pt x="174" y="238"/>
                    </a:lnTo>
                    <a:lnTo>
                      <a:pt x="144" y="262"/>
                    </a:lnTo>
                    <a:lnTo>
                      <a:pt x="112" y="282"/>
                    </a:lnTo>
                    <a:lnTo>
                      <a:pt x="84" y="298"/>
                    </a:lnTo>
                    <a:lnTo>
                      <a:pt x="56" y="312"/>
                    </a:lnTo>
                    <a:lnTo>
                      <a:pt x="34" y="322"/>
                    </a:lnTo>
                    <a:lnTo>
                      <a:pt x="16" y="328"/>
                    </a:lnTo>
                    <a:lnTo>
                      <a:pt x="4" y="332"/>
                    </a:lnTo>
                    <a:lnTo>
                      <a:pt x="0" y="334"/>
                    </a:lnTo>
                    <a:lnTo>
                      <a:pt x="4" y="332"/>
                    </a:lnTo>
                    <a:lnTo>
                      <a:pt x="16" y="326"/>
                    </a:lnTo>
                    <a:lnTo>
                      <a:pt x="34" y="318"/>
                    </a:lnTo>
                    <a:lnTo>
                      <a:pt x="56" y="304"/>
                    </a:lnTo>
                    <a:lnTo>
                      <a:pt x="84" y="288"/>
                    </a:lnTo>
                    <a:lnTo>
                      <a:pt x="112" y="266"/>
                    </a:lnTo>
                    <a:lnTo>
                      <a:pt x="142" y="242"/>
                    </a:lnTo>
                    <a:lnTo>
                      <a:pt x="170" y="212"/>
                    </a:lnTo>
                    <a:lnTo>
                      <a:pt x="196" y="180"/>
                    </a:lnTo>
                    <a:lnTo>
                      <a:pt x="220" y="142"/>
                    </a:lnTo>
                    <a:lnTo>
                      <a:pt x="238" y="100"/>
                    </a:lnTo>
                    <a:lnTo>
                      <a:pt x="250" y="54"/>
                    </a:lnTo>
                    <a:lnTo>
                      <a:pt x="254" y="2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rgbClr val="FFFFFF">
                  <a:alpha val="4900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  <p:grpSp>
          <p:nvGrpSpPr>
            <p:cNvPr id="78" name="Group 10"/>
            <p:cNvGrpSpPr>
              <a:grpSpLocks/>
            </p:cNvGrpSpPr>
            <p:nvPr/>
          </p:nvGrpSpPr>
          <p:grpSpPr bwMode="auto">
            <a:xfrm flipV="1">
              <a:off x="2290" y="2725"/>
              <a:ext cx="1406" cy="313"/>
              <a:chOff x="2290" y="3030"/>
              <a:chExt cx="1832" cy="408"/>
            </a:xfrm>
          </p:grpSpPr>
          <p:sp>
            <p:nvSpPr>
              <p:cNvPr id="79" name="Freeform 11"/>
              <p:cNvSpPr>
                <a:spLocks/>
              </p:cNvSpPr>
              <p:nvPr/>
            </p:nvSpPr>
            <p:spPr bwMode="gray">
              <a:xfrm>
                <a:off x="2290" y="3030"/>
                <a:ext cx="1832" cy="408"/>
              </a:xfrm>
              <a:custGeom>
                <a:avLst/>
                <a:gdLst>
                  <a:gd name="T0" fmla="*/ 1832 w 1832"/>
                  <a:gd name="T1" fmla="*/ 32 h 408"/>
                  <a:gd name="T2" fmla="*/ 1830 w 1832"/>
                  <a:gd name="T3" fmla="*/ 66 h 408"/>
                  <a:gd name="T4" fmla="*/ 1814 w 1832"/>
                  <a:gd name="T5" fmla="*/ 128 h 408"/>
                  <a:gd name="T6" fmla="*/ 1788 w 1832"/>
                  <a:gd name="T7" fmla="*/ 188 h 408"/>
                  <a:gd name="T8" fmla="*/ 1754 w 1832"/>
                  <a:gd name="T9" fmla="*/ 240 h 408"/>
                  <a:gd name="T10" fmla="*/ 1712 w 1832"/>
                  <a:gd name="T11" fmla="*/ 288 h 408"/>
                  <a:gd name="T12" fmla="*/ 1664 w 1832"/>
                  <a:gd name="T13" fmla="*/ 330 h 408"/>
                  <a:gd name="T14" fmla="*/ 1610 w 1832"/>
                  <a:gd name="T15" fmla="*/ 362 h 408"/>
                  <a:gd name="T16" fmla="*/ 1550 w 1832"/>
                  <a:gd name="T17" fmla="*/ 388 h 408"/>
                  <a:gd name="T18" fmla="*/ 1486 w 1832"/>
                  <a:gd name="T19" fmla="*/ 402 h 408"/>
                  <a:gd name="T20" fmla="*/ 1418 w 1832"/>
                  <a:gd name="T21" fmla="*/ 408 h 408"/>
                  <a:gd name="T22" fmla="*/ 0 w 1832"/>
                  <a:gd name="T23" fmla="*/ 408 h 408"/>
                  <a:gd name="T24" fmla="*/ 0 w 1832"/>
                  <a:gd name="T25" fmla="*/ 0 h 408"/>
                  <a:gd name="T26" fmla="*/ 1832 w 1832"/>
                  <a:gd name="T27" fmla="*/ 0 h 408"/>
                  <a:gd name="T28" fmla="*/ 1832 w 1832"/>
                  <a:gd name="T29" fmla="*/ 32 h 408"/>
                  <a:gd name="T30" fmla="*/ 1832 w 1832"/>
                  <a:gd name="T31" fmla="*/ 32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32" h="408">
                    <a:moveTo>
                      <a:pt x="1832" y="32"/>
                    </a:moveTo>
                    <a:lnTo>
                      <a:pt x="1830" y="66"/>
                    </a:lnTo>
                    <a:lnTo>
                      <a:pt x="1814" y="128"/>
                    </a:lnTo>
                    <a:lnTo>
                      <a:pt x="1788" y="188"/>
                    </a:lnTo>
                    <a:lnTo>
                      <a:pt x="1754" y="240"/>
                    </a:lnTo>
                    <a:lnTo>
                      <a:pt x="1712" y="288"/>
                    </a:lnTo>
                    <a:lnTo>
                      <a:pt x="1664" y="330"/>
                    </a:lnTo>
                    <a:lnTo>
                      <a:pt x="1610" y="362"/>
                    </a:lnTo>
                    <a:lnTo>
                      <a:pt x="1550" y="388"/>
                    </a:lnTo>
                    <a:lnTo>
                      <a:pt x="1486" y="402"/>
                    </a:lnTo>
                    <a:lnTo>
                      <a:pt x="1418" y="408"/>
                    </a:lnTo>
                    <a:lnTo>
                      <a:pt x="0" y="408"/>
                    </a:lnTo>
                    <a:lnTo>
                      <a:pt x="0" y="0"/>
                    </a:lnTo>
                    <a:lnTo>
                      <a:pt x="1832" y="0"/>
                    </a:lnTo>
                    <a:lnTo>
                      <a:pt x="1832" y="32"/>
                    </a:lnTo>
                    <a:lnTo>
                      <a:pt x="1832" y="32"/>
                    </a:lnTo>
                    <a:close/>
                  </a:path>
                </a:pathLst>
              </a:custGeom>
              <a:solidFill>
                <a:srgbClr val="D875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DF5908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80" name="Freeform 12"/>
              <p:cNvSpPr>
                <a:spLocks/>
              </p:cNvSpPr>
              <p:nvPr/>
            </p:nvSpPr>
            <p:spPr bwMode="gray">
              <a:xfrm>
                <a:off x="3810" y="3058"/>
                <a:ext cx="288" cy="334"/>
              </a:xfrm>
              <a:custGeom>
                <a:avLst/>
                <a:gdLst>
                  <a:gd name="T0" fmla="*/ 288 w 288"/>
                  <a:gd name="T1" fmla="*/ 0 h 334"/>
                  <a:gd name="T2" fmla="*/ 284 w 288"/>
                  <a:gd name="T3" fmla="*/ 52 h 334"/>
                  <a:gd name="T4" fmla="*/ 272 w 288"/>
                  <a:gd name="T5" fmla="*/ 98 h 334"/>
                  <a:gd name="T6" fmla="*/ 254 w 288"/>
                  <a:gd name="T7" fmla="*/ 140 h 334"/>
                  <a:gd name="T8" fmla="*/ 230 w 288"/>
                  <a:gd name="T9" fmla="*/ 176 h 334"/>
                  <a:gd name="T10" fmla="*/ 204 w 288"/>
                  <a:gd name="T11" fmla="*/ 208 h 334"/>
                  <a:gd name="T12" fmla="*/ 174 w 288"/>
                  <a:gd name="T13" fmla="*/ 238 h 334"/>
                  <a:gd name="T14" fmla="*/ 144 w 288"/>
                  <a:gd name="T15" fmla="*/ 262 h 334"/>
                  <a:gd name="T16" fmla="*/ 112 w 288"/>
                  <a:gd name="T17" fmla="*/ 282 h 334"/>
                  <a:gd name="T18" fmla="*/ 84 w 288"/>
                  <a:gd name="T19" fmla="*/ 298 h 334"/>
                  <a:gd name="T20" fmla="*/ 56 w 288"/>
                  <a:gd name="T21" fmla="*/ 312 h 334"/>
                  <a:gd name="T22" fmla="*/ 34 w 288"/>
                  <a:gd name="T23" fmla="*/ 322 h 334"/>
                  <a:gd name="T24" fmla="*/ 16 w 288"/>
                  <a:gd name="T25" fmla="*/ 328 h 334"/>
                  <a:gd name="T26" fmla="*/ 4 w 288"/>
                  <a:gd name="T27" fmla="*/ 332 h 334"/>
                  <a:gd name="T28" fmla="*/ 0 w 288"/>
                  <a:gd name="T29" fmla="*/ 334 h 334"/>
                  <a:gd name="T30" fmla="*/ 4 w 288"/>
                  <a:gd name="T31" fmla="*/ 332 h 334"/>
                  <a:gd name="T32" fmla="*/ 16 w 288"/>
                  <a:gd name="T33" fmla="*/ 326 h 334"/>
                  <a:gd name="T34" fmla="*/ 34 w 288"/>
                  <a:gd name="T35" fmla="*/ 318 h 334"/>
                  <a:gd name="T36" fmla="*/ 56 w 288"/>
                  <a:gd name="T37" fmla="*/ 304 h 334"/>
                  <a:gd name="T38" fmla="*/ 84 w 288"/>
                  <a:gd name="T39" fmla="*/ 288 h 334"/>
                  <a:gd name="T40" fmla="*/ 112 w 288"/>
                  <a:gd name="T41" fmla="*/ 266 h 334"/>
                  <a:gd name="T42" fmla="*/ 142 w 288"/>
                  <a:gd name="T43" fmla="*/ 242 h 334"/>
                  <a:gd name="T44" fmla="*/ 170 w 288"/>
                  <a:gd name="T45" fmla="*/ 212 h 334"/>
                  <a:gd name="T46" fmla="*/ 196 w 288"/>
                  <a:gd name="T47" fmla="*/ 180 h 334"/>
                  <a:gd name="T48" fmla="*/ 220 w 288"/>
                  <a:gd name="T49" fmla="*/ 142 h 334"/>
                  <a:gd name="T50" fmla="*/ 238 w 288"/>
                  <a:gd name="T51" fmla="*/ 100 h 334"/>
                  <a:gd name="T52" fmla="*/ 250 w 288"/>
                  <a:gd name="T53" fmla="*/ 54 h 334"/>
                  <a:gd name="T54" fmla="*/ 254 w 288"/>
                  <a:gd name="T55" fmla="*/ 2 h 334"/>
                  <a:gd name="T56" fmla="*/ 288 w 288"/>
                  <a:gd name="T57" fmla="*/ 0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88" h="334">
                    <a:moveTo>
                      <a:pt x="288" y="0"/>
                    </a:moveTo>
                    <a:lnTo>
                      <a:pt x="284" y="52"/>
                    </a:lnTo>
                    <a:lnTo>
                      <a:pt x="272" y="98"/>
                    </a:lnTo>
                    <a:lnTo>
                      <a:pt x="254" y="140"/>
                    </a:lnTo>
                    <a:lnTo>
                      <a:pt x="230" y="176"/>
                    </a:lnTo>
                    <a:lnTo>
                      <a:pt x="204" y="208"/>
                    </a:lnTo>
                    <a:lnTo>
                      <a:pt x="174" y="238"/>
                    </a:lnTo>
                    <a:lnTo>
                      <a:pt x="144" y="262"/>
                    </a:lnTo>
                    <a:lnTo>
                      <a:pt x="112" y="282"/>
                    </a:lnTo>
                    <a:lnTo>
                      <a:pt x="84" y="298"/>
                    </a:lnTo>
                    <a:lnTo>
                      <a:pt x="56" y="312"/>
                    </a:lnTo>
                    <a:lnTo>
                      <a:pt x="34" y="322"/>
                    </a:lnTo>
                    <a:lnTo>
                      <a:pt x="16" y="328"/>
                    </a:lnTo>
                    <a:lnTo>
                      <a:pt x="4" y="332"/>
                    </a:lnTo>
                    <a:lnTo>
                      <a:pt x="0" y="334"/>
                    </a:lnTo>
                    <a:lnTo>
                      <a:pt x="4" y="332"/>
                    </a:lnTo>
                    <a:lnTo>
                      <a:pt x="16" y="326"/>
                    </a:lnTo>
                    <a:lnTo>
                      <a:pt x="34" y="318"/>
                    </a:lnTo>
                    <a:lnTo>
                      <a:pt x="56" y="304"/>
                    </a:lnTo>
                    <a:lnTo>
                      <a:pt x="84" y="288"/>
                    </a:lnTo>
                    <a:lnTo>
                      <a:pt x="112" y="266"/>
                    </a:lnTo>
                    <a:lnTo>
                      <a:pt x="142" y="242"/>
                    </a:lnTo>
                    <a:lnTo>
                      <a:pt x="170" y="212"/>
                    </a:lnTo>
                    <a:lnTo>
                      <a:pt x="196" y="180"/>
                    </a:lnTo>
                    <a:lnTo>
                      <a:pt x="220" y="142"/>
                    </a:lnTo>
                    <a:lnTo>
                      <a:pt x="238" y="100"/>
                    </a:lnTo>
                    <a:lnTo>
                      <a:pt x="250" y="54"/>
                    </a:lnTo>
                    <a:lnTo>
                      <a:pt x="254" y="2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rgbClr val="FFFFFF">
                  <a:alpha val="4900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</p:grpSp>
      <p:grpSp>
        <p:nvGrpSpPr>
          <p:cNvPr id="83" name="Group 96"/>
          <p:cNvGrpSpPr>
            <a:grpSpLocks/>
          </p:cNvGrpSpPr>
          <p:nvPr/>
        </p:nvGrpSpPr>
        <p:grpSpPr bwMode="auto">
          <a:xfrm>
            <a:off x="571004" y="2450146"/>
            <a:ext cx="2204121" cy="2022691"/>
            <a:chOff x="4071" y="1584"/>
            <a:chExt cx="1092" cy="1097"/>
          </a:xfrm>
        </p:grpSpPr>
        <p:sp>
          <p:nvSpPr>
            <p:cNvPr id="84" name="Oval 13"/>
            <p:cNvSpPr>
              <a:spLocks noChangeArrowheads="1"/>
            </p:cNvSpPr>
            <p:nvPr/>
          </p:nvSpPr>
          <p:spPr bwMode="gray">
            <a:xfrm>
              <a:off x="4071" y="1584"/>
              <a:ext cx="1090" cy="1088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tint val="0"/>
                    <a:invGamma/>
                  </a:srgbClr>
                </a:gs>
                <a:gs pos="50000">
                  <a:srgbClr val="D8755A"/>
                </a:gs>
                <a:gs pos="100000">
                  <a:srgbClr val="D8755A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85" name="Oval 14"/>
            <p:cNvSpPr>
              <a:spLocks noChangeArrowheads="1"/>
            </p:cNvSpPr>
            <p:nvPr/>
          </p:nvSpPr>
          <p:spPr bwMode="gray">
            <a:xfrm>
              <a:off x="4073" y="1593"/>
              <a:ext cx="1090" cy="1088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alpha val="32001"/>
                  </a:srgbClr>
                </a:gs>
                <a:gs pos="100000">
                  <a:srgbClr val="D8755A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86" name="Oval 15"/>
            <p:cNvSpPr>
              <a:spLocks noChangeArrowheads="1"/>
            </p:cNvSpPr>
            <p:nvPr/>
          </p:nvSpPr>
          <p:spPr bwMode="gray">
            <a:xfrm>
              <a:off x="4131" y="1655"/>
              <a:ext cx="946" cy="945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shade val="54118"/>
                    <a:invGamma/>
                  </a:srgbClr>
                </a:gs>
                <a:gs pos="50000">
                  <a:srgbClr val="D8755A"/>
                </a:gs>
                <a:gs pos="100000">
                  <a:srgbClr val="D8755A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87" name="Oval 16"/>
            <p:cNvSpPr>
              <a:spLocks noChangeArrowheads="1"/>
            </p:cNvSpPr>
            <p:nvPr/>
          </p:nvSpPr>
          <p:spPr bwMode="gray">
            <a:xfrm>
              <a:off x="4128" y="1650"/>
              <a:ext cx="946" cy="945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shade val="63529"/>
                    <a:invGamma/>
                  </a:srgbClr>
                </a:gs>
                <a:gs pos="100000">
                  <a:srgbClr val="D8755A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88" name="Oval 17"/>
            <p:cNvSpPr>
              <a:spLocks noChangeArrowheads="1"/>
            </p:cNvSpPr>
            <p:nvPr/>
          </p:nvSpPr>
          <p:spPr bwMode="gray">
            <a:xfrm>
              <a:off x="4178" y="1703"/>
              <a:ext cx="852" cy="8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ko-KR" altLang="en-US"/>
            </a:p>
          </p:txBody>
        </p:sp>
        <p:grpSp>
          <p:nvGrpSpPr>
            <p:cNvPr id="89" name="Group 18"/>
            <p:cNvGrpSpPr>
              <a:grpSpLocks/>
            </p:cNvGrpSpPr>
            <p:nvPr/>
          </p:nvGrpSpPr>
          <p:grpSpPr bwMode="auto">
            <a:xfrm>
              <a:off x="4198" y="1716"/>
              <a:ext cx="826" cy="825"/>
              <a:chOff x="4166" y="1706"/>
              <a:chExt cx="1252" cy="1252"/>
            </a:xfrm>
          </p:grpSpPr>
          <p:sp>
            <p:nvSpPr>
              <p:cNvPr id="90" name="Oval 19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ko-KR" altLang="en-US"/>
              </a:p>
            </p:txBody>
          </p:sp>
          <p:sp>
            <p:nvSpPr>
              <p:cNvPr id="91" name="Oval 20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ko-KR" altLang="en-US"/>
              </a:p>
            </p:txBody>
          </p:sp>
          <p:sp>
            <p:nvSpPr>
              <p:cNvPr id="92" name="Oval 21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ko-KR" altLang="en-US"/>
              </a:p>
            </p:txBody>
          </p:sp>
          <p:sp>
            <p:nvSpPr>
              <p:cNvPr id="93" name="Oval 22"/>
              <p:cNvSpPr>
                <a:spLocks noChangeArrowheads="1"/>
              </p:cNvSpPr>
              <p:nvPr/>
            </p:nvSpPr>
            <p:spPr bwMode="gray">
              <a:xfrm rot="16200000">
                <a:off x="4225" y="1868"/>
                <a:ext cx="1034" cy="925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r>
                  <a:rPr lang="en-US" altLang="ko-KR" sz="2800" b="1" dirty="0" smtClean="0">
                    <a:solidFill>
                      <a:srgbClr val="002060"/>
                    </a:solidFill>
                  </a:rPr>
                  <a:t>GEMS*</a:t>
                </a:r>
                <a:br>
                  <a:rPr lang="en-US" altLang="ko-KR" sz="2800" b="1" dirty="0" smtClean="0">
                    <a:solidFill>
                      <a:srgbClr val="002060"/>
                    </a:solidFill>
                  </a:rPr>
                </a:br>
                <a:r>
                  <a:rPr lang="en-US" altLang="ko-KR" sz="2000" b="1" dirty="0" smtClean="0">
                    <a:solidFill>
                      <a:srgbClr val="002060"/>
                    </a:solidFill>
                  </a:rPr>
                  <a:t>(GEO)</a:t>
                </a:r>
                <a:endParaRPr lang="ko-KR" altLang="en-US" sz="2000" b="1" dirty="0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94" name="Text Box 34"/>
          <p:cNvSpPr txBox="1">
            <a:spLocks noChangeArrowheads="1"/>
          </p:cNvSpPr>
          <p:nvPr/>
        </p:nvSpPr>
        <p:spPr bwMode="gray">
          <a:xfrm rot="3925970">
            <a:off x="1184362" y="5216407"/>
            <a:ext cx="19459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ko-KR" sz="2400" b="1" dirty="0" smtClean="0">
                <a:solidFill>
                  <a:srgbClr val="FFFFFF"/>
                </a:solidFill>
                <a:ea typeface="굴림" charset="-127"/>
              </a:rPr>
              <a:t>2019~2029</a:t>
            </a:r>
            <a:endParaRPr lang="en-US" altLang="ko-KR" sz="2400" b="1" dirty="0">
              <a:solidFill>
                <a:srgbClr val="FFFFFF"/>
              </a:solidFill>
              <a:ea typeface="굴림" charset="-127"/>
            </a:endParaRPr>
          </a:p>
        </p:txBody>
      </p:sp>
      <p:sp>
        <p:nvSpPr>
          <p:cNvPr id="95" name="Text Box 35"/>
          <p:cNvSpPr txBox="1">
            <a:spLocks noChangeArrowheads="1"/>
          </p:cNvSpPr>
          <p:nvPr/>
        </p:nvSpPr>
        <p:spPr bwMode="gray">
          <a:xfrm rot="3925970">
            <a:off x="1679285" y="4974142"/>
            <a:ext cx="18419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ko-KR" sz="1600" b="1" dirty="0" smtClean="0">
                <a:solidFill>
                  <a:srgbClr val="FFFFFF"/>
                </a:solidFill>
                <a:ea typeface="굴림" charset="-127"/>
              </a:rPr>
              <a:t>2019.10 Launch</a:t>
            </a:r>
            <a:endParaRPr lang="en-US" altLang="ko-KR" sz="1600" b="1" dirty="0">
              <a:solidFill>
                <a:srgbClr val="FFFFFF"/>
              </a:solidFill>
              <a:ea typeface="굴림" charset="-127"/>
            </a:endParaRPr>
          </a:p>
        </p:txBody>
      </p:sp>
      <p:grpSp>
        <p:nvGrpSpPr>
          <p:cNvPr id="96" name="Group 100"/>
          <p:cNvGrpSpPr>
            <a:grpSpLocks/>
          </p:cNvGrpSpPr>
          <p:nvPr/>
        </p:nvGrpSpPr>
        <p:grpSpPr bwMode="auto">
          <a:xfrm>
            <a:off x="6253262" y="2581059"/>
            <a:ext cx="2257022" cy="3918699"/>
            <a:chOff x="2832" y="1728"/>
            <a:chExt cx="1200" cy="2153"/>
          </a:xfrm>
        </p:grpSpPr>
        <p:grpSp>
          <p:nvGrpSpPr>
            <p:cNvPr id="97" name="Group 101"/>
            <p:cNvGrpSpPr>
              <a:grpSpLocks/>
            </p:cNvGrpSpPr>
            <p:nvPr/>
          </p:nvGrpSpPr>
          <p:grpSpPr bwMode="auto">
            <a:xfrm rot="3877067">
              <a:off x="2936" y="2786"/>
              <a:ext cx="1577" cy="614"/>
              <a:chOff x="2290" y="2725"/>
              <a:chExt cx="1832" cy="713"/>
            </a:xfrm>
          </p:grpSpPr>
          <p:grpSp>
            <p:nvGrpSpPr>
              <p:cNvPr id="111" name="Group 102"/>
              <p:cNvGrpSpPr>
                <a:grpSpLocks/>
              </p:cNvGrpSpPr>
              <p:nvPr/>
            </p:nvGrpSpPr>
            <p:grpSpPr bwMode="auto">
              <a:xfrm>
                <a:off x="2290" y="3030"/>
                <a:ext cx="1832" cy="408"/>
                <a:chOff x="2290" y="3030"/>
                <a:chExt cx="1832" cy="408"/>
              </a:xfrm>
            </p:grpSpPr>
            <p:sp>
              <p:nvSpPr>
                <p:cNvPr id="115" name="Freeform 103"/>
                <p:cNvSpPr>
                  <a:spLocks/>
                </p:cNvSpPr>
                <p:nvPr/>
              </p:nvSpPr>
              <p:spPr bwMode="gray">
                <a:xfrm>
                  <a:off x="2290" y="3030"/>
                  <a:ext cx="1832" cy="408"/>
                </a:xfrm>
                <a:custGeom>
                  <a:avLst/>
                  <a:gdLst>
                    <a:gd name="T0" fmla="*/ 1832 w 1832"/>
                    <a:gd name="T1" fmla="*/ 32 h 408"/>
                    <a:gd name="T2" fmla="*/ 1830 w 1832"/>
                    <a:gd name="T3" fmla="*/ 66 h 408"/>
                    <a:gd name="T4" fmla="*/ 1814 w 1832"/>
                    <a:gd name="T5" fmla="*/ 128 h 408"/>
                    <a:gd name="T6" fmla="*/ 1788 w 1832"/>
                    <a:gd name="T7" fmla="*/ 188 h 408"/>
                    <a:gd name="T8" fmla="*/ 1754 w 1832"/>
                    <a:gd name="T9" fmla="*/ 240 h 408"/>
                    <a:gd name="T10" fmla="*/ 1712 w 1832"/>
                    <a:gd name="T11" fmla="*/ 288 h 408"/>
                    <a:gd name="T12" fmla="*/ 1664 w 1832"/>
                    <a:gd name="T13" fmla="*/ 330 h 408"/>
                    <a:gd name="T14" fmla="*/ 1610 w 1832"/>
                    <a:gd name="T15" fmla="*/ 362 h 408"/>
                    <a:gd name="T16" fmla="*/ 1550 w 1832"/>
                    <a:gd name="T17" fmla="*/ 388 h 408"/>
                    <a:gd name="T18" fmla="*/ 1486 w 1832"/>
                    <a:gd name="T19" fmla="*/ 402 h 408"/>
                    <a:gd name="T20" fmla="*/ 1418 w 1832"/>
                    <a:gd name="T21" fmla="*/ 408 h 408"/>
                    <a:gd name="T22" fmla="*/ 0 w 1832"/>
                    <a:gd name="T23" fmla="*/ 408 h 408"/>
                    <a:gd name="T24" fmla="*/ 0 w 1832"/>
                    <a:gd name="T25" fmla="*/ 0 h 408"/>
                    <a:gd name="T26" fmla="*/ 1832 w 1832"/>
                    <a:gd name="T27" fmla="*/ 0 h 408"/>
                    <a:gd name="T28" fmla="*/ 1832 w 1832"/>
                    <a:gd name="T29" fmla="*/ 32 h 408"/>
                    <a:gd name="T30" fmla="*/ 1832 w 1832"/>
                    <a:gd name="T31" fmla="*/ 32 h 4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832" h="408">
                      <a:moveTo>
                        <a:pt x="1832" y="32"/>
                      </a:moveTo>
                      <a:lnTo>
                        <a:pt x="1830" y="66"/>
                      </a:lnTo>
                      <a:lnTo>
                        <a:pt x="1814" y="128"/>
                      </a:lnTo>
                      <a:lnTo>
                        <a:pt x="1788" y="188"/>
                      </a:lnTo>
                      <a:lnTo>
                        <a:pt x="1754" y="240"/>
                      </a:lnTo>
                      <a:lnTo>
                        <a:pt x="1712" y="288"/>
                      </a:lnTo>
                      <a:lnTo>
                        <a:pt x="1664" y="330"/>
                      </a:lnTo>
                      <a:lnTo>
                        <a:pt x="1610" y="362"/>
                      </a:lnTo>
                      <a:lnTo>
                        <a:pt x="1550" y="388"/>
                      </a:lnTo>
                      <a:lnTo>
                        <a:pt x="1486" y="402"/>
                      </a:lnTo>
                      <a:lnTo>
                        <a:pt x="1418" y="408"/>
                      </a:lnTo>
                      <a:lnTo>
                        <a:pt x="0" y="408"/>
                      </a:lnTo>
                      <a:lnTo>
                        <a:pt x="0" y="0"/>
                      </a:lnTo>
                      <a:lnTo>
                        <a:pt x="1832" y="0"/>
                      </a:lnTo>
                      <a:lnTo>
                        <a:pt x="1832" y="32"/>
                      </a:lnTo>
                      <a:lnTo>
                        <a:pt x="1832" y="32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1E72C6">
                        <a:gamma/>
                        <a:shade val="46275"/>
                        <a:invGamma/>
                      </a:srgbClr>
                    </a:gs>
                    <a:gs pos="100000">
                      <a:srgbClr val="1E72C6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DF5908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116" name="Freeform 104"/>
                <p:cNvSpPr>
                  <a:spLocks/>
                </p:cNvSpPr>
                <p:nvPr/>
              </p:nvSpPr>
              <p:spPr bwMode="gray">
                <a:xfrm>
                  <a:off x="3810" y="3058"/>
                  <a:ext cx="288" cy="334"/>
                </a:xfrm>
                <a:custGeom>
                  <a:avLst/>
                  <a:gdLst>
                    <a:gd name="T0" fmla="*/ 288 w 288"/>
                    <a:gd name="T1" fmla="*/ 0 h 334"/>
                    <a:gd name="T2" fmla="*/ 284 w 288"/>
                    <a:gd name="T3" fmla="*/ 52 h 334"/>
                    <a:gd name="T4" fmla="*/ 272 w 288"/>
                    <a:gd name="T5" fmla="*/ 98 h 334"/>
                    <a:gd name="T6" fmla="*/ 254 w 288"/>
                    <a:gd name="T7" fmla="*/ 140 h 334"/>
                    <a:gd name="T8" fmla="*/ 230 w 288"/>
                    <a:gd name="T9" fmla="*/ 176 h 334"/>
                    <a:gd name="T10" fmla="*/ 204 w 288"/>
                    <a:gd name="T11" fmla="*/ 208 h 334"/>
                    <a:gd name="T12" fmla="*/ 174 w 288"/>
                    <a:gd name="T13" fmla="*/ 238 h 334"/>
                    <a:gd name="T14" fmla="*/ 144 w 288"/>
                    <a:gd name="T15" fmla="*/ 262 h 334"/>
                    <a:gd name="T16" fmla="*/ 112 w 288"/>
                    <a:gd name="T17" fmla="*/ 282 h 334"/>
                    <a:gd name="T18" fmla="*/ 84 w 288"/>
                    <a:gd name="T19" fmla="*/ 298 h 334"/>
                    <a:gd name="T20" fmla="*/ 56 w 288"/>
                    <a:gd name="T21" fmla="*/ 312 h 334"/>
                    <a:gd name="T22" fmla="*/ 34 w 288"/>
                    <a:gd name="T23" fmla="*/ 322 h 334"/>
                    <a:gd name="T24" fmla="*/ 16 w 288"/>
                    <a:gd name="T25" fmla="*/ 328 h 334"/>
                    <a:gd name="T26" fmla="*/ 4 w 288"/>
                    <a:gd name="T27" fmla="*/ 332 h 334"/>
                    <a:gd name="T28" fmla="*/ 0 w 288"/>
                    <a:gd name="T29" fmla="*/ 334 h 334"/>
                    <a:gd name="T30" fmla="*/ 4 w 288"/>
                    <a:gd name="T31" fmla="*/ 332 h 334"/>
                    <a:gd name="T32" fmla="*/ 16 w 288"/>
                    <a:gd name="T33" fmla="*/ 326 h 334"/>
                    <a:gd name="T34" fmla="*/ 34 w 288"/>
                    <a:gd name="T35" fmla="*/ 318 h 334"/>
                    <a:gd name="T36" fmla="*/ 56 w 288"/>
                    <a:gd name="T37" fmla="*/ 304 h 334"/>
                    <a:gd name="T38" fmla="*/ 84 w 288"/>
                    <a:gd name="T39" fmla="*/ 288 h 334"/>
                    <a:gd name="T40" fmla="*/ 112 w 288"/>
                    <a:gd name="T41" fmla="*/ 266 h 334"/>
                    <a:gd name="T42" fmla="*/ 142 w 288"/>
                    <a:gd name="T43" fmla="*/ 242 h 334"/>
                    <a:gd name="T44" fmla="*/ 170 w 288"/>
                    <a:gd name="T45" fmla="*/ 212 h 334"/>
                    <a:gd name="T46" fmla="*/ 196 w 288"/>
                    <a:gd name="T47" fmla="*/ 180 h 334"/>
                    <a:gd name="T48" fmla="*/ 220 w 288"/>
                    <a:gd name="T49" fmla="*/ 142 h 334"/>
                    <a:gd name="T50" fmla="*/ 238 w 288"/>
                    <a:gd name="T51" fmla="*/ 100 h 334"/>
                    <a:gd name="T52" fmla="*/ 250 w 288"/>
                    <a:gd name="T53" fmla="*/ 54 h 334"/>
                    <a:gd name="T54" fmla="*/ 254 w 288"/>
                    <a:gd name="T55" fmla="*/ 2 h 334"/>
                    <a:gd name="T56" fmla="*/ 288 w 288"/>
                    <a:gd name="T57" fmla="*/ 0 h 3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88" h="334">
                      <a:moveTo>
                        <a:pt x="288" y="0"/>
                      </a:moveTo>
                      <a:lnTo>
                        <a:pt x="284" y="52"/>
                      </a:lnTo>
                      <a:lnTo>
                        <a:pt x="272" y="98"/>
                      </a:lnTo>
                      <a:lnTo>
                        <a:pt x="254" y="140"/>
                      </a:lnTo>
                      <a:lnTo>
                        <a:pt x="230" y="176"/>
                      </a:lnTo>
                      <a:lnTo>
                        <a:pt x="204" y="208"/>
                      </a:lnTo>
                      <a:lnTo>
                        <a:pt x="174" y="238"/>
                      </a:lnTo>
                      <a:lnTo>
                        <a:pt x="144" y="262"/>
                      </a:lnTo>
                      <a:lnTo>
                        <a:pt x="112" y="282"/>
                      </a:lnTo>
                      <a:lnTo>
                        <a:pt x="84" y="298"/>
                      </a:lnTo>
                      <a:lnTo>
                        <a:pt x="56" y="312"/>
                      </a:lnTo>
                      <a:lnTo>
                        <a:pt x="34" y="322"/>
                      </a:lnTo>
                      <a:lnTo>
                        <a:pt x="16" y="328"/>
                      </a:lnTo>
                      <a:lnTo>
                        <a:pt x="4" y="332"/>
                      </a:lnTo>
                      <a:lnTo>
                        <a:pt x="0" y="334"/>
                      </a:lnTo>
                      <a:lnTo>
                        <a:pt x="4" y="332"/>
                      </a:lnTo>
                      <a:lnTo>
                        <a:pt x="16" y="326"/>
                      </a:lnTo>
                      <a:lnTo>
                        <a:pt x="34" y="318"/>
                      </a:lnTo>
                      <a:lnTo>
                        <a:pt x="56" y="304"/>
                      </a:lnTo>
                      <a:lnTo>
                        <a:pt x="84" y="288"/>
                      </a:lnTo>
                      <a:lnTo>
                        <a:pt x="112" y="266"/>
                      </a:lnTo>
                      <a:lnTo>
                        <a:pt x="142" y="242"/>
                      </a:lnTo>
                      <a:lnTo>
                        <a:pt x="170" y="212"/>
                      </a:lnTo>
                      <a:lnTo>
                        <a:pt x="196" y="180"/>
                      </a:lnTo>
                      <a:lnTo>
                        <a:pt x="220" y="142"/>
                      </a:lnTo>
                      <a:lnTo>
                        <a:pt x="238" y="100"/>
                      </a:lnTo>
                      <a:lnTo>
                        <a:pt x="250" y="54"/>
                      </a:lnTo>
                      <a:lnTo>
                        <a:pt x="254" y="2"/>
                      </a:lnTo>
                      <a:lnTo>
                        <a:pt x="288" y="0"/>
                      </a:lnTo>
                      <a:close/>
                    </a:path>
                  </a:pathLst>
                </a:custGeom>
                <a:solidFill>
                  <a:srgbClr val="FFFFFF">
                    <a:alpha val="49001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</p:grpSp>
          <p:grpSp>
            <p:nvGrpSpPr>
              <p:cNvPr id="112" name="Group 105"/>
              <p:cNvGrpSpPr>
                <a:grpSpLocks/>
              </p:cNvGrpSpPr>
              <p:nvPr/>
            </p:nvGrpSpPr>
            <p:grpSpPr bwMode="auto">
              <a:xfrm flipV="1">
                <a:off x="2290" y="2725"/>
                <a:ext cx="1406" cy="313"/>
                <a:chOff x="2290" y="3030"/>
                <a:chExt cx="1832" cy="408"/>
              </a:xfrm>
            </p:grpSpPr>
            <p:sp>
              <p:nvSpPr>
                <p:cNvPr id="113" name="Freeform 106"/>
                <p:cNvSpPr>
                  <a:spLocks/>
                </p:cNvSpPr>
                <p:nvPr/>
              </p:nvSpPr>
              <p:spPr bwMode="gray">
                <a:xfrm>
                  <a:off x="2290" y="3030"/>
                  <a:ext cx="1832" cy="408"/>
                </a:xfrm>
                <a:custGeom>
                  <a:avLst/>
                  <a:gdLst>
                    <a:gd name="T0" fmla="*/ 1832 w 1832"/>
                    <a:gd name="T1" fmla="*/ 32 h 408"/>
                    <a:gd name="T2" fmla="*/ 1830 w 1832"/>
                    <a:gd name="T3" fmla="*/ 66 h 408"/>
                    <a:gd name="T4" fmla="*/ 1814 w 1832"/>
                    <a:gd name="T5" fmla="*/ 128 h 408"/>
                    <a:gd name="T6" fmla="*/ 1788 w 1832"/>
                    <a:gd name="T7" fmla="*/ 188 h 408"/>
                    <a:gd name="T8" fmla="*/ 1754 w 1832"/>
                    <a:gd name="T9" fmla="*/ 240 h 408"/>
                    <a:gd name="T10" fmla="*/ 1712 w 1832"/>
                    <a:gd name="T11" fmla="*/ 288 h 408"/>
                    <a:gd name="T12" fmla="*/ 1664 w 1832"/>
                    <a:gd name="T13" fmla="*/ 330 h 408"/>
                    <a:gd name="T14" fmla="*/ 1610 w 1832"/>
                    <a:gd name="T15" fmla="*/ 362 h 408"/>
                    <a:gd name="T16" fmla="*/ 1550 w 1832"/>
                    <a:gd name="T17" fmla="*/ 388 h 408"/>
                    <a:gd name="T18" fmla="*/ 1486 w 1832"/>
                    <a:gd name="T19" fmla="*/ 402 h 408"/>
                    <a:gd name="T20" fmla="*/ 1418 w 1832"/>
                    <a:gd name="T21" fmla="*/ 408 h 408"/>
                    <a:gd name="T22" fmla="*/ 0 w 1832"/>
                    <a:gd name="T23" fmla="*/ 408 h 408"/>
                    <a:gd name="T24" fmla="*/ 0 w 1832"/>
                    <a:gd name="T25" fmla="*/ 0 h 408"/>
                    <a:gd name="T26" fmla="*/ 1832 w 1832"/>
                    <a:gd name="T27" fmla="*/ 0 h 408"/>
                    <a:gd name="T28" fmla="*/ 1832 w 1832"/>
                    <a:gd name="T29" fmla="*/ 32 h 408"/>
                    <a:gd name="T30" fmla="*/ 1832 w 1832"/>
                    <a:gd name="T31" fmla="*/ 32 h 4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832" h="408">
                      <a:moveTo>
                        <a:pt x="1832" y="32"/>
                      </a:moveTo>
                      <a:lnTo>
                        <a:pt x="1830" y="66"/>
                      </a:lnTo>
                      <a:lnTo>
                        <a:pt x="1814" y="128"/>
                      </a:lnTo>
                      <a:lnTo>
                        <a:pt x="1788" y="188"/>
                      </a:lnTo>
                      <a:lnTo>
                        <a:pt x="1754" y="240"/>
                      </a:lnTo>
                      <a:lnTo>
                        <a:pt x="1712" y="288"/>
                      </a:lnTo>
                      <a:lnTo>
                        <a:pt x="1664" y="330"/>
                      </a:lnTo>
                      <a:lnTo>
                        <a:pt x="1610" y="362"/>
                      </a:lnTo>
                      <a:lnTo>
                        <a:pt x="1550" y="388"/>
                      </a:lnTo>
                      <a:lnTo>
                        <a:pt x="1486" y="402"/>
                      </a:lnTo>
                      <a:lnTo>
                        <a:pt x="1418" y="408"/>
                      </a:lnTo>
                      <a:lnTo>
                        <a:pt x="0" y="408"/>
                      </a:lnTo>
                      <a:lnTo>
                        <a:pt x="0" y="0"/>
                      </a:lnTo>
                      <a:lnTo>
                        <a:pt x="1832" y="0"/>
                      </a:lnTo>
                      <a:lnTo>
                        <a:pt x="1832" y="32"/>
                      </a:lnTo>
                      <a:lnTo>
                        <a:pt x="1832" y="32"/>
                      </a:lnTo>
                      <a:close/>
                    </a:path>
                  </a:pathLst>
                </a:custGeom>
                <a:solidFill>
                  <a:srgbClr val="1E72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DF5908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114" name="Freeform 107"/>
                <p:cNvSpPr>
                  <a:spLocks/>
                </p:cNvSpPr>
                <p:nvPr/>
              </p:nvSpPr>
              <p:spPr bwMode="gray">
                <a:xfrm>
                  <a:off x="3810" y="3058"/>
                  <a:ext cx="288" cy="334"/>
                </a:xfrm>
                <a:custGeom>
                  <a:avLst/>
                  <a:gdLst>
                    <a:gd name="T0" fmla="*/ 288 w 288"/>
                    <a:gd name="T1" fmla="*/ 0 h 334"/>
                    <a:gd name="T2" fmla="*/ 284 w 288"/>
                    <a:gd name="T3" fmla="*/ 52 h 334"/>
                    <a:gd name="T4" fmla="*/ 272 w 288"/>
                    <a:gd name="T5" fmla="*/ 98 h 334"/>
                    <a:gd name="T6" fmla="*/ 254 w 288"/>
                    <a:gd name="T7" fmla="*/ 140 h 334"/>
                    <a:gd name="T8" fmla="*/ 230 w 288"/>
                    <a:gd name="T9" fmla="*/ 176 h 334"/>
                    <a:gd name="T10" fmla="*/ 204 w 288"/>
                    <a:gd name="T11" fmla="*/ 208 h 334"/>
                    <a:gd name="T12" fmla="*/ 174 w 288"/>
                    <a:gd name="T13" fmla="*/ 238 h 334"/>
                    <a:gd name="T14" fmla="*/ 144 w 288"/>
                    <a:gd name="T15" fmla="*/ 262 h 334"/>
                    <a:gd name="T16" fmla="*/ 112 w 288"/>
                    <a:gd name="T17" fmla="*/ 282 h 334"/>
                    <a:gd name="T18" fmla="*/ 84 w 288"/>
                    <a:gd name="T19" fmla="*/ 298 h 334"/>
                    <a:gd name="T20" fmla="*/ 56 w 288"/>
                    <a:gd name="T21" fmla="*/ 312 h 334"/>
                    <a:gd name="T22" fmla="*/ 34 w 288"/>
                    <a:gd name="T23" fmla="*/ 322 h 334"/>
                    <a:gd name="T24" fmla="*/ 16 w 288"/>
                    <a:gd name="T25" fmla="*/ 328 h 334"/>
                    <a:gd name="T26" fmla="*/ 4 w 288"/>
                    <a:gd name="T27" fmla="*/ 332 h 334"/>
                    <a:gd name="T28" fmla="*/ 0 w 288"/>
                    <a:gd name="T29" fmla="*/ 334 h 334"/>
                    <a:gd name="T30" fmla="*/ 4 w 288"/>
                    <a:gd name="T31" fmla="*/ 332 h 334"/>
                    <a:gd name="T32" fmla="*/ 16 w 288"/>
                    <a:gd name="T33" fmla="*/ 326 h 334"/>
                    <a:gd name="T34" fmla="*/ 34 w 288"/>
                    <a:gd name="T35" fmla="*/ 318 h 334"/>
                    <a:gd name="T36" fmla="*/ 56 w 288"/>
                    <a:gd name="T37" fmla="*/ 304 h 334"/>
                    <a:gd name="T38" fmla="*/ 84 w 288"/>
                    <a:gd name="T39" fmla="*/ 288 h 334"/>
                    <a:gd name="T40" fmla="*/ 112 w 288"/>
                    <a:gd name="T41" fmla="*/ 266 h 334"/>
                    <a:gd name="T42" fmla="*/ 142 w 288"/>
                    <a:gd name="T43" fmla="*/ 242 h 334"/>
                    <a:gd name="T44" fmla="*/ 170 w 288"/>
                    <a:gd name="T45" fmla="*/ 212 h 334"/>
                    <a:gd name="T46" fmla="*/ 196 w 288"/>
                    <a:gd name="T47" fmla="*/ 180 h 334"/>
                    <a:gd name="T48" fmla="*/ 220 w 288"/>
                    <a:gd name="T49" fmla="*/ 142 h 334"/>
                    <a:gd name="T50" fmla="*/ 238 w 288"/>
                    <a:gd name="T51" fmla="*/ 100 h 334"/>
                    <a:gd name="T52" fmla="*/ 250 w 288"/>
                    <a:gd name="T53" fmla="*/ 54 h 334"/>
                    <a:gd name="T54" fmla="*/ 254 w 288"/>
                    <a:gd name="T55" fmla="*/ 2 h 334"/>
                    <a:gd name="T56" fmla="*/ 288 w 288"/>
                    <a:gd name="T57" fmla="*/ 0 h 3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88" h="334">
                      <a:moveTo>
                        <a:pt x="288" y="0"/>
                      </a:moveTo>
                      <a:lnTo>
                        <a:pt x="284" y="52"/>
                      </a:lnTo>
                      <a:lnTo>
                        <a:pt x="272" y="98"/>
                      </a:lnTo>
                      <a:lnTo>
                        <a:pt x="254" y="140"/>
                      </a:lnTo>
                      <a:lnTo>
                        <a:pt x="230" y="176"/>
                      </a:lnTo>
                      <a:lnTo>
                        <a:pt x="204" y="208"/>
                      </a:lnTo>
                      <a:lnTo>
                        <a:pt x="174" y="238"/>
                      </a:lnTo>
                      <a:lnTo>
                        <a:pt x="144" y="262"/>
                      </a:lnTo>
                      <a:lnTo>
                        <a:pt x="112" y="282"/>
                      </a:lnTo>
                      <a:lnTo>
                        <a:pt x="84" y="298"/>
                      </a:lnTo>
                      <a:lnTo>
                        <a:pt x="56" y="312"/>
                      </a:lnTo>
                      <a:lnTo>
                        <a:pt x="34" y="322"/>
                      </a:lnTo>
                      <a:lnTo>
                        <a:pt x="16" y="328"/>
                      </a:lnTo>
                      <a:lnTo>
                        <a:pt x="4" y="332"/>
                      </a:lnTo>
                      <a:lnTo>
                        <a:pt x="0" y="334"/>
                      </a:lnTo>
                      <a:lnTo>
                        <a:pt x="4" y="332"/>
                      </a:lnTo>
                      <a:lnTo>
                        <a:pt x="16" y="326"/>
                      </a:lnTo>
                      <a:lnTo>
                        <a:pt x="34" y="318"/>
                      </a:lnTo>
                      <a:lnTo>
                        <a:pt x="56" y="304"/>
                      </a:lnTo>
                      <a:lnTo>
                        <a:pt x="84" y="288"/>
                      </a:lnTo>
                      <a:lnTo>
                        <a:pt x="112" y="266"/>
                      </a:lnTo>
                      <a:lnTo>
                        <a:pt x="142" y="242"/>
                      </a:lnTo>
                      <a:lnTo>
                        <a:pt x="170" y="212"/>
                      </a:lnTo>
                      <a:lnTo>
                        <a:pt x="196" y="180"/>
                      </a:lnTo>
                      <a:lnTo>
                        <a:pt x="220" y="142"/>
                      </a:lnTo>
                      <a:lnTo>
                        <a:pt x="238" y="100"/>
                      </a:lnTo>
                      <a:lnTo>
                        <a:pt x="250" y="54"/>
                      </a:lnTo>
                      <a:lnTo>
                        <a:pt x="254" y="2"/>
                      </a:lnTo>
                      <a:lnTo>
                        <a:pt x="288" y="0"/>
                      </a:lnTo>
                      <a:close/>
                    </a:path>
                  </a:pathLst>
                </a:custGeom>
                <a:solidFill>
                  <a:srgbClr val="FFFFFF">
                    <a:alpha val="49001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</p:grpSp>
        </p:grpSp>
        <p:sp>
          <p:nvSpPr>
            <p:cNvPr id="98" name="Text Box 108"/>
            <p:cNvSpPr txBox="1">
              <a:spLocks noChangeArrowheads="1"/>
            </p:cNvSpPr>
            <p:nvPr/>
          </p:nvSpPr>
          <p:spPr bwMode="gray">
            <a:xfrm rot="3925970">
              <a:off x="3117" y="2998"/>
              <a:ext cx="954" cy="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2400" b="1" dirty="0" smtClean="0">
                  <a:solidFill>
                    <a:srgbClr val="FFFFFF"/>
                  </a:solidFill>
                  <a:ea typeface="굴림" charset="-127"/>
                </a:rPr>
                <a:t>2029~2039</a:t>
              </a:r>
              <a:endParaRPr lang="en-US" altLang="ko-KR" sz="2400" b="1" dirty="0">
                <a:solidFill>
                  <a:srgbClr val="FFFFFF"/>
                </a:solidFill>
                <a:ea typeface="굴림" charset="-127"/>
              </a:endParaRPr>
            </a:p>
          </p:txBody>
        </p:sp>
        <p:sp>
          <p:nvSpPr>
            <p:cNvPr id="99" name="Text Box 109"/>
            <p:cNvSpPr txBox="1">
              <a:spLocks noChangeArrowheads="1"/>
            </p:cNvSpPr>
            <p:nvPr/>
          </p:nvSpPr>
          <p:spPr bwMode="gray">
            <a:xfrm rot="3925970">
              <a:off x="3301" y="2840"/>
              <a:ext cx="1007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en-US" altLang="ko-KR" sz="1400" b="1" dirty="0" smtClean="0">
                  <a:solidFill>
                    <a:srgbClr val="FFFFFF"/>
                  </a:solidFill>
                  <a:ea typeface="굴림" charset="-127"/>
                </a:rPr>
                <a:t>2029 </a:t>
              </a:r>
              <a:r>
                <a:rPr lang="en-US" altLang="ko-KR" sz="1600" b="1" dirty="0" smtClean="0">
                  <a:solidFill>
                    <a:srgbClr val="FFFFFF"/>
                  </a:solidFill>
                  <a:ea typeface="굴림" charset="-127"/>
                </a:rPr>
                <a:t>Launch(TBD)</a:t>
              </a:r>
              <a:endParaRPr lang="en-US" altLang="ko-KR" sz="1400" b="1" dirty="0">
                <a:solidFill>
                  <a:srgbClr val="FFFFFF"/>
                </a:solidFill>
                <a:ea typeface="굴림" charset="-127"/>
              </a:endParaRPr>
            </a:p>
          </p:txBody>
        </p:sp>
        <p:grpSp>
          <p:nvGrpSpPr>
            <p:cNvPr id="100" name="Group 110"/>
            <p:cNvGrpSpPr>
              <a:grpSpLocks/>
            </p:cNvGrpSpPr>
            <p:nvPr/>
          </p:nvGrpSpPr>
          <p:grpSpPr bwMode="auto">
            <a:xfrm>
              <a:off x="2832" y="1728"/>
              <a:ext cx="907" cy="907"/>
              <a:chOff x="2832" y="1728"/>
              <a:chExt cx="907" cy="907"/>
            </a:xfrm>
          </p:grpSpPr>
          <p:sp>
            <p:nvSpPr>
              <p:cNvPr id="101" name="Oval 111"/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tint val="0"/>
                      <a:invGamma/>
                    </a:srgbClr>
                  </a:gs>
                  <a:gs pos="50000">
                    <a:srgbClr val="3965E1"/>
                  </a:gs>
                  <a:gs pos="100000">
                    <a:srgbClr val="3965E1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ko-KR" altLang="en-US"/>
              </a:p>
            </p:txBody>
          </p:sp>
          <p:sp>
            <p:nvSpPr>
              <p:cNvPr id="102" name="Oval 112"/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alpha val="32001"/>
                    </a:srgbClr>
                  </a:gs>
                  <a:gs pos="100000">
                    <a:srgbClr val="3965E1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ko-KR" altLang="en-US"/>
              </a:p>
            </p:txBody>
          </p:sp>
          <p:sp>
            <p:nvSpPr>
              <p:cNvPr id="103" name="Oval 113"/>
              <p:cNvSpPr>
                <a:spLocks noChangeArrowheads="1"/>
              </p:cNvSpPr>
              <p:nvPr/>
            </p:nvSpPr>
            <p:spPr bwMode="gray">
              <a:xfrm>
                <a:off x="2889" y="1788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shade val="54118"/>
                      <a:invGamma/>
                    </a:srgbClr>
                  </a:gs>
                  <a:gs pos="50000">
                    <a:srgbClr val="3965E1"/>
                  </a:gs>
                  <a:gs pos="100000">
                    <a:srgbClr val="3965E1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ko-KR" altLang="en-US"/>
              </a:p>
            </p:txBody>
          </p:sp>
          <p:sp>
            <p:nvSpPr>
              <p:cNvPr id="104" name="Oval 114"/>
              <p:cNvSpPr>
                <a:spLocks noChangeArrowheads="1"/>
              </p:cNvSpPr>
              <p:nvPr/>
            </p:nvSpPr>
            <p:spPr bwMode="gray">
              <a:xfrm>
                <a:off x="2889" y="1794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shade val="66667"/>
                      <a:invGamma/>
                    </a:srgbClr>
                  </a:gs>
                  <a:gs pos="100000">
                    <a:srgbClr val="3965E1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ko-KR" altLang="en-US"/>
              </a:p>
            </p:txBody>
          </p:sp>
          <p:sp>
            <p:nvSpPr>
              <p:cNvPr id="105" name="Oval 115"/>
              <p:cNvSpPr>
                <a:spLocks noChangeArrowheads="1"/>
              </p:cNvSpPr>
              <p:nvPr/>
            </p:nvSpPr>
            <p:spPr bwMode="gray">
              <a:xfrm>
                <a:off x="2928" y="1833"/>
                <a:ext cx="709" cy="709"/>
              </a:xfrm>
              <a:prstGeom prst="ellipse">
                <a:avLst/>
              </a:prstGeom>
              <a:gradFill rotWithShape="1">
                <a:gsLst>
                  <a:gs pos="0">
                    <a:srgbClr val="3965E1"/>
                  </a:gs>
                  <a:gs pos="100000">
                    <a:srgbClr val="3965E1">
                      <a:gamma/>
                      <a:shade val="588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ko-KR" altLang="en-US"/>
              </a:p>
            </p:txBody>
          </p:sp>
          <p:grpSp>
            <p:nvGrpSpPr>
              <p:cNvPr id="106" name="Group 116"/>
              <p:cNvGrpSpPr>
                <a:grpSpLocks/>
              </p:cNvGrpSpPr>
              <p:nvPr/>
            </p:nvGrpSpPr>
            <p:grpSpPr bwMode="auto">
              <a:xfrm>
                <a:off x="2935" y="1842"/>
                <a:ext cx="700" cy="688"/>
                <a:chOff x="4143" y="1706"/>
                <a:chExt cx="1275" cy="1252"/>
              </a:xfrm>
            </p:grpSpPr>
            <p:sp>
              <p:nvSpPr>
                <p:cNvPr id="107" name="Oval 117"/>
                <p:cNvSpPr>
                  <a:spLocks noChangeArrowheads="1"/>
                </p:cNvSpPr>
                <p:nvPr/>
              </p:nvSpPr>
              <p:spPr bwMode="gray">
                <a:xfrm>
                  <a:off x="4166" y="1706"/>
                  <a:ext cx="1252" cy="12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108" name="Oval 118"/>
                <p:cNvSpPr>
                  <a:spLocks noChangeArrowheads="1"/>
                </p:cNvSpPr>
                <p:nvPr/>
              </p:nvSpPr>
              <p:spPr bwMode="gray">
                <a:xfrm>
                  <a:off x="4182" y="1713"/>
                  <a:ext cx="1222" cy="122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109" name="Oval 119"/>
                <p:cNvSpPr>
                  <a:spLocks noChangeArrowheads="1"/>
                </p:cNvSpPr>
                <p:nvPr/>
              </p:nvSpPr>
              <p:spPr bwMode="gray">
                <a:xfrm>
                  <a:off x="4195" y="1725"/>
                  <a:ext cx="1162" cy="11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110" name="Oval 120"/>
                <p:cNvSpPr>
                  <a:spLocks noChangeArrowheads="1"/>
                </p:cNvSpPr>
                <p:nvPr/>
              </p:nvSpPr>
              <p:spPr bwMode="gray">
                <a:xfrm rot="16200000">
                  <a:off x="4091" y="1871"/>
                  <a:ext cx="1031" cy="92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r>
                    <a:rPr lang="en-US" altLang="ko-KR" sz="2400" b="1" dirty="0" smtClean="0">
                      <a:solidFill>
                        <a:srgbClr val="002060"/>
                      </a:solidFill>
                    </a:rPr>
                    <a:t>GEMS-II</a:t>
                  </a:r>
                </a:p>
                <a:p>
                  <a:r>
                    <a:rPr lang="en-US" altLang="ko-KR" b="1" dirty="0" smtClean="0">
                      <a:solidFill>
                        <a:srgbClr val="002060"/>
                      </a:solidFill>
                    </a:rPr>
                    <a:t>(GEO)</a:t>
                  </a:r>
                  <a:endParaRPr lang="ko-KR" altLang="en-US" sz="2400" b="1" dirty="0">
                    <a:solidFill>
                      <a:srgbClr val="002060"/>
                    </a:solidFill>
                  </a:endParaRPr>
                </a:p>
              </p:txBody>
            </p:sp>
          </p:grpSp>
        </p:grpSp>
      </p:grpSp>
      <p:grpSp>
        <p:nvGrpSpPr>
          <p:cNvPr id="117" name="Group 121"/>
          <p:cNvGrpSpPr>
            <a:grpSpLocks/>
          </p:cNvGrpSpPr>
          <p:nvPr/>
        </p:nvGrpSpPr>
        <p:grpSpPr bwMode="auto">
          <a:xfrm>
            <a:off x="3573156" y="2638712"/>
            <a:ext cx="2450738" cy="4127675"/>
            <a:chOff x="2832" y="1728"/>
            <a:chExt cx="1193" cy="2155"/>
          </a:xfrm>
        </p:grpSpPr>
        <p:grpSp>
          <p:nvGrpSpPr>
            <p:cNvPr id="118" name="Group 122"/>
            <p:cNvGrpSpPr>
              <a:grpSpLocks/>
            </p:cNvGrpSpPr>
            <p:nvPr/>
          </p:nvGrpSpPr>
          <p:grpSpPr bwMode="auto">
            <a:xfrm rot="3877067">
              <a:off x="2933" y="2792"/>
              <a:ext cx="1577" cy="606"/>
              <a:chOff x="2290" y="2734"/>
              <a:chExt cx="1832" cy="704"/>
            </a:xfrm>
          </p:grpSpPr>
          <p:grpSp>
            <p:nvGrpSpPr>
              <p:cNvPr id="132" name="Group 123"/>
              <p:cNvGrpSpPr>
                <a:grpSpLocks/>
              </p:cNvGrpSpPr>
              <p:nvPr/>
            </p:nvGrpSpPr>
            <p:grpSpPr bwMode="auto">
              <a:xfrm>
                <a:off x="2290" y="3030"/>
                <a:ext cx="1832" cy="408"/>
                <a:chOff x="2290" y="3030"/>
                <a:chExt cx="1832" cy="408"/>
              </a:xfrm>
            </p:grpSpPr>
            <p:sp>
              <p:nvSpPr>
                <p:cNvPr id="136" name="Freeform 124"/>
                <p:cNvSpPr>
                  <a:spLocks/>
                </p:cNvSpPr>
                <p:nvPr/>
              </p:nvSpPr>
              <p:spPr bwMode="gray">
                <a:xfrm>
                  <a:off x="2290" y="3030"/>
                  <a:ext cx="1832" cy="408"/>
                </a:xfrm>
                <a:custGeom>
                  <a:avLst/>
                  <a:gdLst>
                    <a:gd name="T0" fmla="*/ 1832 w 1832"/>
                    <a:gd name="T1" fmla="*/ 32 h 408"/>
                    <a:gd name="T2" fmla="*/ 1830 w 1832"/>
                    <a:gd name="T3" fmla="*/ 66 h 408"/>
                    <a:gd name="T4" fmla="*/ 1814 w 1832"/>
                    <a:gd name="T5" fmla="*/ 128 h 408"/>
                    <a:gd name="T6" fmla="*/ 1788 w 1832"/>
                    <a:gd name="T7" fmla="*/ 188 h 408"/>
                    <a:gd name="T8" fmla="*/ 1754 w 1832"/>
                    <a:gd name="T9" fmla="*/ 240 h 408"/>
                    <a:gd name="T10" fmla="*/ 1712 w 1832"/>
                    <a:gd name="T11" fmla="*/ 288 h 408"/>
                    <a:gd name="T12" fmla="*/ 1664 w 1832"/>
                    <a:gd name="T13" fmla="*/ 330 h 408"/>
                    <a:gd name="T14" fmla="*/ 1610 w 1832"/>
                    <a:gd name="T15" fmla="*/ 362 h 408"/>
                    <a:gd name="T16" fmla="*/ 1550 w 1832"/>
                    <a:gd name="T17" fmla="*/ 388 h 408"/>
                    <a:gd name="T18" fmla="*/ 1486 w 1832"/>
                    <a:gd name="T19" fmla="*/ 402 h 408"/>
                    <a:gd name="T20" fmla="*/ 1418 w 1832"/>
                    <a:gd name="T21" fmla="*/ 408 h 408"/>
                    <a:gd name="T22" fmla="*/ 0 w 1832"/>
                    <a:gd name="T23" fmla="*/ 408 h 408"/>
                    <a:gd name="T24" fmla="*/ 0 w 1832"/>
                    <a:gd name="T25" fmla="*/ 0 h 408"/>
                    <a:gd name="T26" fmla="*/ 1832 w 1832"/>
                    <a:gd name="T27" fmla="*/ 0 h 408"/>
                    <a:gd name="T28" fmla="*/ 1832 w 1832"/>
                    <a:gd name="T29" fmla="*/ 32 h 408"/>
                    <a:gd name="T30" fmla="*/ 1832 w 1832"/>
                    <a:gd name="T31" fmla="*/ 32 h 4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832" h="408">
                      <a:moveTo>
                        <a:pt x="1832" y="32"/>
                      </a:moveTo>
                      <a:lnTo>
                        <a:pt x="1830" y="66"/>
                      </a:lnTo>
                      <a:lnTo>
                        <a:pt x="1814" y="128"/>
                      </a:lnTo>
                      <a:lnTo>
                        <a:pt x="1788" y="188"/>
                      </a:lnTo>
                      <a:lnTo>
                        <a:pt x="1754" y="240"/>
                      </a:lnTo>
                      <a:lnTo>
                        <a:pt x="1712" y="288"/>
                      </a:lnTo>
                      <a:lnTo>
                        <a:pt x="1664" y="330"/>
                      </a:lnTo>
                      <a:lnTo>
                        <a:pt x="1610" y="362"/>
                      </a:lnTo>
                      <a:lnTo>
                        <a:pt x="1550" y="388"/>
                      </a:lnTo>
                      <a:lnTo>
                        <a:pt x="1486" y="402"/>
                      </a:lnTo>
                      <a:lnTo>
                        <a:pt x="1418" y="408"/>
                      </a:lnTo>
                      <a:lnTo>
                        <a:pt x="0" y="408"/>
                      </a:lnTo>
                      <a:lnTo>
                        <a:pt x="0" y="0"/>
                      </a:lnTo>
                      <a:lnTo>
                        <a:pt x="1832" y="0"/>
                      </a:lnTo>
                      <a:lnTo>
                        <a:pt x="1832" y="32"/>
                      </a:lnTo>
                      <a:lnTo>
                        <a:pt x="1832" y="32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1E72C6">
                        <a:gamma/>
                        <a:shade val="46275"/>
                        <a:invGamma/>
                      </a:srgbClr>
                    </a:gs>
                    <a:gs pos="100000">
                      <a:srgbClr val="1E72C6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DF5908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137" name="Freeform 125"/>
                <p:cNvSpPr>
                  <a:spLocks/>
                </p:cNvSpPr>
                <p:nvPr/>
              </p:nvSpPr>
              <p:spPr bwMode="gray">
                <a:xfrm>
                  <a:off x="3810" y="3058"/>
                  <a:ext cx="288" cy="334"/>
                </a:xfrm>
                <a:custGeom>
                  <a:avLst/>
                  <a:gdLst>
                    <a:gd name="T0" fmla="*/ 288 w 288"/>
                    <a:gd name="T1" fmla="*/ 0 h 334"/>
                    <a:gd name="T2" fmla="*/ 284 w 288"/>
                    <a:gd name="T3" fmla="*/ 52 h 334"/>
                    <a:gd name="T4" fmla="*/ 272 w 288"/>
                    <a:gd name="T5" fmla="*/ 98 h 334"/>
                    <a:gd name="T6" fmla="*/ 254 w 288"/>
                    <a:gd name="T7" fmla="*/ 140 h 334"/>
                    <a:gd name="T8" fmla="*/ 230 w 288"/>
                    <a:gd name="T9" fmla="*/ 176 h 334"/>
                    <a:gd name="T10" fmla="*/ 204 w 288"/>
                    <a:gd name="T11" fmla="*/ 208 h 334"/>
                    <a:gd name="T12" fmla="*/ 174 w 288"/>
                    <a:gd name="T13" fmla="*/ 238 h 334"/>
                    <a:gd name="T14" fmla="*/ 144 w 288"/>
                    <a:gd name="T15" fmla="*/ 262 h 334"/>
                    <a:gd name="T16" fmla="*/ 112 w 288"/>
                    <a:gd name="T17" fmla="*/ 282 h 334"/>
                    <a:gd name="T18" fmla="*/ 84 w 288"/>
                    <a:gd name="T19" fmla="*/ 298 h 334"/>
                    <a:gd name="T20" fmla="*/ 56 w 288"/>
                    <a:gd name="T21" fmla="*/ 312 h 334"/>
                    <a:gd name="T22" fmla="*/ 34 w 288"/>
                    <a:gd name="T23" fmla="*/ 322 h 334"/>
                    <a:gd name="T24" fmla="*/ 16 w 288"/>
                    <a:gd name="T25" fmla="*/ 328 h 334"/>
                    <a:gd name="T26" fmla="*/ 4 w 288"/>
                    <a:gd name="T27" fmla="*/ 332 h 334"/>
                    <a:gd name="T28" fmla="*/ 0 w 288"/>
                    <a:gd name="T29" fmla="*/ 334 h 334"/>
                    <a:gd name="T30" fmla="*/ 4 w 288"/>
                    <a:gd name="T31" fmla="*/ 332 h 334"/>
                    <a:gd name="T32" fmla="*/ 16 w 288"/>
                    <a:gd name="T33" fmla="*/ 326 h 334"/>
                    <a:gd name="T34" fmla="*/ 34 w 288"/>
                    <a:gd name="T35" fmla="*/ 318 h 334"/>
                    <a:gd name="T36" fmla="*/ 56 w 288"/>
                    <a:gd name="T37" fmla="*/ 304 h 334"/>
                    <a:gd name="T38" fmla="*/ 84 w 288"/>
                    <a:gd name="T39" fmla="*/ 288 h 334"/>
                    <a:gd name="T40" fmla="*/ 112 w 288"/>
                    <a:gd name="T41" fmla="*/ 266 h 334"/>
                    <a:gd name="T42" fmla="*/ 142 w 288"/>
                    <a:gd name="T43" fmla="*/ 242 h 334"/>
                    <a:gd name="T44" fmla="*/ 170 w 288"/>
                    <a:gd name="T45" fmla="*/ 212 h 334"/>
                    <a:gd name="T46" fmla="*/ 196 w 288"/>
                    <a:gd name="T47" fmla="*/ 180 h 334"/>
                    <a:gd name="T48" fmla="*/ 220 w 288"/>
                    <a:gd name="T49" fmla="*/ 142 h 334"/>
                    <a:gd name="T50" fmla="*/ 238 w 288"/>
                    <a:gd name="T51" fmla="*/ 100 h 334"/>
                    <a:gd name="T52" fmla="*/ 250 w 288"/>
                    <a:gd name="T53" fmla="*/ 54 h 334"/>
                    <a:gd name="T54" fmla="*/ 254 w 288"/>
                    <a:gd name="T55" fmla="*/ 2 h 334"/>
                    <a:gd name="T56" fmla="*/ 288 w 288"/>
                    <a:gd name="T57" fmla="*/ 0 h 3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88" h="334">
                      <a:moveTo>
                        <a:pt x="288" y="0"/>
                      </a:moveTo>
                      <a:lnTo>
                        <a:pt x="284" y="52"/>
                      </a:lnTo>
                      <a:lnTo>
                        <a:pt x="272" y="98"/>
                      </a:lnTo>
                      <a:lnTo>
                        <a:pt x="254" y="140"/>
                      </a:lnTo>
                      <a:lnTo>
                        <a:pt x="230" y="176"/>
                      </a:lnTo>
                      <a:lnTo>
                        <a:pt x="204" y="208"/>
                      </a:lnTo>
                      <a:lnTo>
                        <a:pt x="174" y="238"/>
                      </a:lnTo>
                      <a:lnTo>
                        <a:pt x="144" y="262"/>
                      </a:lnTo>
                      <a:lnTo>
                        <a:pt x="112" y="282"/>
                      </a:lnTo>
                      <a:lnTo>
                        <a:pt x="84" y="298"/>
                      </a:lnTo>
                      <a:lnTo>
                        <a:pt x="56" y="312"/>
                      </a:lnTo>
                      <a:lnTo>
                        <a:pt x="34" y="322"/>
                      </a:lnTo>
                      <a:lnTo>
                        <a:pt x="16" y="328"/>
                      </a:lnTo>
                      <a:lnTo>
                        <a:pt x="4" y="332"/>
                      </a:lnTo>
                      <a:lnTo>
                        <a:pt x="0" y="334"/>
                      </a:lnTo>
                      <a:lnTo>
                        <a:pt x="4" y="332"/>
                      </a:lnTo>
                      <a:lnTo>
                        <a:pt x="16" y="326"/>
                      </a:lnTo>
                      <a:lnTo>
                        <a:pt x="34" y="318"/>
                      </a:lnTo>
                      <a:lnTo>
                        <a:pt x="56" y="304"/>
                      </a:lnTo>
                      <a:lnTo>
                        <a:pt x="84" y="288"/>
                      </a:lnTo>
                      <a:lnTo>
                        <a:pt x="112" y="266"/>
                      </a:lnTo>
                      <a:lnTo>
                        <a:pt x="142" y="242"/>
                      </a:lnTo>
                      <a:lnTo>
                        <a:pt x="170" y="212"/>
                      </a:lnTo>
                      <a:lnTo>
                        <a:pt x="196" y="180"/>
                      </a:lnTo>
                      <a:lnTo>
                        <a:pt x="220" y="142"/>
                      </a:lnTo>
                      <a:lnTo>
                        <a:pt x="238" y="100"/>
                      </a:lnTo>
                      <a:lnTo>
                        <a:pt x="250" y="54"/>
                      </a:lnTo>
                      <a:lnTo>
                        <a:pt x="254" y="2"/>
                      </a:lnTo>
                      <a:lnTo>
                        <a:pt x="288" y="0"/>
                      </a:lnTo>
                      <a:close/>
                    </a:path>
                  </a:pathLst>
                </a:custGeom>
                <a:solidFill>
                  <a:srgbClr val="FFFFFF">
                    <a:alpha val="49001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</p:grpSp>
          <p:grpSp>
            <p:nvGrpSpPr>
              <p:cNvPr id="133" name="Group 126"/>
              <p:cNvGrpSpPr>
                <a:grpSpLocks/>
              </p:cNvGrpSpPr>
              <p:nvPr/>
            </p:nvGrpSpPr>
            <p:grpSpPr bwMode="auto">
              <a:xfrm flipV="1">
                <a:off x="2310" y="2734"/>
                <a:ext cx="1406" cy="313"/>
                <a:chOff x="2317" y="3018"/>
                <a:chExt cx="1832" cy="408"/>
              </a:xfrm>
            </p:grpSpPr>
            <p:sp>
              <p:nvSpPr>
                <p:cNvPr id="134" name="Freeform 127"/>
                <p:cNvSpPr>
                  <a:spLocks/>
                </p:cNvSpPr>
                <p:nvPr/>
              </p:nvSpPr>
              <p:spPr bwMode="gray">
                <a:xfrm>
                  <a:off x="2317" y="3018"/>
                  <a:ext cx="1832" cy="408"/>
                </a:xfrm>
                <a:custGeom>
                  <a:avLst/>
                  <a:gdLst>
                    <a:gd name="T0" fmla="*/ 1832 w 1832"/>
                    <a:gd name="T1" fmla="*/ 32 h 408"/>
                    <a:gd name="T2" fmla="*/ 1830 w 1832"/>
                    <a:gd name="T3" fmla="*/ 66 h 408"/>
                    <a:gd name="T4" fmla="*/ 1814 w 1832"/>
                    <a:gd name="T5" fmla="*/ 128 h 408"/>
                    <a:gd name="T6" fmla="*/ 1788 w 1832"/>
                    <a:gd name="T7" fmla="*/ 188 h 408"/>
                    <a:gd name="T8" fmla="*/ 1754 w 1832"/>
                    <a:gd name="T9" fmla="*/ 240 h 408"/>
                    <a:gd name="T10" fmla="*/ 1712 w 1832"/>
                    <a:gd name="T11" fmla="*/ 288 h 408"/>
                    <a:gd name="T12" fmla="*/ 1664 w 1832"/>
                    <a:gd name="T13" fmla="*/ 330 h 408"/>
                    <a:gd name="T14" fmla="*/ 1610 w 1832"/>
                    <a:gd name="T15" fmla="*/ 362 h 408"/>
                    <a:gd name="T16" fmla="*/ 1550 w 1832"/>
                    <a:gd name="T17" fmla="*/ 388 h 408"/>
                    <a:gd name="T18" fmla="*/ 1486 w 1832"/>
                    <a:gd name="T19" fmla="*/ 402 h 408"/>
                    <a:gd name="T20" fmla="*/ 1418 w 1832"/>
                    <a:gd name="T21" fmla="*/ 408 h 408"/>
                    <a:gd name="T22" fmla="*/ 0 w 1832"/>
                    <a:gd name="T23" fmla="*/ 408 h 408"/>
                    <a:gd name="T24" fmla="*/ 0 w 1832"/>
                    <a:gd name="T25" fmla="*/ 0 h 408"/>
                    <a:gd name="T26" fmla="*/ 1832 w 1832"/>
                    <a:gd name="T27" fmla="*/ 0 h 408"/>
                    <a:gd name="T28" fmla="*/ 1832 w 1832"/>
                    <a:gd name="T29" fmla="*/ 32 h 408"/>
                    <a:gd name="T30" fmla="*/ 1832 w 1832"/>
                    <a:gd name="T31" fmla="*/ 32 h 4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832" h="408">
                      <a:moveTo>
                        <a:pt x="1832" y="32"/>
                      </a:moveTo>
                      <a:lnTo>
                        <a:pt x="1830" y="66"/>
                      </a:lnTo>
                      <a:lnTo>
                        <a:pt x="1814" y="128"/>
                      </a:lnTo>
                      <a:lnTo>
                        <a:pt x="1788" y="188"/>
                      </a:lnTo>
                      <a:lnTo>
                        <a:pt x="1754" y="240"/>
                      </a:lnTo>
                      <a:lnTo>
                        <a:pt x="1712" y="288"/>
                      </a:lnTo>
                      <a:lnTo>
                        <a:pt x="1664" y="330"/>
                      </a:lnTo>
                      <a:lnTo>
                        <a:pt x="1610" y="362"/>
                      </a:lnTo>
                      <a:lnTo>
                        <a:pt x="1550" y="388"/>
                      </a:lnTo>
                      <a:lnTo>
                        <a:pt x="1486" y="402"/>
                      </a:lnTo>
                      <a:lnTo>
                        <a:pt x="1418" y="408"/>
                      </a:lnTo>
                      <a:lnTo>
                        <a:pt x="0" y="408"/>
                      </a:lnTo>
                      <a:lnTo>
                        <a:pt x="0" y="0"/>
                      </a:lnTo>
                      <a:lnTo>
                        <a:pt x="1832" y="0"/>
                      </a:lnTo>
                      <a:lnTo>
                        <a:pt x="1832" y="32"/>
                      </a:lnTo>
                      <a:lnTo>
                        <a:pt x="1832" y="32"/>
                      </a:lnTo>
                      <a:close/>
                    </a:path>
                  </a:pathLst>
                </a:custGeom>
                <a:solidFill>
                  <a:srgbClr val="1E72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DF5908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135" name="Freeform 128"/>
                <p:cNvSpPr>
                  <a:spLocks/>
                </p:cNvSpPr>
                <p:nvPr/>
              </p:nvSpPr>
              <p:spPr bwMode="gray">
                <a:xfrm>
                  <a:off x="3810" y="3058"/>
                  <a:ext cx="288" cy="334"/>
                </a:xfrm>
                <a:custGeom>
                  <a:avLst/>
                  <a:gdLst>
                    <a:gd name="T0" fmla="*/ 288 w 288"/>
                    <a:gd name="T1" fmla="*/ 0 h 334"/>
                    <a:gd name="T2" fmla="*/ 284 w 288"/>
                    <a:gd name="T3" fmla="*/ 52 h 334"/>
                    <a:gd name="T4" fmla="*/ 272 w 288"/>
                    <a:gd name="T5" fmla="*/ 98 h 334"/>
                    <a:gd name="T6" fmla="*/ 254 w 288"/>
                    <a:gd name="T7" fmla="*/ 140 h 334"/>
                    <a:gd name="T8" fmla="*/ 230 w 288"/>
                    <a:gd name="T9" fmla="*/ 176 h 334"/>
                    <a:gd name="T10" fmla="*/ 204 w 288"/>
                    <a:gd name="T11" fmla="*/ 208 h 334"/>
                    <a:gd name="T12" fmla="*/ 174 w 288"/>
                    <a:gd name="T13" fmla="*/ 238 h 334"/>
                    <a:gd name="T14" fmla="*/ 144 w 288"/>
                    <a:gd name="T15" fmla="*/ 262 h 334"/>
                    <a:gd name="T16" fmla="*/ 112 w 288"/>
                    <a:gd name="T17" fmla="*/ 282 h 334"/>
                    <a:gd name="T18" fmla="*/ 84 w 288"/>
                    <a:gd name="T19" fmla="*/ 298 h 334"/>
                    <a:gd name="T20" fmla="*/ 56 w 288"/>
                    <a:gd name="T21" fmla="*/ 312 h 334"/>
                    <a:gd name="T22" fmla="*/ 34 w 288"/>
                    <a:gd name="T23" fmla="*/ 322 h 334"/>
                    <a:gd name="T24" fmla="*/ 16 w 288"/>
                    <a:gd name="T25" fmla="*/ 328 h 334"/>
                    <a:gd name="T26" fmla="*/ 4 w 288"/>
                    <a:gd name="T27" fmla="*/ 332 h 334"/>
                    <a:gd name="T28" fmla="*/ 0 w 288"/>
                    <a:gd name="T29" fmla="*/ 334 h 334"/>
                    <a:gd name="T30" fmla="*/ 4 w 288"/>
                    <a:gd name="T31" fmla="*/ 332 h 334"/>
                    <a:gd name="T32" fmla="*/ 16 w 288"/>
                    <a:gd name="T33" fmla="*/ 326 h 334"/>
                    <a:gd name="T34" fmla="*/ 34 w 288"/>
                    <a:gd name="T35" fmla="*/ 318 h 334"/>
                    <a:gd name="T36" fmla="*/ 56 w 288"/>
                    <a:gd name="T37" fmla="*/ 304 h 334"/>
                    <a:gd name="T38" fmla="*/ 84 w 288"/>
                    <a:gd name="T39" fmla="*/ 288 h 334"/>
                    <a:gd name="T40" fmla="*/ 112 w 288"/>
                    <a:gd name="T41" fmla="*/ 266 h 334"/>
                    <a:gd name="T42" fmla="*/ 142 w 288"/>
                    <a:gd name="T43" fmla="*/ 242 h 334"/>
                    <a:gd name="T44" fmla="*/ 170 w 288"/>
                    <a:gd name="T45" fmla="*/ 212 h 334"/>
                    <a:gd name="T46" fmla="*/ 196 w 288"/>
                    <a:gd name="T47" fmla="*/ 180 h 334"/>
                    <a:gd name="T48" fmla="*/ 220 w 288"/>
                    <a:gd name="T49" fmla="*/ 142 h 334"/>
                    <a:gd name="T50" fmla="*/ 238 w 288"/>
                    <a:gd name="T51" fmla="*/ 100 h 334"/>
                    <a:gd name="T52" fmla="*/ 250 w 288"/>
                    <a:gd name="T53" fmla="*/ 54 h 334"/>
                    <a:gd name="T54" fmla="*/ 254 w 288"/>
                    <a:gd name="T55" fmla="*/ 2 h 334"/>
                    <a:gd name="T56" fmla="*/ 288 w 288"/>
                    <a:gd name="T57" fmla="*/ 0 h 3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88" h="334">
                      <a:moveTo>
                        <a:pt x="288" y="0"/>
                      </a:moveTo>
                      <a:lnTo>
                        <a:pt x="284" y="52"/>
                      </a:lnTo>
                      <a:lnTo>
                        <a:pt x="272" y="98"/>
                      </a:lnTo>
                      <a:lnTo>
                        <a:pt x="254" y="140"/>
                      </a:lnTo>
                      <a:lnTo>
                        <a:pt x="230" y="176"/>
                      </a:lnTo>
                      <a:lnTo>
                        <a:pt x="204" y="208"/>
                      </a:lnTo>
                      <a:lnTo>
                        <a:pt x="174" y="238"/>
                      </a:lnTo>
                      <a:lnTo>
                        <a:pt x="144" y="262"/>
                      </a:lnTo>
                      <a:lnTo>
                        <a:pt x="112" y="282"/>
                      </a:lnTo>
                      <a:lnTo>
                        <a:pt x="84" y="298"/>
                      </a:lnTo>
                      <a:lnTo>
                        <a:pt x="56" y="312"/>
                      </a:lnTo>
                      <a:lnTo>
                        <a:pt x="34" y="322"/>
                      </a:lnTo>
                      <a:lnTo>
                        <a:pt x="16" y="328"/>
                      </a:lnTo>
                      <a:lnTo>
                        <a:pt x="4" y="332"/>
                      </a:lnTo>
                      <a:lnTo>
                        <a:pt x="0" y="334"/>
                      </a:lnTo>
                      <a:lnTo>
                        <a:pt x="4" y="332"/>
                      </a:lnTo>
                      <a:lnTo>
                        <a:pt x="16" y="326"/>
                      </a:lnTo>
                      <a:lnTo>
                        <a:pt x="34" y="318"/>
                      </a:lnTo>
                      <a:lnTo>
                        <a:pt x="56" y="304"/>
                      </a:lnTo>
                      <a:lnTo>
                        <a:pt x="84" y="288"/>
                      </a:lnTo>
                      <a:lnTo>
                        <a:pt x="112" y="266"/>
                      </a:lnTo>
                      <a:lnTo>
                        <a:pt x="142" y="242"/>
                      </a:lnTo>
                      <a:lnTo>
                        <a:pt x="170" y="212"/>
                      </a:lnTo>
                      <a:lnTo>
                        <a:pt x="196" y="180"/>
                      </a:lnTo>
                      <a:lnTo>
                        <a:pt x="220" y="142"/>
                      </a:lnTo>
                      <a:lnTo>
                        <a:pt x="238" y="100"/>
                      </a:lnTo>
                      <a:lnTo>
                        <a:pt x="250" y="54"/>
                      </a:lnTo>
                      <a:lnTo>
                        <a:pt x="254" y="2"/>
                      </a:lnTo>
                      <a:lnTo>
                        <a:pt x="288" y="0"/>
                      </a:lnTo>
                      <a:close/>
                    </a:path>
                  </a:pathLst>
                </a:custGeom>
                <a:solidFill>
                  <a:srgbClr val="FFFFFF">
                    <a:alpha val="49001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</p:grpSp>
        </p:grpSp>
        <p:sp>
          <p:nvSpPr>
            <p:cNvPr id="119" name="Text Box 129"/>
            <p:cNvSpPr txBox="1">
              <a:spLocks noChangeArrowheads="1"/>
            </p:cNvSpPr>
            <p:nvPr/>
          </p:nvSpPr>
          <p:spPr bwMode="gray">
            <a:xfrm rot="3925970">
              <a:off x="3136" y="3012"/>
              <a:ext cx="907" cy="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2400" b="1" dirty="0" smtClean="0">
                  <a:solidFill>
                    <a:srgbClr val="FFFFFF"/>
                  </a:solidFill>
                  <a:ea typeface="굴림" charset="-127"/>
                </a:rPr>
                <a:t>2025~2030</a:t>
              </a:r>
              <a:endParaRPr lang="en-US" altLang="ko-KR" sz="2000" b="1" dirty="0">
                <a:solidFill>
                  <a:srgbClr val="FFFFFF"/>
                </a:solidFill>
                <a:ea typeface="굴림" charset="-127"/>
              </a:endParaRPr>
            </a:p>
          </p:txBody>
        </p:sp>
        <p:sp>
          <p:nvSpPr>
            <p:cNvPr id="120" name="Text Box 130"/>
            <p:cNvSpPr txBox="1">
              <a:spLocks noChangeArrowheads="1"/>
            </p:cNvSpPr>
            <p:nvPr/>
          </p:nvSpPr>
          <p:spPr bwMode="gray">
            <a:xfrm rot="3925970">
              <a:off x="3285" y="2837"/>
              <a:ext cx="1031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600" b="1" dirty="0" smtClean="0">
                  <a:solidFill>
                    <a:srgbClr val="FFFFFF"/>
                  </a:solidFill>
                  <a:ea typeface="굴림" charset="-127"/>
                </a:rPr>
                <a:t>2025 Launch(TBD)</a:t>
              </a:r>
              <a:endParaRPr lang="en-US" altLang="ko-KR" sz="1600" b="1" dirty="0">
                <a:solidFill>
                  <a:srgbClr val="FFFFFF"/>
                </a:solidFill>
                <a:ea typeface="굴림" charset="-127"/>
              </a:endParaRPr>
            </a:p>
          </p:txBody>
        </p:sp>
        <p:grpSp>
          <p:nvGrpSpPr>
            <p:cNvPr id="121" name="Group 131"/>
            <p:cNvGrpSpPr>
              <a:grpSpLocks/>
            </p:cNvGrpSpPr>
            <p:nvPr/>
          </p:nvGrpSpPr>
          <p:grpSpPr bwMode="auto">
            <a:xfrm>
              <a:off x="2832" y="1728"/>
              <a:ext cx="907" cy="907"/>
              <a:chOff x="2832" y="1728"/>
              <a:chExt cx="907" cy="907"/>
            </a:xfrm>
          </p:grpSpPr>
          <p:sp>
            <p:nvSpPr>
              <p:cNvPr id="122" name="Oval 132"/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tint val="0"/>
                      <a:invGamma/>
                    </a:srgbClr>
                  </a:gs>
                  <a:gs pos="50000">
                    <a:srgbClr val="3965E1"/>
                  </a:gs>
                  <a:gs pos="100000">
                    <a:srgbClr val="3965E1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ko-KR" altLang="en-US"/>
              </a:p>
            </p:txBody>
          </p:sp>
          <p:sp>
            <p:nvSpPr>
              <p:cNvPr id="123" name="Oval 133"/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alpha val="32001"/>
                    </a:srgbClr>
                  </a:gs>
                  <a:gs pos="100000">
                    <a:srgbClr val="3965E1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ko-KR" altLang="en-US"/>
              </a:p>
            </p:txBody>
          </p:sp>
          <p:sp>
            <p:nvSpPr>
              <p:cNvPr id="124" name="Oval 134"/>
              <p:cNvSpPr>
                <a:spLocks noChangeArrowheads="1"/>
              </p:cNvSpPr>
              <p:nvPr/>
            </p:nvSpPr>
            <p:spPr bwMode="gray">
              <a:xfrm>
                <a:off x="2889" y="1788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shade val="54118"/>
                      <a:invGamma/>
                    </a:srgbClr>
                  </a:gs>
                  <a:gs pos="50000">
                    <a:srgbClr val="3965E1"/>
                  </a:gs>
                  <a:gs pos="100000">
                    <a:srgbClr val="3965E1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ko-KR" altLang="en-US"/>
              </a:p>
            </p:txBody>
          </p:sp>
          <p:sp>
            <p:nvSpPr>
              <p:cNvPr id="125" name="Oval 135"/>
              <p:cNvSpPr>
                <a:spLocks noChangeArrowheads="1"/>
              </p:cNvSpPr>
              <p:nvPr/>
            </p:nvSpPr>
            <p:spPr bwMode="gray">
              <a:xfrm>
                <a:off x="2889" y="1794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shade val="66667"/>
                      <a:invGamma/>
                    </a:srgbClr>
                  </a:gs>
                  <a:gs pos="100000">
                    <a:srgbClr val="3965E1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ko-KR" altLang="en-US"/>
              </a:p>
            </p:txBody>
          </p:sp>
          <p:sp>
            <p:nvSpPr>
              <p:cNvPr id="126" name="Oval 136"/>
              <p:cNvSpPr>
                <a:spLocks noChangeArrowheads="1"/>
              </p:cNvSpPr>
              <p:nvPr/>
            </p:nvSpPr>
            <p:spPr bwMode="gray">
              <a:xfrm>
                <a:off x="2928" y="1833"/>
                <a:ext cx="709" cy="709"/>
              </a:xfrm>
              <a:prstGeom prst="ellipse">
                <a:avLst/>
              </a:prstGeom>
              <a:gradFill rotWithShape="1">
                <a:gsLst>
                  <a:gs pos="0">
                    <a:srgbClr val="3965E1"/>
                  </a:gs>
                  <a:gs pos="100000">
                    <a:srgbClr val="3965E1">
                      <a:gamma/>
                      <a:shade val="588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ko-KR" altLang="en-US"/>
              </a:p>
            </p:txBody>
          </p:sp>
          <p:grpSp>
            <p:nvGrpSpPr>
              <p:cNvPr id="127" name="Group 137"/>
              <p:cNvGrpSpPr>
                <a:grpSpLocks/>
              </p:cNvGrpSpPr>
              <p:nvPr/>
            </p:nvGrpSpPr>
            <p:grpSpPr bwMode="auto">
              <a:xfrm>
                <a:off x="2946" y="1842"/>
                <a:ext cx="687" cy="688"/>
                <a:chOff x="4166" y="1706"/>
                <a:chExt cx="1252" cy="1252"/>
              </a:xfrm>
            </p:grpSpPr>
            <p:sp>
              <p:nvSpPr>
                <p:cNvPr id="128" name="Oval 138"/>
                <p:cNvSpPr>
                  <a:spLocks noChangeArrowheads="1"/>
                </p:cNvSpPr>
                <p:nvPr/>
              </p:nvSpPr>
              <p:spPr bwMode="gray">
                <a:xfrm>
                  <a:off x="4166" y="1706"/>
                  <a:ext cx="1252" cy="12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129" name="Oval 139"/>
                <p:cNvSpPr>
                  <a:spLocks noChangeArrowheads="1"/>
                </p:cNvSpPr>
                <p:nvPr/>
              </p:nvSpPr>
              <p:spPr bwMode="gray">
                <a:xfrm>
                  <a:off x="4182" y="1713"/>
                  <a:ext cx="1222" cy="122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130" name="Oval 140"/>
                <p:cNvSpPr>
                  <a:spLocks noChangeArrowheads="1"/>
                </p:cNvSpPr>
                <p:nvPr/>
              </p:nvSpPr>
              <p:spPr bwMode="gray">
                <a:xfrm>
                  <a:off x="4195" y="1725"/>
                  <a:ext cx="1162" cy="11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131" name="Oval 141"/>
                <p:cNvSpPr>
                  <a:spLocks noChangeArrowheads="1"/>
                </p:cNvSpPr>
                <p:nvPr/>
              </p:nvSpPr>
              <p:spPr bwMode="gray">
                <a:xfrm rot="16200000">
                  <a:off x="4261" y="1833"/>
                  <a:ext cx="1031" cy="92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algn="ctr"/>
                  <a:r>
                    <a:rPr lang="en-US" altLang="ko-KR" sz="2400" spc="-100" dirty="0" smtClean="0">
                      <a:solidFill>
                        <a:srgbClr val="002060"/>
                      </a:solidFill>
                    </a:rPr>
                    <a:t>Greenhouse</a:t>
                  </a:r>
                </a:p>
                <a:p>
                  <a:pPr algn="ctr"/>
                  <a:r>
                    <a:rPr lang="en-US" altLang="ko-KR" sz="2400" spc="-100" dirty="0" smtClean="0">
                      <a:solidFill>
                        <a:srgbClr val="002060"/>
                      </a:solidFill>
                    </a:rPr>
                    <a:t> gas </a:t>
                  </a:r>
                </a:p>
                <a:p>
                  <a:pPr algn="ctr"/>
                  <a:r>
                    <a:rPr lang="en-US" altLang="ko-KR" sz="2400" spc="-100" dirty="0" smtClean="0">
                      <a:solidFill>
                        <a:srgbClr val="002060"/>
                      </a:solidFill>
                    </a:rPr>
                    <a:t>Satellite</a:t>
                  </a:r>
                </a:p>
                <a:p>
                  <a:pPr algn="ctr"/>
                  <a:r>
                    <a:rPr lang="en-US" altLang="ko-KR" sz="2000" spc="-100" dirty="0" smtClean="0">
                      <a:solidFill>
                        <a:srgbClr val="002060"/>
                      </a:solidFill>
                    </a:rPr>
                    <a:t>(LEO)</a:t>
                  </a:r>
                  <a:endParaRPr lang="ko-KR" altLang="en-US" sz="2400" spc="-100" dirty="0">
                    <a:solidFill>
                      <a:srgbClr val="002060"/>
                    </a:solidFill>
                  </a:endParaRPr>
                </a:p>
              </p:txBody>
            </p:sp>
          </p:grpSp>
        </p:grpSp>
      </p:grpSp>
      <p:sp>
        <p:nvSpPr>
          <p:cNvPr id="138" name="Text Box 85"/>
          <p:cNvSpPr txBox="1">
            <a:spLocks noChangeArrowheads="1"/>
          </p:cNvSpPr>
          <p:nvPr/>
        </p:nvSpPr>
        <p:spPr bwMode="auto">
          <a:xfrm>
            <a:off x="827584" y="1981200"/>
            <a:ext cx="1537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ko-KR" sz="2800" dirty="0" smtClean="0">
                <a:solidFill>
                  <a:srgbClr val="002060"/>
                </a:solidFill>
                <a:latin typeface="Verdana" pitchFamily="34" charset="0"/>
                <a:ea typeface="굴림" charset="-127"/>
              </a:rPr>
              <a:t>Present</a:t>
            </a:r>
            <a:endParaRPr lang="en-US" altLang="ko-KR" sz="2800" dirty="0">
              <a:solidFill>
                <a:srgbClr val="002060"/>
              </a:solidFill>
              <a:latin typeface="Verdana" pitchFamily="34" charset="0"/>
              <a:ea typeface="굴림" charset="-127"/>
            </a:endParaRPr>
          </a:p>
        </p:txBody>
      </p:sp>
      <p:sp>
        <p:nvSpPr>
          <p:cNvPr id="139" name="Text Box 87"/>
          <p:cNvSpPr txBox="1">
            <a:spLocks noChangeArrowheads="1"/>
          </p:cNvSpPr>
          <p:nvPr/>
        </p:nvSpPr>
        <p:spPr bwMode="auto">
          <a:xfrm>
            <a:off x="3779912" y="1981200"/>
            <a:ext cx="24352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ko-KR" sz="2800" dirty="0" smtClean="0">
                <a:solidFill>
                  <a:srgbClr val="002060"/>
                </a:solidFill>
                <a:latin typeface="Verdana" pitchFamily="34" charset="0"/>
                <a:ea typeface="굴림" charset="-127"/>
              </a:rPr>
              <a:t>Future plans</a:t>
            </a:r>
            <a:endParaRPr lang="en-US" altLang="ko-KR" sz="2800" dirty="0">
              <a:solidFill>
                <a:srgbClr val="002060"/>
              </a:solidFill>
              <a:latin typeface="Verdana" pitchFamily="34" charset="0"/>
              <a:ea typeface="굴림" charset="-127"/>
            </a:endParaRPr>
          </a:p>
        </p:txBody>
      </p:sp>
      <p:sp>
        <p:nvSpPr>
          <p:cNvPr id="140" name="Line 93"/>
          <p:cNvSpPr>
            <a:spLocks noChangeShapeType="1"/>
          </p:cNvSpPr>
          <p:nvPr/>
        </p:nvSpPr>
        <p:spPr bwMode="auto">
          <a:xfrm>
            <a:off x="2468880" y="2228964"/>
            <a:ext cx="1143000" cy="0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 sz="28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6668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4</a:t>
            </a:fld>
            <a:endParaRPr lang="uk-UA" dirty="0"/>
          </a:p>
        </p:txBody>
      </p:sp>
      <p:sp>
        <p:nvSpPr>
          <p:cNvPr id="4" name="내용 개체 틀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altLang="ko-KR" dirty="0" smtClean="0"/>
              <a:t>Ongoing NIER’s Satellite Missions </a:t>
            </a:r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Picture 2" descr="D:\조아라\01. 지구과사업\11. 홍보\비행상상도2B_201505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371599"/>
            <a:ext cx="3429000" cy="1859281"/>
          </a:xfrm>
          <a:prstGeom prst="rect">
            <a:avLst/>
          </a:prstGeom>
          <a:noFill/>
        </p:spPr>
      </p:pic>
      <p:pic>
        <p:nvPicPr>
          <p:cNvPr id="7" name="_x200865216" descr="EMB00000aa005a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4321" y="1371599"/>
            <a:ext cx="3521079" cy="1859281"/>
          </a:xfrm>
          <a:prstGeom prst="rect">
            <a:avLst/>
          </a:prstGeom>
          <a:noFill/>
        </p:spPr>
      </p:pic>
      <p:graphicFrame>
        <p:nvGraphicFramePr>
          <p:cNvPr id="8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4181638"/>
              </p:ext>
            </p:extLst>
          </p:nvPr>
        </p:nvGraphicFramePr>
        <p:xfrm>
          <a:off x="76200" y="3307080"/>
          <a:ext cx="9036496" cy="355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92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29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4282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3367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b="1" kern="1200" dirty="0" smtClean="0">
                          <a:solidFill>
                            <a:schemeClr val="bg1"/>
                          </a:solidFill>
                          <a:latin typeface="+mj-lt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MISSION</a:t>
                      </a:r>
                      <a:endParaRPr lang="en-GB" sz="1800" b="1" kern="1200" dirty="0">
                        <a:solidFill>
                          <a:schemeClr val="bg1"/>
                        </a:solidFill>
                        <a:latin typeface="+mj-lt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400" b="0" kern="1200" dirty="0" smtClean="0">
                          <a:solidFill>
                            <a:schemeClr val="bg1"/>
                          </a:solidFill>
                          <a:latin typeface="+mj-lt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GEMS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dirty="0" smtClean="0">
                          <a:solidFill>
                            <a:schemeClr val="bg1"/>
                          </a:solidFill>
                          <a:latin typeface="+mj-lt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Compact Advanced</a:t>
                      </a:r>
                      <a:r>
                        <a:rPr lang="en-GB" sz="2000" b="0" kern="1200" baseline="0" dirty="0" smtClean="0">
                          <a:solidFill>
                            <a:schemeClr val="bg1"/>
                          </a:solidFill>
                          <a:latin typeface="+mj-lt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 Satellite</a:t>
                      </a:r>
                      <a:endParaRPr lang="en-GB" sz="2000" b="0" kern="1200" dirty="0" smtClean="0">
                        <a:solidFill>
                          <a:schemeClr val="bg1"/>
                        </a:solidFill>
                        <a:latin typeface="+mj-lt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19506835"/>
                  </a:ext>
                </a:extLst>
              </a:tr>
              <a:tr h="62597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b="1" kern="1200" dirty="0" smtClean="0">
                          <a:solidFill>
                            <a:schemeClr val="bg1"/>
                          </a:solidFill>
                          <a:latin typeface="+mj-lt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FOCUS</a:t>
                      </a:r>
                      <a:endParaRPr lang="en-GB" sz="1800" b="1" kern="1200" dirty="0">
                        <a:solidFill>
                          <a:schemeClr val="bg1"/>
                        </a:solidFill>
                        <a:latin typeface="+mj-lt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kern="1200" baseline="0" noProof="0" dirty="0" smtClean="0">
                          <a:solidFill>
                            <a:schemeClr val="bg1"/>
                          </a:solidFill>
                          <a:latin typeface="+mj-lt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Short lived species 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800" b="0" kern="1200" baseline="0" noProof="0" dirty="0" smtClean="0">
                          <a:solidFill>
                            <a:schemeClr val="bg1"/>
                          </a:solidFill>
                          <a:latin typeface="+mj-lt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in </a:t>
                      </a:r>
                      <a:r>
                        <a:rPr lang="en-US" sz="1800" b="0" kern="1200" noProof="0" dirty="0" smtClean="0">
                          <a:solidFill>
                            <a:schemeClr val="bg1"/>
                          </a:solidFill>
                          <a:latin typeface="+mj-lt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troposphere</a:t>
                      </a:r>
                      <a:endParaRPr lang="en-GB" sz="2400" b="0" kern="1200" dirty="0" smtClean="0">
                        <a:solidFill>
                          <a:schemeClr val="bg1"/>
                        </a:solidFill>
                        <a:latin typeface="+mj-lt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baseline="0" dirty="0" smtClean="0">
                          <a:solidFill>
                            <a:schemeClr val="bg1"/>
                          </a:solidFill>
                          <a:latin typeface="+mj-lt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Long lived species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baseline="0" dirty="0" smtClean="0">
                          <a:solidFill>
                            <a:schemeClr val="bg1"/>
                          </a:solidFill>
                          <a:latin typeface="+mj-lt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in troposphere and stratosphere</a:t>
                      </a:r>
                      <a:endParaRPr lang="en-GB" sz="2400" b="0" kern="1200" dirty="0" smtClean="0">
                        <a:solidFill>
                          <a:schemeClr val="bg1"/>
                        </a:solidFill>
                        <a:latin typeface="+mj-lt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72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latin typeface="+mj-lt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ORBIT</a:t>
                      </a:r>
                      <a:endParaRPr lang="en-GB" sz="1800" b="1" kern="1200" dirty="0">
                        <a:solidFill>
                          <a:schemeClr val="bg1"/>
                        </a:solidFill>
                        <a:latin typeface="+mj-lt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solidFill>
                            <a:schemeClr val="bg1"/>
                          </a:solidFill>
                          <a:latin typeface="+mj-lt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Geostationary </a:t>
                      </a:r>
                      <a:endParaRPr lang="en-GB" sz="1800" b="0" baseline="-25000" dirty="0" smtClean="0">
                        <a:solidFill>
                          <a:schemeClr val="bg1"/>
                        </a:solidFill>
                        <a:latin typeface="+mj-lt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 smtClean="0">
                          <a:solidFill>
                            <a:schemeClr val="bg1"/>
                          </a:solidFill>
                          <a:latin typeface="+mj-lt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Low Earth Orbit</a:t>
                      </a:r>
                      <a:endParaRPr lang="en-GB" sz="1800" b="0" baseline="0" dirty="0" smtClean="0">
                        <a:solidFill>
                          <a:schemeClr val="bg1"/>
                        </a:solidFill>
                        <a:latin typeface="+mj-lt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72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b="1" kern="1200" dirty="0" smtClean="0">
                          <a:solidFill>
                            <a:schemeClr val="bg1"/>
                          </a:solidFill>
                          <a:latin typeface="+mj-lt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COVERED</a:t>
                      </a:r>
                      <a:r>
                        <a:rPr lang="en-GB" sz="1800" b="1" kern="1200" baseline="0" dirty="0" smtClean="0">
                          <a:solidFill>
                            <a:schemeClr val="bg1"/>
                          </a:solidFill>
                          <a:latin typeface="+mj-lt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 AREA</a:t>
                      </a:r>
                      <a:endParaRPr lang="en-GB" sz="1800" b="1" kern="1200" dirty="0">
                        <a:solidFill>
                          <a:schemeClr val="bg1"/>
                        </a:solidFill>
                        <a:latin typeface="+mj-lt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solidFill>
                            <a:schemeClr val="bg1"/>
                          </a:solidFill>
                          <a:latin typeface="+mj-lt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Hourly over East</a:t>
                      </a:r>
                      <a:r>
                        <a:rPr lang="en-GB" sz="1800" baseline="0" dirty="0" smtClean="0">
                          <a:solidFill>
                            <a:schemeClr val="bg1"/>
                          </a:solidFill>
                          <a:latin typeface="+mj-lt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 Asia</a:t>
                      </a:r>
                      <a:endParaRPr lang="en-GB" sz="1800" b="0" baseline="-25000" dirty="0" smtClean="0">
                        <a:solidFill>
                          <a:schemeClr val="bg1"/>
                        </a:solidFill>
                        <a:latin typeface="+mj-lt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 smtClean="0">
                          <a:solidFill>
                            <a:schemeClr val="bg1"/>
                          </a:solidFill>
                          <a:latin typeface="+mj-lt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Daily global</a:t>
                      </a:r>
                      <a:endParaRPr lang="en-GB" sz="1800" b="0" baseline="0" dirty="0" smtClean="0">
                        <a:solidFill>
                          <a:schemeClr val="bg1"/>
                        </a:solidFill>
                        <a:latin typeface="+mj-lt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72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latin typeface="+mj-lt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AIR QUALITY</a:t>
                      </a:r>
                      <a:endParaRPr lang="en-GB" sz="1800" b="1" kern="1200" dirty="0">
                        <a:solidFill>
                          <a:schemeClr val="bg1"/>
                        </a:solidFill>
                        <a:latin typeface="+mj-lt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+mj-lt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NO</a:t>
                      </a:r>
                      <a:r>
                        <a:rPr lang="en-US" sz="1800" b="0" baseline="-25000" dirty="0" smtClean="0">
                          <a:solidFill>
                            <a:schemeClr val="bg1"/>
                          </a:solidFill>
                          <a:latin typeface="+mj-lt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2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+mj-lt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, O</a:t>
                      </a:r>
                      <a:r>
                        <a:rPr lang="en-US" sz="1800" b="0" baseline="-25000" dirty="0" smtClean="0">
                          <a:solidFill>
                            <a:schemeClr val="bg1"/>
                          </a:solidFill>
                          <a:latin typeface="+mj-lt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3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+mj-lt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, Aerosol, HCHO, SO</a:t>
                      </a:r>
                      <a:r>
                        <a:rPr lang="en-US" sz="1800" b="0" baseline="-25000" dirty="0" smtClean="0">
                          <a:solidFill>
                            <a:schemeClr val="bg1"/>
                          </a:solidFill>
                          <a:latin typeface="+mj-lt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2</a:t>
                      </a:r>
                      <a:endParaRPr lang="en-GB" sz="1800" b="0" baseline="-25000" dirty="0" smtClean="0">
                        <a:solidFill>
                          <a:schemeClr val="bg1"/>
                        </a:solidFill>
                        <a:latin typeface="+mj-lt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baseline="0" dirty="0" smtClean="0">
                        <a:solidFill>
                          <a:schemeClr val="bg1"/>
                        </a:solidFill>
                        <a:latin typeface="+mj-lt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6946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+mj-lt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CLIMATE</a:t>
                      </a:r>
                      <a:endParaRPr lang="en-GB" sz="1800" b="1" dirty="0">
                        <a:solidFill>
                          <a:schemeClr val="bg1"/>
                        </a:solidFill>
                        <a:latin typeface="+mj-lt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+mj-lt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Aerosol, O</a:t>
                      </a:r>
                      <a:r>
                        <a:rPr lang="en-US" sz="1800" b="0" baseline="-25000" dirty="0" smtClean="0">
                          <a:solidFill>
                            <a:schemeClr val="bg1"/>
                          </a:solidFill>
                          <a:latin typeface="+mj-lt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3</a:t>
                      </a:r>
                      <a:endParaRPr lang="en-GB" sz="1800" b="0" dirty="0" smtClean="0">
                        <a:solidFill>
                          <a:schemeClr val="bg1"/>
                        </a:solidFill>
                        <a:latin typeface="+mj-lt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+mj-lt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O</a:t>
                      </a:r>
                      <a:r>
                        <a:rPr lang="en-US" sz="1800" b="0" baseline="-25000" dirty="0" smtClean="0">
                          <a:solidFill>
                            <a:schemeClr val="bg1"/>
                          </a:solidFill>
                          <a:latin typeface="+mj-lt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2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+mj-lt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, CO</a:t>
                      </a:r>
                      <a:r>
                        <a:rPr lang="en-US" sz="1800" b="0" baseline="-25000" dirty="0" smtClean="0">
                          <a:solidFill>
                            <a:schemeClr val="bg1"/>
                          </a:solidFill>
                          <a:latin typeface="+mj-lt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2</a:t>
                      </a:r>
                      <a:endParaRPr lang="en-GB" sz="1800" b="0" dirty="0" smtClean="0">
                        <a:solidFill>
                          <a:schemeClr val="bg1"/>
                        </a:solidFill>
                        <a:latin typeface="+mj-lt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 smtClean="0">
                          <a:solidFill>
                            <a:schemeClr val="bg1"/>
                          </a:solidFill>
                          <a:latin typeface="+mj-lt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STATUS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baseline="0" dirty="0" smtClean="0">
                          <a:solidFill>
                            <a:schemeClr val="bg1"/>
                          </a:solidFill>
                          <a:latin typeface="+mj-lt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Assembly completion (Payload, Bus), </a:t>
                      </a:r>
                      <a:br>
                        <a:rPr lang="en-GB" sz="1800" b="0" baseline="0" dirty="0" smtClean="0">
                          <a:solidFill>
                            <a:schemeClr val="bg1"/>
                          </a:solidFill>
                          <a:latin typeface="+mj-lt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</a:br>
                      <a:r>
                        <a:rPr lang="en-GB" sz="1800" b="0" baseline="0" dirty="0" smtClean="0">
                          <a:solidFill>
                            <a:schemeClr val="bg1"/>
                          </a:solidFill>
                          <a:latin typeface="+mj-lt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Launch: Oct.,2019 ~ Mar.,2020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baseline="0" dirty="0" smtClean="0">
                          <a:solidFill>
                            <a:schemeClr val="bg1"/>
                          </a:solidFill>
                          <a:latin typeface="+mj-lt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In planning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60390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5</a:t>
            </a:fld>
            <a:endParaRPr lang="uk-UA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0"/>
          </p:nvPr>
        </p:nvSpPr>
        <p:spPr>
          <a:xfrm>
            <a:off x="457200" y="6096000"/>
            <a:ext cx="8077200" cy="609600"/>
          </a:xfrm>
        </p:spPr>
        <p:txBody>
          <a:bodyPr/>
          <a:lstStyle/>
          <a:p>
            <a:r>
              <a:rPr lang="en-US" altLang="ko-KR" sz="1600" dirty="0" smtClean="0"/>
              <a:t>The Satellite Operations Center(SOC) will be operated by Korean Aerospace Research Institute(KARI). </a:t>
            </a:r>
          </a:p>
          <a:p>
            <a:endParaRPr lang="ko-KR" altLang="en-US" sz="1600" dirty="0"/>
          </a:p>
        </p:txBody>
      </p:sp>
      <p:sp>
        <p:nvSpPr>
          <p:cNvPr id="4" name="내용 개체 틀 3"/>
          <p:cNvSpPr>
            <a:spLocks noGrp="1"/>
          </p:cNvSpPr>
          <p:nvPr>
            <p:ph sz="quarter" idx="11"/>
          </p:nvPr>
        </p:nvSpPr>
        <p:spPr>
          <a:xfrm>
            <a:off x="1981200" y="304800"/>
            <a:ext cx="5715000" cy="533400"/>
          </a:xfrm>
        </p:spPr>
        <p:txBody>
          <a:bodyPr/>
          <a:lstStyle/>
          <a:p>
            <a:r>
              <a:rPr lang="en-US" altLang="ko-KR" dirty="0" smtClean="0"/>
              <a:t>The Role of NIER ESC in GEMS mission</a:t>
            </a:r>
            <a:endParaRPr lang="ko-KR" altLang="en-US" dirty="0"/>
          </a:p>
        </p:txBody>
      </p:sp>
      <p:graphicFrame>
        <p:nvGraphicFramePr>
          <p:cNvPr id="5" name="다이어그램 4"/>
          <p:cNvGraphicFramePr/>
          <p:nvPr>
            <p:extLst>
              <p:ext uri="{D42A27DB-BD31-4B8C-83A1-F6EECF244321}">
                <p14:modId xmlns:p14="http://schemas.microsoft.com/office/powerpoint/2010/main" val="1425150859"/>
              </p:ext>
            </p:extLst>
          </p:nvPr>
        </p:nvGraphicFramePr>
        <p:xfrm>
          <a:off x="152400" y="1676400"/>
          <a:ext cx="86106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타원 6"/>
          <p:cNvSpPr/>
          <p:nvPr/>
        </p:nvSpPr>
        <p:spPr>
          <a:xfrm>
            <a:off x="533400" y="3860305"/>
            <a:ext cx="1600200" cy="432789"/>
          </a:xfrm>
          <a:prstGeom prst="ellipse">
            <a:avLst/>
          </a:prstGeom>
          <a:solidFill>
            <a:srgbClr val="FFFFFF"/>
          </a:solidFill>
          <a:ln w="25400" cap="flat">
            <a:solidFill>
              <a:srgbClr val="FFC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ko-KR" sz="1400" b="0" i="0" u="none" strike="noStrike" cap="none" spc="0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</a:rPr>
              <a:t>KARI,</a:t>
            </a:r>
            <a:r>
              <a:rPr kumimoji="0" lang="en-US" altLang="ko-KR" sz="1400" b="0" i="0" u="none" strike="noStrike" cap="none" spc="0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</a:rPr>
              <a:t> BATC</a:t>
            </a:r>
            <a:endParaRPr kumimoji="0" lang="ko-KR" altLang="en-US" sz="14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</a:endParaRPr>
          </a:p>
        </p:txBody>
      </p:sp>
      <p:sp>
        <p:nvSpPr>
          <p:cNvPr id="8" name="타원 7"/>
          <p:cNvSpPr/>
          <p:nvPr/>
        </p:nvSpPr>
        <p:spPr>
          <a:xfrm>
            <a:off x="4711460" y="3962400"/>
            <a:ext cx="1600200" cy="432789"/>
          </a:xfrm>
          <a:prstGeom prst="ellipse">
            <a:avLst/>
          </a:prstGeom>
          <a:solidFill>
            <a:srgbClr val="FFFF00"/>
          </a:solidFill>
          <a:ln w="25400" cap="flat">
            <a:solidFill>
              <a:srgbClr val="FFC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ko-KR" sz="14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</a:rPr>
              <a:t>NIER ESC</a:t>
            </a:r>
            <a:endParaRPr kumimoji="0" lang="ko-KR" altLang="en-US" sz="1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</a:endParaRPr>
          </a:p>
        </p:txBody>
      </p:sp>
      <p:sp>
        <p:nvSpPr>
          <p:cNvPr id="9" name="타원 8"/>
          <p:cNvSpPr/>
          <p:nvPr/>
        </p:nvSpPr>
        <p:spPr>
          <a:xfrm>
            <a:off x="2658374" y="3886200"/>
            <a:ext cx="1600200" cy="432789"/>
          </a:xfrm>
          <a:prstGeom prst="ellipse">
            <a:avLst/>
          </a:prstGeom>
          <a:solidFill>
            <a:srgbClr val="FFFFFF"/>
          </a:solidFill>
          <a:ln w="25400" cap="flat">
            <a:solidFill>
              <a:srgbClr val="FFC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ko-KR" sz="1400" spc="-100" dirty="0" smtClean="0">
                <a:solidFill>
                  <a:schemeClr val="bg2">
                    <a:lumMod val="10000"/>
                  </a:schemeClr>
                </a:solidFill>
              </a:rPr>
              <a:t>Science team</a:t>
            </a:r>
            <a:endParaRPr kumimoji="0" lang="ko-KR" altLang="en-US" sz="1400" b="0" i="0" u="none" strike="noStrike" cap="none" spc="-100" normalizeH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</a:endParaRPr>
          </a:p>
        </p:txBody>
      </p:sp>
      <p:cxnSp>
        <p:nvCxnSpPr>
          <p:cNvPr id="12" name="직선 화살표 연결선 11"/>
          <p:cNvCxnSpPr/>
          <p:nvPr/>
        </p:nvCxnSpPr>
        <p:spPr>
          <a:xfrm>
            <a:off x="1411134" y="4724400"/>
            <a:ext cx="0" cy="22860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직선 화살표 연결선 12"/>
          <p:cNvCxnSpPr/>
          <p:nvPr/>
        </p:nvCxnSpPr>
        <p:spPr>
          <a:xfrm>
            <a:off x="1411134" y="5410200"/>
            <a:ext cx="0" cy="22860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직선 화살표 연결선 14"/>
          <p:cNvCxnSpPr/>
          <p:nvPr/>
        </p:nvCxnSpPr>
        <p:spPr>
          <a:xfrm>
            <a:off x="3458474" y="4800600"/>
            <a:ext cx="0" cy="2286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직선 화살표 연결선 15"/>
          <p:cNvCxnSpPr/>
          <p:nvPr/>
        </p:nvCxnSpPr>
        <p:spPr>
          <a:xfrm flipH="1">
            <a:off x="5523066" y="5562600"/>
            <a:ext cx="8214" cy="193345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직선 화살표 연결선 16"/>
          <p:cNvCxnSpPr/>
          <p:nvPr/>
        </p:nvCxnSpPr>
        <p:spPr>
          <a:xfrm>
            <a:off x="7620000" y="4984871"/>
            <a:ext cx="0" cy="223942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직사각형 17"/>
          <p:cNvSpPr/>
          <p:nvPr/>
        </p:nvSpPr>
        <p:spPr>
          <a:xfrm>
            <a:off x="6773173" y="5659272"/>
            <a:ext cx="1098122" cy="307775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>
            <a:solidFill>
              <a:schemeClr val="bg1">
                <a:lumMod val="75000"/>
              </a:schemeClr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ko-KR" sz="14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CAL/VAL</a:t>
            </a:r>
            <a:endParaRPr kumimoji="0" lang="ko-KR" altLang="en-US" sz="14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cxnSp>
        <p:nvCxnSpPr>
          <p:cNvPr id="20" name="직선 화살표 연결선 19"/>
          <p:cNvCxnSpPr/>
          <p:nvPr/>
        </p:nvCxnSpPr>
        <p:spPr>
          <a:xfrm flipV="1">
            <a:off x="6210300" y="5486400"/>
            <a:ext cx="952500" cy="457200"/>
          </a:xfrm>
          <a:prstGeom prst="straightConnector1">
            <a:avLst/>
          </a:prstGeom>
          <a:ln>
            <a:prstDash val="sysDash"/>
            <a:headEnd type="triangl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직사각형 27"/>
          <p:cNvSpPr/>
          <p:nvPr/>
        </p:nvSpPr>
        <p:spPr>
          <a:xfrm>
            <a:off x="5740160" y="4891077"/>
            <a:ext cx="1143000" cy="307775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>
            <a:solidFill>
              <a:schemeClr val="bg1">
                <a:lumMod val="75000"/>
              </a:schemeClr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ko-KR" sz="14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Data </a:t>
            </a:r>
            <a:r>
              <a:rPr kumimoji="0" lang="en-US" altLang="ko-KR" sz="1400" b="0" i="0" u="none" strike="noStrike" cap="none" spc="0" normalizeH="0" baseline="0" dirty="0" err="1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Assim</a:t>
            </a:r>
            <a:r>
              <a:rPr kumimoji="0" lang="en-US" altLang="ko-KR" sz="14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.</a:t>
            </a:r>
            <a:endParaRPr kumimoji="0" lang="ko-KR" altLang="en-US" sz="14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6764547" y="3746928"/>
            <a:ext cx="1600200" cy="735744"/>
          </a:xfrm>
          <a:prstGeom prst="ellipse">
            <a:avLst/>
          </a:prstGeom>
          <a:solidFill>
            <a:srgbClr val="FFFFFF"/>
          </a:solidFill>
          <a:ln w="25400" cap="flat">
            <a:solidFill>
              <a:srgbClr val="FFC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ko-KR" sz="1400" spc="-100" dirty="0" smtClean="0">
                <a:solidFill>
                  <a:schemeClr val="bg2">
                    <a:lumMod val="10000"/>
                  </a:schemeClr>
                </a:solidFill>
              </a:rPr>
              <a:t>NIER </a:t>
            </a:r>
            <a:br>
              <a:rPr lang="en-US" altLang="ko-KR" sz="1400" spc="-100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altLang="ko-KR" sz="1400" spc="-100" dirty="0" smtClean="0">
                <a:solidFill>
                  <a:schemeClr val="bg2">
                    <a:lumMod val="10000"/>
                  </a:schemeClr>
                </a:solidFill>
              </a:rPr>
              <a:t>AQF center</a:t>
            </a:r>
            <a:endParaRPr kumimoji="0" lang="ko-KR" altLang="en-US" sz="1400" b="0" i="0" u="none" strike="noStrike" cap="none" spc="-100" normalizeH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</a:endParaRPr>
          </a:p>
        </p:txBody>
      </p:sp>
      <p:cxnSp>
        <p:nvCxnSpPr>
          <p:cNvPr id="26" name="직선 화살표 연결선 25"/>
          <p:cNvCxnSpPr/>
          <p:nvPr/>
        </p:nvCxnSpPr>
        <p:spPr>
          <a:xfrm>
            <a:off x="5523066" y="4953000"/>
            <a:ext cx="0" cy="203521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직선 화살표 연결선 24"/>
          <p:cNvCxnSpPr/>
          <p:nvPr/>
        </p:nvCxnSpPr>
        <p:spPr>
          <a:xfrm flipV="1">
            <a:off x="6210300" y="4876800"/>
            <a:ext cx="1028700" cy="516866"/>
          </a:xfrm>
          <a:prstGeom prst="straightConnector1">
            <a:avLst/>
          </a:prstGeom>
          <a:ln>
            <a:prstDash val="sysDash"/>
            <a:headEnd type="triangl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직선 화살표 연결선 32"/>
          <p:cNvCxnSpPr/>
          <p:nvPr/>
        </p:nvCxnSpPr>
        <p:spPr>
          <a:xfrm flipV="1">
            <a:off x="2005995" y="4800601"/>
            <a:ext cx="2832705" cy="300141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직선 화살표 연결선 33"/>
          <p:cNvCxnSpPr/>
          <p:nvPr/>
        </p:nvCxnSpPr>
        <p:spPr>
          <a:xfrm>
            <a:off x="4173749" y="4611136"/>
            <a:ext cx="664951" cy="189464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직선 화살표 연결선 37"/>
          <p:cNvCxnSpPr/>
          <p:nvPr/>
        </p:nvCxnSpPr>
        <p:spPr>
          <a:xfrm flipV="1">
            <a:off x="3999066" y="4800600"/>
            <a:ext cx="869113" cy="447886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직사각형 46"/>
          <p:cNvSpPr/>
          <p:nvPr/>
        </p:nvSpPr>
        <p:spPr>
          <a:xfrm>
            <a:off x="2658374" y="1242753"/>
            <a:ext cx="5876026" cy="338552"/>
          </a:xfrm>
          <a:prstGeom prst="rect">
            <a:avLst/>
          </a:prstGeom>
          <a:solidFill>
            <a:srgbClr val="FFFF00"/>
          </a:solidFill>
          <a:ln w="25400" cap="flat">
            <a:solidFill>
              <a:srgbClr val="FFC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ko-KR" sz="1600" dirty="0" smtClean="0">
                <a:solidFill>
                  <a:schemeClr val="tx1"/>
                </a:solidFill>
                <a:latin typeface="+mj-lt"/>
              </a:rPr>
              <a:t>GEMS Program Office (</a:t>
            </a:r>
            <a:r>
              <a:rPr lang="en-US" altLang="ko-KR" sz="1600" b="1" dirty="0" smtClean="0">
                <a:solidFill>
                  <a:schemeClr val="tx1"/>
                </a:solidFill>
                <a:latin typeface="+mj-lt"/>
              </a:rPr>
              <a:t>NIER ESC</a:t>
            </a:r>
            <a:r>
              <a:rPr lang="en-US" altLang="ko-KR" sz="1600" dirty="0" smtClean="0">
                <a:solidFill>
                  <a:schemeClr val="tx1"/>
                </a:solidFill>
                <a:latin typeface="+mj-lt"/>
              </a:rPr>
              <a:t>, Ministry of Environment)</a:t>
            </a:r>
            <a:endParaRPr kumimoji="0" lang="ko-KR" altLang="en-US" sz="1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</a:endParaRPr>
          </a:p>
        </p:txBody>
      </p:sp>
      <p:cxnSp>
        <p:nvCxnSpPr>
          <p:cNvPr id="51" name="직선 연결선 50"/>
          <p:cNvCxnSpPr/>
          <p:nvPr/>
        </p:nvCxnSpPr>
        <p:spPr>
          <a:xfrm flipV="1">
            <a:off x="1333500" y="1660618"/>
            <a:ext cx="0" cy="135524"/>
          </a:xfrm>
          <a:prstGeom prst="line">
            <a:avLst/>
          </a:prstGeom>
          <a:noFill/>
          <a:ln w="25400" cap="flat">
            <a:solidFill>
              <a:srgbClr val="FF9A00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2" name="직선 연결선 51"/>
          <p:cNvCxnSpPr/>
          <p:nvPr/>
        </p:nvCxnSpPr>
        <p:spPr>
          <a:xfrm flipH="1">
            <a:off x="1333500" y="1660071"/>
            <a:ext cx="6286500" cy="0"/>
          </a:xfrm>
          <a:prstGeom prst="line">
            <a:avLst/>
          </a:prstGeom>
          <a:noFill/>
          <a:ln w="25400" cap="flat">
            <a:solidFill>
              <a:srgbClr val="FF9A00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7" name="직선 연결선 56"/>
          <p:cNvCxnSpPr/>
          <p:nvPr/>
        </p:nvCxnSpPr>
        <p:spPr>
          <a:xfrm flipV="1">
            <a:off x="3352800" y="1676400"/>
            <a:ext cx="0" cy="135524"/>
          </a:xfrm>
          <a:prstGeom prst="line">
            <a:avLst/>
          </a:prstGeom>
          <a:noFill/>
          <a:ln w="25400" cap="flat">
            <a:solidFill>
              <a:srgbClr val="FF9A00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8" name="직선 연결선 57"/>
          <p:cNvCxnSpPr>
            <a:endCxn id="47" idx="2"/>
          </p:cNvCxnSpPr>
          <p:nvPr/>
        </p:nvCxnSpPr>
        <p:spPr>
          <a:xfrm flipV="1">
            <a:off x="5584371" y="1581305"/>
            <a:ext cx="12016" cy="230619"/>
          </a:xfrm>
          <a:prstGeom prst="line">
            <a:avLst/>
          </a:prstGeom>
          <a:noFill/>
          <a:ln w="25400" cap="flat">
            <a:solidFill>
              <a:srgbClr val="FF9A00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9" name="직선 연결선 58"/>
          <p:cNvCxnSpPr/>
          <p:nvPr/>
        </p:nvCxnSpPr>
        <p:spPr>
          <a:xfrm flipV="1">
            <a:off x="7603671" y="1660618"/>
            <a:ext cx="0" cy="135524"/>
          </a:xfrm>
          <a:prstGeom prst="line">
            <a:avLst/>
          </a:prstGeom>
          <a:noFill/>
          <a:ln w="25400" cap="flat">
            <a:solidFill>
              <a:srgbClr val="FF9A00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4" name="직사각형 63"/>
          <p:cNvSpPr/>
          <p:nvPr/>
        </p:nvSpPr>
        <p:spPr>
          <a:xfrm>
            <a:off x="125186" y="1236813"/>
            <a:ext cx="2292572" cy="307775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tx2">
                <a:lumMod val="40000"/>
                <a:lumOff val="60000"/>
              </a:schemeClr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ko-KR" sz="1400" dirty="0" smtClean="0">
                <a:solidFill>
                  <a:schemeClr val="tx1"/>
                </a:solidFill>
                <a:latin typeface="+mj-lt"/>
              </a:rPr>
              <a:t>GK-2 </a:t>
            </a:r>
            <a:r>
              <a:rPr lang="en-US" altLang="ko-KR" sz="1400" dirty="0" err="1" smtClean="0">
                <a:solidFill>
                  <a:schemeClr val="tx1"/>
                </a:solidFill>
                <a:latin typeface="+mj-lt"/>
              </a:rPr>
              <a:t>Prog</a:t>
            </a:r>
            <a:r>
              <a:rPr lang="en-US" altLang="ko-KR" sz="1400" dirty="0" smtClean="0">
                <a:solidFill>
                  <a:schemeClr val="tx1"/>
                </a:solidFill>
                <a:latin typeface="+mj-lt"/>
              </a:rPr>
              <a:t>. Office (MSIT)</a:t>
            </a:r>
            <a:endParaRPr kumimoji="0" lang="ko-KR" altLang="en-US" sz="1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</a:endParaRPr>
          </a:p>
        </p:txBody>
      </p:sp>
      <p:cxnSp>
        <p:nvCxnSpPr>
          <p:cNvPr id="66" name="직선 연결선 65"/>
          <p:cNvCxnSpPr/>
          <p:nvPr/>
        </p:nvCxnSpPr>
        <p:spPr>
          <a:xfrm>
            <a:off x="990600" y="1544588"/>
            <a:ext cx="0" cy="26733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9353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6</a:t>
            </a:fld>
            <a:endParaRPr lang="uk-UA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en-US" altLang="ko-KR" sz="2400" dirty="0" smtClean="0">
                <a:solidFill>
                  <a:schemeClr val="accent2">
                    <a:lumMod val="50000"/>
                  </a:schemeClr>
                </a:solidFill>
              </a:rPr>
              <a:t>Improving satellite data quality </a:t>
            </a:r>
            <a:r>
              <a:rPr lang="en-US" altLang="ko-KR" sz="2400" dirty="0" smtClean="0"/>
              <a:t>through collaboration in instrument calibration and algorithm development.</a:t>
            </a:r>
          </a:p>
          <a:p>
            <a:pPr>
              <a:lnSpc>
                <a:spcPct val="130000"/>
              </a:lnSpc>
            </a:pPr>
            <a:r>
              <a:rPr lang="en-US" altLang="ko-KR" sz="2400" dirty="0" smtClean="0">
                <a:solidFill>
                  <a:schemeClr val="accent2">
                    <a:lumMod val="50000"/>
                  </a:schemeClr>
                </a:solidFill>
              </a:rPr>
              <a:t>Maximizing the efficiency in service improvement, utilization expansion, and policy contribution </a:t>
            </a:r>
            <a:r>
              <a:rPr lang="en-US" altLang="ko-KR" sz="2400" dirty="0" smtClean="0"/>
              <a:t>by data release and feedback.</a:t>
            </a:r>
          </a:p>
          <a:p>
            <a:pPr>
              <a:lnSpc>
                <a:spcPct val="130000"/>
              </a:lnSpc>
            </a:pPr>
            <a:r>
              <a:rPr lang="en-US" altLang="ko-KR" sz="2400" dirty="0" smtClean="0">
                <a:solidFill>
                  <a:schemeClr val="accent2">
                    <a:lumMod val="50000"/>
                  </a:schemeClr>
                </a:solidFill>
              </a:rPr>
              <a:t>Improving the accessibility of satellite data </a:t>
            </a:r>
            <a:r>
              <a:rPr lang="en-US" altLang="ko-KR" sz="2400" dirty="0" smtClean="0"/>
              <a:t>through the standardization of data and its format</a:t>
            </a:r>
          </a:p>
          <a:p>
            <a:pPr>
              <a:lnSpc>
                <a:spcPct val="130000"/>
              </a:lnSpc>
            </a:pPr>
            <a:r>
              <a:rPr lang="en-US" altLang="ko-KR" sz="2400" dirty="0" smtClean="0">
                <a:solidFill>
                  <a:schemeClr val="accent2">
                    <a:lumMod val="50000"/>
                  </a:schemeClr>
                </a:solidFill>
              </a:rPr>
              <a:t>Maximizing the mutual synergy of data utilization </a:t>
            </a:r>
            <a:r>
              <a:rPr lang="en-US" altLang="ko-KR" sz="2400" dirty="0" smtClean="0"/>
              <a:t>with CEOS members.</a:t>
            </a:r>
            <a:endParaRPr lang="ko-KR" altLang="en-US" sz="2400" dirty="0"/>
          </a:p>
        </p:txBody>
      </p:sp>
      <p:sp>
        <p:nvSpPr>
          <p:cNvPr id="4" name="내용 개체 틀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altLang="ko-KR" dirty="0" smtClean="0"/>
              <a:t>NIER’s effort to achieve in CEOS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102899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7</a:t>
            </a:fld>
            <a:endParaRPr lang="uk-UA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0"/>
          </p:nvPr>
        </p:nvSpPr>
        <p:spPr>
          <a:xfrm>
            <a:off x="381000" y="1143000"/>
            <a:ext cx="8763000" cy="472440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altLang="ko-KR" sz="2400" dirty="0" smtClean="0"/>
              <a:t>Reflecting the </a:t>
            </a:r>
            <a:r>
              <a:rPr lang="en-US" altLang="ko-KR" sz="2400" dirty="0" smtClean="0">
                <a:solidFill>
                  <a:schemeClr val="accent2">
                    <a:lumMod val="50000"/>
                  </a:schemeClr>
                </a:solidFill>
              </a:rPr>
              <a:t>global atmospheric environment issues</a:t>
            </a:r>
            <a:r>
              <a:rPr lang="en-US" altLang="ko-KR" sz="2400" dirty="0"/>
              <a:t> </a:t>
            </a:r>
            <a:r>
              <a:rPr lang="en-US" altLang="ko-KR" sz="2400" dirty="0" smtClean="0"/>
              <a:t>discussed in CEOS meetings </a:t>
            </a:r>
            <a:r>
              <a:rPr lang="en-US" altLang="ko-KR" sz="2400" dirty="0" smtClean="0">
                <a:solidFill>
                  <a:schemeClr val="accent2">
                    <a:lumMod val="50000"/>
                  </a:schemeClr>
                </a:solidFill>
              </a:rPr>
              <a:t>on the next mission plan. </a:t>
            </a:r>
          </a:p>
          <a:p>
            <a:pPr>
              <a:lnSpc>
                <a:spcPct val="130000"/>
              </a:lnSpc>
            </a:pPr>
            <a:r>
              <a:rPr lang="en-US" altLang="ko-KR" sz="2400" dirty="0" smtClean="0">
                <a:solidFill>
                  <a:schemeClr val="accent2">
                    <a:lumMod val="50000"/>
                  </a:schemeClr>
                </a:solidFill>
              </a:rPr>
              <a:t>Share experience of the development process</a:t>
            </a:r>
            <a:r>
              <a:rPr lang="en-US" altLang="ko-KR" sz="2400" dirty="0" smtClean="0"/>
              <a:t>, such as retrieval algorithm, validation results, application field.</a:t>
            </a:r>
          </a:p>
          <a:p>
            <a:pPr>
              <a:lnSpc>
                <a:spcPct val="130000"/>
              </a:lnSpc>
            </a:pPr>
            <a:r>
              <a:rPr lang="en-US" altLang="ko-KR" sz="2400" dirty="0" smtClean="0">
                <a:solidFill>
                  <a:schemeClr val="accent2">
                    <a:lumMod val="50000"/>
                  </a:schemeClr>
                </a:solidFill>
              </a:rPr>
              <a:t>Supporting researches</a:t>
            </a:r>
            <a:r>
              <a:rPr lang="en-US" altLang="ko-KR" sz="2400" dirty="0" smtClean="0"/>
              <a:t> regarding air pollution and climate change from formation-flying with other satellites.</a:t>
            </a:r>
          </a:p>
          <a:p>
            <a:pPr>
              <a:lnSpc>
                <a:spcPct val="130000"/>
              </a:lnSpc>
            </a:pPr>
            <a:r>
              <a:rPr lang="en-US" altLang="ko-KR" sz="2400" dirty="0" smtClean="0">
                <a:solidFill>
                  <a:schemeClr val="accent2">
                    <a:lumMod val="50000"/>
                  </a:schemeClr>
                </a:solidFill>
              </a:rPr>
              <a:t>Supporting the international user community </a:t>
            </a:r>
            <a:r>
              <a:rPr lang="en-US" altLang="ko-KR" sz="2400" dirty="0" smtClean="0"/>
              <a:t>on observation activities.</a:t>
            </a:r>
          </a:p>
          <a:p>
            <a:pPr>
              <a:lnSpc>
                <a:spcPct val="130000"/>
              </a:lnSpc>
            </a:pPr>
            <a:r>
              <a:rPr lang="en-US" altLang="ko-KR" sz="2400" dirty="0" smtClean="0">
                <a:solidFill>
                  <a:schemeClr val="accent2">
                    <a:lumMod val="50000"/>
                  </a:schemeClr>
                </a:solidFill>
              </a:rPr>
              <a:t>Collaborating to resolve the issues on global atmospheric environment</a:t>
            </a:r>
            <a:r>
              <a:rPr lang="en-US" altLang="ko-KR" sz="2400" dirty="0" smtClean="0"/>
              <a:t> and strengthen the </a:t>
            </a:r>
            <a:r>
              <a:rPr lang="en-US" altLang="ko-KR" sz="2400" dirty="0" smtClean="0">
                <a:solidFill>
                  <a:schemeClr val="accent2">
                    <a:lumMod val="50000"/>
                  </a:schemeClr>
                </a:solidFill>
              </a:rPr>
              <a:t>inter-complementarity </a:t>
            </a:r>
            <a:r>
              <a:rPr lang="en-US" altLang="ko-KR" sz="2400" dirty="0" smtClean="0"/>
              <a:t>and </a:t>
            </a:r>
            <a:r>
              <a:rPr lang="en-US" altLang="ko-KR" sz="2400" dirty="0" smtClean="0">
                <a:solidFill>
                  <a:schemeClr val="accent2">
                    <a:lumMod val="50000"/>
                  </a:schemeClr>
                </a:solidFill>
              </a:rPr>
              <a:t>compatibility</a:t>
            </a:r>
            <a:r>
              <a:rPr lang="en-US" altLang="ko-KR" sz="2400" dirty="0" smtClean="0"/>
              <a:t> between global satellites   </a:t>
            </a:r>
            <a:endParaRPr lang="ko-KR" altLang="en-US" sz="2400" dirty="0"/>
          </a:p>
        </p:txBody>
      </p:sp>
      <p:sp>
        <p:nvSpPr>
          <p:cNvPr id="4" name="내용 개체 틀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altLang="ko-KR" dirty="0" smtClean="0"/>
              <a:t>NIER’s contribution to CEOS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388037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8</a:t>
            </a:fld>
            <a:endParaRPr lang="uk-UA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0"/>
          </p:nvPr>
        </p:nvSpPr>
        <p:spPr>
          <a:xfrm>
            <a:off x="457200" y="4419600"/>
            <a:ext cx="8153400" cy="1295400"/>
          </a:xfrm>
        </p:spPr>
        <p:txBody>
          <a:bodyPr/>
          <a:lstStyle/>
          <a:p>
            <a:r>
              <a:rPr lang="en-US" altLang="ko-KR" dirty="0">
                <a:solidFill>
                  <a:srgbClr val="002060"/>
                </a:solidFill>
              </a:rPr>
              <a:t>Constellation </a:t>
            </a:r>
            <a:r>
              <a:rPr lang="en-US" altLang="ko-KR" dirty="0" smtClean="0">
                <a:solidFill>
                  <a:srgbClr val="002060"/>
                </a:solidFill>
              </a:rPr>
              <a:t>synergy on improving </a:t>
            </a:r>
            <a:r>
              <a:rPr lang="en-US" altLang="ko-KR" dirty="0">
                <a:solidFill>
                  <a:srgbClr val="002060"/>
                </a:solidFill>
              </a:rPr>
              <a:t>spatial and temporal </a:t>
            </a:r>
            <a:r>
              <a:rPr lang="en-US" altLang="ko-KR" dirty="0" smtClean="0">
                <a:solidFill>
                  <a:srgbClr val="002060"/>
                </a:solidFill>
              </a:rPr>
              <a:t>coverage to </a:t>
            </a:r>
            <a:r>
              <a:rPr lang="en-US" altLang="ko-KR" dirty="0">
                <a:solidFill>
                  <a:srgbClr val="002060"/>
                </a:solidFill>
              </a:rPr>
              <a:t>monitor globalized pollutants</a:t>
            </a:r>
            <a:r>
              <a:rPr lang="ko-KR" altLang="en-US" dirty="0">
                <a:solidFill>
                  <a:srgbClr val="002060"/>
                </a:solidFill>
              </a:rPr>
              <a:t> </a:t>
            </a:r>
            <a:r>
              <a:rPr lang="en-US" altLang="ko-KR" dirty="0">
                <a:solidFill>
                  <a:srgbClr val="002060"/>
                </a:solidFill>
              </a:rPr>
              <a:t>&amp;</a:t>
            </a:r>
            <a:r>
              <a:rPr lang="ko-KR" altLang="en-US" dirty="0">
                <a:solidFill>
                  <a:srgbClr val="002060"/>
                </a:solidFill>
              </a:rPr>
              <a:t> </a:t>
            </a:r>
            <a:r>
              <a:rPr lang="en-US" altLang="ko-KR" dirty="0" smtClean="0">
                <a:solidFill>
                  <a:srgbClr val="002060"/>
                </a:solidFill>
              </a:rPr>
              <a:t>SLCF</a:t>
            </a:r>
          </a:p>
          <a:p>
            <a:r>
              <a:rPr lang="en-US" altLang="ko-KR" dirty="0" smtClean="0">
                <a:solidFill>
                  <a:srgbClr val="002060"/>
                </a:solidFill>
              </a:rPr>
              <a:t>Sharing </a:t>
            </a:r>
            <a:r>
              <a:rPr lang="en-US" altLang="ko-KR" dirty="0">
                <a:solidFill>
                  <a:srgbClr val="002060"/>
                </a:solidFill>
              </a:rPr>
              <a:t>basic requirements on data products </a:t>
            </a:r>
            <a:r>
              <a:rPr lang="en-US" altLang="ko-KR" dirty="0" smtClean="0">
                <a:solidFill>
                  <a:srgbClr val="002060"/>
                </a:solidFill>
              </a:rPr>
              <a:t>and instrument </a:t>
            </a:r>
            <a:r>
              <a:rPr lang="en-US" altLang="ko-KR" dirty="0">
                <a:solidFill>
                  <a:srgbClr val="002060"/>
                </a:solidFill>
              </a:rPr>
              <a:t>to maintain data </a:t>
            </a:r>
            <a:r>
              <a:rPr lang="en-US" altLang="ko-KR" dirty="0" smtClean="0">
                <a:solidFill>
                  <a:srgbClr val="002060"/>
                </a:solidFill>
              </a:rPr>
              <a:t>quality</a:t>
            </a:r>
          </a:p>
          <a:p>
            <a:r>
              <a:rPr lang="en-US" altLang="ko-KR" dirty="0" smtClean="0">
                <a:solidFill>
                  <a:srgbClr val="002060"/>
                </a:solidFill>
              </a:rPr>
              <a:t>Consolidating </a:t>
            </a:r>
            <a:r>
              <a:rPr lang="en-US" altLang="ko-KR" dirty="0">
                <a:solidFill>
                  <a:srgbClr val="002060"/>
                </a:solidFill>
              </a:rPr>
              <a:t>socio-economic benefit </a:t>
            </a:r>
            <a:r>
              <a:rPr lang="en-US" altLang="ko-KR" dirty="0" smtClean="0">
                <a:solidFill>
                  <a:srgbClr val="002060"/>
                </a:solidFill>
              </a:rPr>
              <a:t>analysis</a:t>
            </a:r>
          </a:p>
          <a:p>
            <a:r>
              <a:rPr lang="en-US" altLang="ko-KR" dirty="0" smtClean="0">
                <a:solidFill>
                  <a:srgbClr val="002060"/>
                </a:solidFill>
              </a:rPr>
              <a:t>Supporting </a:t>
            </a:r>
            <a:r>
              <a:rPr lang="en-US" altLang="ko-KR" dirty="0">
                <a:solidFill>
                  <a:srgbClr val="002060"/>
                </a:solidFill>
              </a:rPr>
              <a:t>QA and CAL/VAL </a:t>
            </a:r>
          </a:p>
          <a:p>
            <a:endParaRPr lang="ko-KR" altLang="en-US" dirty="0">
              <a:solidFill>
                <a:srgbClr val="002060"/>
              </a:solidFill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quarter" idx="11"/>
          </p:nvPr>
        </p:nvSpPr>
        <p:spPr>
          <a:xfrm>
            <a:off x="1828800" y="304800"/>
            <a:ext cx="5867400" cy="533400"/>
          </a:xfrm>
        </p:spPr>
        <p:txBody>
          <a:bodyPr/>
          <a:lstStyle/>
          <a:p>
            <a:r>
              <a:rPr lang="en-US" altLang="ko-KR" dirty="0" smtClean="0"/>
              <a:t>Plan for Formation-flying in CEOS ACVC</a:t>
            </a:r>
            <a:endParaRPr lang="ko-KR" altLang="en-US" dirty="0"/>
          </a:p>
        </p:txBody>
      </p:sp>
      <p:grpSp>
        <p:nvGrpSpPr>
          <p:cNvPr id="19" name="Group 5"/>
          <p:cNvGrpSpPr/>
          <p:nvPr/>
        </p:nvGrpSpPr>
        <p:grpSpPr>
          <a:xfrm>
            <a:off x="4593684" y="1143001"/>
            <a:ext cx="5370148" cy="3048000"/>
            <a:chOff x="4911304" y="1197923"/>
            <a:chExt cx="5147776" cy="3217360"/>
          </a:xfrm>
        </p:grpSpPr>
        <p:pic>
          <p:nvPicPr>
            <p:cNvPr id="20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304" y="1197923"/>
              <a:ext cx="5147776" cy="321736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7081029" y="3231139"/>
              <a:ext cx="1031383" cy="2575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6600"/>
                  </a:solidFill>
                </a:rPr>
                <a:t>Sentinel-4</a:t>
              </a:r>
              <a:endParaRPr lang="en-GB" sz="1200" dirty="0">
                <a:solidFill>
                  <a:srgbClr val="FF66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355936" y="2582228"/>
              <a:ext cx="751717" cy="2575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accent1"/>
                  </a:solidFill>
                </a:rPr>
                <a:t>TEMPO</a:t>
              </a:r>
              <a:endParaRPr lang="en-GB" sz="1200" dirty="0">
                <a:solidFill>
                  <a:schemeClr val="accent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245452" y="2372617"/>
              <a:ext cx="667622" cy="299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FF00"/>
                  </a:solidFill>
                </a:rPr>
                <a:t>GEMS</a:t>
              </a:r>
              <a:endParaRPr lang="en-GB" sz="1200" dirty="0">
                <a:solidFill>
                  <a:srgbClr val="FFFF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843546" y="1836322"/>
              <a:ext cx="1138946" cy="2575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92D050"/>
                  </a:solidFill>
                </a:rPr>
                <a:t>Sentinel-5P</a:t>
              </a:r>
              <a:endParaRPr lang="en-GB" sz="1200" dirty="0">
                <a:solidFill>
                  <a:srgbClr val="92D050"/>
                </a:solidFill>
              </a:endParaRPr>
            </a:p>
          </p:txBody>
        </p:sp>
      </p:grpSp>
      <p:grpSp>
        <p:nvGrpSpPr>
          <p:cNvPr id="25" name="Group 8"/>
          <p:cNvGrpSpPr/>
          <p:nvPr/>
        </p:nvGrpSpPr>
        <p:grpSpPr>
          <a:xfrm>
            <a:off x="-457197" y="1191816"/>
            <a:ext cx="5652136" cy="3111236"/>
            <a:chOff x="-543910" y="1255984"/>
            <a:chExt cx="5652136" cy="3532585"/>
          </a:xfrm>
        </p:grpSpPr>
        <p:pic>
          <p:nvPicPr>
            <p:cNvPr id="26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3910" y="1255984"/>
              <a:ext cx="5652136" cy="3532585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775103" y="2372572"/>
              <a:ext cx="7841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accent1"/>
                  </a:solidFill>
                </a:rPr>
                <a:t>TEMPO</a:t>
              </a:r>
              <a:endParaRPr lang="en-GB" sz="1200" dirty="0">
                <a:solidFill>
                  <a:schemeClr val="accent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570767" y="3244478"/>
              <a:ext cx="11881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92D050"/>
                  </a:solidFill>
                </a:rPr>
                <a:t>Sentinel-5P</a:t>
              </a:r>
              <a:endParaRPr lang="en-GB" sz="1200" dirty="0">
                <a:solidFill>
                  <a:srgbClr val="92D05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40816" y="2256217"/>
              <a:ext cx="10759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6600"/>
                  </a:solidFill>
                </a:rPr>
                <a:t>Sentinel-4</a:t>
              </a:r>
              <a:endParaRPr lang="en-GB" sz="1200" dirty="0">
                <a:solidFill>
                  <a:srgbClr val="FF660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256824" y="2658399"/>
              <a:ext cx="6703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FF00"/>
                  </a:solidFill>
                </a:rPr>
                <a:t>GEMS</a:t>
              </a:r>
              <a:endParaRPr lang="en-GB" sz="12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3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" t="1186" r="83621" b="6724"/>
          <a:stretch/>
        </p:blipFill>
        <p:spPr>
          <a:xfrm>
            <a:off x="4694283" y="1457204"/>
            <a:ext cx="654976" cy="278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232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9</a:t>
            </a:fld>
            <a:endParaRPr lang="uk-UA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0"/>
          </p:nvPr>
        </p:nvSpPr>
        <p:spPr>
          <a:xfrm>
            <a:off x="457200" y="1371600"/>
            <a:ext cx="8153400" cy="411480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altLang="ko-KR" dirty="0" smtClean="0"/>
              <a:t>National Institute of Environmental Research(NIER) desires to become a member of CEOS.</a:t>
            </a:r>
          </a:p>
          <a:p>
            <a:pPr>
              <a:lnSpc>
                <a:spcPct val="130000"/>
              </a:lnSpc>
            </a:pPr>
            <a:r>
              <a:rPr lang="en-US" altLang="ko-KR" dirty="0" smtClean="0"/>
              <a:t>NIER has developed the Geostationary Environment Monitoring Spectrometer (GEMS) to improve capabilities to monitor and forecast climate change and air quality in East Asia.</a:t>
            </a:r>
          </a:p>
          <a:p>
            <a:pPr>
              <a:lnSpc>
                <a:spcPct val="130000"/>
              </a:lnSpc>
            </a:pPr>
            <a:r>
              <a:rPr lang="en-US" altLang="ko-KR" dirty="0" smtClean="0"/>
              <a:t>After GEMS launch(Oct.2019-mar.2020), the NIER will process received data into useful forms and serve consistently and indiscriminately to the public.</a:t>
            </a:r>
          </a:p>
          <a:p>
            <a:pPr>
              <a:lnSpc>
                <a:spcPct val="130000"/>
              </a:lnSpc>
            </a:pPr>
            <a:r>
              <a:rPr lang="en-US" altLang="ko-KR" dirty="0" smtClean="0"/>
              <a:t>Since the 12</a:t>
            </a:r>
            <a:r>
              <a:rPr lang="en-US" altLang="ko-KR" baseline="30000" dirty="0" smtClean="0"/>
              <a:t>th</a:t>
            </a:r>
            <a:r>
              <a:rPr lang="en-US" altLang="ko-KR" dirty="0" smtClean="0"/>
              <a:t> CEOS AC-VC meeting in Seoul, South Korea in 2015, NIER has been participating in the annual AC-VC meeting.</a:t>
            </a:r>
          </a:p>
          <a:p>
            <a:pPr>
              <a:lnSpc>
                <a:spcPct val="130000"/>
              </a:lnSpc>
            </a:pPr>
            <a:r>
              <a:rPr lang="en-US" altLang="ko-KR" dirty="0" smtClean="0"/>
              <a:t>Now, NIER would like to extend its participation in CEOS with contribution to CEOS and achievement of reasonable efforts.  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altLang="ko-KR" dirty="0" smtClean="0"/>
              <a:t>Summary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85249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9496</TotalTime>
  <Words>705</Words>
  <Application>Microsoft Office PowerPoint</Application>
  <PresentationFormat>화면 슬라이드 쇼(4:3)</PresentationFormat>
  <Paragraphs>138</Paragraphs>
  <Slides>11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11</vt:i4>
      </vt:variant>
    </vt:vector>
  </HeadingPairs>
  <TitlesOfParts>
    <vt:vector size="25" baseType="lpstr">
      <vt:lpstr>Proxima Nova Regular</vt:lpstr>
      <vt:lpstr>Arial</vt:lpstr>
      <vt:lpstr>Helvetica</vt:lpstr>
      <vt:lpstr>Courier New</vt:lpstr>
      <vt:lpstr>Vrinda</vt:lpstr>
      <vt:lpstr>Avenir Roman</vt:lpstr>
      <vt:lpstr>Verdana</vt:lpstr>
      <vt:lpstr>굴림</vt:lpstr>
      <vt:lpstr>Wingdings</vt:lpstr>
      <vt:lpstr>Arial Bold</vt:lpstr>
      <vt:lpstr>Arial Unicode MS</vt:lpstr>
      <vt:lpstr>Droid Serif</vt:lpstr>
      <vt:lpstr>Calibri</vt:lpstr>
      <vt:lpstr>Default</vt:lpstr>
      <vt:lpstr>Membership proposal for CEOS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NIER</cp:lastModifiedBy>
  <cp:revision>156</cp:revision>
  <dcterms:modified xsi:type="dcterms:W3CDTF">2018-10-10T02:24:31Z</dcterms:modified>
</cp:coreProperties>
</file>