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1" r:id="rId4"/>
    <p:sldId id="262" r:id="rId5"/>
    <p:sldId id="260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/>
    <p:restoredTop sz="94731"/>
  </p:normalViewPr>
  <p:slideViewPr>
    <p:cSldViewPr>
      <p:cViewPr varScale="1">
        <p:scale>
          <a:sx n="132" d="100"/>
          <a:sy n="132" d="100"/>
        </p:scale>
        <p:origin x="102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18, 17-18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7686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CEOS Membership Issues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Hosford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Executive Officer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sz="16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GB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1.2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Brussels, </a:t>
            </a:r>
            <a:r>
              <a:rPr lang="en-US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Belgium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6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17 – 18 October 2018</a:t>
            </a:r>
            <a:endParaRPr sz="1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CEOS context &amp; reminders</a:t>
            </a:r>
          </a:p>
          <a:p>
            <a:pPr lvl="1"/>
            <a:r>
              <a:rPr lang="en-GB" dirty="0" smtClean="0"/>
              <a:t>Current status</a:t>
            </a:r>
          </a:p>
          <a:p>
            <a:pPr lvl="1"/>
            <a:r>
              <a:rPr lang="en-GB" dirty="0" smtClean="0"/>
              <a:t>Rights and Obligations</a:t>
            </a:r>
          </a:p>
          <a:p>
            <a:pPr lvl="1"/>
            <a:r>
              <a:rPr lang="en-GB" dirty="0" smtClean="0"/>
              <a:t>Application procedure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Applications for CEOS Member Status</a:t>
            </a:r>
          </a:p>
          <a:p>
            <a:pPr lvl="1"/>
            <a:r>
              <a:rPr lang="en-GB" dirty="0" smtClean="0"/>
              <a:t>National Institute of Environmental Research, Korea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United Arab Emirates Space Agency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5486400"/>
            <a:ext cx="17145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686719"/>
            <a:ext cx="21621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981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3657600"/>
            <a:ext cx="4495800" cy="2209800"/>
          </a:xfrm>
        </p:spPr>
        <p:txBody>
          <a:bodyPr/>
          <a:lstStyle/>
          <a:p>
            <a:pPr marL="31173" indent="0">
              <a:buNone/>
            </a:pPr>
            <a:r>
              <a:rPr lang="en-GB" dirty="0" smtClean="0"/>
              <a:t>Some “</a:t>
            </a:r>
            <a:r>
              <a:rPr lang="en-GB" dirty="0" smtClean="0">
                <a:solidFill>
                  <a:srgbClr val="00B050"/>
                </a:solidFill>
              </a:rPr>
              <a:t>R</a:t>
            </a:r>
            <a:r>
              <a:rPr lang="en-GB" dirty="0" smtClean="0"/>
              <a:t>ights and </a:t>
            </a:r>
            <a:r>
              <a:rPr lang="en-GB" dirty="0" smtClean="0">
                <a:solidFill>
                  <a:srgbClr val="FF0000"/>
                </a:solidFill>
              </a:rPr>
              <a:t>O</a:t>
            </a:r>
            <a:r>
              <a:rPr lang="en-GB" dirty="0" smtClean="0"/>
              <a:t>bligations” …</a:t>
            </a:r>
          </a:p>
          <a:p>
            <a:pPr marL="374073">
              <a:buClr>
                <a:srgbClr val="00B050"/>
              </a:buClr>
              <a:buFont typeface="Helvetica" panose="020B0604020202020204" pitchFamily="34" charset="0"/>
              <a:buChar char="R"/>
            </a:pPr>
            <a:r>
              <a:rPr lang="en-GB" sz="1400" dirty="0" smtClean="0"/>
              <a:t>Full participation in exchange </a:t>
            </a:r>
            <a:r>
              <a:rPr lang="en-GB" sz="1400" dirty="0"/>
              <a:t>of technical information on a voluntary </a:t>
            </a:r>
            <a:r>
              <a:rPr lang="en-GB" sz="1400" dirty="0" smtClean="0"/>
              <a:t>basis though WGs/VCs/AHTs (as participant or chair)</a:t>
            </a:r>
          </a:p>
          <a:p>
            <a:pPr marL="374073">
              <a:buClr>
                <a:srgbClr val="00B050"/>
              </a:buClr>
              <a:buFont typeface="Helvetica" panose="020B0604020202020204" pitchFamily="34" charset="0"/>
              <a:buChar char="R"/>
            </a:pPr>
            <a:r>
              <a:rPr lang="en-GB" sz="1400" dirty="0"/>
              <a:t>Full sharing, CEOS publication and coordination of future programme plans and opportunities  </a:t>
            </a:r>
          </a:p>
          <a:p>
            <a:pPr marL="374073">
              <a:buClr>
                <a:srgbClr val="FF0000"/>
              </a:buClr>
              <a:buFont typeface="Helvetica" panose="020B0604020202020204" pitchFamily="34" charset="0"/>
              <a:buChar char="O"/>
            </a:pPr>
            <a:r>
              <a:rPr lang="en-GB" sz="1400" dirty="0" smtClean="0"/>
              <a:t>CEOS must be informed promptly of any change in a member’s status with regard to eligibility</a:t>
            </a:r>
          </a:p>
          <a:p>
            <a:pPr marL="374073"/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CEOS Context &amp; Reminders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536" y="685800"/>
            <a:ext cx="4158402" cy="4615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9208" y="1418642"/>
            <a:ext cx="1168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CEOS is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0292" y="1422680"/>
            <a:ext cx="4648200" cy="21907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457200" lvl="1" indent="0" defTabSz="914400">
              <a:buFont typeface="Courier New" panose="02070309020205020404" pitchFamily="49" charset="0"/>
              <a:buNone/>
            </a:pPr>
            <a:r>
              <a:rPr lang="en-GB" dirty="0" smtClean="0"/>
              <a:t>32 Members</a:t>
            </a:r>
          </a:p>
          <a:p>
            <a:pPr marL="426027" lvl="1" indent="0" defTabSz="914400">
              <a:buFont typeface="Courier New" panose="02070309020205020404" pitchFamily="49" charset="0"/>
              <a:buNone/>
            </a:pPr>
            <a:r>
              <a:rPr lang="en-GB" sz="1400" dirty="0" smtClean="0"/>
              <a:t>Governmental Organisations that are responsible for a civil space-based EO programme</a:t>
            </a:r>
          </a:p>
          <a:p>
            <a:pPr marL="457200" lvl="1" indent="0" defTabSz="914400">
              <a:buFont typeface="Courier New" panose="02070309020205020404" pitchFamily="49" charset="0"/>
              <a:buNone/>
            </a:pPr>
            <a:r>
              <a:rPr lang="en-GB" dirty="0" smtClean="0"/>
              <a:t>28 Associate Members</a:t>
            </a:r>
          </a:p>
          <a:p>
            <a:pPr marL="426027" lvl="1" indent="0" defTabSz="914400">
              <a:buFont typeface="Courier New" panose="02070309020205020404" pitchFamily="49" charset="0"/>
              <a:buNone/>
            </a:pPr>
            <a:r>
              <a:rPr lang="en-GB" sz="1400" dirty="0" smtClean="0"/>
              <a:t>Governmental Organisations that have a less mature EO programme or significant ground segment role or satellite coordination groups/ international scientific or governmental bodies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95400" y="5943600"/>
            <a:ext cx="64043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Proposed Action:</a:t>
            </a:r>
            <a:r>
              <a:rPr lang="en-GB" dirty="0" smtClean="0"/>
              <a:t> 	CEO to review CEOS membership by </a:t>
            </a:r>
          </a:p>
          <a:p>
            <a:r>
              <a:rPr lang="en-GB" dirty="0"/>
              <a:t>	</a:t>
            </a:r>
            <a:r>
              <a:rPr lang="en-GB" dirty="0" smtClean="0"/>
              <a:t>				contacting all CEOS members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436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4582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Candidates (member/associate member) </a:t>
            </a:r>
            <a:r>
              <a:rPr lang="en-GB" dirty="0" smtClean="0"/>
              <a:t>contact the CEOS Executive Officer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Candidates supply </a:t>
            </a:r>
            <a:r>
              <a:rPr lang="en-GB" dirty="0" smtClean="0"/>
              <a:t>a letter motivating their membership request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Letters are reviewed by CEOS Secretariat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Candidates are invited to present their membership request at CEOS Plenary </a:t>
            </a:r>
          </a:p>
          <a:p>
            <a:pPr marL="457200" indent="-457200">
              <a:buFont typeface="+mj-lt"/>
              <a:buAutoNum type="arabicPeriod"/>
            </a:pPr>
            <a:endParaRPr lang="en-GB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Candidates leave the </a:t>
            </a:r>
            <a:r>
              <a:rPr lang="en-GB" dirty="0" smtClean="0"/>
              <a:t>room during Plenary deliberations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endParaRPr lang="en-GB" sz="14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Candidates return to </a:t>
            </a:r>
            <a:r>
              <a:rPr lang="en-GB" dirty="0" smtClean="0"/>
              <a:t>room </a:t>
            </a:r>
            <a:r>
              <a:rPr lang="en-GB" dirty="0" smtClean="0"/>
              <a:t>and are informed of Plenary’s decision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CEOS Context &amp; Reminders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901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Applications for CEOS Member Status</a:t>
            </a:r>
          </a:p>
          <a:p>
            <a:pPr lvl="1"/>
            <a:r>
              <a:rPr lang="en-GB" dirty="0" smtClean="0"/>
              <a:t>National Institute of Environmental Research, Korea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United Arab Emirates Space Agency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334000" cy="533400"/>
          </a:xfrm>
        </p:spPr>
        <p:txBody>
          <a:bodyPr/>
          <a:lstStyle/>
          <a:p>
            <a:r>
              <a:rPr lang="en-GB" dirty="0" smtClean="0"/>
              <a:t>Applications for CEOS Member status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49" y="4724400"/>
            <a:ext cx="2514600" cy="167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90800"/>
            <a:ext cx="423609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845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CEOS Membership Issues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149</cp:revision>
  <dcterms:modified xsi:type="dcterms:W3CDTF">2018-10-15T09:09:00Z</dcterms:modified>
</cp:coreProperties>
</file>