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0" r:id="rId3"/>
    <p:sldId id="268" r:id="rId4"/>
    <p:sldId id="276" r:id="rId5"/>
    <p:sldId id="278" r:id="rId6"/>
    <p:sldId id="263" r:id="rId7"/>
    <p:sldId id="264" r:id="rId8"/>
    <p:sldId id="265" r:id="rId9"/>
    <p:sldId id="266" r:id="rId10"/>
    <p:sldId id="269" r:id="rId11"/>
    <p:sldId id="267" r:id="rId12"/>
    <p:sldId id="270" r:id="rId13"/>
    <p:sldId id="271" r:id="rId14"/>
    <p:sldId id="272" r:id="rId15"/>
    <p:sldId id="273" r:id="rId16"/>
    <p:sldId id="274" r:id="rId17"/>
    <p:sldId id="275" r:id="rId1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90"/>
    <p:restoredTop sz="94721"/>
  </p:normalViewPr>
  <p:slideViewPr>
    <p:cSldViewPr>
      <p:cViewPr varScale="1">
        <p:scale>
          <a:sx n="108" d="100"/>
          <a:sy n="108" d="100"/>
        </p:scale>
        <p:origin x="2144" y="200"/>
      </p:cViewPr>
      <p:guideLst>
        <p:guide orient="horz" pos="2160"/>
        <p:guide pos="2880"/>
      </p:guideLst>
    </p:cSldViewPr>
  </p:slideViewPr>
  <p:notesTextViewPr>
    <p:cViewPr>
      <p:scale>
        <a:sx n="1" d="1"/>
        <a:sy n="1" d="1"/>
      </p:scale>
      <p:origin x="0" y="0"/>
    </p:cViewPr>
  </p:notesTextViewPr>
  <p:sorterViewPr>
    <p:cViewPr>
      <p:scale>
        <a:sx n="174" d="100"/>
        <a:sy n="174"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0477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4449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53150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074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103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82209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1370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0754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rPr/>
              <a:t>‹#›</a:t>
            </a:fld>
            <a:endParaRPr/>
          </a:p>
        </p:txBody>
      </p:sp>
      <p:sp>
        <p:nvSpPr>
          <p:cNvPr id="22" name="Shape 22"/>
          <p:cNvSpPr>
            <a:spLocks noGrp="1"/>
          </p:cNvSpPr>
          <p:nvPr>
            <p:ph type="body" idx="1"/>
          </p:nvPr>
        </p:nvSpPr>
        <p:spPr>
          <a:xfrm>
            <a:off x="457200" y="1600200"/>
            <a:ext cx="8153400" cy="4724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137718467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400" dirty="0">
                <a:solidFill>
                  <a:schemeClr val="bg1"/>
                </a:solidFill>
                <a:latin typeface="+mn-ea"/>
                <a:ea typeface="+mn-ea"/>
              </a:rPr>
              <a:t>Moderate Resolution Sensor Interoperability</a:t>
            </a:r>
            <a:endParaRPr sz="4200" b="1" dirty="0">
              <a:solidFill>
                <a:schemeClr val="bg1"/>
              </a:solidFill>
              <a:latin typeface="+mn-ea"/>
              <a:ea typeface="+mn-ea"/>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USGS</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2017</a:t>
            </a:r>
          </a:p>
          <a:p>
            <a:pPr lvl="0" defTabSz="914400">
              <a:lnSpc>
                <a:spcPct val="150000"/>
              </a:lnSpc>
              <a:defRPr>
                <a:solidFill>
                  <a:srgbClr val="000000"/>
                </a:solidFill>
              </a:defRPr>
            </a:pPr>
            <a:r>
              <a:rPr smtClean="0">
                <a:solidFill>
                  <a:srgbClr val="FFFFFF"/>
                </a:solidFill>
                <a:latin typeface="+mj-lt"/>
                <a:ea typeface="Arial Bold"/>
                <a:cs typeface="Arial Bold"/>
                <a:sym typeface="Arial Bold"/>
              </a:rPr>
              <a:t>Agenda </a:t>
            </a:r>
            <a:r>
              <a:rPr>
                <a:solidFill>
                  <a:srgbClr val="FFFFFF"/>
                </a:solidFill>
                <a:latin typeface="+mj-lt"/>
                <a:ea typeface="Arial Bold"/>
                <a:cs typeface="Arial Bold"/>
                <a:sym typeface="Arial Bold"/>
              </a:rPr>
              <a:t>Item </a:t>
            </a:r>
            <a:r>
              <a:rPr smtClean="0">
                <a:solidFill>
                  <a:srgbClr val="FFFFFF"/>
                </a:solidFill>
                <a:latin typeface="+mj-lt"/>
                <a:ea typeface="Arial Bold"/>
                <a:cs typeface="Arial Bold"/>
                <a:sym typeface="Arial Bold"/>
              </a:rPr>
              <a:t>#</a:t>
            </a:r>
            <a:r>
              <a:rPr lang="en-US" smtClean="0">
                <a:solidFill>
                  <a:srgbClr val="FFFFFF"/>
                </a:solidFill>
                <a:latin typeface="+mj-lt"/>
                <a:ea typeface="Arial Bold"/>
                <a:cs typeface="Arial Bold"/>
                <a:sym typeface="Arial Bold"/>
              </a:rPr>
              <a:t>8.5</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Rapid City, South Dakota, USA</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19 – 20 October 2017</a:t>
            </a:r>
            <a:endParaRPr>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10</a:t>
            </a:fld>
            <a:endParaRPr/>
          </a:p>
        </p:txBody>
      </p:sp>
      <p:sp>
        <p:nvSpPr>
          <p:cNvPr id="103" name="Shape 103"/>
          <p:cNvSpPr>
            <a:spLocks noGrp="1"/>
          </p:cNvSpPr>
          <p:nvPr>
            <p:ph type="body" idx="1"/>
          </p:nvPr>
        </p:nvSpPr>
        <p:spPr>
          <a:xfrm>
            <a:off x="381000" y="1219200"/>
            <a:ext cx="8229600" cy="5334000"/>
          </a:xfrm>
          <a:prstGeom prst="rect">
            <a:avLst/>
          </a:prstGeom>
        </p:spPr>
        <p:txBody>
          <a:bodyPr>
            <a:normAutofit fontScale="77500" lnSpcReduction="20000"/>
          </a:bodyPr>
          <a:lstStyle/>
          <a:p>
            <a:r>
              <a:rPr/>
              <a:t>Cooperation among agencies is needed to support </a:t>
            </a:r>
            <a:r>
              <a:rPr smtClean="0"/>
              <a:t>interoperability</a:t>
            </a:r>
            <a:r>
              <a:rPr lang="en-US" smtClean="0"/>
              <a:t> through the continued evolution of Analysis Ready Data</a:t>
            </a:r>
            <a:r>
              <a:rPr smtClean="0"/>
              <a:t>.</a:t>
            </a:r>
            <a:endParaRPr/>
          </a:p>
          <a:p>
            <a:r>
              <a:rPr/>
              <a:t>Adopt Standards</a:t>
            </a:r>
          </a:p>
          <a:p>
            <a:pPr lvl="1">
              <a:buFont typeface="Courier New"/>
            </a:pPr>
            <a:r>
              <a:rPr/>
              <a:t>OGC/ISO metadata standards</a:t>
            </a:r>
          </a:p>
          <a:p>
            <a:pPr lvl="1">
              <a:buFont typeface="Courier New"/>
            </a:pPr>
            <a:r>
              <a:rPr/>
              <a:t>Shared reference grids and DEMs</a:t>
            </a:r>
          </a:p>
          <a:p>
            <a:pPr lvl="1">
              <a:buFont typeface="Courier New"/>
            </a:pPr>
            <a:r>
              <a:rPr/>
              <a:t>Reflectance and atmospheric models</a:t>
            </a:r>
          </a:p>
          <a:p>
            <a:pPr lvl="1">
              <a:buFont typeface="Courier New"/>
            </a:pPr>
            <a:r>
              <a:rPr/>
              <a:t>Common general and per pixel metadata</a:t>
            </a:r>
          </a:p>
          <a:p>
            <a:r>
              <a:rPr lang="en-US" dirty="0" smtClean="0"/>
              <a:t>Understand impact of inherent differences</a:t>
            </a:r>
            <a:endParaRPr dirty="0"/>
          </a:p>
          <a:p>
            <a:pPr lvl="1">
              <a:buFont typeface="Courier New"/>
            </a:pPr>
            <a:r>
              <a:rPr/>
              <a:t>Pixels sizes</a:t>
            </a:r>
          </a:p>
          <a:p>
            <a:pPr lvl="1">
              <a:buFont typeface="Courier New"/>
            </a:pPr>
            <a:r>
              <a:rPr/>
              <a:t>Spectral band differences</a:t>
            </a:r>
          </a:p>
          <a:p>
            <a:pPr lvl="1">
              <a:buFont typeface="Courier New"/>
            </a:pPr>
            <a:r>
              <a:rPr/>
              <a:t>Spectral band </a:t>
            </a:r>
            <a:r>
              <a:rPr smtClean="0"/>
              <a:t>availability</a:t>
            </a:r>
            <a:endParaRPr lang="en-US" smtClean="0"/>
          </a:p>
          <a:p>
            <a:pPr lvl="1">
              <a:buFont typeface="Courier New"/>
            </a:pPr>
            <a:r>
              <a:rPr lang="en-US" dirty="0" smtClean="0"/>
              <a:t>Revisit time</a:t>
            </a:r>
            <a:endParaRPr dirty="0"/>
          </a:p>
          <a:p>
            <a:r>
              <a:rPr/>
              <a:t>The MRI initiative supports </a:t>
            </a:r>
            <a:r>
              <a:rPr lang="en-US" smtClean="0"/>
              <a:t>CARD4L and </a:t>
            </a:r>
            <a:r>
              <a:rPr smtClean="0"/>
              <a:t>Future </a:t>
            </a:r>
            <a:r>
              <a:rPr/>
              <a:t>Data Architecture studies and studies at agencies evolving implementation strategies. These strategies may be physical higher level products or models designed to use well defined lower level products as inputs. When standards cannot be adopted, compensation for differences is needed.</a:t>
            </a:r>
          </a:p>
        </p:txBody>
      </p:sp>
      <p:sp>
        <p:nvSpPr>
          <p:cNvPr id="104" name="Shape 104"/>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Multi-sensor implementations</a:t>
            </a:r>
          </a:p>
        </p:txBody>
      </p:sp>
    </p:spTree>
    <p:extLst>
      <p:ext uri="{BB962C8B-B14F-4D97-AF65-F5344CB8AC3E}">
        <p14:creationId xmlns:p14="http://schemas.microsoft.com/office/powerpoint/2010/main" val="3569642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11</a:t>
            </a:fld>
            <a:endParaRPr/>
          </a:p>
        </p:txBody>
      </p:sp>
      <p:sp>
        <p:nvSpPr>
          <p:cNvPr id="43" name="Shape 43"/>
          <p:cNvSpPr>
            <a:spLocks noGrp="1"/>
          </p:cNvSpPr>
          <p:nvPr>
            <p:ph type="body" idx="1"/>
          </p:nvPr>
        </p:nvSpPr>
        <p:spPr>
          <a:xfrm>
            <a:off x="544310" y="1360171"/>
            <a:ext cx="8153401" cy="5017978"/>
          </a:xfrm>
          <a:prstGeom prst="rect">
            <a:avLst/>
          </a:prstGeom>
        </p:spPr>
        <p:txBody>
          <a:bodyPr>
            <a:normAutofit fontScale="70000" lnSpcReduction="20000"/>
          </a:bodyPr>
          <a:lstStyle/>
          <a:p>
            <a:r>
              <a:rPr lang="en-US" sz="2600" dirty="0" smtClean="0"/>
              <a:t>Promote changes</a:t>
            </a:r>
            <a:r>
              <a:rPr lang="en-US" sz="2400" dirty="0" smtClean="0"/>
              <a:t> to operational products or post processing methodologies to create interoperable ARD products </a:t>
            </a:r>
          </a:p>
          <a:p>
            <a:pPr marL="457200" lvl="1" indent="0">
              <a:buNone/>
            </a:pPr>
            <a:r>
              <a:rPr lang="en-US" dirty="0" smtClean="0"/>
              <a:t>For example, radiometric cross calibration to standard references, and acceptance of compatible geographic reference grid, DEMs and atmospheric models </a:t>
            </a:r>
            <a:r>
              <a:rPr lang="mr-IN" dirty="0" smtClean="0"/>
              <a:t>–</a:t>
            </a:r>
            <a:r>
              <a:rPr lang="en-US" dirty="0" smtClean="0"/>
              <a:t> typically reduces uncertainty</a:t>
            </a:r>
            <a:endParaRPr dirty="0" smtClean="0"/>
          </a:p>
          <a:p>
            <a:r>
              <a:rPr lang="en-US" sz="2600" dirty="0" smtClean="0"/>
              <a:t>Identify good practices to accommodate differences among products</a:t>
            </a:r>
          </a:p>
          <a:p>
            <a:pPr marL="457200" lvl="1" indent="0">
              <a:buNone/>
            </a:pPr>
            <a:r>
              <a:rPr lang="en-US" dirty="0" smtClean="0"/>
              <a:t>For example, spatial resampling to the same pixel-size and to remove residual </a:t>
            </a:r>
            <a:r>
              <a:rPr lang="en-US" dirty="0" err="1" smtClean="0"/>
              <a:t>misregistration</a:t>
            </a:r>
            <a:r>
              <a:rPr lang="en-US" dirty="0" smtClean="0"/>
              <a:t> and spectral band adjustment for different spectral response curves </a:t>
            </a:r>
            <a:r>
              <a:rPr lang="mr-IN" dirty="0" smtClean="0"/>
              <a:t>–</a:t>
            </a:r>
            <a:r>
              <a:rPr lang="en-US" dirty="0" smtClean="0"/>
              <a:t> typically increases uncertainty</a:t>
            </a:r>
          </a:p>
          <a:p>
            <a:r>
              <a:rPr lang="en-US" sz="2600" dirty="0" smtClean="0"/>
              <a:t>Understand uncertainties </a:t>
            </a:r>
            <a:endParaRPr lang="en-US" sz="2600" dirty="0"/>
          </a:p>
          <a:p>
            <a:pPr marL="457200" lvl="1" indent="0">
              <a:buNone/>
            </a:pPr>
            <a:r>
              <a:rPr lang="en-US" dirty="0" smtClean="0"/>
              <a:t>Producer uncertainties associated with geometry, radiometry, illumination and view angle, atmosphere, etc.</a:t>
            </a:r>
          </a:p>
          <a:p>
            <a:pPr marL="457200" lvl="1" indent="0">
              <a:buNone/>
            </a:pPr>
            <a:r>
              <a:rPr lang="en-US" dirty="0" smtClean="0"/>
              <a:t>User uncertainty requirements for monitoring application specific change </a:t>
            </a:r>
          </a:p>
          <a:p>
            <a:r>
              <a:rPr lang="en-US" sz="2400" dirty="0" smtClean="0"/>
              <a:t>Provide user guidance</a:t>
            </a:r>
            <a:endParaRPr lang="en-US" dirty="0"/>
          </a:p>
          <a:p>
            <a:pPr marL="457200" lvl="1" indent="0">
              <a:buNone/>
            </a:pPr>
            <a:r>
              <a:rPr lang="en-US" dirty="0" smtClean="0"/>
              <a:t>Lessons learned and good practices</a:t>
            </a:r>
            <a:endParaRPr lang="en-US" dirty="0"/>
          </a:p>
        </p:txBody>
      </p:sp>
      <p:sp>
        <p:nvSpPr>
          <p:cNvPr id="44" name="Shape 44"/>
          <p:cNvSpPr/>
          <p:nvPr/>
        </p:nvSpPr>
        <p:spPr>
          <a:xfrm>
            <a:off x="1975715" y="130628"/>
            <a:ext cx="5449186" cy="77651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Autofit/>
          </a:bodyPr>
          <a:lstStyle>
            <a:lvl1pPr defTabSz="914400">
              <a:spcBef>
                <a:spcPts val="500"/>
              </a:spcBef>
              <a:defRPr sz="2400">
                <a:solidFill>
                  <a:srgbClr val="FFFFFF"/>
                </a:solidFill>
                <a:latin typeface="+mj-lt"/>
                <a:ea typeface="+mj-ea"/>
                <a:cs typeface="+mj-cs"/>
                <a:sym typeface="Helvetica"/>
              </a:defRPr>
            </a:lvl1pPr>
          </a:lstStyle>
          <a:p>
            <a:r>
              <a:rPr lang="en-US" smtClean="0"/>
              <a:t>MRI Framework </a:t>
            </a:r>
            <a:br>
              <a:rPr lang="en-US" smtClean="0"/>
            </a:br>
            <a:r>
              <a:rPr lang="en-US" smtClean="0"/>
              <a:t>Current and Future Outcomes</a:t>
            </a:r>
            <a:endParaRPr/>
          </a:p>
        </p:txBody>
      </p:sp>
    </p:spTree>
    <p:extLst>
      <p:ext uri="{BB962C8B-B14F-4D97-AF65-F5344CB8AC3E}">
        <p14:creationId xmlns:p14="http://schemas.microsoft.com/office/powerpoint/2010/main" val="214283642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12</a:t>
            </a:fld>
            <a:endParaRPr/>
          </a:p>
        </p:txBody>
      </p:sp>
      <p:sp>
        <p:nvSpPr>
          <p:cNvPr id="79" name="Shape 79"/>
          <p:cNvSpPr>
            <a:spLocks noGrp="1"/>
          </p:cNvSpPr>
          <p:nvPr>
            <p:ph type="body" sz="quarter" idx="1"/>
          </p:nvPr>
        </p:nvSpPr>
        <p:spPr>
          <a:xfrm>
            <a:off x="2057400" y="304800"/>
            <a:ext cx="4953000" cy="533400"/>
          </a:xfrm>
          <a:prstGeom prst="rect">
            <a:avLst/>
          </a:prstGeom>
        </p:spPr>
        <p:txBody>
          <a:bodyPr/>
          <a:lstStyle>
            <a:lvl1pPr marL="0" indent="0">
              <a:buSzTx/>
              <a:buNone/>
              <a:defRPr sz="2400">
                <a:solidFill>
                  <a:srgbClr val="FFFFFF"/>
                </a:solidFill>
              </a:defRPr>
            </a:lvl1pPr>
          </a:lstStyle>
          <a:p>
            <a:r>
              <a:rPr lang="en-US" smtClean="0"/>
              <a:t>MRI Framework: </a:t>
            </a:r>
            <a:r>
              <a:rPr smtClean="0"/>
              <a:t>General </a:t>
            </a:r>
            <a:r>
              <a:rPr/>
              <a:t>Metadata</a:t>
            </a:r>
          </a:p>
        </p:txBody>
      </p:sp>
      <p:sp>
        <p:nvSpPr>
          <p:cNvPr id="80" name="Shape 80"/>
          <p:cNvSpPr/>
          <p:nvPr/>
        </p:nvSpPr>
        <p:spPr>
          <a:xfrm>
            <a:off x="239385" y="1219706"/>
            <a:ext cx="6320903" cy="36372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92500"/>
          </a:bodyPr>
          <a:lstStyle/>
          <a:p>
            <a:pPr marL="342900" indent="-342900" defTabSz="914400">
              <a:spcBef>
                <a:spcPts val="500"/>
              </a:spcBef>
              <a:buSzPct val="100000"/>
              <a:buFont typeface="Arial"/>
              <a:buChar char="•"/>
              <a:defRPr b="1">
                <a:solidFill>
                  <a:srgbClr val="002569"/>
                </a:solidFill>
                <a:latin typeface="+mj-lt"/>
                <a:ea typeface="+mj-ea"/>
                <a:cs typeface="+mj-cs"/>
                <a:sym typeface="Helvetica"/>
              </a:defRPr>
            </a:pPr>
            <a:r>
              <a:rPr/>
              <a:t>Adopt common OGC or ISO metadata </a:t>
            </a:r>
            <a:r>
              <a:rPr smtClean="0"/>
              <a:t>standard</a:t>
            </a:r>
            <a:endParaRPr sz="2000"/>
          </a:p>
        </p:txBody>
      </p:sp>
      <p:graphicFrame>
        <p:nvGraphicFramePr>
          <p:cNvPr id="2" name="Table 1"/>
          <p:cNvGraphicFramePr>
            <a:graphicFrameLocks noGrp="1"/>
          </p:cNvGraphicFramePr>
          <p:nvPr>
            <p:extLst/>
          </p:nvPr>
        </p:nvGraphicFramePr>
        <p:xfrm>
          <a:off x="239384" y="1583425"/>
          <a:ext cx="8532758" cy="4821618"/>
        </p:xfrm>
        <a:graphic>
          <a:graphicData uri="http://schemas.openxmlformats.org/drawingml/2006/table">
            <a:tbl>
              <a:tblPr bandRow="1">
                <a:tableStyleId>{5940675A-B579-460E-94D1-54222C63F5DA}</a:tableStyleId>
              </a:tblPr>
              <a:tblGrid>
                <a:gridCol w="1467452">
                  <a:extLst>
                    <a:ext uri="{9D8B030D-6E8A-4147-A177-3AD203B41FA5}">
                      <a16:colId xmlns:a16="http://schemas.microsoft.com/office/drawing/2014/main" xmlns="" val="20000"/>
                    </a:ext>
                  </a:extLst>
                </a:gridCol>
                <a:gridCol w="3092783">
                  <a:extLst>
                    <a:ext uri="{9D8B030D-6E8A-4147-A177-3AD203B41FA5}">
                      <a16:colId xmlns:a16="http://schemas.microsoft.com/office/drawing/2014/main" xmlns="" val="20001"/>
                    </a:ext>
                  </a:extLst>
                </a:gridCol>
                <a:gridCol w="3972523">
                  <a:extLst>
                    <a:ext uri="{9D8B030D-6E8A-4147-A177-3AD203B41FA5}">
                      <a16:colId xmlns:a16="http://schemas.microsoft.com/office/drawing/2014/main" xmlns="" val="20002"/>
                    </a:ext>
                  </a:extLst>
                </a:gridCol>
              </a:tblGrid>
              <a:tr h="325871">
                <a:tc>
                  <a:txBody>
                    <a:bodyPr/>
                    <a:lstStyle/>
                    <a:p>
                      <a:pPr marL="0" marR="0" algn="ctr">
                        <a:spcBef>
                          <a:spcPts val="0"/>
                        </a:spcBef>
                        <a:spcAft>
                          <a:spcPts val="0"/>
                        </a:spcAft>
                      </a:pPr>
                      <a:r>
                        <a:rPr lang="en-US" sz="1100" b="1" i="0">
                          <a:solidFill>
                            <a:srgbClr val="000000"/>
                          </a:solidFill>
                          <a:effectLst/>
                          <a:latin typeface="+mj-lt"/>
                          <a:ea typeface="Cambria" charset="0"/>
                          <a:cs typeface="Cambria" charset="0"/>
                        </a:rPr>
                        <a:t>Items</a:t>
                      </a:r>
                    </a:p>
                  </a:txBody>
                  <a:tcPr marL="45720" marR="45720">
                    <a:solidFill>
                      <a:schemeClr val="accent3">
                        <a:lumMod val="40000"/>
                        <a:lumOff val="60000"/>
                      </a:schemeClr>
                    </a:solidFill>
                  </a:tcPr>
                </a:tc>
                <a:tc>
                  <a:txBody>
                    <a:bodyPr/>
                    <a:lstStyle/>
                    <a:p>
                      <a:pPr marL="0" marR="0" algn="ctr">
                        <a:spcBef>
                          <a:spcPts val="0"/>
                        </a:spcBef>
                        <a:spcAft>
                          <a:spcPts val="0"/>
                        </a:spcAft>
                      </a:pPr>
                      <a:r>
                        <a:rPr lang="en-US" sz="1100" b="1" i="0">
                          <a:solidFill>
                            <a:srgbClr val="000000"/>
                          </a:solidFill>
                          <a:effectLst/>
                          <a:latin typeface="+mj-lt"/>
                          <a:ea typeface="Cambria" charset="0"/>
                          <a:cs typeface="Cambria" charset="0"/>
                        </a:rPr>
                        <a:t>Threshold Verification </a:t>
                      </a:r>
                    </a:p>
                  </a:txBody>
                  <a:tcPr marL="68580" marR="68580" marT="0" marB="0">
                    <a:solidFill>
                      <a:schemeClr val="accent5">
                        <a:lumMod val="40000"/>
                        <a:lumOff val="60000"/>
                      </a:schemeClr>
                    </a:solidFill>
                  </a:tcPr>
                </a:tc>
                <a:tc>
                  <a:txBody>
                    <a:bodyPr/>
                    <a:lstStyle/>
                    <a:p>
                      <a:pPr marL="0" marR="0" algn="ctr">
                        <a:spcBef>
                          <a:spcPts val="0"/>
                        </a:spcBef>
                        <a:spcAft>
                          <a:spcPts val="0"/>
                        </a:spcAft>
                      </a:pPr>
                      <a:r>
                        <a:rPr lang="en-US" sz="1100" b="1" i="0">
                          <a:solidFill>
                            <a:srgbClr val="000000"/>
                          </a:solidFill>
                          <a:effectLst/>
                          <a:latin typeface="+mj-lt"/>
                          <a:ea typeface="Cambria" charset="0"/>
                          <a:cs typeface="Cambria" charset="0"/>
                        </a:rPr>
                        <a:t>Target, Next steps</a:t>
                      </a:r>
                    </a:p>
                  </a:txBody>
                  <a:tcPr marL="68580" marR="68580" marT="0" marB="0">
                    <a:solidFill>
                      <a:schemeClr val="accent5">
                        <a:lumMod val="40000"/>
                        <a:lumOff val="60000"/>
                      </a:schemeClr>
                    </a:solidFill>
                  </a:tcPr>
                </a:tc>
                <a:extLst>
                  <a:ext uri="{0D108BD9-81ED-4DB2-BD59-A6C34878D82A}">
                    <a16:rowId xmlns:a16="http://schemas.microsoft.com/office/drawing/2014/main" xmlns="" val="10000"/>
                  </a:ext>
                </a:extLst>
              </a:tr>
              <a:tr h="521393">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Coordinate Reference System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pixel sizes, origins and map projections in machine readable format.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in standardized metadata format. </a:t>
                      </a:r>
                    </a:p>
                    <a:p>
                      <a:pPr marL="0" marR="0" algn="l">
                        <a:spcBef>
                          <a:spcPts val="0"/>
                        </a:spcBef>
                        <a:spcAft>
                          <a:spcPts val="0"/>
                        </a:spcAft>
                      </a:pPr>
                      <a:r>
                        <a:rPr lang="en-US" sz="1100" i="0">
                          <a:solidFill>
                            <a:srgbClr val="000000"/>
                          </a:solidFill>
                          <a:effectLst/>
                          <a:latin typeface="+mj-lt"/>
                          <a:ea typeface="Cambria" charset="0"/>
                          <a:cs typeface="Cambria" charset="0"/>
                        </a:rPr>
                        <a:t>When practical establish common origins and map projections.</a:t>
                      </a:r>
                    </a:p>
                  </a:txBody>
                  <a:tcPr marL="68580" marR="68580" marT="0" marB="0"/>
                </a:tc>
                <a:extLst>
                  <a:ext uri="{0D108BD9-81ED-4DB2-BD59-A6C34878D82A}">
                    <a16:rowId xmlns:a16="http://schemas.microsoft.com/office/drawing/2014/main" xmlns="" val="10001"/>
                  </a:ext>
                </a:extLst>
              </a:tr>
              <a:tr h="586568">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Reference grid accuracy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absolute accuracy of reference data. Reference grid uncertainty contribution to geometric accuracy should be minimized.</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relationships among reference databases in operational use. Share reference databases when possible. Adopt common accuracy metric.</a:t>
                      </a:r>
                    </a:p>
                  </a:txBody>
                  <a:tcPr marL="68580" marR="68580" marT="0" marB="0"/>
                </a:tc>
                <a:extLst>
                  <a:ext uri="{0D108BD9-81ED-4DB2-BD59-A6C34878D82A}">
                    <a16:rowId xmlns:a16="http://schemas.microsoft.com/office/drawing/2014/main" xmlns="" val="10002"/>
                  </a:ext>
                </a:extLst>
              </a:tr>
              <a:tr h="586568">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Geometric accuracy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uncertainty of each individual product and the methodologies used.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in standardized metadata format. Total uncertainty when combined with reference grid uncertainty should be on the order of 1/3 pixel. Adopt common accuracy metric.</a:t>
                      </a:r>
                    </a:p>
                  </a:txBody>
                  <a:tcPr marL="68580" marR="68580" marT="0" marB="0"/>
                </a:tc>
                <a:extLst>
                  <a:ext uri="{0D108BD9-81ED-4DB2-BD59-A6C34878D82A}">
                    <a16:rowId xmlns:a16="http://schemas.microsoft.com/office/drawing/2014/main" xmlns="" val="10003"/>
                  </a:ext>
                </a:extLst>
              </a:tr>
              <a:tr h="39104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Spectral bands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available bands in machine readable metadata</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in standardized metadata format. Quantify benefits provided by additional bands.</a:t>
                      </a:r>
                    </a:p>
                  </a:txBody>
                  <a:tcPr marL="68580" marR="68580" marT="0" marB="0"/>
                </a:tc>
                <a:extLst>
                  <a:ext uri="{0D108BD9-81ED-4DB2-BD59-A6C34878D82A}">
                    <a16:rowId xmlns:a16="http://schemas.microsoft.com/office/drawing/2014/main" xmlns="" val="10004"/>
                  </a:ext>
                </a:extLst>
              </a:tr>
              <a:tr h="39104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Spectral response curves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spectral response curves in public literature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spectral response curves in </a:t>
                      </a:r>
                      <a:r>
                        <a:rPr lang="en-US" sz="1100" i="0" smtClean="0">
                          <a:solidFill>
                            <a:srgbClr val="000000"/>
                          </a:solidFill>
                          <a:effectLst/>
                          <a:latin typeface="+mj-lt"/>
                          <a:ea typeface="Cambria" charset="0"/>
                          <a:cs typeface="Cambria" charset="0"/>
                        </a:rPr>
                        <a:t>machine readable, standardized </a:t>
                      </a:r>
                      <a:r>
                        <a:rPr lang="en-US" sz="1100" i="0">
                          <a:solidFill>
                            <a:srgbClr val="000000"/>
                          </a:solidFill>
                          <a:effectLst/>
                          <a:latin typeface="+mj-lt"/>
                          <a:ea typeface="Cambria" charset="0"/>
                          <a:cs typeface="Cambria" charset="0"/>
                        </a:rPr>
                        <a:t>metadata and in CEOS MIM database</a:t>
                      </a:r>
                    </a:p>
                  </a:txBody>
                  <a:tcPr marL="68580" marR="68580" marT="0" marB="0"/>
                </a:tc>
                <a:extLst>
                  <a:ext uri="{0D108BD9-81ED-4DB2-BD59-A6C34878D82A}">
                    <a16:rowId xmlns:a16="http://schemas.microsoft.com/office/drawing/2014/main" xmlns="" val="10005"/>
                  </a:ext>
                </a:extLst>
              </a:tr>
              <a:tr h="39104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Radiometric Accuracy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biases and uncertainty in public literature.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total error budget and temporal consistency for product families in metadata. </a:t>
                      </a:r>
                    </a:p>
                  </a:txBody>
                  <a:tcPr marL="68580" marR="68580" marT="0" marB="0"/>
                </a:tc>
                <a:extLst>
                  <a:ext uri="{0D108BD9-81ED-4DB2-BD59-A6C34878D82A}">
                    <a16:rowId xmlns:a16="http://schemas.microsoft.com/office/drawing/2014/main" xmlns="" val="10006"/>
                  </a:ext>
                </a:extLst>
              </a:tr>
              <a:tr h="586568">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Revisit time &amp; lifetime</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revisit time and active lifetime in public literature. Interoperability goal to achieve 7-day cloud free revisit time.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Identify critical time periods and regions. Encourage access to historical archives. Extend interoperable time series globally to the beginning of the Landsat MSS period (1972) or earlier.</a:t>
                      </a:r>
                    </a:p>
                  </a:txBody>
                  <a:tcPr marL="68580" marR="68580" marT="0" marB="0"/>
                </a:tc>
                <a:extLst>
                  <a:ext uri="{0D108BD9-81ED-4DB2-BD59-A6C34878D82A}">
                    <a16:rowId xmlns:a16="http://schemas.microsoft.com/office/drawing/2014/main" xmlns="" val="10007"/>
                  </a:ext>
                </a:extLst>
              </a:tr>
              <a:tr h="39104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Field of View</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Field of View. High level products need to account for different viewing geometries</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Quantify radiometric uncertainty associated with off-nadir viewing angles.</a:t>
                      </a:r>
                    </a:p>
                  </a:txBody>
                  <a:tcPr marL="68580" marR="68580" marT="0" marB="0"/>
                </a:tc>
                <a:extLst>
                  <a:ext uri="{0D108BD9-81ED-4DB2-BD59-A6C34878D82A}">
                    <a16:rowId xmlns:a16="http://schemas.microsoft.com/office/drawing/2014/main" xmlns="" val="10008"/>
                  </a:ext>
                </a:extLst>
              </a:tr>
              <a:tr h="39104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Mean Local Time</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Mean Solar Time. High level products need to account for different solar geometries.</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Quantify uncertainty associated with different solar geometries between missions and through the life of the mission</a:t>
                      </a:r>
                    </a:p>
                  </a:txBody>
                  <a:tcPr marL="68580" marR="68580" marT="0" marB="0"/>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8019110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13</a:t>
            </a:fld>
            <a:endParaRPr/>
          </a:p>
        </p:txBody>
      </p:sp>
      <p:sp>
        <p:nvSpPr>
          <p:cNvPr id="84" name="Shape 84"/>
          <p:cNvSpPr>
            <a:spLocks noGrp="1"/>
          </p:cNvSpPr>
          <p:nvPr>
            <p:ph type="body" sz="half" idx="1"/>
          </p:nvPr>
        </p:nvSpPr>
        <p:spPr>
          <a:xfrm>
            <a:off x="228599" y="1169035"/>
            <a:ext cx="7448107" cy="223824"/>
          </a:xfrm>
          <a:prstGeom prst="rect">
            <a:avLst/>
          </a:prstGeom>
        </p:spPr>
        <p:txBody>
          <a:bodyPr>
            <a:normAutofit fontScale="40000" lnSpcReduction="20000"/>
          </a:bodyPr>
          <a:lstStyle/>
          <a:p>
            <a:endParaRPr/>
          </a:p>
        </p:txBody>
      </p:sp>
      <p:sp>
        <p:nvSpPr>
          <p:cNvPr id="85" name="Shape 85"/>
          <p:cNvSpPr/>
          <p:nvPr/>
        </p:nvSpPr>
        <p:spPr>
          <a:xfrm>
            <a:off x="2057399" y="304800"/>
            <a:ext cx="5427921"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a:t>MRI Framework: </a:t>
            </a:r>
            <a:r>
              <a:rPr smtClean="0"/>
              <a:t>Per </a:t>
            </a:r>
            <a:r>
              <a:rPr/>
              <a:t>Pixel Metadata</a:t>
            </a:r>
          </a:p>
        </p:txBody>
      </p:sp>
      <p:graphicFrame>
        <p:nvGraphicFramePr>
          <p:cNvPr id="9" name="Table 8"/>
          <p:cNvGraphicFramePr>
            <a:graphicFrameLocks noGrp="1"/>
          </p:cNvGraphicFramePr>
          <p:nvPr>
            <p:extLst/>
          </p:nvPr>
        </p:nvGraphicFramePr>
        <p:xfrm>
          <a:off x="228600" y="1435388"/>
          <a:ext cx="8745278" cy="5155619"/>
        </p:xfrm>
        <a:graphic>
          <a:graphicData uri="http://schemas.openxmlformats.org/drawingml/2006/table">
            <a:tbl>
              <a:tblPr bandRow="1">
                <a:tableStyleId>{5940675A-B579-460E-94D1-54222C63F5DA}</a:tableStyleId>
              </a:tblPr>
              <a:tblGrid>
                <a:gridCol w="1293384">
                  <a:extLst>
                    <a:ext uri="{9D8B030D-6E8A-4147-A177-3AD203B41FA5}">
                      <a16:colId xmlns:a16="http://schemas.microsoft.com/office/drawing/2014/main" xmlns="" val="20000"/>
                    </a:ext>
                  </a:extLst>
                </a:gridCol>
                <a:gridCol w="3375303">
                  <a:extLst>
                    <a:ext uri="{9D8B030D-6E8A-4147-A177-3AD203B41FA5}">
                      <a16:colId xmlns:a16="http://schemas.microsoft.com/office/drawing/2014/main" xmlns="" val="20001"/>
                    </a:ext>
                  </a:extLst>
                </a:gridCol>
                <a:gridCol w="4076591">
                  <a:extLst>
                    <a:ext uri="{9D8B030D-6E8A-4147-A177-3AD203B41FA5}">
                      <a16:colId xmlns:a16="http://schemas.microsoft.com/office/drawing/2014/main" xmlns="" val="20002"/>
                    </a:ext>
                  </a:extLst>
                </a:gridCol>
              </a:tblGrid>
              <a:tr h="233914">
                <a:tc>
                  <a:txBody>
                    <a:bodyPr/>
                    <a:lstStyle/>
                    <a:p>
                      <a:pPr marL="0" marR="0" algn="ctr">
                        <a:spcBef>
                          <a:spcPts val="0"/>
                        </a:spcBef>
                        <a:spcAft>
                          <a:spcPts val="0"/>
                        </a:spcAft>
                      </a:pPr>
                      <a:r>
                        <a:rPr lang="en-US" sz="1200" b="1" i="0">
                          <a:effectLst/>
                          <a:cs typeface="+mj-cs"/>
                        </a:rPr>
                        <a:t>Items</a:t>
                      </a:r>
                      <a:endParaRPr lang="en-US" sz="1200" b="1" i="0">
                        <a:solidFill>
                          <a:srgbClr val="000000"/>
                        </a:solidFill>
                        <a:effectLst/>
                        <a:latin typeface="Cambria" charset="0"/>
                        <a:ea typeface="Cambria" charset="0"/>
                        <a:cs typeface="+mj-cs"/>
                      </a:endParaRPr>
                    </a:p>
                  </a:txBody>
                  <a:tcPr marL="45720" marR="45720">
                    <a:solidFill>
                      <a:schemeClr val="accent3">
                        <a:lumMod val="40000"/>
                        <a:lumOff val="60000"/>
                      </a:schemeClr>
                    </a:solidFill>
                  </a:tcPr>
                </a:tc>
                <a:tc>
                  <a:txBody>
                    <a:bodyPr/>
                    <a:lstStyle/>
                    <a:p>
                      <a:pPr marL="0" marR="0" algn="ctr">
                        <a:spcBef>
                          <a:spcPts val="0"/>
                        </a:spcBef>
                        <a:spcAft>
                          <a:spcPts val="0"/>
                        </a:spcAft>
                      </a:pPr>
                      <a:r>
                        <a:rPr lang="en-US" sz="1200" b="1" i="0">
                          <a:effectLst/>
                          <a:cs typeface="+mj-cs"/>
                        </a:rPr>
                        <a:t>Threshold Verification </a:t>
                      </a:r>
                      <a:endParaRPr lang="en-US" sz="1200" b="1" i="0">
                        <a:solidFill>
                          <a:srgbClr val="000000"/>
                        </a:solidFill>
                        <a:effectLst/>
                        <a:latin typeface="Cambria" charset="0"/>
                        <a:ea typeface="Cambria" charset="0"/>
                        <a:cs typeface="+mj-cs"/>
                      </a:endParaRPr>
                    </a:p>
                  </a:txBody>
                  <a:tcPr marL="68580" marR="68580" marT="0" marB="0">
                    <a:solidFill>
                      <a:schemeClr val="accent5">
                        <a:lumMod val="40000"/>
                        <a:lumOff val="60000"/>
                      </a:schemeClr>
                    </a:solidFill>
                  </a:tcPr>
                </a:tc>
                <a:tc>
                  <a:txBody>
                    <a:bodyPr/>
                    <a:lstStyle/>
                    <a:p>
                      <a:pPr marL="0" marR="0" algn="ctr">
                        <a:spcBef>
                          <a:spcPts val="0"/>
                        </a:spcBef>
                        <a:spcAft>
                          <a:spcPts val="0"/>
                        </a:spcAft>
                      </a:pPr>
                      <a:r>
                        <a:rPr lang="en-US" sz="1200" b="1" i="0">
                          <a:effectLst/>
                          <a:cs typeface="+mj-cs"/>
                        </a:rPr>
                        <a:t>Target, Next steps </a:t>
                      </a:r>
                      <a:endParaRPr lang="en-US" sz="1200" b="1" i="0">
                        <a:solidFill>
                          <a:srgbClr val="000000"/>
                        </a:solidFill>
                        <a:effectLst/>
                        <a:latin typeface="Cambria" charset="0"/>
                        <a:ea typeface="Cambria" charset="0"/>
                        <a:cs typeface="+mj-cs"/>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0"/>
                  </a:ext>
                </a:extLst>
              </a:tr>
              <a:tr h="790425">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Clouds</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cloud definition and methodology, including treatment of cirrus clouds and cloud edges. Document potential confusion with other classes, such as sand, snow and ice.</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Verify and validate cloud masks. Include opacity and probability estimates. Investigate new bands needed to optimize estimates. Quantify confusion with other classes. Adopt common methodology and standards for use on multiple sensors.</a:t>
                      </a:r>
                    </a:p>
                  </a:txBody>
                  <a:tcPr marL="68580" marR="68580" marT="0" marB="0"/>
                </a:tc>
                <a:extLst>
                  <a:ext uri="{0D108BD9-81ED-4DB2-BD59-A6C34878D82A}">
                    <a16:rowId xmlns:a16="http://schemas.microsoft.com/office/drawing/2014/main" xmlns="" val="10001"/>
                  </a:ext>
                </a:extLst>
              </a:tr>
              <a:tr h="592818">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Cloud Shadow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cloud shadow methodologies. Document potential confusion with other dark objects such as water and terrain shadow.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Verify and validate cloud shadow masks. Quantify confusion with other dark objects. Adopt common methodology and standards for use on multiple sensors.</a:t>
                      </a:r>
                    </a:p>
                  </a:txBody>
                  <a:tcPr marL="68580" marR="68580" marT="0" marB="0"/>
                </a:tc>
                <a:extLst>
                  <a:ext uri="{0D108BD9-81ED-4DB2-BD59-A6C34878D82A}">
                    <a16:rowId xmlns:a16="http://schemas.microsoft.com/office/drawing/2014/main" xmlns="" val="10002"/>
                  </a:ext>
                </a:extLst>
              </a:tr>
              <a:tr h="526950">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Land/water </a:t>
                      </a:r>
                      <a:br>
                        <a:rPr lang="en-US" sz="1100" i="0">
                          <a:solidFill>
                            <a:srgbClr val="000000"/>
                          </a:solidFill>
                          <a:effectLst/>
                          <a:latin typeface="+mj-lt"/>
                          <a:ea typeface="Cambria" charset="0"/>
                          <a:cs typeface="Cambria" charset="0"/>
                        </a:rPr>
                      </a:br>
                      <a:r>
                        <a:rPr lang="en-US" sz="1100" i="0">
                          <a:solidFill>
                            <a:srgbClr val="000000"/>
                          </a:solidFill>
                          <a:effectLst/>
                          <a:latin typeface="+mj-lt"/>
                          <a:ea typeface="Cambria" charset="0"/>
                          <a:cs typeface="Cambria" charset="0"/>
                        </a:rPr>
                        <a:t>mask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land/water methodology.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Verify and validate methodologies within context of their use in radiometric corrections. Adopt common methodology and standards for use on multiple sensors.</a:t>
                      </a:r>
                    </a:p>
                  </a:txBody>
                  <a:tcPr marL="68580" marR="68580" marT="0" marB="0"/>
                </a:tc>
                <a:extLst>
                  <a:ext uri="{0D108BD9-81ED-4DB2-BD59-A6C34878D82A}">
                    <a16:rowId xmlns:a16="http://schemas.microsoft.com/office/drawing/2014/main" xmlns="" val="10003"/>
                  </a:ext>
                </a:extLst>
              </a:tr>
              <a:tr h="526950">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Snow &amp; Ice </a:t>
                      </a:r>
                      <a:br>
                        <a:rPr lang="en-US" sz="1100" i="0">
                          <a:solidFill>
                            <a:srgbClr val="000000"/>
                          </a:solidFill>
                          <a:effectLst/>
                          <a:latin typeface="+mj-lt"/>
                          <a:ea typeface="Cambria" charset="0"/>
                          <a:cs typeface="Cambria" charset="0"/>
                        </a:rPr>
                      </a:br>
                      <a:r>
                        <a:rPr lang="en-US" sz="1100" i="0">
                          <a:solidFill>
                            <a:srgbClr val="000000"/>
                          </a:solidFill>
                          <a:effectLst/>
                          <a:latin typeface="+mj-lt"/>
                          <a:ea typeface="Cambria" charset="0"/>
                          <a:cs typeface="Cambria" charset="0"/>
                        </a:rPr>
                        <a:t>masks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Document Snow &amp; Ice detection methodology.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Verified and validated snow &amp; Ice detection methodologies. Adopt common methodology and standards for use on multiple sensors.</a:t>
                      </a:r>
                    </a:p>
                  </a:txBody>
                  <a:tcPr marL="68580" marR="68580" marT="0" marB="0"/>
                </a:tc>
                <a:extLst>
                  <a:ext uri="{0D108BD9-81ED-4DB2-BD59-A6C34878D82A}">
                    <a16:rowId xmlns:a16="http://schemas.microsoft.com/office/drawing/2014/main" xmlns="" val="10004"/>
                  </a:ext>
                </a:extLst>
              </a:tr>
              <a:tr h="395212">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DEM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The required accuracy of the DEM is dependent upon the corrections implemented, swath width and pixel size.</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Share DEMs when possible both among operational agencies and with users. Requirements are highly variable.</a:t>
                      </a:r>
                    </a:p>
                  </a:txBody>
                  <a:tcPr marL="68580" marR="68580" marT="0" marB="0"/>
                </a:tc>
                <a:extLst>
                  <a:ext uri="{0D108BD9-81ED-4DB2-BD59-A6C34878D82A}">
                    <a16:rowId xmlns:a16="http://schemas.microsoft.com/office/drawing/2014/main" xmlns="" val="10005"/>
                  </a:ext>
                </a:extLst>
              </a:tr>
              <a:tr h="592818">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Terrain </a:t>
                      </a:r>
                      <a:br>
                        <a:rPr lang="en-US" sz="1100" i="0">
                          <a:solidFill>
                            <a:srgbClr val="000000"/>
                          </a:solidFill>
                          <a:effectLst/>
                          <a:latin typeface="+mj-lt"/>
                          <a:ea typeface="Cambria" charset="0"/>
                          <a:cs typeface="Cambria" charset="0"/>
                        </a:rPr>
                      </a:br>
                      <a:r>
                        <a:rPr lang="en-US" sz="1100" i="0">
                          <a:solidFill>
                            <a:srgbClr val="000000"/>
                          </a:solidFill>
                          <a:effectLst/>
                          <a:latin typeface="+mj-lt"/>
                          <a:ea typeface="Cambria" charset="0"/>
                          <a:cs typeface="Cambria" charset="0"/>
                        </a:rPr>
                        <a:t>Shadow mask</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Terrain shadow masks are needed to estimate radiometric contamination associated with shadows. Known confusion such as with water and cloud shadow needs to be quantified.</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Terrain shadows are particularly important for mountainous areas, wide swaths and for SAR sensors. Adopt common methodology and standards for use on multiple sensors.</a:t>
                      </a:r>
                    </a:p>
                  </a:txBody>
                  <a:tcPr marL="68580" marR="68580" marT="0" marB="0"/>
                </a:tc>
                <a:extLst>
                  <a:ext uri="{0D108BD9-81ED-4DB2-BD59-A6C34878D82A}">
                    <a16:rowId xmlns:a16="http://schemas.microsoft.com/office/drawing/2014/main" xmlns="" val="10006"/>
                  </a:ext>
                </a:extLst>
              </a:tr>
              <a:tr h="719981">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Illumination and Viewing geometry</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Solar angles are needed for reflectance calculations. View angles are needed for BRDF related corrections including terrain illumination corrections</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Per pixel versus scene center solar angle corrections. View angle corrections. </a:t>
                      </a:r>
                    </a:p>
                  </a:txBody>
                  <a:tcPr marL="68580" marR="68580" marT="0" marB="0"/>
                </a:tc>
                <a:extLst>
                  <a:ext uri="{0D108BD9-81ED-4DB2-BD59-A6C34878D82A}">
                    <a16:rowId xmlns:a16="http://schemas.microsoft.com/office/drawing/2014/main" xmlns="" val="10007"/>
                  </a:ext>
                </a:extLst>
              </a:tr>
              <a:tr h="395212">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Data Quality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No data, saturated, contaminated, terrain occlusion pixels need to be identified. </a:t>
                      </a:r>
                    </a:p>
                  </a:txBody>
                  <a:tcPr marL="68580" marR="68580" marT="0" marB="0"/>
                </a:tc>
                <a:tc>
                  <a:txBody>
                    <a:bodyPr/>
                    <a:lstStyle/>
                    <a:p>
                      <a:pPr marL="0" marR="0" algn="l">
                        <a:spcBef>
                          <a:spcPts val="0"/>
                        </a:spcBef>
                        <a:spcAft>
                          <a:spcPts val="0"/>
                        </a:spcAft>
                      </a:pPr>
                      <a:r>
                        <a:rPr lang="en-US" sz="1100" i="0">
                          <a:solidFill>
                            <a:srgbClr val="000000"/>
                          </a:solidFill>
                          <a:effectLst/>
                          <a:latin typeface="+mj-lt"/>
                          <a:ea typeface="Cambria" charset="0"/>
                          <a:cs typeface="Cambria" charset="0"/>
                        </a:rPr>
                        <a:t>Establish standardized QA mask for different product levels. Adopt common methodology and standards for use on multiple sensors.</a:t>
                      </a:r>
                    </a:p>
                  </a:txBody>
                  <a:tcPr marL="68580" marR="68580" marT="0" marB="0"/>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11208576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14</a:t>
            </a:fld>
            <a:endParaRPr/>
          </a:p>
        </p:txBody>
      </p:sp>
      <p:sp>
        <p:nvSpPr>
          <p:cNvPr id="90" name="Shape 90"/>
          <p:cNvSpPr/>
          <p:nvPr/>
        </p:nvSpPr>
        <p:spPr>
          <a:xfrm>
            <a:off x="2057399" y="304800"/>
            <a:ext cx="5470451"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a:t>MRI Framework: </a:t>
            </a:r>
            <a:r>
              <a:rPr smtClean="0"/>
              <a:t>Data </a:t>
            </a:r>
            <a:r>
              <a:rPr/>
              <a:t>Measurements</a:t>
            </a:r>
          </a:p>
        </p:txBody>
      </p:sp>
      <p:graphicFrame>
        <p:nvGraphicFramePr>
          <p:cNvPr id="2" name="Table 1"/>
          <p:cNvGraphicFramePr>
            <a:graphicFrameLocks noGrp="1"/>
          </p:cNvGraphicFramePr>
          <p:nvPr>
            <p:extLst/>
          </p:nvPr>
        </p:nvGraphicFramePr>
        <p:xfrm>
          <a:off x="457200" y="2028337"/>
          <a:ext cx="8686801" cy="3262424"/>
        </p:xfrm>
        <a:graphic>
          <a:graphicData uri="http://schemas.openxmlformats.org/drawingml/2006/table">
            <a:tbl>
              <a:tblPr bandRow="1">
                <a:tableStyleId>{5940675A-B579-460E-94D1-54222C63F5DA}</a:tableStyleId>
              </a:tblPr>
              <a:tblGrid>
                <a:gridCol w="1655602">
                  <a:extLst>
                    <a:ext uri="{9D8B030D-6E8A-4147-A177-3AD203B41FA5}">
                      <a16:colId xmlns:a16="http://schemas.microsoft.com/office/drawing/2014/main" xmlns="" val="20000"/>
                    </a:ext>
                  </a:extLst>
                </a:gridCol>
                <a:gridCol w="3495160">
                  <a:extLst>
                    <a:ext uri="{9D8B030D-6E8A-4147-A177-3AD203B41FA5}">
                      <a16:colId xmlns:a16="http://schemas.microsoft.com/office/drawing/2014/main" xmlns="" val="20001"/>
                    </a:ext>
                  </a:extLst>
                </a:gridCol>
                <a:gridCol w="3536039">
                  <a:extLst>
                    <a:ext uri="{9D8B030D-6E8A-4147-A177-3AD203B41FA5}">
                      <a16:colId xmlns:a16="http://schemas.microsoft.com/office/drawing/2014/main" xmlns="" val="20002"/>
                    </a:ext>
                  </a:extLst>
                </a:gridCol>
              </a:tblGrid>
              <a:tr h="289561">
                <a:tc>
                  <a:txBody>
                    <a:bodyPr/>
                    <a:lstStyle/>
                    <a:p>
                      <a:pPr marL="0" marR="0" algn="ctr">
                        <a:spcBef>
                          <a:spcPts val="0"/>
                        </a:spcBef>
                        <a:spcAft>
                          <a:spcPts val="0"/>
                        </a:spcAft>
                      </a:pPr>
                      <a:r>
                        <a:rPr lang="en-US" sz="1200" b="1" i="0">
                          <a:effectLst/>
                          <a:latin typeface="+mj-lt"/>
                        </a:rPr>
                        <a:t>Items</a:t>
                      </a:r>
                      <a:endParaRPr lang="en-US" sz="1200" b="1" i="0">
                        <a:solidFill>
                          <a:srgbClr val="000000"/>
                        </a:solidFill>
                        <a:effectLst/>
                        <a:latin typeface="+mj-lt"/>
                        <a:ea typeface="Cambria" charset="0"/>
                        <a:cs typeface="Cambria" charset="0"/>
                      </a:endParaRPr>
                    </a:p>
                  </a:txBody>
                  <a:tcPr marL="45720" marR="45720">
                    <a:solidFill>
                      <a:schemeClr val="accent3">
                        <a:lumMod val="40000"/>
                        <a:lumOff val="60000"/>
                      </a:schemeClr>
                    </a:solidFill>
                  </a:tcPr>
                </a:tc>
                <a:tc>
                  <a:txBody>
                    <a:bodyPr/>
                    <a:lstStyle/>
                    <a:p>
                      <a:pPr marL="0" marR="0" algn="ctr">
                        <a:spcBef>
                          <a:spcPts val="0"/>
                        </a:spcBef>
                        <a:spcAft>
                          <a:spcPts val="0"/>
                        </a:spcAft>
                      </a:pPr>
                      <a:r>
                        <a:rPr lang="en-US" sz="1200" b="1" i="0">
                          <a:effectLst/>
                          <a:latin typeface="+mj-lt"/>
                        </a:rPr>
                        <a:t>Threshold Verification </a:t>
                      </a:r>
                      <a:endParaRPr lang="en-US" sz="1200" b="1" i="0">
                        <a:solidFill>
                          <a:srgbClr val="000000"/>
                        </a:solidFill>
                        <a:effectLst/>
                        <a:latin typeface="+mj-lt"/>
                        <a:ea typeface="Cambria" charset="0"/>
                        <a:cs typeface="Cambria" charset="0"/>
                      </a:endParaRPr>
                    </a:p>
                  </a:txBody>
                  <a:tcPr marL="68580" marR="68580" marT="0" marB="0">
                    <a:solidFill>
                      <a:schemeClr val="accent5">
                        <a:lumMod val="40000"/>
                        <a:lumOff val="60000"/>
                      </a:schemeClr>
                    </a:solidFill>
                  </a:tcPr>
                </a:tc>
                <a:tc>
                  <a:txBody>
                    <a:bodyPr/>
                    <a:lstStyle/>
                    <a:p>
                      <a:pPr marL="0" marR="0" algn="ctr">
                        <a:spcBef>
                          <a:spcPts val="0"/>
                        </a:spcBef>
                        <a:spcAft>
                          <a:spcPts val="0"/>
                        </a:spcAft>
                      </a:pPr>
                      <a:r>
                        <a:rPr lang="en-US" sz="1200" b="1" i="0">
                          <a:effectLst/>
                          <a:latin typeface="+mj-lt"/>
                        </a:rPr>
                        <a:t>Target, Next steps</a:t>
                      </a:r>
                      <a:endParaRPr lang="en-US" sz="1200" b="1" i="0">
                        <a:solidFill>
                          <a:srgbClr val="000000"/>
                        </a:solidFill>
                        <a:effectLst/>
                        <a:latin typeface="+mj-lt"/>
                        <a:ea typeface="Cambria" charset="0"/>
                        <a:cs typeface="Cambria"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0"/>
                  </a:ext>
                </a:extLst>
              </a:tr>
              <a:tr h="893135">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Measurements</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Documented absolutely calibrated measurement units with or without corrections below. Validated and verified at-sensor data measurements</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Validated and verified Surface reflectance data</a:t>
                      </a:r>
                    </a:p>
                  </a:txBody>
                  <a:tcPr marL="68580" marR="68580" marT="0" marB="0"/>
                </a:tc>
                <a:extLst>
                  <a:ext uri="{0D108BD9-81ED-4DB2-BD59-A6C34878D82A}">
                    <a16:rowId xmlns:a16="http://schemas.microsoft.com/office/drawing/2014/main" xmlns="" val="10001"/>
                  </a:ext>
                </a:extLst>
              </a:tr>
              <a:tr h="531627">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Measurement normalisation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err="1">
                          <a:solidFill>
                            <a:srgbClr val="000000"/>
                          </a:solidFill>
                          <a:effectLst/>
                          <a:latin typeface="+mj-lt"/>
                          <a:ea typeface="Cambria" charset="0"/>
                          <a:cs typeface="Cambria" charset="0"/>
                        </a:rPr>
                        <a:t>Normalise</a:t>
                      </a:r>
                      <a:r>
                        <a:rPr lang="en-US" sz="1200" i="0">
                          <a:solidFill>
                            <a:srgbClr val="000000"/>
                          </a:solidFill>
                          <a:effectLst/>
                          <a:latin typeface="+mj-lt"/>
                          <a:ea typeface="Cambria" charset="0"/>
                          <a:cs typeface="Cambria" charset="0"/>
                        </a:rPr>
                        <a:t> measurements to nadir viewing and temporally constant by spatially varying by latitude solar angle. Use consistent methodology to create multi-sensor data stream</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Investigate more complete, but practical BRDF models, which will require prior knowledge of the Earth surface. </a:t>
                      </a:r>
                    </a:p>
                  </a:txBody>
                  <a:tcPr marL="68580" marR="68580" marT="0" marB="0"/>
                </a:tc>
                <a:extLst>
                  <a:ext uri="{0D108BD9-81ED-4DB2-BD59-A6C34878D82A}">
                    <a16:rowId xmlns:a16="http://schemas.microsoft.com/office/drawing/2014/main" xmlns="" val="10002"/>
                  </a:ext>
                </a:extLst>
              </a:tr>
              <a:tr h="563526">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Aerosol, water vapor and Ozone corrections </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Document atmospheric model corrections. Use consistent methodology to create multi-sensor data stream.</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Validate and verify atmospheric models and compare results. If convergence on single model is not possible, document and accommodate differences.</a:t>
                      </a:r>
                    </a:p>
                  </a:txBody>
                  <a:tcPr marL="68580" marR="68580" marT="0" marB="0"/>
                </a:tc>
                <a:extLst>
                  <a:ext uri="{0D108BD9-81ED-4DB2-BD59-A6C34878D82A}">
                    <a16:rowId xmlns:a16="http://schemas.microsoft.com/office/drawing/2014/main" xmlns="" val="10003"/>
                  </a:ext>
                </a:extLst>
              </a:tr>
              <a:tr h="616688">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SBAF compensation</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Initial estimate is a linear fit between equivalent spectral bands using hyperspectral spectra.</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Spectral Band Adjustment Factors (SBAF) need to compensate for different spectral response curves </a:t>
                      </a:r>
                      <a:r>
                        <a:rPr lang="en-US" sz="1200" i="0" smtClean="0">
                          <a:solidFill>
                            <a:srgbClr val="000000"/>
                          </a:solidFill>
                          <a:effectLst/>
                          <a:latin typeface="+mj-lt"/>
                          <a:ea typeface="Cambria" charset="0"/>
                          <a:cs typeface="Cambria" charset="0"/>
                        </a:rPr>
                        <a:t>and are </a:t>
                      </a:r>
                      <a:r>
                        <a:rPr lang="en-US" sz="1200" i="0">
                          <a:solidFill>
                            <a:srgbClr val="000000"/>
                          </a:solidFill>
                          <a:effectLst/>
                          <a:latin typeface="+mj-lt"/>
                          <a:ea typeface="Cambria" charset="0"/>
                          <a:cs typeface="Cambria" charset="0"/>
                        </a:rPr>
                        <a:t>surface type dependent.</a:t>
                      </a:r>
                    </a:p>
                  </a:txBody>
                  <a:tcPr marL="68580" marR="68580" marT="0" marB="0"/>
                </a:tc>
                <a:extLst>
                  <a:ext uri="{0D108BD9-81ED-4DB2-BD59-A6C34878D82A}">
                    <a16:rowId xmlns:a16="http://schemas.microsoft.com/office/drawing/2014/main" xmlns="" val="10004"/>
                  </a:ext>
                </a:extLst>
              </a:tr>
            </a:tbl>
          </a:graphicData>
        </a:graphic>
      </p:graphicFrame>
      <p:sp>
        <p:nvSpPr>
          <p:cNvPr id="3" name="Text Placeholder 2"/>
          <p:cNvSpPr>
            <a:spLocks noGrp="1"/>
          </p:cNvSpPr>
          <p:nvPr>
            <p:ph type="body" idx="1"/>
          </p:nvPr>
        </p:nvSpPr>
        <p:spPr>
          <a:xfrm>
            <a:off x="457200" y="1600200"/>
            <a:ext cx="8153400" cy="281763"/>
          </a:xfrm>
        </p:spPr>
        <p:txBody>
          <a:bodyPr>
            <a:normAutofit fontScale="62500" lnSpcReduction="20000"/>
          </a:bodyPr>
          <a:lstStyle/>
          <a:p>
            <a:endParaRPr lang="en-US"/>
          </a:p>
        </p:txBody>
      </p:sp>
    </p:spTree>
    <p:extLst>
      <p:ext uri="{BB962C8B-B14F-4D97-AF65-F5344CB8AC3E}">
        <p14:creationId xmlns:p14="http://schemas.microsoft.com/office/powerpoint/2010/main" val="204600597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15</a:t>
            </a:fld>
            <a:endParaRPr/>
          </a:p>
        </p:txBody>
      </p:sp>
      <p:sp>
        <p:nvSpPr>
          <p:cNvPr id="94" name="Shape 94"/>
          <p:cNvSpPr>
            <a:spLocks noGrp="1"/>
          </p:cNvSpPr>
          <p:nvPr>
            <p:ph type="body" sz="half" idx="1"/>
          </p:nvPr>
        </p:nvSpPr>
        <p:spPr>
          <a:xfrm>
            <a:off x="109255" y="1663075"/>
            <a:ext cx="8513750" cy="293316"/>
          </a:xfrm>
          <a:prstGeom prst="rect">
            <a:avLst/>
          </a:prstGeom>
        </p:spPr>
        <p:txBody>
          <a:bodyPr>
            <a:normAutofit fontScale="62500" lnSpcReduction="20000"/>
          </a:bodyPr>
          <a:lstStyle/>
          <a:p>
            <a:endParaRPr/>
          </a:p>
        </p:txBody>
      </p:sp>
      <p:sp>
        <p:nvSpPr>
          <p:cNvPr id="95" name="Shape 95"/>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a:t>MRI Framework: </a:t>
            </a:r>
            <a:r>
              <a:rPr smtClean="0"/>
              <a:t>Geolocation</a:t>
            </a:r>
            <a:endParaRPr/>
          </a:p>
        </p:txBody>
      </p:sp>
      <p:graphicFrame>
        <p:nvGraphicFramePr>
          <p:cNvPr id="2" name="Table 1"/>
          <p:cNvGraphicFramePr>
            <a:graphicFrameLocks noGrp="1"/>
          </p:cNvGraphicFramePr>
          <p:nvPr>
            <p:extLst/>
          </p:nvPr>
        </p:nvGraphicFramePr>
        <p:xfrm>
          <a:off x="230065" y="2077688"/>
          <a:ext cx="8272130" cy="1554480"/>
        </p:xfrm>
        <a:graphic>
          <a:graphicData uri="http://schemas.openxmlformats.org/drawingml/2006/table">
            <a:tbl>
              <a:tblPr bandRow="1">
                <a:tableStyleId>{5940675A-B579-460E-94D1-54222C63F5DA}</a:tableStyleId>
              </a:tblPr>
              <a:tblGrid>
                <a:gridCol w="1290806">
                  <a:extLst>
                    <a:ext uri="{9D8B030D-6E8A-4147-A177-3AD203B41FA5}">
                      <a16:colId xmlns:a16="http://schemas.microsoft.com/office/drawing/2014/main" xmlns="" val="20000"/>
                    </a:ext>
                  </a:extLst>
                </a:gridCol>
                <a:gridCol w="2236572">
                  <a:extLst>
                    <a:ext uri="{9D8B030D-6E8A-4147-A177-3AD203B41FA5}">
                      <a16:colId xmlns:a16="http://schemas.microsoft.com/office/drawing/2014/main" xmlns="" val="20001"/>
                    </a:ext>
                  </a:extLst>
                </a:gridCol>
                <a:gridCol w="4744752">
                  <a:extLst>
                    <a:ext uri="{9D8B030D-6E8A-4147-A177-3AD203B41FA5}">
                      <a16:colId xmlns:a16="http://schemas.microsoft.com/office/drawing/2014/main" xmlns="" val="20002"/>
                    </a:ext>
                  </a:extLst>
                </a:gridCol>
              </a:tblGrid>
              <a:tr h="0">
                <a:tc>
                  <a:txBody>
                    <a:bodyPr/>
                    <a:lstStyle/>
                    <a:p>
                      <a:pPr marL="0" marR="0" algn="ctr">
                        <a:spcBef>
                          <a:spcPts val="0"/>
                        </a:spcBef>
                        <a:spcAft>
                          <a:spcPts val="0"/>
                        </a:spcAft>
                      </a:pPr>
                      <a:r>
                        <a:rPr lang="en-US" sz="1200" b="1">
                          <a:effectLst/>
                        </a:rPr>
                        <a:t>Items</a:t>
                      </a:r>
                      <a:endParaRPr lang="en-US" sz="1200" b="1">
                        <a:solidFill>
                          <a:srgbClr val="000000"/>
                        </a:solidFill>
                        <a:effectLst/>
                        <a:latin typeface="Cambria" charset="0"/>
                        <a:ea typeface="Cambria" charset="0"/>
                        <a:cs typeface="Cambria" charset="0"/>
                      </a:endParaRPr>
                    </a:p>
                  </a:txBody>
                  <a:tcPr marL="45720" marR="45720">
                    <a:solidFill>
                      <a:schemeClr val="accent3">
                        <a:lumMod val="40000"/>
                        <a:lumOff val="60000"/>
                      </a:schemeClr>
                    </a:solidFill>
                  </a:tcPr>
                </a:tc>
                <a:tc>
                  <a:txBody>
                    <a:bodyPr/>
                    <a:lstStyle/>
                    <a:p>
                      <a:pPr marL="0" marR="0" algn="ctr">
                        <a:spcBef>
                          <a:spcPts val="0"/>
                        </a:spcBef>
                        <a:spcAft>
                          <a:spcPts val="0"/>
                        </a:spcAft>
                      </a:pPr>
                      <a:r>
                        <a:rPr lang="en-US" sz="1200" b="1">
                          <a:effectLst/>
                        </a:rPr>
                        <a:t>Threshold Verification </a:t>
                      </a:r>
                      <a:endParaRPr lang="en-US" sz="1200" b="1">
                        <a:solidFill>
                          <a:srgbClr val="000000"/>
                        </a:solidFill>
                        <a:effectLst/>
                        <a:latin typeface="Cambria" charset="0"/>
                        <a:ea typeface="Cambria" charset="0"/>
                        <a:cs typeface="Cambria" charset="0"/>
                      </a:endParaRPr>
                    </a:p>
                  </a:txBody>
                  <a:tcPr marL="68580" marR="68580" marT="0" marB="0">
                    <a:solidFill>
                      <a:schemeClr val="accent5">
                        <a:lumMod val="40000"/>
                        <a:lumOff val="60000"/>
                      </a:schemeClr>
                    </a:solidFill>
                  </a:tcPr>
                </a:tc>
                <a:tc>
                  <a:txBody>
                    <a:bodyPr/>
                    <a:lstStyle/>
                    <a:p>
                      <a:pPr marL="0" marR="0" algn="ctr">
                        <a:spcBef>
                          <a:spcPts val="0"/>
                        </a:spcBef>
                        <a:spcAft>
                          <a:spcPts val="0"/>
                        </a:spcAft>
                      </a:pPr>
                      <a:r>
                        <a:rPr lang="en-US" sz="1200" b="1">
                          <a:effectLst/>
                        </a:rPr>
                        <a:t>Target, Next steps</a:t>
                      </a:r>
                      <a:endParaRPr lang="en-US" sz="1200" b="1">
                        <a:solidFill>
                          <a:srgbClr val="000000"/>
                        </a:solidFill>
                        <a:effectLst/>
                        <a:latin typeface="Cambria" charset="0"/>
                        <a:ea typeface="Cambria" charset="0"/>
                        <a:cs typeface="Cambria"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xmlns="" val="10000"/>
                  </a:ext>
                </a:extLst>
              </a:tr>
              <a:tr h="379730">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Geometric Correction</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Image data are precision corrected to a reference data set.</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Minimize misregistration through orthorectification and precision registration to a common reference data set. Document methods &amp; uncertainties/error throughout processing chain</a:t>
                      </a:r>
                    </a:p>
                  </a:txBody>
                  <a:tcPr marL="68580" marR="68580" marT="0" marB="0"/>
                </a:tc>
                <a:extLst>
                  <a:ext uri="{0D108BD9-81ED-4DB2-BD59-A6C34878D82A}">
                    <a16:rowId xmlns:a16="http://schemas.microsoft.com/office/drawing/2014/main" xmlns="" val="10001"/>
                  </a:ext>
                </a:extLst>
              </a:tr>
              <a:tr h="562610">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Resampling</a:t>
                      </a:r>
                    </a:p>
                  </a:txBody>
                  <a:tcPr marL="45720" marR="45720">
                    <a:solidFill>
                      <a:schemeClr val="accent3">
                        <a:lumMod val="40000"/>
                        <a:lumOff val="60000"/>
                      </a:schemeClr>
                    </a:solidFill>
                  </a:tcPr>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The number and type of spatial resampling will impact the radiometric signal</a:t>
                      </a:r>
                    </a:p>
                  </a:txBody>
                  <a:tcPr marL="68580" marR="68580" marT="0" marB="0"/>
                </a:tc>
                <a:tc>
                  <a:txBody>
                    <a:bodyPr/>
                    <a:lstStyle/>
                    <a:p>
                      <a:pPr marL="0" marR="0" algn="l">
                        <a:spcBef>
                          <a:spcPts val="0"/>
                        </a:spcBef>
                        <a:spcAft>
                          <a:spcPts val="0"/>
                        </a:spcAft>
                      </a:pPr>
                      <a:r>
                        <a:rPr lang="en-US" sz="1200" i="0">
                          <a:solidFill>
                            <a:srgbClr val="000000"/>
                          </a:solidFill>
                          <a:effectLst/>
                          <a:latin typeface="+mj-lt"/>
                          <a:ea typeface="Cambria" charset="0"/>
                          <a:cs typeface="Cambria" charset="0"/>
                        </a:rPr>
                        <a:t>Minimize the number of resampling operations.</a:t>
                      </a:r>
                    </a:p>
                    <a:p>
                      <a:pPr marL="0" marR="0" algn="l">
                        <a:spcBef>
                          <a:spcPts val="0"/>
                        </a:spcBef>
                        <a:spcAft>
                          <a:spcPts val="0"/>
                        </a:spcAft>
                      </a:pPr>
                      <a:r>
                        <a:rPr lang="en-US" sz="1200" i="0">
                          <a:solidFill>
                            <a:srgbClr val="000000"/>
                          </a:solidFill>
                          <a:effectLst/>
                          <a:latin typeface="+mj-lt"/>
                          <a:ea typeface="Cambria" charset="0"/>
                          <a:cs typeface="Cambria" charset="0"/>
                        </a:rPr>
                        <a:t>Quantify impact of </a:t>
                      </a:r>
                      <a:r>
                        <a:rPr lang="en-US" sz="1200" i="0" err="1">
                          <a:solidFill>
                            <a:srgbClr val="000000"/>
                          </a:solidFill>
                          <a:effectLst/>
                          <a:latin typeface="+mj-lt"/>
                          <a:ea typeface="Cambria" charset="0"/>
                          <a:cs typeface="Cambria" charset="0"/>
                        </a:rPr>
                        <a:t>upsampling</a:t>
                      </a:r>
                      <a:r>
                        <a:rPr lang="en-US" sz="1200" i="0">
                          <a:solidFill>
                            <a:srgbClr val="000000"/>
                          </a:solidFill>
                          <a:effectLst/>
                          <a:latin typeface="+mj-lt"/>
                          <a:ea typeface="Cambria" charset="0"/>
                          <a:cs typeface="Cambria" charset="0"/>
                        </a:rPr>
                        <a:t> or </a:t>
                      </a:r>
                      <a:r>
                        <a:rPr lang="en-US" sz="1200" i="0" err="1">
                          <a:solidFill>
                            <a:srgbClr val="000000"/>
                          </a:solidFill>
                          <a:effectLst/>
                          <a:latin typeface="+mj-lt"/>
                          <a:ea typeface="Cambria" charset="0"/>
                          <a:cs typeface="Cambria" charset="0"/>
                        </a:rPr>
                        <a:t>downsampling</a:t>
                      </a:r>
                      <a:r>
                        <a:rPr lang="en-US" sz="1200" i="0">
                          <a:solidFill>
                            <a:srgbClr val="000000"/>
                          </a:solidFill>
                          <a:effectLst/>
                          <a:latin typeface="+mj-lt"/>
                          <a:ea typeface="Cambria" charset="0"/>
                          <a:cs typeface="Cambria" charset="0"/>
                        </a:rPr>
                        <a:t> on time series analysis for different applications.</a:t>
                      </a:r>
                    </a:p>
                    <a:p>
                      <a:pPr marL="0" marR="0" algn="l">
                        <a:spcBef>
                          <a:spcPts val="0"/>
                        </a:spcBef>
                        <a:spcAft>
                          <a:spcPts val="0"/>
                        </a:spcAft>
                      </a:pPr>
                      <a:r>
                        <a:rPr lang="en-US" sz="1200" i="0">
                          <a:solidFill>
                            <a:srgbClr val="000000"/>
                          </a:solidFill>
                          <a:effectLst/>
                          <a:latin typeface="+mj-lt"/>
                          <a:ea typeface="Cambria" charset="0"/>
                          <a:cs typeface="Cambria" charset="0"/>
                        </a:rPr>
                        <a:t>Document resampling type/method applied.</a:t>
                      </a:r>
                    </a:p>
                  </a:txBody>
                  <a:tcPr marL="68580" marR="68580" marT="0" marB="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71428286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16</a:t>
            </a:fld>
            <a:endParaRPr/>
          </a:p>
        </p:txBody>
      </p:sp>
      <p:sp>
        <p:nvSpPr>
          <p:cNvPr id="52" name="Shape 52"/>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MRI </a:t>
            </a:r>
            <a:r>
              <a:rPr lang="en-US" smtClean="0"/>
              <a:t>Survey</a:t>
            </a:r>
            <a:endParaRPr/>
          </a:p>
        </p:txBody>
      </p:sp>
      <p:pic>
        <p:nvPicPr>
          <p:cNvPr id="5" name="Picture 4" descr="../../../../../../Desktop/survey%201-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3" y="1911926"/>
            <a:ext cx="3980966" cy="4673411"/>
          </a:xfrm>
          <a:prstGeom prst="rect">
            <a:avLst/>
          </a:prstGeom>
          <a:noFill/>
          <a:ln>
            <a:noFill/>
          </a:ln>
        </p:spPr>
      </p:pic>
      <p:pic>
        <p:nvPicPr>
          <p:cNvPr id="7" name="Picture 6"/>
          <p:cNvPicPr>
            <a:picLocks noChangeAspect="1"/>
          </p:cNvPicPr>
          <p:nvPr/>
        </p:nvPicPr>
        <p:blipFill>
          <a:blip r:embed="rId4"/>
          <a:stretch>
            <a:fillRect/>
          </a:stretch>
        </p:blipFill>
        <p:spPr>
          <a:xfrm>
            <a:off x="4438166" y="3357944"/>
            <a:ext cx="3111984" cy="1652205"/>
          </a:xfrm>
          <a:prstGeom prst="rect">
            <a:avLst/>
          </a:prstGeom>
        </p:spPr>
      </p:pic>
      <p:pic>
        <p:nvPicPr>
          <p:cNvPr id="8" name="Picture 7"/>
          <p:cNvPicPr>
            <a:picLocks noChangeAspect="1"/>
          </p:cNvPicPr>
          <p:nvPr/>
        </p:nvPicPr>
        <p:blipFill>
          <a:blip r:embed="rId5"/>
          <a:stretch>
            <a:fillRect/>
          </a:stretch>
        </p:blipFill>
        <p:spPr>
          <a:xfrm>
            <a:off x="4438164" y="1860550"/>
            <a:ext cx="3042135" cy="1640627"/>
          </a:xfrm>
          <a:prstGeom prst="rect">
            <a:avLst/>
          </a:prstGeom>
        </p:spPr>
      </p:pic>
      <p:pic>
        <p:nvPicPr>
          <p:cNvPr id="9" name="Picture 8"/>
          <p:cNvPicPr>
            <a:picLocks noChangeAspect="1"/>
          </p:cNvPicPr>
          <p:nvPr/>
        </p:nvPicPr>
        <p:blipFill>
          <a:blip r:embed="rId6"/>
          <a:stretch>
            <a:fillRect/>
          </a:stretch>
        </p:blipFill>
        <p:spPr>
          <a:xfrm>
            <a:off x="4419113" y="5035139"/>
            <a:ext cx="2164567" cy="1004810"/>
          </a:xfrm>
          <a:prstGeom prst="rect">
            <a:avLst/>
          </a:prstGeom>
        </p:spPr>
      </p:pic>
      <p:pic>
        <p:nvPicPr>
          <p:cNvPr id="10" name="Picture 9"/>
          <p:cNvPicPr>
            <a:picLocks noChangeAspect="1"/>
          </p:cNvPicPr>
          <p:nvPr/>
        </p:nvPicPr>
        <p:blipFill>
          <a:blip r:embed="rId7"/>
          <a:stretch>
            <a:fillRect/>
          </a:stretch>
        </p:blipFill>
        <p:spPr>
          <a:xfrm>
            <a:off x="6862870" y="5010149"/>
            <a:ext cx="2249044" cy="1029800"/>
          </a:xfrm>
          <a:prstGeom prst="rect">
            <a:avLst/>
          </a:prstGeom>
        </p:spPr>
      </p:pic>
      <p:sp>
        <p:nvSpPr>
          <p:cNvPr id="11" name="TextBox 10"/>
          <p:cNvSpPr txBox="1"/>
          <p:nvPr/>
        </p:nvSpPr>
        <p:spPr>
          <a:xfrm>
            <a:off x="3990113" y="6329104"/>
            <a:ext cx="1772276"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smtClean="0">
                <a:ln>
                  <a:noFill/>
                </a:ln>
                <a:solidFill>
                  <a:srgbClr val="000000"/>
                </a:solidFill>
                <a:effectLst/>
                <a:uFillTx/>
                <a:latin typeface="+mn-lt"/>
                <a:ea typeface="+mn-ea"/>
                <a:cs typeface="+mn-cs"/>
                <a:sym typeface="Avenir Roman"/>
              </a:rPr>
              <a:t>Q5: 4 responses</a:t>
            </a:r>
            <a:endParaRPr kumimoji="0" lang="en-US" sz="1800" b="0" i="0" u="none" strike="noStrike" cap="none" spc="0" normalizeH="0" baseline="0">
              <a:ln>
                <a:noFill/>
              </a:ln>
              <a:solidFill>
                <a:srgbClr val="000000"/>
              </a:solidFill>
              <a:effectLst/>
              <a:uFillTx/>
              <a:latin typeface="+mn-lt"/>
              <a:ea typeface="+mn-ea"/>
              <a:cs typeface="+mn-cs"/>
              <a:sym typeface="Avenir Roman"/>
            </a:endParaRPr>
          </a:p>
        </p:txBody>
      </p:sp>
      <p:sp>
        <p:nvSpPr>
          <p:cNvPr id="12" name="TextBox 11"/>
          <p:cNvSpPr txBox="1"/>
          <p:nvPr/>
        </p:nvSpPr>
        <p:spPr>
          <a:xfrm>
            <a:off x="3990113" y="2443942"/>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smtClean="0">
                <a:ln>
                  <a:noFill/>
                </a:ln>
                <a:solidFill>
                  <a:srgbClr val="000000"/>
                </a:solidFill>
                <a:effectLst/>
                <a:uFillTx/>
                <a:latin typeface="+mn-lt"/>
                <a:ea typeface="+mn-ea"/>
                <a:cs typeface="+mn-cs"/>
                <a:sym typeface="Avenir Roman"/>
              </a:rPr>
              <a:t>Q1</a:t>
            </a:r>
            <a:endParaRPr kumimoji="0" lang="en-US" sz="1800" b="0" i="0" u="none" strike="noStrike" cap="none" spc="0" normalizeH="0" baseline="0">
              <a:ln>
                <a:noFill/>
              </a:ln>
              <a:solidFill>
                <a:srgbClr val="000000"/>
              </a:solidFill>
              <a:effectLst/>
              <a:uFillTx/>
              <a:latin typeface="+mn-lt"/>
              <a:ea typeface="+mn-ea"/>
              <a:cs typeface="+mn-cs"/>
              <a:sym typeface="Avenir Roman"/>
            </a:endParaRPr>
          </a:p>
        </p:txBody>
      </p:sp>
      <p:sp>
        <p:nvSpPr>
          <p:cNvPr id="13" name="TextBox 12"/>
          <p:cNvSpPr txBox="1"/>
          <p:nvPr/>
        </p:nvSpPr>
        <p:spPr>
          <a:xfrm>
            <a:off x="3990113" y="3956858"/>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smtClean="0">
                <a:ln>
                  <a:noFill/>
                </a:ln>
                <a:solidFill>
                  <a:srgbClr val="000000"/>
                </a:solidFill>
                <a:effectLst/>
                <a:uFillTx/>
                <a:latin typeface="+mn-lt"/>
                <a:ea typeface="+mn-ea"/>
                <a:cs typeface="+mn-cs"/>
                <a:sym typeface="Avenir Roman"/>
              </a:rPr>
              <a:t>Q2</a:t>
            </a:r>
            <a:endParaRPr kumimoji="0" lang="en-US" sz="1800" b="0" i="0" u="none" strike="noStrike" cap="none" spc="0" normalizeH="0" baseline="0">
              <a:ln>
                <a:noFill/>
              </a:ln>
              <a:solidFill>
                <a:srgbClr val="000000"/>
              </a:solidFill>
              <a:effectLst/>
              <a:uFillTx/>
              <a:latin typeface="+mn-lt"/>
              <a:ea typeface="+mn-ea"/>
              <a:cs typeface="+mn-cs"/>
              <a:sym typeface="Avenir Roman"/>
            </a:endParaRPr>
          </a:p>
        </p:txBody>
      </p:sp>
      <p:sp>
        <p:nvSpPr>
          <p:cNvPr id="14" name="TextBox 13"/>
          <p:cNvSpPr txBox="1"/>
          <p:nvPr/>
        </p:nvSpPr>
        <p:spPr>
          <a:xfrm>
            <a:off x="3990113" y="5345088"/>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smtClean="0">
                <a:ln>
                  <a:noFill/>
                </a:ln>
                <a:solidFill>
                  <a:srgbClr val="000000"/>
                </a:solidFill>
                <a:effectLst/>
                <a:uFillTx/>
                <a:latin typeface="+mn-lt"/>
                <a:ea typeface="+mn-ea"/>
                <a:cs typeface="+mn-cs"/>
                <a:sym typeface="Avenir Roman"/>
              </a:rPr>
              <a:t>Q3</a:t>
            </a:r>
            <a:endParaRPr kumimoji="0" lang="en-US" sz="1800" b="0" i="0" u="none" strike="noStrike" cap="none" spc="0" normalizeH="0" baseline="0">
              <a:ln>
                <a:noFill/>
              </a:ln>
              <a:solidFill>
                <a:srgbClr val="000000"/>
              </a:solidFill>
              <a:effectLst/>
              <a:uFillTx/>
              <a:latin typeface="+mn-lt"/>
              <a:ea typeface="+mn-ea"/>
              <a:cs typeface="+mn-cs"/>
              <a:sym typeface="Avenir Roman"/>
            </a:endParaRPr>
          </a:p>
        </p:txBody>
      </p:sp>
      <p:sp>
        <p:nvSpPr>
          <p:cNvPr id="15" name="TextBox 14"/>
          <p:cNvSpPr txBox="1"/>
          <p:nvPr/>
        </p:nvSpPr>
        <p:spPr>
          <a:xfrm>
            <a:off x="6550426" y="5345088"/>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smtClean="0">
                <a:ln>
                  <a:noFill/>
                </a:ln>
                <a:solidFill>
                  <a:srgbClr val="000000"/>
                </a:solidFill>
                <a:effectLst/>
                <a:uFillTx/>
                <a:latin typeface="+mn-lt"/>
                <a:ea typeface="+mn-ea"/>
                <a:cs typeface="+mn-cs"/>
                <a:sym typeface="Avenir Roman"/>
              </a:rPr>
              <a:t>Q4</a:t>
            </a:r>
            <a:endParaRPr kumimoji="0" lang="en-US" sz="1800" b="0" i="0" u="none" strike="noStrike" cap="none" spc="0" normalizeH="0" baseline="0">
              <a:ln>
                <a:noFill/>
              </a:ln>
              <a:solidFill>
                <a:srgbClr val="000000"/>
              </a:solidFill>
              <a:effectLst/>
              <a:uFillTx/>
              <a:latin typeface="+mn-lt"/>
              <a:ea typeface="+mn-ea"/>
              <a:cs typeface="+mn-cs"/>
              <a:sym typeface="Avenir Roman"/>
            </a:endParaRPr>
          </a:p>
        </p:txBody>
      </p:sp>
      <p:sp>
        <p:nvSpPr>
          <p:cNvPr id="51" name="Shape 51"/>
          <p:cNvSpPr>
            <a:spLocks noGrp="1"/>
          </p:cNvSpPr>
          <p:nvPr>
            <p:ph type="body" idx="1"/>
          </p:nvPr>
        </p:nvSpPr>
        <p:spPr>
          <a:xfrm>
            <a:off x="685799" y="1107647"/>
            <a:ext cx="6177071" cy="779289"/>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The MRI Survey provides the user community an opportunity to contribute lessons learned and good practices. The survey is preliminary and tested within the team.</a:t>
            </a:r>
            <a:endParaRPr sz="1600" dirty="0"/>
          </a:p>
        </p:txBody>
      </p:sp>
    </p:spTree>
    <p:extLst>
      <p:ext uri="{BB962C8B-B14F-4D97-AF65-F5344CB8AC3E}">
        <p14:creationId xmlns:p14="http://schemas.microsoft.com/office/powerpoint/2010/main" val="1311554324"/>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17</a:t>
            </a:fld>
            <a:endParaRPr/>
          </a:p>
        </p:txBody>
      </p:sp>
      <p:sp>
        <p:nvSpPr>
          <p:cNvPr id="51" name="Shape 51"/>
          <p:cNvSpPr>
            <a:spLocks noGrp="1"/>
          </p:cNvSpPr>
          <p:nvPr>
            <p:ph type="body" idx="1"/>
          </p:nvPr>
        </p:nvSpPr>
        <p:spPr>
          <a:xfrm>
            <a:off x="684018" y="1113611"/>
            <a:ext cx="8077200" cy="870783"/>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Seeks to discover users exploring the use of multi-sensor data stream.</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What methodologies are used to achieve interoperability?</a:t>
            </a:r>
          </a:p>
          <a:p>
            <a:pPr marL="0" marR="0" lvl="0" indent="0" defTabSz="914400" eaLnBrk="1" fontAlgn="auto" latinLnBrk="0" hangingPunct="1">
              <a:lnSpc>
                <a:spcPct val="100000"/>
              </a:lnSpc>
              <a:spcBef>
                <a:spcPts val="0"/>
              </a:spcBef>
              <a:spcAft>
                <a:spcPts val="0"/>
              </a:spcAft>
              <a:buClrTx/>
              <a:buSzTx/>
              <a:buFontTx/>
              <a:buNone/>
              <a:tabLst/>
              <a:defRPr/>
            </a:pPr>
            <a:r>
              <a:rPr lang="en-US" sz="1600" dirty="0" smtClean="0"/>
              <a:t>What are the uncertainty requirements? </a:t>
            </a:r>
            <a:endParaRPr sz="1600" dirty="0"/>
          </a:p>
        </p:txBody>
      </p:sp>
      <p:sp>
        <p:nvSpPr>
          <p:cNvPr id="52" name="Shape 52"/>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MRI </a:t>
            </a:r>
            <a:r>
              <a:rPr lang="en-US" smtClean="0"/>
              <a:t>Survey</a:t>
            </a:r>
            <a:endParaRPr/>
          </a:p>
        </p:txBody>
      </p:sp>
      <p:pic>
        <p:nvPicPr>
          <p:cNvPr id="7" name="Picture 6" descr="../../../../../../Desktop/survey%206-1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965129"/>
            <a:ext cx="3938017" cy="4673413"/>
          </a:xfrm>
          <a:prstGeom prst="rect">
            <a:avLst/>
          </a:prstGeom>
          <a:noFill/>
          <a:ln>
            <a:noFill/>
          </a:ln>
        </p:spPr>
      </p:pic>
      <p:sp>
        <p:nvSpPr>
          <p:cNvPr id="2" name="TextBox 1"/>
          <p:cNvSpPr txBox="1"/>
          <p:nvPr/>
        </p:nvSpPr>
        <p:spPr>
          <a:xfrm>
            <a:off x="4066277" y="2019100"/>
            <a:ext cx="1772276"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n-lt"/>
                <a:ea typeface="+mn-ea"/>
                <a:cs typeface="+mn-cs"/>
                <a:sym typeface="Avenir Roman"/>
              </a:rPr>
              <a:t>Q6: 4 responses</a:t>
            </a:r>
            <a:endParaRPr kumimoji="0" lang="en-US" sz="1800" b="0" i="0" u="none" strike="noStrike" cap="none" spc="0" normalizeH="0" baseline="0" dirty="0">
              <a:ln>
                <a:noFill/>
              </a:ln>
              <a:solidFill>
                <a:srgbClr val="000000"/>
              </a:solidFill>
              <a:effectLst/>
              <a:uFillTx/>
              <a:latin typeface="+mn-lt"/>
              <a:ea typeface="+mn-ea"/>
              <a:cs typeface="+mn-cs"/>
              <a:sym typeface="Avenir Roman"/>
            </a:endParaRPr>
          </a:p>
        </p:txBody>
      </p:sp>
      <p:sp>
        <p:nvSpPr>
          <p:cNvPr id="9" name="TextBox 8"/>
          <p:cNvSpPr txBox="1"/>
          <p:nvPr/>
        </p:nvSpPr>
        <p:spPr>
          <a:xfrm>
            <a:off x="4066277" y="2520555"/>
            <a:ext cx="1772276"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n-lt"/>
                <a:ea typeface="+mn-ea"/>
                <a:cs typeface="+mn-cs"/>
                <a:sym typeface="Avenir Roman"/>
              </a:rPr>
              <a:t>Q7: 4 responses</a:t>
            </a:r>
            <a:endParaRPr kumimoji="0" lang="en-US" sz="1800" b="0" i="0" u="none" strike="noStrike" cap="none" spc="0" normalizeH="0" baseline="0" dirty="0">
              <a:ln>
                <a:noFill/>
              </a:ln>
              <a:solidFill>
                <a:srgbClr val="000000"/>
              </a:solidFill>
              <a:effectLst/>
              <a:uFillTx/>
              <a:latin typeface="+mn-lt"/>
              <a:ea typeface="+mn-ea"/>
              <a:cs typeface="+mn-cs"/>
              <a:sym typeface="Avenir Roman"/>
            </a:endParaRPr>
          </a:p>
        </p:txBody>
      </p:sp>
      <p:pic>
        <p:nvPicPr>
          <p:cNvPr id="3" name="Picture 2"/>
          <p:cNvPicPr>
            <a:picLocks noChangeAspect="1"/>
          </p:cNvPicPr>
          <p:nvPr/>
        </p:nvPicPr>
        <p:blipFill>
          <a:blip r:embed="rId4"/>
          <a:stretch>
            <a:fillRect/>
          </a:stretch>
        </p:blipFill>
        <p:spPr>
          <a:xfrm>
            <a:off x="4722618" y="4379983"/>
            <a:ext cx="3034283" cy="1503656"/>
          </a:xfrm>
          <a:prstGeom prst="rect">
            <a:avLst/>
          </a:prstGeom>
        </p:spPr>
      </p:pic>
      <p:sp>
        <p:nvSpPr>
          <p:cNvPr id="4" name="TextBox 3"/>
          <p:cNvSpPr txBox="1"/>
          <p:nvPr/>
        </p:nvSpPr>
        <p:spPr>
          <a:xfrm>
            <a:off x="4066277" y="3308465"/>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n-lt"/>
                <a:ea typeface="+mn-ea"/>
                <a:cs typeface="+mn-cs"/>
                <a:sym typeface="Avenir Roman"/>
              </a:rPr>
              <a:t>Q8</a:t>
            </a:r>
            <a:endParaRPr kumimoji="0" lang="en-US" sz="1800" b="0" i="0" u="none" strike="noStrike" cap="none" spc="0" normalizeH="0" baseline="0" dirty="0">
              <a:ln>
                <a:noFill/>
              </a:ln>
              <a:solidFill>
                <a:srgbClr val="000000"/>
              </a:solidFill>
              <a:effectLst/>
              <a:uFillTx/>
              <a:latin typeface="+mn-lt"/>
              <a:ea typeface="+mn-ea"/>
              <a:cs typeface="+mn-cs"/>
              <a:sym typeface="Avenir Roman"/>
            </a:endParaRPr>
          </a:p>
        </p:txBody>
      </p:sp>
      <p:sp>
        <p:nvSpPr>
          <p:cNvPr id="8" name="TextBox 7"/>
          <p:cNvSpPr txBox="1"/>
          <p:nvPr/>
        </p:nvSpPr>
        <p:spPr>
          <a:xfrm>
            <a:off x="4066277" y="4875013"/>
            <a:ext cx="412930"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n-lt"/>
                <a:ea typeface="+mn-ea"/>
                <a:cs typeface="+mn-cs"/>
                <a:sym typeface="Avenir Roman"/>
              </a:rPr>
              <a:t>Q9</a:t>
            </a:r>
            <a:endParaRPr kumimoji="0" lang="en-US" sz="1800" b="0" i="0" u="none" strike="noStrike" cap="none" spc="0" normalizeH="0" baseline="0" dirty="0">
              <a:ln>
                <a:noFill/>
              </a:ln>
              <a:solidFill>
                <a:srgbClr val="000000"/>
              </a:solidFill>
              <a:effectLst/>
              <a:uFillTx/>
              <a:latin typeface="+mn-lt"/>
              <a:ea typeface="+mn-ea"/>
              <a:cs typeface="+mn-cs"/>
              <a:sym typeface="Avenir Roman"/>
            </a:endParaRPr>
          </a:p>
        </p:txBody>
      </p:sp>
      <p:sp>
        <p:nvSpPr>
          <p:cNvPr id="13" name="TextBox 12"/>
          <p:cNvSpPr txBox="1"/>
          <p:nvPr/>
        </p:nvSpPr>
        <p:spPr>
          <a:xfrm>
            <a:off x="4066277" y="6200378"/>
            <a:ext cx="1802734"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n-lt"/>
                <a:ea typeface="+mn-ea"/>
                <a:cs typeface="+mn-cs"/>
                <a:sym typeface="Avenir Roman"/>
              </a:rPr>
              <a:t>Q10: 1 response</a:t>
            </a:r>
            <a:endParaRPr kumimoji="0" lang="en-US" sz="1800" b="0" i="0" u="none" strike="noStrike" cap="none" spc="0" normalizeH="0" baseline="0" dirty="0">
              <a:ln>
                <a:noFill/>
              </a:ln>
              <a:solidFill>
                <a:srgbClr val="000000"/>
              </a:solidFill>
              <a:effectLst/>
              <a:uFillTx/>
              <a:latin typeface="+mn-lt"/>
              <a:ea typeface="+mn-ea"/>
              <a:cs typeface="+mn-cs"/>
              <a:sym typeface="Avenir Roman"/>
            </a:endParaRPr>
          </a:p>
        </p:txBody>
      </p:sp>
      <p:pic>
        <p:nvPicPr>
          <p:cNvPr id="10" name="Picture 9"/>
          <p:cNvPicPr>
            <a:picLocks noChangeAspect="1"/>
          </p:cNvPicPr>
          <p:nvPr/>
        </p:nvPicPr>
        <p:blipFill>
          <a:blip r:embed="rId5"/>
          <a:stretch>
            <a:fillRect/>
          </a:stretch>
        </p:blipFill>
        <p:spPr>
          <a:xfrm>
            <a:off x="4722618" y="2980832"/>
            <a:ext cx="2588426" cy="1240782"/>
          </a:xfrm>
          <a:prstGeom prst="rect">
            <a:avLst/>
          </a:prstGeom>
        </p:spPr>
      </p:pic>
    </p:spTree>
    <p:extLst>
      <p:ext uri="{BB962C8B-B14F-4D97-AF65-F5344CB8AC3E}">
        <p14:creationId xmlns:p14="http://schemas.microsoft.com/office/powerpoint/2010/main" val="173638143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2</a:t>
            </a:fld>
            <a:endParaRPr/>
          </a:p>
        </p:txBody>
      </p:sp>
      <p:sp>
        <p:nvSpPr>
          <p:cNvPr id="43" name="Shape 43"/>
          <p:cNvSpPr>
            <a:spLocks noGrp="1"/>
          </p:cNvSpPr>
          <p:nvPr>
            <p:ph type="body" idx="1"/>
          </p:nvPr>
        </p:nvSpPr>
        <p:spPr>
          <a:xfrm>
            <a:off x="544310" y="1303021"/>
            <a:ext cx="8153401" cy="5075128"/>
          </a:xfrm>
          <a:prstGeom prst="rect">
            <a:avLst/>
          </a:prstGeom>
        </p:spPr>
        <p:txBody>
          <a:bodyPr>
            <a:normAutofit fontScale="92500" lnSpcReduction="20000"/>
          </a:bodyPr>
          <a:lstStyle/>
          <a:p>
            <a:r>
              <a:rPr lang="en-US" dirty="0">
                <a:latin typeface="+mj-ea"/>
                <a:ea typeface="+mj-ea"/>
              </a:rPr>
              <a:t>This initiative addresses the CEOS strategic objective to encourage </a:t>
            </a:r>
            <a:r>
              <a:rPr lang="en-US" b="1" dirty="0">
                <a:latin typeface="+mj-ea"/>
                <a:ea typeface="+mj-ea"/>
              </a:rPr>
              <a:t>complementarity and comparability among the increasing number of Earth observing systems</a:t>
            </a:r>
            <a:r>
              <a:rPr lang="en-US" b="1" i="1" dirty="0">
                <a:latin typeface="+mj-ea"/>
                <a:ea typeface="+mj-ea"/>
              </a:rPr>
              <a:t> </a:t>
            </a:r>
            <a:r>
              <a:rPr lang="en-US" dirty="0">
                <a:latin typeface="+mj-ea"/>
                <a:ea typeface="+mj-ea"/>
              </a:rPr>
              <a:t>in the moderate resolution class for both optical and SAR sensors and the data received from them.</a:t>
            </a:r>
          </a:p>
          <a:p>
            <a:r>
              <a:rPr lang="en-US" dirty="0" smtClean="0">
                <a:latin typeface="+mj-ea"/>
                <a:ea typeface="+mj-ea"/>
              </a:rPr>
              <a:t>2017 Deliverables</a:t>
            </a:r>
          </a:p>
          <a:p>
            <a:pPr lvl="1"/>
            <a:r>
              <a:rPr smtClean="0">
                <a:latin typeface="+mj-ea"/>
                <a:ea typeface="+mj-ea"/>
              </a:rPr>
              <a:t>A </a:t>
            </a:r>
            <a:r>
              <a:rPr>
                <a:latin typeface="+mj-ea"/>
                <a:ea typeface="+mj-ea"/>
              </a:rPr>
              <a:t>framework paper for moderate (10-100m) resolution </a:t>
            </a:r>
            <a:r>
              <a:rPr smtClean="0">
                <a:latin typeface="+mj-ea"/>
                <a:ea typeface="+mj-ea"/>
              </a:rPr>
              <a:t>interoperability</a:t>
            </a:r>
            <a:r>
              <a:rPr lang="en-US" smtClean="0">
                <a:latin typeface="+mj-ea"/>
                <a:ea typeface="+mj-ea"/>
              </a:rPr>
              <a:t> for the creation and use of multi-sensor data streams</a:t>
            </a:r>
            <a:r>
              <a:rPr smtClean="0">
                <a:latin typeface="+mj-ea"/>
                <a:ea typeface="+mj-ea"/>
              </a:rPr>
              <a:t>.</a:t>
            </a:r>
            <a:endParaRPr>
              <a:latin typeface="+mj-ea"/>
              <a:ea typeface="+mj-ea"/>
            </a:endParaRPr>
          </a:p>
          <a:p>
            <a:pPr lvl="1"/>
            <a:r>
              <a:rPr lang="en-US" dirty="0" smtClean="0">
                <a:latin typeface="+mj-ea"/>
                <a:ea typeface="+mj-ea"/>
              </a:rPr>
              <a:t>The</a:t>
            </a:r>
            <a:r>
              <a:rPr dirty="0" smtClean="0">
                <a:latin typeface="+mj-ea"/>
                <a:ea typeface="+mj-ea"/>
              </a:rPr>
              <a:t> </a:t>
            </a:r>
            <a:r>
              <a:rPr lang="en-US" dirty="0" smtClean="0">
                <a:latin typeface="+mj-ea"/>
                <a:ea typeface="+mj-ea"/>
              </a:rPr>
              <a:t>Harmonized </a:t>
            </a:r>
            <a:r>
              <a:rPr dirty="0" smtClean="0">
                <a:latin typeface="+mj-ea"/>
                <a:ea typeface="+mj-ea"/>
              </a:rPr>
              <a:t>Landsat </a:t>
            </a:r>
            <a:r>
              <a:rPr dirty="0">
                <a:latin typeface="+mj-ea"/>
                <a:ea typeface="+mj-ea"/>
              </a:rPr>
              <a:t>Sentinel-2 </a:t>
            </a:r>
            <a:r>
              <a:rPr lang="en-US" dirty="0" smtClean="0">
                <a:latin typeface="+mj-ea"/>
                <a:ea typeface="+mj-ea"/>
              </a:rPr>
              <a:t>(HLS) case study </a:t>
            </a:r>
            <a:r>
              <a:rPr dirty="0" smtClean="0">
                <a:latin typeface="+mj-ea"/>
                <a:ea typeface="+mj-ea"/>
              </a:rPr>
              <a:t>identif</a:t>
            </a:r>
            <a:r>
              <a:rPr lang="en-US" dirty="0" smtClean="0">
                <a:latin typeface="+mj-ea"/>
                <a:ea typeface="+mj-ea"/>
              </a:rPr>
              <a:t>ies</a:t>
            </a:r>
            <a:r>
              <a:rPr dirty="0" smtClean="0">
                <a:latin typeface="+mj-ea"/>
                <a:ea typeface="+mj-ea"/>
              </a:rPr>
              <a:t> </a:t>
            </a:r>
            <a:r>
              <a:rPr dirty="0">
                <a:latin typeface="+mj-ea"/>
                <a:ea typeface="+mj-ea"/>
              </a:rPr>
              <a:t>and </a:t>
            </a:r>
            <a:r>
              <a:rPr dirty="0" smtClean="0">
                <a:latin typeface="+mj-ea"/>
                <a:ea typeface="+mj-ea"/>
              </a:rPr>
              <a:t>summarize</a:t>
            </a:r>
            <a:r>
              <a:rPr lang="en-US" dirty="0" smtClean="0">
                <a:latin typeface="+mj-ea"/>
                <a:ea typeface="+mj-ea"/>
              </a:rPr>
              <a:t>s</a:t>
            </a:r>
            <a:r>
              <a:rPr dirty="0" smtClean="0">
                <a:latin typeface="+mj-ea"/>
                <a:ea typeface="+mj-ea"/>
              </a:rPr>
              <a:t> </a:t>
            </a:r>
            <a:r>
              <a:rPr dirty="0">
                <a:latin typeface="+mj-ea"/>
                <a:ea typeface="+mj-ea"/>
              </a:rPr>
              <a:t>lessons learned </a:t>
            </a:r>
            <a:r>
              <a:rPr lang="en-US" dirty="0" smtClean="0">
                <a:latin typeface="+mj-ea"/>
                <a:ea typeface="+mj-ea"/>
              </a:rPr>
              <a:t>through the production of the HLS data product.</a:t>
            </a:r>
          </a:p>
          <a:p>
            <a:pPr lvl="1"/>
            <a:r>
              <a:rPr lang="en-US" dirty="0">
                <a:latin typeface="+mj-ea"/>
                <a:ea typeface="+mj-ea"/>
              </a:rPr>
              <a:t>The Vegetation dynamics monitoring </a:t>
            </a:r>
            <a:r>
              <a:rPr lang="en-US" dirty="0" smtClean="0">
                <a:latin typeface="+mj-ea"/>
                <a:ea typeface="+mj-ea"/>
              </a:rPr>
              <a:t>use case study with HLS data explores the relationship between spatial resolution, temporal resolution and vegetation type.</a:t>
            </a:r>
          </a:p>
          <a:p>
            <a:pPr lvl="1"/>
            <a:r>
              <a:rPr lang="en-US" dirty="0" smtClean="0">
                <a:latin typeface="+mj-ea"/>
                <a:ea typeface="+mj-ea"/>
              </a:rPr>
              <a:t>The MRI Survey searches for examples of multi-sensor analysis throughout the user community</a:t>
            </a:r>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Moderate </a:t>
            </a:r>
            <a:r>
              <a:rPr lang="en-US" dirty="0"/>
              <a:t>Resolution Sensor Interoperability (MRI</a:t>
            </a:r>
            <a:r>
              <a:rPr lang="en-US" dirty="0" smtClean="0"/>
              <a:t>) Initiative</a:t>
            </a:r>
          </a:p>
        </p:txBody>
      </p:sp>
    </p:spTree>
    <p:extLst>
      <p:ext uri="{BB962C8B-B14F-4D97-AF65-F5344CB8AC3E}">
        <p14:creationId xmlns:p14="http://schemas.microsoft.com/office/powerpoint/2010/main" val="76403493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3</a:t>
            </a:fld>
            <a:endParaRPr/>
          </a:p>
        </p:txBody>
      </p:sp>
      <p:sp>
        <p:nvSpPr>
          <p:cNvPr id="43" name="Shape 43"/>
          <p:cNvSpPr>
            <a:spLocks noGrp="1"/>
          </p:cNvSpPr>
          <p:nvPr>
            <p:ph type="body" idx="1"/>
          </p:nvPr>
        </p:nvSpPr>
        <p:spPr>
          <a:xfrm>
            <a:off x="544310" y="1295400"/>
            <a:ext cx="8153401" cy="5343142"/>
          </a:xfrm>
          <a:prstGeom prst="rect">
            <a:avLst/>
          </a:prstGeom>
        </p:spPr>
        <p:txBody>
          <a:bodyPr>
            <a:normAutofit fontScale="92500" lnSpcReduction="10000"/>
          </a:bodyPr>
          <a:lstStyle/>
          <a:p>
            <a:r>
              <a:rPr lang="en-US" sz="2600" dirty="0" smtClean="0">
                <a:latin typeface="+mj-ea"/>
                <a:ea typeface="+mj-ea"/>
              </a:rPr>
              <a:t>MRI components outline current good practices (thresholds) and propose next steps (targets).</a:t>
            </a:r>
          </a:p>
          <a:p>
            <a:pPr lvl="1"/>
            <a:r>
              <a:rPr lang="en-US" sz="2400" dirty="0" smtClean="0">
                <a:latin typeface="+mj-ea"/>
                <a:ea typeface="+mj-ea"/>
              </a:rPr>
              <a:t>General Metadata</a:t>
            </a:r>
            <a:r>
              <a:rPr lang="en-US" sz="2100" dirty="0" smtClean="0">
                <a:latin typeface="+mj-ea"/>
                <a:ea typeface="+mj-ea"/>
              </a:rPr>
              <a:t> provided at the scene or product level describe data characteristics</a:t>
            </a:r>
          </a:p>
          <a:p>
            <a:pPr marL="876993" lvl="2" indent="0">
              <a:buNone/>
            </a:pPr>
            <a:r>
              <a:rPr lang="en-US" sz="1900" dirty="0" smtClean="0">
                <a:latin typeface="+mj-ea"/>
                <a:ea typeface="+mj-ea"/>
              </a:rPr>
              <a:t>Reference grid accuracy; geometric accuracy; spectral bands; spectral response curves; radiometric accuracy; revisit time; lifetime; field of view; and mean local time</a:t>
            </a:r>
            <a:endParaRPr sz="1900" dirty="0" smtClean="0">
              <a:latin typeface="+mj-ea"/>
              <a:ea typeface="+mj-ea"/>
            </a:endParaRPr>
          </a:p>
          <a:p>
            <a:pPr lvl="1"/>
            <a:r>
              <a:rPr lang="en-US" sz="2400" dirty="0" smtClean="0">
                <a:latin typeface="+mj-ea"/>
                <a:ea typeface="+mj-ea"/>
              </a:rPr>
              <a:t>Per-Pixel Metadata support data filters and corrections</a:t>
            </a:r>
          </a:p>
          <a:p>
            <a:pPr marL="876993" lvl="2" indent="0">
              <a:buNone/>
            </a:pPr>
            <a:r>
              <a:rPr lang="en-US" sz="1900" dirty="0" smtClean="0">
                <a:latin typeface="+mj-ea"/>
                <a:ea typeface="+mj-ea"/>
              </a:rPr>
              <a:t>Clouds; cloud shadow; land/water mask; snow and ice mask; DEM; terrain shadow mask; illumination and viewing geometry; data quality</a:t>
            </a:r>
          </a:p>
          <a:p>
            <a:pPr lvl="1"/>
            <a:r>
              <a:rPr lang="en-US" sz="2400" dirty="0" smtClean="0">
                <a:latin typeface="+mj-ea"/>
                <a:ea typeface="+mj-ea"/>
              </a:rPr>
              <a:t>Measurements and corrections applied using metadata and data models</a:t>
            </a:r>
            <a:endParaRPr lang="en-US" sz="2400" dirty="0">
              <a:latin typeface="+mj-ea"/>
              <a:ea typeface="+mj-ea"/>
            </a:endParaRPr>
          </a:p>
          <a:p>
            <a:pPr marL="876993" lvl="2" indent="0">
              <a:buNone/>
            </a:pPr>
            <a:r>
              <a:rPr lang="en-US" sz="1900" dirty="0" smtClean="0">
                <a:latin typeface="+mj-ea"/>
                <a:ea typeface="+mj-ea"/>
              </a:rPr>
              <a:t>Measurements; measurement normalization; aerosol, water vapor and ozone corrections; spectral band difference corrections</a:t>
            </a:r>
          </a:p>
          <a:p>
            <a:pPr lvl="1"/>
            <a:r>
              <a:rPr lang="en-US" sz="2400" dirty="0" smtClean="0">
                <a:latin typeface="+mj-ea"/>
                <a:ea typeface="+mj-ea"/>
              </a:rPr>
              <a:t>Geolocation and corrections for image to image registration</a:t>
            </a:r>
            <a:endParaRPr lang="en-US" sz="2400" dirty="0">
              <a:latin typeface="+mj-ea"/>
              <a:ea typeface="+mj-ea"/>
            </a:endParaRPr>
          </a:p>
          <a:p>
            <a:pPr marL="876993" lvl="2" indent="0">
              <a:buNone/>
            </a:pPr>
            <a:r>
              <a:rPr lang="en-US" sz="1900" dirty="0" smtClean="0">
                <a:latin typeface="+mj-ea"/>
                <a:ea typeface="+mj-ea"/>
              </a:rPr>
              <a:t>Geometric corrections; resampling</a:t>
            </a:r>
            <a:endParaRPr lang="en-US" sz="1900" dirty="0">
              <a:latin typeface="+mj-ea"/>
              <a:ea typeface="+mj-ea"/>
            </a:endParaRPr>
          </a:p>
        </p:txBody>
      </p:sp>
      <p:sp>
        <p:nvSpPr>
          <p:cNvPr id="44" name="Shape 44"/>
          <p:cNvSpPr/>
          <p:nvPr/>
        </p:nvSpPr>
        <p:spPr>
          <a:xfrm>
            <a:off x="1975715" y="130628"/>
            <a:ext cx="5449186" cy="77651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Autofit/>
          </a:bodyPr>
          <a:lstStyle>
            <a:lvl1pPr defTabSz="914400">
              <a:spcBef>
                <a:spcPts val="500"/>
              </a:spcBef>
              <a:defRPr sz="2400">
                <a:solidFill>
                  <a:srgbClr val="FFFFFF"/>
                </a:solidFill>
                <a:latin typeface="+mj-lt"/>
                <a:ea typeface="+mj-ea"/>
                <a:cs typeface="+mj-cs"/>
                <a:sym typeface="Helvetica"/>
              </a:defRPr>
            </a:lvl1pPr>
          </a:lstStyle>
          <a:p>
            <a:r>
              <a:rPr lang="en-US" dirty="0" smtClean="0"/>
              <a:t>MRI Framework </a:t>
            </a:r>
            <a:br>
              <a:rPr lang="en-US" dirty="0" smtClean="0"/>
            </a:br>
            <a:r>
              <a:rPr lang="en-US" dirty="0" smtClean="0"/>
              <a:t>Components</a:t>
            </a:r>
            <a:endParaRPr dirty="0"/>
          </a:p>
        </p:txBody>
      </p:sp>
    </p:spTree>
    <p:extLst>
      <p:ext uri="{BB962C8B-B14F-4D97-AF65-F5344CB8AC3E}">
        <p14:creationId xmlns:p14="http://schemas.microsoft.com/office/powerpoint/2010/main" val="149703176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1"/>
          <p:cNvSpPr txBox="1">
            <a:spLocks noGrp="1"/>
          </p:cNvSpPr>
          <p:nvPr>
            <p:ph type="body" idx="1"/>
          </p:nvPr>
        </p:nvSpPr>
        <p:spPr>
          <a:xfrm>
            <a:off x="673931" y="1191821"/>
            <a:ext cx="8153401" cy="4954944"/>
          </a:xfrm>
          <a:prstGeom prst="rect">
            <a:avLst/>
          </a:prstGeom>
        </p:spPr>
        <p:txBody>
          <a:bodyPr/>
          <a:lstStyle/>
          <a:p>
            <a:pPr marL="0" indent="0">
              <a:buSzTx/>
              <a:buNone/>
            </a:pPr>
            <a:r>
              <a:rPr/>
              <a:t>Full exploitation of EO data requires </a:t>
            </a:r>
            <a:r>
              <a:rPr>
                <a:solidFill>
                  <a:srgbClr val="000000"/>
                </a:solidFill>
              </a:rPr>
              <a:t>critical</a:t>
            </a:r>
            <a:r>
              <a:rPr/>
              <a:t> user feedback informing current implementations and future directions</a:t>
            </a:r>
          </a:p>
        </p:txBody>
      </p:sp>
      <p:grpSp>
        <p:nvGrpSpPr>
          <p:cNvPr id="46" name="Group 9"/>
          <p:cNvGrpSpPr/>
          <p:nvPr/>
        </p:nvGrpSpPr>
        <p:grpSpPr>
          <a:xfrm>
            <a:off x="1331604" y="2387042"/>
            <a:ext cx="6480793" cy="4426896"/>
            <a:chOff x="0" y="0"/>
            <a:chExt cx="6480791" cy="4426894"/>
          </a:xfrm>
        </p:grpSpPr>
        <p:grpSp>
          <p:nvGrpSpPr>
            <p:cNvPr id="39" name="Oval 4"/>
            <p:cNvGrpSpPr/>
            <p:nvPr/>
          </p:nvGrpSpPr>
          <p:grpSpPr>
            <a:xfrm>
              <a:off x="0" y="198785"/>
              <a:ext cx="3463441" cy="2596799"/>
              <a:chOff x="0" y="0"/>
              <a:chExt cx="3463440" cy="2596798"/>
            </a:xfrm>
          </p:grpSpPr>
          <p:sp>
            <p:nvSpPr>
              <p:cNvPr id="37" name="Oval"/>
              <p:cNvSpPr/>
              <p:nvPr/>
            </p:nvSpPr>
            <p:spPr>
              <a:xfrm>
                <a:off x="-1" y="0"/>
                <a:ext cx="3463442" cy="2553468"/>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a:defRPr sz="1600" u="sng"/>
                </a:pPr>
                <a:endParaRPr/>
              </a:p>
            </p:txBody>
          </p:sp>
          <p:sp>
            <p:nvSpPr>
              <p:cNvPr id="38" name="Future Data Architectures…"/>
              <p:cNvSpPr txBox="1"/>
              <p:nvPr/>
            </p:nvSpPr>
            <p:spPr>
              <a:xfrm>
                <a:off x="507209" y="270162"/>
                <a:ext cx="2556883" cy="23266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defRPr sz="1600">
                    <a:latin typeface="Avenir Heavy"/>
                    <a:ea typeface="Avenir Heavy"/>
                    <a:cs typeface="Avenir Heavy"/>
                    <a:sym typeface="Avenir Heavy"/>
                  </a:defRPr>
                </a:pPr>
                <a:r>
                  <a:rPr/>
                  <a:t>Future Data Architectures</a:t>
                </a:r>
              </a:p>
              <a:p>
                <a:pPr marL="285750" indent="-285750">
                  <a:buSzPct val="100000"/>
                  <a:buChar char="-"/>
                  <a:defRPr sz="1600"/>
                </a:pPr>
                <a:r>
                  <a:rPr/>
                  <a:t>CARD4L-compliant data </a:t>
                </a:r>
                <a:r>
                  <a:rPr u="sng"/>
                  <a:t>feed </a:t>
                </a:r>
                <a:r>
                  <a:rPr/>
                  <a:t>FDAs</a:t>
                </a:r>
              </a:p>
              <a:p>
                <a:pPr marL="285750" indent="-285750">
                  <a:buSzPct val="100000"/>
                  <a:buChar char="-"/>
                  <a:defRPr sz="1600"/>
                </a:pPr>
                <a:r>
                  <a:rPr/>
                  <a:t>MRI identifies</a:t>
                </a:r>
                <a:r>
                  <a:rPr u="sng"/>
                  <a:t> good practices </a:t>
                </a:r>
                <a:r>
                  <a:rPr/>
                  <a:t>for</a:t>
                </a:r>
                <a:r>
                  <a:rPr u="sng"/>
                  <a:t> </a:t>
                </a:r>
                <a:r>
                  <a:rPr/>
                  <a:t>implementation of</a:t>
                </a:r>
                <a:r>
                  <a:rPr u="sng"/>
                  <a:t> multi-sensor </a:t>
                </a:r>
                <a:r>
                  <a:rPr/>
                  <a:t>data sets</a:t>
                </a:r>
              </a:p>
            </p:txBody>
          </p:sp>
        </p:grpSp>
        <p:grpSp>
          <p:nvGrpSpPr>
            <p:cNvPr id="42" name="Oval 5"/>
            <p:cNvGrpSpPr/>
            <p:nvPr/>
          </p:nvGrpSpPr>
          <p:grpSpPr>
            <a:xfrm>
              <a:off x="2854932" y="0"/>
              <a:ext cx="3625859" cy="2899703"/>
              <a:chOff x="-1" y="0"/>
              <a:chExt cx="3625858" cy="2899702"/>
            </a:xfrm>
          </p:grpSpPr>
          <p:sp>
            <p:nvSpPr>
              <p:cNvPr id="40" name="Oval"/>
              <p:cNvSpPr/>
              <p:nvPr/>
            </p:nvSpPr>
            <p:spPr>
              <a:xfrm>
                <a:off x="-1" y="0"/>
                <a:ext cx="3625858" cy="2899702"/>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marL="117475" indent="-117475">
                  <a:defRPr sz="1600"/>
                </a:pPr>
                <a:endParaRPr/>
              </a:p>
            </p:txBody>
          </p:sp>
          <p:sp>
            <p:nvSpPr>
              <p:cNvPr id="41" name="Moderate Resolution Interoperability…"/>
              <p:cNvSpPr txBox="1"/>
              <p:nvPr/>
            </p:nvSpPr>
            <p:spPr>
              <a:xfrm>
                <a:off x="636065" y="340053"/>
                <a:ext cx="2797395" cy="23083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defRPr sz="1600">
                    <a:latin typeface="Avenir Heavy"/>
                    <a:ea typeface="Avenir Heavy"/>
                    <a:cs typeface="Avenir Heavy"/>
                    <a:sym typeface="Avenir Heavy"/>
                  </a:defRPr>
                </a:pPr>
                <a:r>
                  <a:rPr/>
                  <a:t>Moderate Resolution Interoperability</a:t>
                </a:r>
              </a:p>
              <a:p>
                <a:pPr marL="117475" indent="-117475">
                  <a:defRPr sz="1600"/>
                </a:pPr>
                <a:r>
                  <a:rPr/>
                  <a:t>-	Addresses how to </a:t>
                </a:r>
                <a:r>
                  <a:rPr u="sng"/>
                  <a:t>combine data / scientific methods</a:t>
                </a:r>
                <a:r>
                  <a:rPr/>
                  <a:t> to maximize interoperability</a:t>
                </a:r>
              </a:p>
              <a:p>
                <a:pPr marL="117475" lvl="2" indent="-117475">
                  <a:buSzPct val="100000"/>
                  <a:buChar char="-"/>
                  <a:defRPr sz="1600"/>
                </a:pPr>
                <a:r>
                  <a:rPr/>
                  <a:t>CARD4L is the first step</a:t>
                </a:r>
              </a:p>
              <a:p>
                <a:pPr marL="117475" lvl="2" indent="-117475">
                  <a:defRPr sz="1600"/>
                </a:pPr>
                <a:r>
                  <a:rPr/>
                  <a:t>-	MRI provides feedback to CARD4L </a:t>
                </a:r>
                <a:r>
                  <a:rPr lang="en-US" smtClean="0"/>
                  <a:t>for multi-sensor data sets</a:t>
                </a:r>
                <a:endParaRPr/>
              </a:p>
            </p:txBody>
          </p:sp>
        </p:grpSp>
        <p:grpSp>
          <p:nvGrpSpPr>
            <p:cNvPr id="45" name="Oval 6"/>
            <p:cNvGrpSpPr/>
            <p:nvPr/>
          </p:nvGrpSpPr>
          <p:grpSpPr>
            <a:xfrm>
              <a:off x="821793" y="2552885"/>
              <a:ext cx="4164760" cy="1874009"/>
              <a:chOff x="0" y="-1"/>
              <a:chExt cx="4164759" cy="1874008"/>
            </a:xfrm>
          </p:grpSpPr>
          <p:sp>
            <p:nvSpPr>
              <p:cNvPr id="43" name="Oval"/>
              <p:cNvSpPr/>
              <p:nvPr/>
            </p:nvSpPr>
            <p:spPr>
              <a:xfrm>
                <a:off x="0" y="-1"/>
                <a:ext cx="4164759" cy="1874008"/>
              </a:xfrm>
              <a:prstGeom prst="ellipse">
                <a:avLst/>
              </a:prstGeom>
              <a:solidFill>
                <a:srgbClr val="FFFFFF"/>
              </a:solidFill>
              <a:ln w="25400" cap="flat">
                <a:solidFill>
                  <a:schemeClr val="accent1"/>
                </a:solidFill>
                <a:prstDash val="solid"/>
                <a:round/>
              </a:ln>
              <a:effectLst/>
            </p:spPr>
            <p:txBody>
              <a:bodyPr wrap="square" lIns="45718" tIns="45718" rIns="45718" bIns="45718" numCol="1" anchor="ctr">
                <a:noAutofit/>
              </a:bodyPr>
              <a:lstStyle/>
              <a:p>
                <a:pPr>
                  <a:defRPr sz="1600"/>
                </a:pPr>
                <a:endParaRPr/>
              </a:p>
            </p:txBody>
          </p:sp>
          <p:sp>
            <p:nvSpPr>
              <p:cNvPr id="44" name="CEOS Analysis Ready Data for Land…"/>
              <p:cNvSpPr txBox="1"/>
              <p:nvPr/>
            </p:nvSpPr>
            <p:spPr>
              <a:xfrm>
                <a:off x="349699" y="352295"/>
                <a:ext cx="3759634" cy="133717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noAutofit/>
              </a:bodyPr>
              <a:lstStyle/>
              <a:p>
                <a:pPr>
                  <a:defRPr sz="1600">
                    <a:latin typeface="Avenir Heavy"/>
                    <a:ea typeface="Avenir Heavy"/>
                    <a:cs typeface="Avenir Heavy"/>
                    <a:sym typeface="Avenir Heavy"/>
                  </a:defRPr>
                </a:pPr>
                <a:r>
                  <a:rPr/>
                  <a:t>CEOS Analysis Ready Data for Land</a:t>
                </a:r>
              </a:p>
              <a:p>
                <a:pPr marL="285750" indent="-285750">
                  <a:buSzPct val="100000"/>
                  <a:buChar char="-"/>
                  <a:defRPr sz="1600" u="sng"/>
                </a:pPr>
                <a:r>
                  <a:rPr u="none"/>
                  <a:t>Product family specifications </a:t>
                </a:r>
                <a:r>
                  <a:rPr/>
                  <a:t>facilitate uptake of EO data by the user </a:t>
                </a:r>
                <a:r>
                  <a:rPr smtClean="0"/>
                  <a:t>community</a:t>
                </a:r>
                <a:r>
                  <a:rPr lang="en-US" smtClean="0"/>
                  <a:t> for temporal “big data” analysis</a:t>
                </a:r>
                <a:endParaRPr/>
              </a:p>
            </p:txBody>
          </p:sp>
        </p:grpSp>
      </p:grpSp>
      <p:sp>
        <p:nvSpPr>
          <p:cNvPr id="47" name="Shape 44"/>
          <p:cNvSpPr txBox="1"/>
          <p:nvPr/>
        </p:nvSpPr>
        <p:spPr>
          <a:xfrm>
            <a:off x="1885129" y="231291"/>
            <a:ext cx="5731006" cy="82225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n-lt"/>
                <a:ea typeface="+mn-ea"/>
                <a:cs typeface="+mn-cs"/>
                <a:sym typeface="Helvetica"/>
              </a:defRPr>
            </a:lvl1pPr>
          </a:lstStyle>
          <a:p>
            <a:r>
              <a:rPr/>
              <a:t>Synergy among CARD4L, MRI, and FDA</a:t>
            </a:r>
          </a:p>
        </p:txBody>
      </p:sp>
      <p:sp>
        <p:nvSpPr>
          <p:cNvPr id="50" name="Straight Arrow Connector 17"/>
          <p:cNvSpPr/>
          <p:nvPr/>
        </p:nvSpPr>
        <p:spPr>
          <a:xfrm rot="15138786" flipV="1">
            <a:off x="4340072" y="1273719"/>
            <a:ext cx="651869" cy="22712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B050"/>
            </a:solidFill>
            <a:prstDash val="sysDash"/>
            <a:tailEnd type="stealth"/>
          </a:ln>
        </p:spPr>
        <p:txBody>
          <a:bodyPr lIns="45718" tIns="45718" rIns="45718" bIns="45718" anchor="ctr"/>
          <a:lstStyle/>
          <a:p>
            <a:endParaRPr/>
          </a:p>
        </p:txBody>
      </p:sp>
      <p:sp>
        <p:nvSpPr>
          <p:cNvPr id="51" name="Straight Arrow Connector 17"/>
          <p:cNvSpPr/>
          <p:nvPr/>
        </p:nvSpPr>
        <p:spPr>
          <a:xfrm rot="1011391" flipV="1">
            <a:off x="6410685" y="4099228"/>
            <a:ext cx="1622024" cy="26289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B050"/>
            </a:solidFill>
            <a:prstDash val="sysDash"/>
            <a:tailEnd type="stealth"/>
          </a:ln>
        </p:spPr>
        <p:txBody>
          <a:bodyPr lIns="45718" tIns="45718" rIns="45718" bIns="45718" anchor="ctr"/>
          <a:lstStyle/>
          <a:p>
            <a:endParaRPr/>
          </a:p>
        </p:txBody>
      </p:sp>
      <p:sp>
        <p:nvSpPr>
          <p:cNvPr id="16" name="Straight Arrow Connector 17"/>
          <p:cNvSpPr/>
          <p:nvPr/>
        </p:nvSpPr>
        <p:spPr>
          <a:xfrm rot="3642194">
            <a:off x="6549182" y="4626157"/>
            <a:ext cx="893179" cy="16815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FF0000"/>
            </a:solidFill>
            <a:prstDash val="sysDash"/>
            <a:tailEnd type="stealth"/>
          </a:ln>
        </p:spPr>
        <p:txBody>
          <a:bodyPr lIns="45718" tIns="45718" rIns="45718" bIns="45718" anchor="ctr"/>
          <a:lstStyle/>
          <a:p>
            <a:endParaRPr/>
          </a:p>
        </p:txBody>
      </p:sp>
      <p:sp>
        <p:nvSpPr>
          <p:cNvPr id="17" name="Straight Arrow Connector 17"/>
          <p:cNvSpPr/>
          <p:nvPr/>
        </p:nvSpPr>
        <p:spPr>
          <a:xfrm rot="355292" flipH="1" flipV="1">
            <a:off x="764023" y="4293996"/>
            <a:ext cx="1491910" cy="16906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0800" y="0"/>
                  <a:pt x="21600" y="5400"/>
                  <a:pt x="21600" y="10800"/>
                </a:cubicBezTo>
                <a:cubicBezTo>
                  <a:pt x="21600" y="16200"/>
                  <a:pt x="17750" y="21600"/>
                  <a:pt x="13900" y="21600"/>
                </a:cubicBezTo>
              </a:path>
            </a:pathLst>
          </a:custGeom>
          <a:ln w="31750">
            <a:solidFill>
              <a:srgbClr val="00B050"/>
            </a:solidFill>
            <a:prstDash val="sysDash"/>
            <a:tailEnd type="stealth"/>
          </a:ln>
        </p:spPr>
        <p:txBody>
          <a:bodyPr lIns="45718" tIns="45718" rIns="45718" bIns="45718" anchor="ctr"/>
          <a:lstStyle/>
          <a:p>
            <a:endParaRPr/>
          </a:p>
        </p:txBody>
      </p:sp>
    </p:spTree>
    <p:extLst>
      <p:ext uri="{BB962C8B-B14F-4D97-AF65-F5344CB8AC3E}">
        <p14:creationId xmlns:p14="http://schemas.microsoft.com/office/powerpoint/2010/main" val="1857561640"/>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p:tmAbs val="0"/>
                                  </p:iterate>
                                  <p:childTnLst>
                                    <p:set>
                                      <p:cBhvr>
                                        <p:cTn id="6" fill="hold"/>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par>
                          <p:cTn id="8" fill="hold">
                            <p:stCondLst>
                              <p:cond delay="500"/>
                            </p:stCondLst>
                            <p:childTnLst>
                              <p:par>
                                <p:cTn id="9" presetID="22" presetClass="entr" presetSubtype="8" fill="hold" grpId="0" nodeType="afterEffect">
                                  <p:stCondLst>
                                    <p:cond delay="0"/>
                                  </p:stCondLst>
                                  <p:iterate>
                                    <p:tmAbs val="0"/>
                                  </p:iterate>
                                  <p:childTnLst>
                                    <p:set>
                                      <p:cBhvr>
                                        <p:cTn id="10" fill="hold"/>
                                        <p:tgtEl>
                                          <p:spTgt spid="50"/>
                                        </p:tgtEl>
                                        <p:attrNameLst>
                                          <p:attrName>style.visibility</p:attrName>
                                        </p:attrNameLst>
                                      </p:cBhvr>
                                      <p:to>
                                        <p:strVal val="visible"/>
                                      </p:to>
                                    </p:set>
                                    <p:animEffect transition="in" filter="wipe(left)">
                                      <p:cBhvr>
                                        <p:cTn id="11" dur="500"/>
                                        <p:tgtEl>
                                          <p:spTgt spid="5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iterate>
                                    <p:tmAbs val="0"/>
                                  </p:iterate>
                                  <p:childTnLst>
                                    <p:set>
                                      <p:cBhvr>
                                        <p:cTn id="15" fill="hold"/>
                                        <p:tgtEl>
                                          <p:spTgt spid="16"/>
                                        </p:tgtEl>
                                        <p:attrNameLst>
                                          <p:attrName>style.visibility</p:attrName>
                                        </p:attrNameLst>
                                      </p:cBhvr>
                                      <p:to>
                                        <p:strVal val="visible"/>
                                      </p:to>
                                    </p:set>
                                    <p:animEffect transition="in" filter="wipe(up)">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iterate>
                                    <p:tmAbs val="0"/>
                                  </p:iterate>
                                  <p:childTnLst>
                                    <p:set>
                                      <p:cBhvr>
                                        <p:cTn id="20" fill="hold"/>
                                        <p:tgtEl>
                                          <p:spTgt spid="17"/>
                                        </p:tgtEl>
                                        <p:attrNameLst>
                                          <p:attrName>style.visibility</p:attrName>
                                        </p:attrNameLst>
                                      </p:cBhvr>
                                      <p:to>
                                        <p:strVal val="visible"/>
                                      </p:to>
                                    </p:set>
                                    <p:animEffect transition="in" filter="wipe(up)">
                                      <p:cBhvr>
                                        <p:cTn id="2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advAuto="0"/>
      <p:bldP spid="51" grpId="0" animBg="1" advAuto="0"/>
      <p:bldP spid="16" grpId="0" animBg="1" advAuto="0"/>
      <p:bldP spid="17" grpId="0"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50"/>
          <p:cNvSpPr txBox="1">
            <a:spLocks noGrp="1"/>
          </p:cNvSpPr>
          <p:nvPr>
            <p:ph type="sldNum" sz="quarter" idx="4294967295"/>
          </p:nvPr>
        </p:nvSpPr>
        <p:spPr>
          <a:xfrm>
            <a:off x="8772142" y="6638542"/>
            <a:ext cx="286516"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5</a:t>
            </a:fld>
            <a:endParaRPr/>
          </a:p>
        </p:txBody>
      </p:sp>
      <p:sp>
        <p:nvSpPr>
          <p:cNvPr id="63" name="Shape 51"/>
          <p:cNvSpPr txBox="1">
            <a:spLocks noGrp="1"/>
          </p:cNvSpPr>
          <p:nvPr>
            <p:ph type="body" idx="1"/>
          </p:nvPr>
        </p:nvSpPr>
        <p:spPr>
          <a:xfrm>
            <a:off x="508000" y="1302025"/>
            <a:ext cx="8153400" cy="5070002"/>
          </a:xfrm>
          <a:prstGeom prst="rect">
            <a:avLst/>
          </a:prstGeom>
        </p:spPr>
        <p:txBody>
          <a:bodyPr/>
          <a:lstStyle/>
          <a:p>
            <a:pPr>
              <a:buFont typeface="Courier New"/>
              <a:defRPr sz="2800"/>
            </a:pPr>
            <a:r>
              <a:rPr>
                <a:latin typeface="+mj-ea"/>
                <a:ea typeface="+mj-ea"/>
              </a:rPr>
              <a:t>Data Access Case Studies - FDA</a:t>
            </a:r>
          </a:p>
          <a:p>
            <a:pPr lvl="1">
              <a:buFont typeface="Courier New"/>
              <a:defRPr sz="2400"/>
            </a:pPr>
            <a:r>
              <a:rPr>
                <a:latin typeface="+mj-ea"/>
                <a:ea typeface="+mj-ea"/>
              </a:rPr>
              <a:t>The HLS data product will migrate to Amazon Web Services to provide an accessible platform for investigating interoperable applications</a:t>
            </a:r>
          </a:p>
          <a:p>
            <a:pPr lvl="1">
              <a:buFont typeface="Courier New"/>
              <a:defRPr sz="2400"/>
            </a:pPr>
            <a:r>
              <a:rPr>
                <a:latin typeface="+mj-ea"/>
                <a:ea typeface="+mj-ea"/>
              </a:rPr>
              <a:t>FDA technological solutions (pilots) provide services to user communities and explore new methodologies</a:t>
            </a:r>
          </a:p>
          <a:p>
            <a:pPr>
              <a:buFont typeface="Courier New"/>
              <a:defRPr sz="2800"/>
            </a:pPr>
            <a:r>
              <a:rPr>
                <a:latin typeface="+mj-ea"/>
                <a:ea typeface="+mj-ea"/>
              </a:rPr>
              <a:t>User Case Studies – GFOI &amp; GEOGLAM</a:t>
            </a:r>
          </a:p>
          <a:p>
            <a:pPr lvl="1">
              <a:buFont typeface="Courier New"/>
              <a:defRPr sz="2400"/>
            </a:pPr>
            <a:r>
              <a:rPr>
                <a:latin typeface="+mj-ea"/>
                <a:ea typeface="+mj-ea"/>
              </a:rPr>
              <a:t>Coordinate the identification of GEO thematic user case studies through coordination with GFOI, GEOGLAM and other user communities.</a:t>
            </a:r>
          </a:p>
        </p:txBody>
      </p:sp>
      <p:sp>
        <p:nvSpPr>
          <p:cNvPr id="64" name="Shape 52"/>
          <p:cNvSpPr txBox="1"/>
          <p:nvPr/>
        </p:nvSpPr>
        <p:spPr>
          <a:xfrm>
            <a:off x="2108200" y="207725"/>
            <a:ext cx="4953000" cy="75537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p>
            <a:pPr defTabSz="914400">
              <a:lnSpc>
                <a:spcPct val="90000"/>
              </a:lnSpc>
              <a:spcBef>
                <a:spcPts val="500"/>
              </a:spcBef>
              <a:defRPr sz="2200">
                <a:solidFill>
                  <a:srgbClr val="FFFFFF"/>
                </a:solidFill>
                <a:latin typeface="+mn-lt"/>
                <a:ea typeface="+mn-ea"/>
                <a:cs typeface="+mn-cs"/>
                <a:sym typeface="Helvetica"/>
              </a:defRPr>
            </a:pPr>
            <a:r>
              <a:rPr/>
              <a:t>MRI Case Studies and </a:t>
            </a:r>
            <a:br>
              <a:rPr/>
            </a:br>
            <a:r>
              <a:rPr/>
              <a:t>Synergy with </a:t>
            </a:r>
            <a:r>
              <a:rPr lang="en-US" smtClean="0"/>
              <a:t>GEO, </a:t>
            </a:r>
            <a:r>
              <a:rPr smtClean="0"/>
              <a:t>FDA </a:t>
            </a:r>
            <a:r>
              <a:rPr/>
              <a:t>and CARD4L</a:t>
            </a:r>
          </a:p>
        </p:txBody>
      </p:sp>
    </p:spTree>
    <p:extLst>
      <p:ext uri="{BB962C8B-B14F-4D97-AF65-F5344CB8AC3E}">
        <p14:creationId xmlns:p14="http://schemas.microsoft.com/office/powerpoint/2010/main" val="14607035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6</a:t>
            </a:fld>
            <a:endParaRPr/>
          </a:p>
        </p:txBody>
      </p:sp>
      <p:sp>
        <p:nvSpPr>
          <p:cNvPr id="52" name="Shape 52"/>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MRI </a:t>
            </a:r>
            <a:r>
              <a:rPr lang="en-US" smtClean="0"/>
              <a:t>Way Forward - 2018</a:t>
            </a:r>
            <a:endParaRPr/>
          </a:p>
        </p:txBody>
      </p:sp>
      <p:sp>
        <p:nvSpPr>
          <p:cNvPr id="5" name="Text Placeholder 4"/>
          <p:cNvSpPr>
            <a:spLocks noGrp="1"/>
          </p:cNvSpPr>
          <p:nvPr>
            <p:ph type="body" idx="1"/>
          </p:nvPr>
        </p:nvSpPr>
        <p:spPr>
          <a:xfrm>
            <a:off x="457200" y="1295399"/>
            <a:ext cx="8314942" cy="5533643"/>
          </a:xfrm>
        </p:spPr>
        <p:txBody>
          <a:bodyPr>
            <a:normAutofit fontScale="92500" lnSpcReduction="20000"/>
          </a:bodyPr>
          <a:lstStyle/>
          <a:p>
            <a:r>
              <a:rPr lang="en-US" sz="2800" dirty="0" smtClean="0">
                <a:latin typeface="+mj-ea"/>
                <a:ea typeface="+mj-ea"/>
              </a:rPr>
              <a:t>Continue MRI as an LSI-VC activity</a:t>
            </a:r>
          </a:p>
          <a:p>
            <a:pPr lvl="1"/>
            <a:r>
              <a:rPr lang="en-US" sz="2800" dirty="0" smtClean="0">
                <a:latin typeface="+mj-ea"/>
                <a:ea typeface="+mj-ea"/>
              </a:rPr>
              <a:t>Framework</a:t>
            </a:r>
          </a:p>
          <a:p>
            <a:pPr lvl="2"/>
            <a:r>
              <a:rPr lang="en-US" dirty="0" smtClean="0">
                <a:latin typeface="+mj-ea"/>
                <a:ea typeface="+mj-ea"/>
              </a:rPr>
              <a:t>Refine the framework through case studies</a:t>
            </a:r>
          </a:p>
          <a:p>
            <a:pPr lvl="2"/>
            <a:r>
              <a:rPr lang="en-US" dirty="0" smtClean="0">
                <a:latin typeface="+mj-ea"/>
              </a:rPr>
              <a:t>Feedback for CARD4L threshold and target specifications to maximize multi-sensor interoperability </a:t>
            </a:r>
          </a:p>
          <a:p>
            <a:pPr lvl="2"/>
            <a:r>
              <a:rPr lang="en-US" dirty="0" smtClean="0">
                <a:latin typeface="+mj-ea"/>
                <a:ea typeface="+mj-ea"/>
              </a:rPr>
              <a:t>Broaden framework beyond at-sensor reflectance to better support SAR and higher level products</a:t>
            </a:r>
          </a:p>
          <a:p>
            <a:pPr lvl="2"/>
            <a:r>
              <a:rPr lang="en-US" dirty="0" smtClean="0">
                <a:latin typeface="+mj-ea"/>
                <a:ea typeface="+mj-ea"/>
              </a:rPr>
              <a:t>Broaden framework to include both higher and lower resolution products within framework</a:t>
            </a:r>
          </a:p>
          <a:p>
            <a:pPr lvl="1">
              <a:lnSpc>
                <a:spcPct val="90000"/>
              </a:lnSpc>
              <a:defRPr sz="2800"/>
            </a:pPr>
            <a:r>
              <a:rPr lang="en-US" sz="2800" dirty="0">
                <a:latin typeface="+mj-ea"/>
              </a:rPr>
              <a:t>User Experience</a:t>
            </a:r>
          </a:p>
          <a:p>
            <a:pPr lvl="2">
              <a:lnSpc>
                <a:spcPct val="90000"/>
              </a:lnSpc>
              <a:defRPr sz="2400"/>
            </a:pPr>
            <a:r>
              <a:rPr lang="en-US" dirty="0" smtClean="0">
                <a:latin typeface="+mj-ea"/>
              </a:rPr>
              <a:t>Survey to discover and document lessons learned and good practices</a:t>
            </a:r>
          </a:p>
          <a:p>
            <a:pPr lvl="2"/>
            <a:r>
              <a:rPr lang="en-US" dirty="0">
                <a:latin typeface="+mj-ea"/>
                <a:ea typeface="+mj-ea"/>
              </a:rPr>
              <a:t>S</a:t>
            </a:r>
            <a:r>
              <a:rPr lang="en-US" dirty="0" smtClean="0">
                <a:latin typeface="+mj-ea"/>
                <a:ea typeface="+mj-ea"/>
              </a:rPr>
              <a:t>upport case studies to </a:t>
            </a:r>
            <a:r>
              <a:rPr lang="en-US" dirty="0">
                <a:latin typeface="+mj-ea"/>
                <a:ea typeface="+mj-ea"/>
              </a:rPr>
              <a:t>address </a:t>
            </a:r>
            <a:r>
              <a:rPr lang="en-US" dirty="0" smtClean="0">
                <a:latin typeface="+mj-ea"/>
                <a:ea typeface="+mj-ea"/>
              </a:rPr>
              <a:t>specific </a:t>
            </a:r>
            <a:r>
              <a:rPr lang="en-US" dirty="0">
                <a:latin typeface="+mj-ea"/>
                <a:ea typeface="+mj-ea"/>
              </a:rPr>
              <a:t>interoperability questions</a:t>
            </a:r>
            <a:endParaRPr lang="en-US" dirty="0" smtClean="0">
              <a:latin typeface="+mj-ea"/>
              <a:ea typeface="+mj-ea"/>
            </a:endParaRPr>
          </a:p>
          <a:p>
            <a:pPr lvl="2">
              <a:lnSpc>
                <a:spcPct val="90000"/>
              </a:lnSpc>
              <a:defRPr sz="2400"/>
            </a:pPr>
            <a:r>
              <a:rPr lang="en-US" dirty="0" smtClean="0">
                <a:latin typeface="+mj-ea"/>
              </a:rPr>
              <a:t>Community </a:t>
            </a:r>
            <a:r>
              <a:rPr lang="en-US" dirty="0">
                <a:latin typeface="+mj-ea"/>
              </a:rPr>
              <a:t>feedback to understand user requirements</a:t>
            </a:r>
          </a:p>
          <a:p>
            <a:pPr lvl="2"/>
            <a:r>
              <a:rPr lang="en-US" dirty="0" smtClean="0">
                <a:latin typeface="+mj-ea"/>
                <a:ea typeface="+mj-ea"/>
              </a:rPr>
              <a:t>Provide guidance to user community and recommendations to CEOS agencies</a:t>
            </a:r>
          </a:p>
        </p:txBody>
      </p:sp>
    </p:spTree>
    <p:extLst>
      <p:ext uri="{BB962C8B-B14F-4D97-AF65-F5344CB8AC3E}">
        <p14:creationId xmlns:p14="http://schemas.microsoft.com/office/powerpoint/2010/main" val="43945673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7</a:t>
            </a:fld>
            <a:endParaRPr/>
          </a:p>
        </p:txBody>
      </p:sp>
      <p:sp>
        <p:nvSpPr>
          <p:cNvPr id="117" name="Shape 117"/>
          <p:cNvSpPr>
            <a:spLocks noGrp="1"/>
          </p:cNvSpPr>
          <p:nvPr>
            <p:ph type="body" idx="1"/>
          </p:nvPr>
        </p:nvSpPr>
        <p:spPr>
          <a:prstGeom prst="rect">
            <a:avLst/>
          </a:prstGeom>
        </p:spPr>
        <p:txBody>
          <a:bodyPr/>
          <a:lstStyle/>
          <a:p>
            <a:pPr>
              <a:buFont typeface="Wingdings" charset="2"/>
              <a:buChar char="ü"/>
            </a:pPr>
            <a:r>
              <a:rPr sz="2000">
                <a:latin typeface="+mn-ea"/>
                <a:ea typeface="+mn-ea"/>
              </a:rPr>
              <a:t>Kickoff telecon on the 2-3 March 2017</a:t>
            </a:r>
          </a:p>
          <a:p>
            <a:pPr>
              <a:buFont typeface="Wingdings" charset="2"/>
              <a:buChar char="ü"/>
            </a:pPr>
            <a:r>
              <a:rPr sz="2000">
                <a:latin typeface="+mn-ea"/>
                <a:ea typeface="+mn-ea"/>
              </a:rPr>
              <a:t>Presentation of framework for endorsement at LSI-VC-3 on 20 March 2017</a:t>
            </a:r>
          </a:p>
          <a:p>
            <a:pPr>
              <a:buFont typeface="Wingdings" charset="2"/>
              <a:buChar char="ü"/>
            </a:pPr>
            <a:r>
              <a:rPr sz="2000">
                <a:latin typeface="+mn-ea"/>
                <a:ea typeface="+mn-ea"/>
              </a:rPr>
              <a:t>Presentation of work plan with emphasis on metadata at WGISS in April 2017</a:t>
            </a:r>
          </a:p>
          <a:p>
            <a:pPr>
              <a:buFont typeface="Wingdings" charset="2"/>
              <a:buChar char="ü"/>
            </a:pPr>
            <a:r>
              <a:rPr sz="2000">
                <a:latin typeface="+mn-ea"/>
                <a:ea typeface="+mn-ea"/>
              </a:rPr>
              <a:t>Presentation of work plan at SIT-32 in April 2017</a:t>
            </a:r>
          </a:p>
          <a:p>
            <a:pPr>
              <a:buFont typeface="Wingdings" charset="2"/>
              <a:buChar char="ü"/>
            </a:pPr>
            <a:r>
              <a:rPr sz="2000">
                <a:latin typeface="+mn-ea"/>
                <a:ea typeface="+mn-ea"/>
              </a:rPr>
              <a:t>Presentation of work plan with emphasis on data at WGCV in May 2017</a:t>
            </a:r>
          </a:p>
          <a:p>
            <a:pPr>
              <a:buFont typeface="Wingdings" charset="2"/>
              <a:buChar char="ü"/>
            </a:pPr>
            <a:r>
              <a:rPr lang="en-US" sz="2000" dirty="0">
                <a:latin typeface="+mn-ea"/>
                <a:ea typeface="+mn-ea"/>
              </a:rPr>
              <a:t>P</a:t>
            </a:r>
            <a:r>
              <a:rPr sz="2000" dirty="0" smtClean="0">
                <a:latin typeface="+mn-ea"/>
                <a:ea typeface="+mn-ea"/>
              </a:rPr>
              <a:t>resentation </a:t>
            </a:r>
            <a:r>
              <a:rPr sz="2000" dirty="0">
                <a:latin typeface="+mn-ea"/>
                <a:ea typeface="+mn-ea"/>
              </a:rPr>
              <a:t>of 2017 results at LSI-VC-4 </a:t>
            </a:r>
            <a:r>
              <a:rPr lang="en-US" sz="2000" dirty="0" smtClean="0">
                <a:latin typeface="+mn-ea"/>
                <a:ea typeface="+mn-ea"/>
              </a:rPr>
              <a:t>in September 2017</a:t>
            </a:r>
          </a:p>
          <a:p>
            <a:pPr>
              <a:buFont typeface="Wingdings" charset="2"/>
              <a:buChar char="ü"/>
            </a:pPr>
            <a:r>
              <a:rPr lang="en-US" sz="2000" dirty="0" smtClean="0">
                <a:latin typeface="+mn-ea"/>
                <a:ea typeface="+mn-ea"/>
              </a:rPr>
              <a:t>Presentation at</a:t>
            </a:r>
            <a:r>
              <a:rPr sz="2000" dirty="0" smtClean="0">
                <a:latin typeface="+mn-ea"/>
                <a:ea typeface="+mn-ea"/>
              </a:rPr>
              <a:t> </a:t>
            </a:r>
            <a:r>
              <a:rPr sz="2000" dirty="0">
                <a:latin typeface="+mn-ea"/>
                <a:ea typeface="+mn-ea"/>
              </a:rPr>
              <a:t>SIT TW in September </a:t>
            </a:r>
            <a:r>
              <a:rPr sz="2000" dirty="0" smtClean="0">
                <a:latin typeface="+mn-ea"/>
                <a:ea typeface="+mn-ea"/>
              </a:rPr>
              <a:t>2017</a:t>
            </a:r>
            <a:endParaRPr lang="en-US" sz="2000" dirty="0" smtClean="0">
              <a:latin typeface="+mn-ea"/>
              <a:ea typeface="+mn-ea"/>
            </a:endParaRPr>
          </a:p>
          <a:p>
            <a:pPr lvl="1">
              <a:buFont typeface="Wingdings" charset="2"/>
              <a:buChar char="ü"/>
            </a:pPr>
            <a:r>
              <a:rPr lang="en-US" sz="2000" dirty="0" smtClean="0">
                <a:latin typeface="+mn-ea"/>
                <a:ea typeface="+mn-ea"/>
              </a:rPr>
              <a:t>Incorporate feedback with recommendations for CEOS Plenary</a:t>
            </a:r>
            <a:endParaRPr sz="2000" dirty="0">
              <a:latin typeface="+mn-ea"/>
              <a:ea typeface="+mn-ea"/>
            </a:endParaRPr>
          </a:p>
          <a:p>
            <a:r>
              <a:rPr sz="2000">
                <a:latin typeface="+mn-ea"/>
                <a:ea typeface="+mn-ea"/>
              </a:rPr>
              <a:t>Presentation </a:t>
            </a:r>
            <a:r>
              <a:rPr sz="2000" smtClean="0">
                <a:latin typeface="+mn-ea"/>
                <a:ea typeface="+mn-ea"/>
              </a:rPr>
              <a:t>at </a:t>
            </a:r>
            <a:r>
              <a:rPr sz="2000">
                <a:latin typeface="+mn-ea"/>
                <a:ea typeface="+mn-ea"/>
              </a:rPr>
              <a:t>CEOS Plenary in October </a:t>
            </a:r>
            <a:r>
              <a:rPr sz="2000" smtClean="0">
                <a:latin typeface="+mn-ea"/>
                <a:ea typeface="+mn-ea"/>
              </a:rPr>
              <a:t>201</a:t>
            </a:r>
            <a:r>
              <a:rPr lang="en-US" sz="2000" smtClean="0">
                <a:latin typeface="+mn-ea"/>
                <a:ea typeface="+mn-ea"/>
              </a:rPr>
              <a:t>7</a:t>
            </a:r>
          </a:p>
        </p:txBody>
      </p:sp>
      <p:sp>
        <p:nvSpPr>
          <p:cNvPr id="118" name="Shape 118"/>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Time lines</a:t>
            </a:r>
          </a:p>
        </p:txBody>
      </p:sp>
    </p:spTree>
    <p:extLst>
      <p:ext uri="{BB962C8B-B14F-4D97-AF65-F5344CB8AC3E}">
        <p14:creationId xmlns:p14="http://schemas.microsoft.com/office/powerpoint/2010/main" val="9291489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t>8</a:t>
            </a:fld>
            <a:endParaRPr/>
          </a:p>
        </p:txBody>
      </p:sp>
      <p:sp>
        <p:nvSpPr>
          <p:cNvPr id="111" name="Shape 111"/>
          <p:cNvSpPr>
            <a:spLocks noGrp="1"/>
          </p:cNvSpPr>
          <p:nvPr>
            <p:ph type="body" idx="1"/>
          </p:nvPr>
        </p:nvSpPr>
        <p:spPr>
          <a:xfrm>
            <a:off x="457200" y="1111101"/>
            <a:ext cx="8153400" cy="5481321"/>
          </a:xfrm>
          <a:prstGeom prst="rect">
            <a:avLst/>
          </a:prstGeom>
        </p:spPr>
        <p:txBody>
          <a:bodyPr/>
          <a:lstStyle/>
          <a:p>
            <a:r>
              <a:rPr/>
              <a:t>Co-leads</a:t>
            </a:r>
          </a:p>
          <a:p>
            <a:endParaRPr/>
          </a:p>
          <a:p>
            <a:pPr>
              <a:defRPr sz="800"/>
            </a:pPr>
            <a:endParaRPr lang="en-US" dirty="0"/>
          </a:p>
          <a:p>
            <a:pPr>
              <a:defRPr sz="800"/>
            </a:pPr>
            <a:endParaRPr/>
          </a:p>
          <a:p>
            <a:r>
              <a:rPr/>
              <a:t>Team members</a:t>
            </a:r>
          </a:p>
        </p:txBody>
      </p:sp>
      <p:sp>
        <p:nvSpPr>
          <p:cNvPr id="112" name="Shape 112"/>
          <p:cNvSpPr/>
          <p:nvPr/>
        </p:nvSpPr>
        <p:spPr>
          <a:xfrm>
            <a:off x="2057400" y="304800"/>
            <a:ext cx="4953000" cy="4597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a:t>The MRI Team</a:t>
            </a:r>
          </a:p>
        </p:txBody>
      </p:sp>
      <p:graphicFrame>
        <p:nvGraphicFramePr>
          <p:cNvPr id="113" name="Table 113"/>
          <p:cNvGraphicFramePr/>
          <p:nvPr>
            <p:extLst>
              <p:ext uri="{D42A27DB-BD31-4B8C-83A1-F6EECF244321}">
                <p14:modId xmlns:p14="http://schemas.microsoft.com/office/powerpoint/2010/main" val="1914078369"/>
              </p:ext>
            </p:extLst>
          </p:nvPr>
        </p:nvGraphicFramePr>
        <p:xfrm>
          <a:off x="914399" y="1524000"/>
          <a:ext cx="7924801" cy="762000"/>
        </p:xfrm>
        <a:graphic>
          <a:graphicData uri="http://schemas.openxmlformats.org/drawingml/2006/table">
            <a:tbl>
              <a:tblPr>
                <a:tableStyleId>{4C3C2611-4C71-4FC5-86AE-919BDF0F9419}</a:tableStyleId>
              </a:tblPr>
              <a:tblGrid>
                <a:gridCol w="1697506">
                  <a:extLst>
                    <a:ext uri="{9D8B030D-6E8A-4147-A177-3AD203B41FA5}">
                      <a16:colId xmlns="" xmlns:a16="http://schemas.microsoft.com/office/drawing/2014/main" val="20000"/>
                    </a:ext>
                  </a:extLst>
                </a:gridCol>
                <a:gridCol w="978401">
                  <a:extLst>
                    <a:ext uri="{9D8B030D-6E8A-4147-A177-3AD203B41FA5}">
                      <a16:colId xmlns="" xmlns:a16="http://schemas.microsoft.com/office/drawing/2014/main" val="20001"/>
                    </a:ext>
                  </a:extLst>
                </a:gridCol>
                <a:gridCol w="5248894">
                  <a:extLst>
                    <a:ext uri="{9D8B030D-6E8A-4147-A177-3AD203B41FA5}">
                      <a16:colId xmlns="" xmlns:a16="http://schemas.microsoft.com/office/drawing/2014/main" val="20002"/>
                    </a:ext>
                  </a:extLst>
                </a:gridCol>
              </a:tblGrid>
              <a:tr h="203200">
                <a:tc>
                  <a:txBody>
                    <a:bodyPr/>
                    <a:lstStyle/>
                    <a:p>
                      <a:pPr algn="l" defTabSz="457200">
                        <a:defRPr sz="1800"/>
                      </a:pPr>
                      <a:r>
                        <a:rPr sz="1500" b="0" i="0">
                          <a:latin typeface="+mj-ea"/>
                          <a:ea typeface="+mj-ea"/>
                          <a:cs typeface="Calibri"/>
                          <a:sym typeface="Calibri"/>
                        </a:rPr>
                        <a:t>Gene Fosnight</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USGS</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USGS chair team co-lead, Landsat, LSI-VC, SDCG</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0"/>
                  </a:ext>
                </a:extLst>
              </a:tr>
              <a:tr h="203200">
                <a:tc>
                  <a:txBody>
                    <a:bodyPr/>
                    <a:lstStyle/>
                    <a:p>
                      <a:pPr algn="l" defTabSz="457200">
                        <a:defRPr sz="1800"/>
                      </a:pPr>
                      <a:r>
                        <a:rPr sz="1500" b="0" i="0">
                          <a:latin typeface="+mj-ea"/>
                          <a:ea typeface="+mj-ea"/>
                          <a:cs typeface="Calibri"/>
                          <a:sym typeface="Calibri"/>
                        </a:rPr>
                        <a:t>Cindy Ong</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CSIRO</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WGCV co-lead, imaging spectroscopy</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1"/>
                  </a:ext>
                </a:extLst>
              </a:tr>
              <a:tr h="203200">
                <a:tc>
                  <a:txBody>
                    <a:bodyPr/>
                    <a:lstStyle/>
                    <a:p>
                      <a:pPr algn="l" defTabSz="457200">
                        <a:defRPr sz="1800"/>
                      </a:pPr>
                      <a:r>
                        <a:rPr sz="1500" b="0" i="0">
                          <a:latin typeface="+mj-ea"/>
                          <a:ea typeface="+mj-ea"/>
                          <a:cs typeface="Calibri"/>
                          <a:sym typeface="Calibri"/>
                        </a:rPr>
                        <a:t>Richard Moreno</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CNES</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WGISS co-lead, Copernicus </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2"/>
                  </a:ext>
                </a:extLst>
              </a:tr>
            </a:tbl>
          </a:graphicData>
        </a:graphic>
      </p:graphicFrame>
      <p:graphicFrame>
        <p:nvGraphicFramePr>
          <p:cNvPr id="114" name="Table 114"/>
          <p:cNvGraphicFramePr/>
          <p:nvPr>
            <p:extLst>
              <p:ext uri="{D42A27DB-BD31-4B8C-83A1-F6EECF244321}">
                <p14:modId xmlns:p14="http://schemas.microsoft.com/office/powerpoint/2010/main" val="1534997043"/>
              </p:ext>
            </p:extLst>
          </p:nvPr>
        </p:nvGraphicFramePr>
        <p:xfrm>
          <a:off x="914399" y="2753892"/>
          <a:ext cx="7369176" cy="4064000"/>
        </p:xfrm>
        <a:graphic>
          <a:graphicData uri="http://schemas.openxmlformats.org/drawingml/2006/table">
            <a:tbl>
              <a:tblPr>
                <a:tableStyleId>{4C3C2611-4C71-4FC5-86AE-919BDF0F9419}</a:tableStyleId>
              </a:tblPr>
              <a:tblGrid>
                <a:gridCol w="1654175">
                  <a:extLst>
                    <a:ext uri="{9D8B030D-6E8A-4147-A177-3AD203B41FA5}">
                      <a16:colId xmlns="" xmlns:a16="http://schemas.microsoft.com/office/drawing/2014/main" val="20000"/>
                    </a:ext>
                  </a:extLst>
                </a:gridCol>
                <a:gridCol w="914400">
                  <a:extLst>
                    <a:ext uri="{9D8B030D-6E8A-4147-A177-3AD203B41FA5}">
                      <a16:colId xmlns="" xmlns:a16="http://schemas.microsoft.com/office/drawing/2014/main" val="20001"/>
                    </a:ext>
                  </a:extLst>
                </a:gridCol>
                <a:gridCol w="4800601">
                  <a:extLst>
                    <a:ext uri="{9D8B030D-6E8A-4147-A177-3AD203B41FA5}">
                      <a16:colId xmlns="" xmlns:a16="http://schemas.microsoft.com/office/drawing/2014/main" val="20002"/>
                    </a:ext>
                  </a:extLst>
                </a:gridCol>
              </a:tblGrid>
              <a:tr h="251459">
                <a:tc>
                  <a:txBody>
                    <a:bodyPr/>
                    <a:lstStyle/>
                    <a:p>
                      <a:pPr algn="l" defTabSz="457200">
                        <a:defRPr sz="1800"/>
                      </a:pPr>
                      <a:r>
                        <a:rPr sz="1500" b="0" i="0">
                          <a:latin typeface="+mj-ea"/>
                          <a:ea typeface="+mj-ea"/>
                          <a:cs typeface="Calibri"/>
                          <a:sym typeface="Calibri"/>
                        </a:rPr>
                        <a:t>Jeff Masek</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NASA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Landsat Sentinel-2 Case study, LSI-VC</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0"/>
                  </a:ext>
                </a:extLst>
              </a:tr>
              <a:tr h="251459">
                <a:tc>
                  <a:txBody>
                    <a:bodyPr/>
                    <a:lstStyle/>
                    <a:p>
                      <a:pPr algn="l" defTabSz="457200">
                        <a:defRPr sz="1800"/>
                      </a:pPr>
                      <a:r>
                        <a:rPr sz="1500" b="0" i="0">
                          <a:latin typeface="+mj-ea"/>
                          <a:ea typeface="+mj-ea"/>
                          <a:cs typeface="Calibri"/>
                          <a:sym typeface="Calibri"/>
                        </a:rPr>
                        <a:t>Zoltan Szantoi</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JRC</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Landsat Sentinel-2 Case study, LSI-VC</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1"/>
                  </a:ext>
                </a:extLst>
              </a:tr>
              <a:tr h="251459">
                <a:tc>
                  <a:txBody>
                    <a:bodyPr/>
                    <a:lstStyle/>
                    <a:p>
                      <a:pPr algn="l" defTabSz="457200">
                        <a:defRPr sz="1800"/>
                      </a:pPr>
                      <a:r>
                        <a:rPr sz="1500" b="0" i="0">
                          <a:latin typeface="+mj-ea"/>
                          <a:ea typeface="+mj-ea"/>
                          <a:cs typeface="Calibri"/>
                          <a:sym typeface="Calibri"/>
                        </a:rPr>
                        <a:t>Adam Lewis</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GA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LSI-VC, FDA, CARD4L</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2"/>
                  </a:ext>
                </a:extLst>
              </a:tr>
              <a:tr h="251459">
                <a:tc>
                  <a:txBody>
                    <a:bodyPr/>
                    <a:lstStyle/>
                    <a:p>
                      <a:pPr algn="l" defTabSz="457200">
                        <a:defRPr sz="1800"/>
                      </a:pPr>
                      <a:r>
                        <a:rPr sz="1500" b="0" i="0">
                          <a:latin typeface="+mj-ea"/>
                          <a:ea typeface="+mj-ea"/>
                          <a:cs typeface="Calibri"/>
                          <a:sym typeface="Calibri"/>
                        </a:rPr>
                        <a:t>Paul Briand</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CSA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LSI-VC, GEOGLAM, SAR</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3"/>
                  </a:ext>
                </a:extLst>
              </a:tr>
              <a:tr h="251459">
                <a:tc>
                  <a:txBody>
                    <a:bodyPr/>
                    <a:lstStyle/>
                    <a:p>
                      <a:pPr algn="l" defTabSz="457200">
                        <a:defRPr sz="1800"/>
                      </a:pPr>
                      <a:r>
                        <a:rPr sz="1500" b="0" i="0">
                          <a:latin typeface="+mj-ea"/>
                          <a:ea typeface="+mj-ea"/>
                          <a:cs typeface="Calibri"/>
                          <a:sym typeface="Calibri"/>
                        </a:rPr>
                        <a:t>Yves Crevier</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CSA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SDCG, GEOGLAM, SAR</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4"/>
                  </a:ext>
                </a:extLst>
              </a:tr>
              <a:tr h="251459">
                <a:tc>
                  <a:txBody>
                    <a:bodyPr/>
                    <a:lstStyle/>
                    <a:p>
                      <a:pPr algn="l" defTabSz="457200">
                        <a:defRPr sz="1800"/>
                      </a:pPr>
                      <a:r>
                        <a:rPr sz="1500" b="0" i="0">
                          <a:latin typeface="+mj-ea"/>
                          <a:ea typeface="+mj-ea"/>
                          <a:cs typeface="Calibri"/>
                          <a:sym typeface="Calibri"/>
                        </a:rPr>
                        <a:t>Brian Killough</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NASA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SEO, LSI-VC, SDCG, FDA, CARD4L</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5"/>
                  </a:ext>
                </a:extLst>
              </a:tr>
              <a:tr h="251459">
                <a:tc>
                  <a:txBody>
                    <a:bodyPr/>
                    <a:lstStyle/>
                    <a:p>
                      <a:pPr algn="l" defTabSz="457200">
                        <a:defRPr sz="1800"/>
                      </a:pPr>
                      <a:r>
                        <a:rPr sz="1500" b="0" i="0">
                          <a:latin typeface="+mj-ea"/>
                          <a:ea typeface="+mj-ea"/>
                          <a:cs typeface="Calibri"/>
                          <a:sym typeface="Calibri"/>
                        </a:rPr>
                        <a:t>Debajyoti Dhar</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ISRO</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Optical/SAR data fusion</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6"/>
                  </a:ext>
                </a:extLst>
              </a:tr>
              <a:tr h="251459">
                <a:tc>
                  <a:txBody>
                    <a:bodyPr/>
                    <a:lstStyle/>
                    <a:p>
                      <a:pPr algn="l" defTabSz="457200">
                        <a:defRPr sz="1800"/>
                      </a:pPr>
                      <a:r>
                        <a:rPr sz="1500" b="0" i="0">
                          <a:latin typeface="+mj-ea"/>
                          <a:ea typeface="+mj-ea"/>
                          <a:cs typeface="Calibri"/>
                          <a:sym typeface="Calibri"/>
                        </a:rPr>
                        <a:t>Takeo Tadono</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JAXA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LSI-VC, CARD4L, SAR</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7"/>
                  </a:ext>
                </a:extLst>
              </a:tr>
              <a:tr h="251459">
                <a:tc>
                  <a:txBody>
                    <a:bodyPr/>
                    <a:lstStyle/>
                    <a:p>
                      <a:pPr algn="l" defTabSz="457200">
                        <a:defRPr sz="1800"/>
                      </a:pPr>
                      <a:r>
                        <a:rPr lang="en-US" sz="1500" b="0" i="0" dirty="0" smtClean="0">
                          <a:latin typeface="+mj-ea"/>
                          <a:ea typeface="+mj-ea"/>
                          <a:cs typeface="Calibri"/>
                          <a:sym typeface="Calibri"/>
                        </a:rPr>
                        <a:t>Koji Akiyama</a:t>
                      </a:r>
                      <a:endParaRPr sz="1500" b="0" i="0" dirty="0">
                        <a:latin typeface="+mj-ea"/>
                        <a:ea typeface="+mj-ea"/>
                        <a:cs typeface="Calibri"/>
                        <a:sym typeface="Calibri"/>
                      </a:endParaRPr>
                    </a:p>
                  </a:txBody>
                  <a:tcPr marL="12700" marR="12700" marT="12700" marB="12700" anchor="b" horzOverflow="overflow">
                    <a:lnL w="12700">
                      <a:miter lim="400000"/>
                    </a:lnL>
                    <a:lnR w="12700">
                      <a:noFill/>
                      <a:miter lim="400000"/>
                    </a:lnR>
                    <a:lnT w="12700">
                      <a:noFill/>
                      <a:miter lim="400000"/>
                    </a:lnT>
                    <a:lnB w="12700">
                      <a:miter lim="400000"/>
                    </a:lnB>
                  </a:tcPr>
                </a:tc>
                <a:tc>
                  <a:txBody>
                    <a:bodyPr/>
                    <a:lstStyle/>
                    <a:p>
                      <a:pPr algn="l" defTabSz="457200">
                        <a:defRPr sz="1800"/>
                      </a:pPr>
                      <a:r>
                        <a:rPr lang="en-US" sz="1500" b="0" i="0" dirty="0" smtClean="0">
                          <a:latin typeface="+mj-ea"/>
                          <a:ea typeface="+mj-ea"/>
                          <a:cs typeface="Calibri"/>
                          <a:sym typeface="Calibri"/>
                        </a:rPr>
                        <a:t>RESTEC</a:t>
                      </a:r>
                      <a:endParaRPr sz="1500" b="0" i="0" dirty="0">
                        <a:latin typeface="+mj-ea"/>
                        <a:ea typeface="+mj-ea"/>
                        <a:cs typeface="Calibri"/>
                        <a:sym typeface="Calibri"/>
                      </a:endParaRPr>
                    </a:p>
                  </a:txBody>
                  <a:tcPr marL="12700" marR="12700" marT="12700" marB="12700" anchor="b" horzOverflow="overflow">
                    <a:lnL w="12700">
                      <a:noFill/>
                      <a:miter lim="400000"/>
                    </a:lnL>
                    <a:lnR w="12700">
                      <a:noFill/>
                      <a:miter lim="400000"/>
                    </a:lnR>
                    <a:lnT w="12700">
                      <a:noFill/>
                      <a:miter lim="400000"/>
                    </a:lnT>
                    <a:lnB w="12700">
                      <a:miter lim="400000"/>
                    </a:lnB>
                  </a:tcPr>
                </a:tc>
                <a:tc>
                  <a:txBody>
                    <a:bodyPr/>
                    <a:lstStyle/>
                    <a:p>
                      <a:pPr algn="l" defTabSz="457200">
                        <a:defRPr sz="1800"/>
                      </a:pPr>
                      <a:r>
                        <a:rPr lang="en-US" sz="1500" b="0" i="0" dirty="0" smtClean="0">
                          <a:latin typeface="+mj-ea"/>
                          <a:ea typeface="+mj-ea"/>
                          <a:cs typeface="Calibri"/>
                          <a:sym typeface="Calibri"/>
                        </a:rPr>
                        <a:t>LSI-VC</a:t>
                      </a:r>
                      <a:endParaRPr sz="1500" b="0" i="0" dirty="0">
                        <a:latin typeface="+mj-ea"/>
                        <a:ea typeface="+mj-ea"/>
                        <a:cs typeface="Calibri"/>
                        <a:sym typeface="Calibri"/>
                      </a:endParaRPr>
                    </a:p>
                  </a:txBody>
                  <a:tcPr marL="12700" marR="12700" marT="12700" marB="12700" anchor="b" horzOverflow="overflow">
                    <a:lnL w="12700">
                      <a:noFill/>
                      <a:miter lim="400000"/>
                    </a:lnL>
                    <a:lnR w="12700">
                      <a:miter lim="400000"/>
                    </a:lnR>
                    <a:lnT w="12700">
                      <a:noFill/>
                      <a:miter lim="400000"/>
                    </a:lnT>
                    <a:lnB w="12700">
                      <a:miter lim="400000"/>
                    </a:lnB>
                  </a:tcPr>
                </a:tc>
              </a:tr>
              <a:tr h="251459">
                <a:tc>
                  <a:txBody>
                    <a:bodyPr/>
                    <a:lstStyle/>
                    <a:p>
                      <a:pPr algn="l" defTabSz="457200">
                        <a:defRPr sz="1800"/>
                      </a:pPr>
                      <a:r>
                        <a:rPr sz="1500" b="0" i="0">
                          <a:latin typeface="+mj-ea"/>
                          <a:ea typeface="+mj-ea"/>
                          <a:cs typeface="Calibri"/>
                          <a:sym typeface="Calibri"/>
                        </a:rPr>
                        <a:t>Amanda Regan</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EC</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User needs for satellite constellations</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8"/>
                  </a:ext>
                </a:extLst>
              </a:tr>
              <a:tr h="251459">
                <a:tc>
                  <a:txBody>
                    <a:bodyPr/>
                    <a:lstStyle/>
                    <a:p>
                      <a:pPr algn="l" defTabSz="457200">
                        <a:defRPr sz="1800"/>
                      </a:pPr>
                      <a:r>
                        <a:rPr sz="1500" b="0" i="0">
                          <a:latin typeface="+mj-ea"/>
                          <a:ea typeface="+mj-ea"/>
                          <a:cs typeface="Calibri"/>
                          <a:sym typeface="Calibri"/>
                        </a:rPr>
                        <a:t>Nigel Fox</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UKSA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WGCV IVOS</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09"/>
                  </a:ext>
                </a:extLst>
              </a:tr>
              <a:tr h="251459">
                <a:tc>
                  <a:txBody>
                    <a:bodyPr/>
                    <a:lstStyle/>
                    <a:p>
                      <a:pPr algn="l" defTabSz="457200">
                        <a:defRPr sz="1800"/>
                      </a:pPr>
                      <a:r>
                        <a:rPr sz="1500" b="0" i="0">
                          <a:latin typeface="+mj-ea"/>
                          <a:ea typeface="+mj-ea"/>
                          <a:cs typeface="Calibri"/>
                          <a:sym typeface="Calibri"/>
                        </a:rPr>
                        <a:t>Kurt Thome</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NASA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WGCV</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10"/>
                  </a:ext>
                </a:extLst>
              </a:tr>
              <a:tr h="251459">
                <a:tc>
                  <a:txBody>
                    <a:bodyPr/>
                    <a:lstStyle/>
                    <a:p>
                      <a:pPr algn="l" defTabSz="457200">
                        <a:defRPr sz="1800"/>
                      </a:pPr>
                      <a:r>
                        <a:rPr sz="1500" b="0" i="0">
                          <a:latin typeface="+mj-ea"/>
                          <a:ea typeface="+mj-ea"/>
                          <a:cs typeface="Calibri"/>
                          <a:sym typeface="Calibri"/>
                        </a:rPr>
                        <a:t>Andy Mitchell</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NASA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WGISS</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11"/>
                  </a:ext>
                </a:extLst>
              </a:tr>
              <a:tr h="251459">
                <a:tc>
                  <a:txBody>
                    <a:bodyPr/>
                    <a:lstStyle/>
                    <a:p>
                      <a:pPr algn="l" defTabSz="457200">
                        <a:defRPr sz="1800"/>
                      </a:pPr>
                      <a:r>
                        <a:rPr sz="1500" b="0" i="0">
                          <a:latin typeface="+mj-ea"/>
                          <a:ea typeface="+mj-ea"/>
                          <a:cs typeface="Calibri"/>
                          <a:sym typeface="Calibri"/>
                        </a:rPr>
                        <a:t>Kerry Sawyer</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NOAA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Represent SIT vice chair</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12"/>
                  </a:ext>
                </a:extLst>
              </a:tr>
              <a:tr h="251459">
                <a:tc>
                  <a:txBody>
                    <a:bodyPr/>
                    <a:lstStyle/>
                    <a:p>
                      <a:pPr algn="l" defTabSz="457200">
                        <a:defRPr sz="1800"/>
                      </a:pPr>
                      <a:r>
                        <a:rPr sz="1500" b="0" i="0">
                          <a:latin typeface="+mj-ea"/>
                          <a:ea typeface="+mj-ea"/>
                          <a:cs typeface="Calibri"/>
                          <a:sym typeface="Calibri"/>
                        </a:rPr>
                        <a:t>Kevin Gallo</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NOAA</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LSI-VC, LPCS data integration</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13"/>
                  </a:ext>
                </a:extLst>
              </a:tr>
              <a:tr h="251459">
                <a:tc>
                  <a:txBody>
                    <a:bodyPr/>
                    <a:lstStyle/>
                    <a:p>
                      <a:pPr algn="l" defTabSz="457200">
                        <a:defRPr sz="1800"/>
                      </a:pPr>
                      <a:r>
                        <a:rPr sz="1500" b="0" i="0">
                          <a:latin typeface="+mj-ea"/>
                          <a:ea typeface="+mj-ea"/>
                          <a:cs typeface="Calibri"/>
                          <a:sym typeface="Calibri"/>
                        </a:rPr>
                        <a:t>Eric Wood</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USGS</a:t>
                      </a:r>
                    </a:p>
                  </a:txBody>
                  <a:tcPr marL="12700" marR="12700" marT="12700" marB="12700" anchor="b" horzOverflow="overflow">
                    <a:lnL w="12700">
                      <a:miter lim="400000"/>
                    </a:lnL>
                    <a:lnR w="12700">
                      <a:miter lim="400000"/>
                    </a:lnR>
                    <a:lnT w="12700">
                      <a:miter lim="400000"/>
                    </a:lnT>
                    <a:lnB w="12700">
                      <a:miter lim="400000"/>
                    </a:lnB>
                  </a:tcPr>
                </a:tc>
                <a:tc>
                  <a:txBody>
                    <a:bodyPr/>
                    <a:lstStyle/>
                    <a:p>
                      <a:pPr algn="l" defTabSz="457200">
                        <a:defRPr sz="1800"/>
                      </a:pPr>
                      <a:r>
                        <a:rPr sz="1500" b="0" i="0">
                          <a:latin typeface="+mj-ea"/>
                          <a:ea typeface="+mj-ea"/>
                          <a:cs typeface="Calibri"/>
                          <a:sym typeface="Calibri"/>
                        </a:rPr>
                        <a:t>Represent USGS Chair Team</a:t>
                      </a:r>
                    </a:p>
                  </a:txBody>
                  <a:tcPr marL="12700" marR="12700" marT="12700" marB="12700" anchor="b" horzOverflow="overflow">
                    <a:lnL w="12700">
                      <a:miter lim="400000"/>
                    </a:lnL>
                    <a:lnR w="12700">
                      <a:miter lim="400000"/>
                    </a:lnR>
                    <a:lnT w="12700">
                      <a:miter lim="400000"/>
                    </a:lnT>
                    <a:lnB w="12700">
                      <a:miter lim="400000"/>
                    </a:lnB>
                  </a:tcP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185300699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8450" y="1441450"/>
            <a:ext cx="3929918"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600" b="0" i="0" u="none" strike="noStrike" cap="none" spc="0" normalizeH="0" baseline="0" dirty="0" smtClean="0">
                <a:ln>
                  <a:noFill/>
                </a:ln>
                <a:solidFill>
                  <a:schemeClr val="bg1"/>
                </a:solidFill>
                <a:effectLst/>
                <a:uFillTx/>
                <a:latin typeface="+mn-lt"/>
                <a:ea typeface="+mn-ea"/>
                <a:cs typeface="+mn-cs"/>
                <a:sym typeface="Avenir Roman"/>
              </a:rPr>
              <a:t>Background Slides</a:t>
            </a:r>
            <a:endParaRPr kumimoji="0" lang="en-US" sz="3600" b="0" i="0" u="none" strike="noStrike" cap="none" spc="0" normalizeH="0" baseline="0" dirty="0">
              <a:ln>
                <a:noFill/>
              </a:ln>
              <a:solidFill>
                <a:schemeClr val="bg1"/>
              </a:solidFill>
              <a:effectLst/>
              <a:uFillTx/>
              <a:latin typeface="+mn-lt"/>
              <a:ea typeface="+mn-ea"/>
              <a:cs typeface="+mn-cs"/>
              <a:sym typeface="Avenir Roman"/>
            </a:endParaRPr>
          </a:p>
        </p:txBody>
      </p:sp>
    </p:spTree>
    <p:extLst>
      <p:ext uri="{BB962C8B-B14F-4D97-AF65-F5344CB8AC3E}">
        <p14:creationId xmlns:p14="http://schemas.microsoft.com/office/powerpoint/2010/main" val="171624892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9154</TotalTime>
  <Words>1985</Words>
  <Application>Microsoft Macintosh PowerPoint</Application>
  <PresentationFormat>On-screen Show (4:3)</PresentationFormat>
  <Paragraphs>269</Paragraphs>
  <Slides>17</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Bold</vt:lpstr>
      <vt:lpstr>Avenir Heavy</vt:lpstr>
      <vt:lpstr>Avenir Roman</vt:lpstr>
      <vt:lpstr>Calibri</vt:lpstr>
      <vt:lpstr>Cambria</vt:lpstr>
      <vt:lpstr>Courier New</vt:lpstr>
      <vt:lpstr>Droid Serif</vt:lpstr>
      <vt:lpstr>Helvetica</vt:lpstr>
      <vt:lpstr>Wingdings</vt:lpstr>
      <vt:lpstr>Default</vt:lpstr>
      <vt:lpstr>Moderate Resolution Sensor Interoperability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144</cp:revision>
  <dcterms:modified xsi:type="dcterms:W3CDTF">2017-10-11T18:13:26Z</dcterms:modified>
</cp:coreProperties>
</file>