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4" r:id="rId3"/>
    <p:sldId id="262" r:id="rId4"/>
    <p:sldId id="293" r:id="rId5"/>
    <p:sldId id="282" r:id="rId6"/>
    <p:sldId id="278" r:id="rId7"/>
    <p:sldId id="271" r:id="rId8"/>
    <p:sldId id="279" r:id="rId9"/>
    <p:sldId id="284" r:id="rId10"/>
    <p:sldId id="266" r:id="rId11"/>
    <p:sldId id="267" r:id="rId12"/>
    <p:sldId id="287" r:id="rId13"/>
    <p:sldId id="285" r:id="rId14"/>
    <p:sldId id="275" r:id="rId15"/>
    <p:sldId id="290" r:id="rId16"/>
    <p:sldId id="292" r:id="rId17"/>
    <p:sldId id="289" r:id="rId18"/>
    <p:sldId id="291" r:id="rId19"/>
    <p:sldId id="288" r:id="rId20"/>
    <p:sldId id="286"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94700" autoAdjust="0"/>
  </p:normalViewPr>
  <p:slideViewPr>
    <p:cSldViewPr snapToGrid="0" snapToObjects="1">
      <p:cViewPr>
        <p:scale>
          <a:sx n="50" d="100"/>
          <a:sy n="50" d="100"/>
        </p:scale>
        <p:origin x="-1397" y="-206"/>
      </p:cViewPr>
      <p:guideLst>
        <p:guide orient="horz" pos="2160"/>
        <p:guide pos="2880"/>
      </p:guideLst>
    </p:cSldViewPr>
  </p:slideViewPr>
  <p:outlineViewPr>
    <p:cViewPr>
      <p:scale>
        <a:sx n="33" d="100"/>
        <a:sy n="33" d="100"/>
      </p:scale>
      <p:origin x="0" y="394"/>
    </p:cViewPr>
  </p:outlineViewPr>
  <p:notesTextViewPr>
    <p:cViewPr>
      <p:scale>
        <a:sx n="1" d="1"/>
        <a:sy n="1" d="1"/>
      </p:scale>
      <p:origin x="0" y="0"/>
    </p:cViewPr>
  </p:notesTextViewPr>
  <p:sorterViewPr>
    <p:cViewPr>
      <p:scale>
        <a:sx n="125" d="100"/>
        <a:sy n="125" d="100"/>
      </p:scale>
      <p:origin x="0" y="354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1143000" y="685800"/>
            <a:ext cx="4572000" cy="3429000"/>
          </a:xfrm>
          <a:prstGeom prst="rect">
            <a:avLst/>
          </a:prstGeom>
        </p:spPr>
        <p:txBody>
          <a:bodyPr/>
          <a:lstStyle/>
          <a:p>
            <a:endParaRPr/>
          </a:p>
        </p:txBody>
      </p:sp>
      <p:sp>
        <p:nvSpPr>
          <p:cNvPr id="29" name="Shape 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86777850"/>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85827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Shape 14"/>
          <p:cNvSpPr>
            <a:spLocks noGrp="1"/>
          </p:cNvSpPr>
          <p:nvPr>
            <p:ph type="sldNum" sz="quarter" idx="2"/>
          </p:nvPr>
        </p:nvSpPr>
        <p:spPr>
          <a:xfrm>
            <a:off x="4419600" y="6356350"/>
            <a:ext cx="2133600" cy="368300"/>
          </a:xfrm>
          <a:prstGeom prst="rect">
            <a:avLst/>
          </a:prstGeom>
          <a:noFill/>
          <a:ln w="12700">
            <a:noFill/>
          </a:ln>
        </p:spPr>
        <p:txBody>
          <a:bodyPr wrap="none" lIns="45718" tIns="45718" rIns="45718" bIns="45718"/>
          <a:lstStyle>
            <a:lvl1pPr algn="r" defTabSz="457200">
              <a:defRPr sz="1000" i="0">
                <a:solidFill>
                  <a:srgbClr val="00256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SIT-32,</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ESA HQ, 26-27 Apr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extLst>
      <p:ext uri="{BB962C8B-B14F-4D97-AF65-F5344CB8AC3E}">
        <p14:creationId xmlns:p14="http://schemas.microsoft.com/office/powerpoint/2010/main" val="241251189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8763000" y="6629400"/>
            <a:ext cx="304800" cy="190500"/>
          </a:xfrm>
          <a:prstGeom prst="rect">
            <a:avLst/>
          </a:prstGeom>
          <a:solidFill>
            <a:srgbClr val="FFFFFF">
              <a:alpha val="49000"/>
            </a:srgbClr>
          </a:solidFill>
          <a:ln w="25400">
            <a:solidFill>
              <a:srgbClr val="1F497D">
                <a:alpha val="60000"/>
              </a:srgbClr>
            </a:solidFill>
            <a:miter lim="400000"/>
          </a:ln>
        </p:spPr>
        <p:txBody>
          <a:bodyPr lIns="0" tIns="0" rIns="0" bIns="0">
            <a:spAutoFit/>
          </a:bodyPr>
          <a:lstStyle>
            <a:lvl1pPr algn="ctr" defTabSz="914400">
              <a:spcBef>
                <a:spcPts val="600"/>
              </a:spcBef>
              <a:defRPr sz="1100" i="1">
                <a:solidFill>
                  <a:srgbClr val="1F497D"/>
                </a:solidFill>
                <a:latin typeface="+mj-lt"/>
                <a:ea typeface="+mj-ea"/>
                <a:cs typeface="+mj-cs"/>
                <a:sym typeface="Helvetica"/>
              </a:defRPr>
            </a:lvl1pPr>
          </a:lstStyle>
          <a:p>
            <a:fld id="{86CB4B4D-7CA3-9044-876B-883B54F8677D}" type="slidenum">
              <a:t>‹#›</a:t>
            </a:fld>
            <a:endParaRPr/>
          </a:p>
        </p:txBody>
      </p:sp>
      <p:sp>
        <p:nvSpPr>
          <p:cNvPr id="3" name="Shape 3"/>
          <p:cNvSpPr>
            <a:spLocks noGrp="1"/>
          </p:cNvSpPr>
          <p:nvPr>
            <p:ph type="body" idx="1"/>
          </p:nvPr>
        </p:nvSpPr>
        <p:spPr>
          <a:xfrm>
            <a:off x="457200" y="1600200"/>
            <a:ext cx="8153400" cy="47244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grpSp>
        <p:nvGrpSpPr>
          <p:cNvPr id="6" name="Group 6"/>
          <p:cNvGrpSpPr/>
          <p:nvPr/>
        </p:nvGrpSpPr>
        <p:grpSpPr>
          <a:xfrm>
            <a:off x="76199" y="6629400"/>
            <a:ext cx="2796209" cy="187286"/>
            <a:chOff x="0" y="0"/>
            <a:chExt cx="2498034" cy="187285"/>
          </a:xfrm>
        </p:grpSpPr>
        <p:sp>
          <p:nvSpPr>
            <p:cNvPr id="4" name="Shape 4"/>
            <p:cNvSpPr/>
            <p:nvPr/>
          </p:nvSpPr>
          <p:spPr>
            <a:xfrm>
              <a:off x="0" y="0"/>
              <a:ext cx="2362200" cy="187285"/>
            </a:xfrm>
            <a:prstGeom prst="roundRect">
              <a:avLst>
                <a:gd name="adj" fmla="val 16667"/>
              </a:avLst>
            </a:prstGeom>
            <a:solidFill>
              <a:srgbClr val="FFFFFF">
                <a:alpha val="49000"/>
              </a:srgbClr>
            </a:solidFill>
            <a:ln w="25400" cap="flat">
              <a:solidFill>
                <a:srgbClr val="1F497D">
                  <a:alpha val="60000"/>
                </a:srgbClr>
              </a:solidFill>
              <a:prstDash val="solid"/>
              <a:round/>
            </a:ln>
            <a:effectLst/>
          </p:spPr>
          <p:txBody>
            <a:bodyPr wrap="square" lIns="45718" tIns="45718" rIns="45718" bIns="45718" numCol="1" anchor="t">
              <a:noAutofit/>
            </a:bodyPr>
            <a:lstStyle/>
            <a:p>
              <a:pPr algn="ctr" defTabSz="914400">
                <a:defRPr sz="1100" i="1">
                  <a:solidFill>
                    <a:srgbClr val="1F497D"/>
                  </a:solidFill>
                  <a:latin typeface="+mj-lt"/>
                  <a:ea typeface="+mj-ea"/>
                  <a:cs typeface="+mj-cs"/>
                  <a:sym typeface="Helvetica"/>
                </a:defRPr>
              </a:pPr>
              <a:endParaRPr/>
            </a:p>
          </p:txBody>
        </p:sp>
        <p:sp>
          <p:nvSpPr>
            <p:cNvPr id="5" name="Shape 5"/>
            <p:cNvSpPr/>
            <p:nvPr/>
          </p:nvSpPr>
          <p:spPr>
            <a:xfrm>
              <a:off x="9141" y="9143"/>
              <a:ext cx="2488893" cy="1692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defTabSz="914400">
                <a:defRPr sz="1100" i="1">
                  <a:solidFill>
                    <a:srgbClr val="1F497D"/>
                  </a:solidFill>
                  <a:latin typeface="+mj-lt"/>
                  <a:ea typeface="+mj-ea"/>
                  <a:cs typeface="+mj-cs"/>
                  <a:sym typeface="Helvetica"/>
                </a:defRPr>
              </a:lvl1pPr>
            </a:lstStyle>
            <a:p>
              <a:r>
                <a:rPr dirty="0"/>
                <a:t>CEOS </a:t>
              </a:r>
              <a:r>
                <a:rPr dirty="0" smtClean="0"/>
                <a:t>LSI-VC-</a:t>
              </a:r>
              <a:r>
                <a:rPr lang="en-US" dirty="0" smtClean="0"/>
                <a:t>4</a:t>
              </a:r>
              <a:r>
                <a:rPr lang="en-US" smtClean="0"/>
                <a:t>,</a:t>
              </a:r>
              <a:r>
                <a:rPr smtClean="0"/>
                <a:t> </a:t>
              </a:r>
              <a:r>
                <a:rPr lang="en-US" smtClean="0"/>
                <a:t>6-8</a:t>
              </a:r>
              <a:r>
                <a:rPr smtClean="0"/>
                <a:t> </a:t>
              </a:r>
              <a:r>
                <a:rPr lang="en-US" smtClean="0"/>
                <a:t>September 2017</a:t>
              </a:r>
              <a:endParaRPr dirty="0"/>
            </a:p>
          </p:txBody>
        </p:sp>
      </p:grpSp>
      <p:sp>
        <p:nvSpPr>
          <p:cNvPr id="7" name="Shape 7"/>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1pPr>
      <a:lvl2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2pPr>
      <a:lvl3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3pPr>
      <a:lvl4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4pPr>
      <a:lvl5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5pPr>
      <a:lvl6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6pPr>
      <a:lvl7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7pPr>
      <a:lvl8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8pPr>
      <a:lvl9pPr marL="0" marR="0" indent="0" algn="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Arial"/>
          <a:ea typeface="Arial"/>
          <a:cs typeface="Arial"/>
          <a:sym typeface="Arial"/>
        </a:defRPr>
      </a:lvl9pPr>
    </p:titleStyle>
    <p:bodyStyle>
      <a:lvl1pPr marL="342900" marR="0" indent="-342900"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1pPr>
      <a:lvl2pPr marL="768926" marR="0" indent="-311726" algn="l" defTabSz="914400" rtl="0" latinLnBrk="0">
        <a:lnSpc>
          <a:spcPct val="100000"/>
        </a:lnSpc>
        <a:spcBef>
          <a:spcPts val="500"/>
        </a:spcBef>
        <a:spcAft>
          <a:spcPts val="0"/>
        </a:spcAft>
        <a:buClrTx/>
        <a:buSzPct val="100000"/>
        <a:buFont typeface="Arial"/>
        <a:buChar char="o"/>
        <a:tabLst/>
        <a:defRPr sz="2000" b="0" i="0" u="none" strike="noStrike" cap="none" spc="0" baseline="0">
          <a:ln>
            <a:noFill/>
          </a:ln>
          <a:solidFill>
            <a:srgbClr val="002569"/>
          </a:solidFill>
          <a:uFillTx/>
          <a:latin typeface="+mj-lt"/>
          <a:ea typeface="+mj-ea"/>
          <a:cs typeface="+mj-cs"/>
          <a:sym typeface="Helvetica"/>
        </a:defRPr>
      </a:lvl2pPr>
      <a:lvl3pPr marL="1188719" marR="0" indent="-274319"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3pPr>
      <a:lvl4pPr marL="1676400" marR="0" indent="-304800"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4pPr>
      <a:lvl5pPr marL="2171700" marR="0" indent="-342900"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5pPr>
      <a:lvl6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6pPr>
      <a:lvl7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7pPr>
      <a:lvl8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8pPr>
      <a:lvl9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9pPr>
    </p:bodyStyle>
    <p:otherStyle>
      <a:lvl1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1pPr>
      <a:lvl2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2pPr>
      <a:lvl3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3pPr>
      <a:lvl4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4pPr>
      <a:lvl5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5pPr>
      <a:lvl6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6pPr>
      <a:lvl7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7pPr>
      <a:lvl8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8pPr>
      <a:lvl9pPr marL="0" marR="0" indent="0" algn="ctr" defTabSz="914400" rtl="0" latinLnBrk="0">
        <a:lnSpc>
          <a:spcPct val="100000"/>
        </a:lnSpc>
        <a:spcBef>
          <a:spcPts val="600"/>
        </a:spcBef>
        <a:spcAft>
          <a:spcPts val="0"/>
        </a:spcAft>
        <a:buClrTx/>
        <a:buSzTx/>
        <a:buFontTx/>
        <a:buNone/>
        <a:tabLst/>
        <a:defRPr sz="1100" b="0" i="1"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CARD4L%20Product%20Specification%20-%20Surface%20Reflectance%20-%20v2.1.1.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CARD4L%20Product%20Specification%20-%20Backscatter%20-%20v2.1.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a:spLocks noGrp="1"/>
          </p:cNvSpPr>
          <p:nvPr>
            <p:ph type="title" idx="4294967295"/>
          </p:nvPr>
        </p:nvSpPr>
        <p:spPr>
          <a:xfrm>
            <a:off x="622788" y="2514600"/>
            <a:ext cx="8216412" cy="1905000"/>
          </a:xfrm>
          <a:prstGeom prst="rect">
            <a:avLst/>
          </a:prstGeom>
        </p:spPr>
        <p:txBody>
          <a:bodyPr lIns="0" tIns="0" rIns="0" bIns="0" anchor="t">
            <a:normAutofit fontScale="90000"/>
          </a:bodyPr>
          <a:lstStyle>
            <a:lvl1pPr algn="l">
              <a:defRPr sz="4200">
                <a:latin typeface="+mj-lt"/>
                <a:ea typeface="+mj-ea"/>
                <a:cs typeface="+mj-cs"/>
                <a:sym typeface="Helvetica"/>
              </a:defRPr>
            </a:lvl1pPr>
          </a:lstStyle>
          <a:p>
            <a:r>
              <a:rPr lang="en-AU" dirty="0" smtClean="0"/>
              <a:t>CEOS Analysis Ready Data (CARD4L)</a:t>
            </a:r>
            <a:br>
              <a:rPr lang="en-AU" dirty="0" smtClean="0"/>
            </a:br>
            <a:r>
              <a:rPr lang="en-US" sz="1600" b="0" i="1" dirty="0" smtClean="0">
                <a:solidFill>
                  <a:schemeClr val="bg1"/>
                </a:solidFill>
              </a:rPr>
              <a:t>CEOS Analysis Ready Data for Land (CARD4L) </a:t>
            </a:r>
            <a:br>
              <a:rPr lang="en-US" sz="1600" b="0" i="1" dirty="0" smtClean="0">
                <a:solidFill>
                  <a:schemeClr val="bg1"/>
                </a:solidFill>
              </a:rPr>
            </a:br>
            <a:r>
              <a:rPr lang="en-US" sz="1600" b="0" i="1" dirty="0" smtClean="0">
                <a:solidFill>
                  <a:schemeClr val="bg1"/>
                </a:solidFill>
              </a:rPr>
              <a:t>are </a:t>
            </a:r>
            <a:r>
              <a:rPr lang="en-US" sz="1600" b="0" i="1" dirty="0">
                <a:solidFill>
                  <a:schemeClr val="bg1"/>
                </a:solidFill>
              </a:rPr>
              <a:t>satellite data that have been processed  to  a minimum set of requirements and </a:t>
            </a:r>
            <a:r>
              <a:rPr lang="en-US" sz="1600" b="0" i="1" dirty="0" err="1">
                <a:solidFill>
                  <a:schemeClr val="bg1"/>
                </a:solidFill>
              </a:rPr>
              <a:t>organised</a:t>
            </a:r>
            <a:r>
              <a:rPr lang="en-US" sz="1600" b="0" i="1" dirty="0">
                <a:solidFill>
                  <a:schemeClr val="bg1"/>
                </a:solidFill>
              </a:rPr>
              <a:t> into a form that allows immediate analysis with a minimum of user </a:t>
            </a:r>
            <a:r>
              <a:rPr lang="en-US" sz="1600" b="0" i="1" dirty="0" smtClean="0">
                <a:solidFill>
                  <a:schemeClr val="bg1"/>
                </a:solidFill>
              </a:rPr>
              <a:t>effort, </a:t>
            </a:r>
            <a:r>
              <a:rPr lang="en-US" sz="1600" b="0" i="1" dirty="0">
                <a:solidFill>
                  <a:schemeClr val="bg1"/>
                </a:solidFill>
              </a:rPr>
              <a:t>and </a:t>
            </a:r>
            <a:r>
              <a:rPr lang="en-US" sz="1600" b="0" i="1" dirty="0" smtClean="0">
                <a:solidFill>
                  <a:schemeClr val="bg1"/>
                </a:solidFill>
              </a:rPr>
              <a:t>interoperability </a:t>
            </a:r>
            <a:r>
              <a:rPr lang="en-US" sz="1600" b="0" i="1" dirty="0">
                <a:solidFill>
                  <a:schemeClr val="bg1"/>
                </a:solidFill>
              </a:rPr>
              <a:t>both through time and with other datasets</a:t>
            </a:r>
            <a:endParaRPr dirty="0">
              <a:solidFill>
                <a:schemeClr val="bg1"/>
              </a:solidFill>
            </a:endParaRPr>
          </a:p>
        </p:txBody>
      </p:sp>
      <p:sp>
        <p:nvSpPr>
          <p:cNvPr id="32" name="Shape 32"/>
          <p:cNvSpPr/>
          <p:nvPr/>
        </p:nvSpPr>
        <p:spPr>
          <a:xfrm>
            <a:off x="622789" y="4572000"/>
            <a:ext cx="4810858" cy="16619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914400">
              <a:lnSpc>
                <a:spcPct val="150000"/>
              </a:lnSpc>
              <a:defRPr>
                <a:solidFill>
                  <a:srgbClr val="FFFFFF"/>
                </a:solidFill>
                <a:latin typeface="+mj-lt"/>
                <a:ea typeface="+mj-ea"/>
                <a:cs typeface="+mj-cs"/>
                <a:sym typeface="Helvetica"/>
              </a:defRPr>
            </a:pPr>
            <a:r>
              <a:rPr lang="en-AU" dirty="0" smtClean="0"/>
              <a:t>Plenary</a:t>
            </a:r>
            <a:endParaRPr dirty="0"/>
          </a:p>
          <a:p>
            <a:pPr defTabSz="914400">
              <a:lnSpc>
                <a:spcPct val="150000"/>
              </a:lnSpc>
              <a:defRPr>
                <a:solidFill>
                  <a:srgbClr val="FFFFFF"/>
                </a:solidFill>
                <a:latin typeface="+mj-lt"/>
                <a:ea typeface="+mj-ea"/>
                <a:cs typeface="+mj-cs"/>
                <a:sym typeface="Helvetica"/>
              </a:defRPr>
            </a:pPr>
            <a:r>
              <a:rPr dirty="0"/>
              <a:t>Session </a:t>
            </a:r>
            <a:r>
              <a:rPr lang="en-AU" dirty="0" smtClean="0"/>
              <a:t>8</a:t>
            </a:r>
            <a:r>
              <a:rPr dirty="0" smtClean="0"/>
              <a:t>: </a:t>
            </a:r>
            <a:r>
              <a:rPr dirty="0"/>
              <a:t>Item </a:t>
            </a:r>
            <a:r>
              <a:rPr lang="en-US" dirty="0" smtClean="0"/>
              <a:t>8.3</a:t>
            </a:r>
            <a:endParaRPr dirty="0"/>
          </a:p>
          <a:p>
            <a:pPr defTabSz="914400">
              <a:lnSpc>
                <a:spcPct val="150000"/>
              </a:lnSpc>
              <a:defRPr>
                <a:solidFill>
                  <a:srgbClr val="FFFFFF"/>
                </a:solidFill>
                <a:latin typeface="+mj-lt"/>
                <a:ea typeface="+mj-ea"/>
                <a:cs typeface="+mj-cs"/>
                <a:sym typeface="Helvetica"/>
              </a:defRPr>
            </a:pPr>
            <a:r>
              <a:rPr lang="en-AU" dirty="0" smtClean="0"/>
              <a:t>Rapid City, USA	</a:t>
            </a:r>
            <a:endParaRPr dirty="0"/>
          </a:p>
          <a:p>
            <a:pPr defTabSz="914400">
              <a:lnSpc>
                <a:spcPct val="150000"/>
              </a:lnSpc>
              <a:defRPr>
                <a:solidFill>
                  <a:srgbClr val="FFFFFF"/>
                </a:solidFill>
                <a:latin typeface="+mj-lt"/>
                <a:ea typeface="+mj-ea"/>
                <a:cs typeface="+mj-cs"/>
                <a:sym typeface="Helvetica"/>
              </a:defRPr>
            </a:pPr>
            <a:r>
              <a:rPr lang="en-US" dirty="0" smtClean="0"/>
              <a:t>Wednesday 20</a:t>
            </a:r>
            <a:r>
              <a:rPr dirty="0" smtClean="0"/>
              <a:t> </a:t>
            </a:r>
            <a:r>
              <a:rPr lang="en-US" dirty="0" smtClean="0"/>
              <a:t>October </a:t>
            </a:r>
            <a:r>
              <a:rPr dirty="0" smtClean="0"/>
              <a:t>2017</a:t>
            </a:r>
            <a:endParaRPr dirty="0"/>
          </a:p>
        </p:txBody>
      </p:sp>
      <p:pic>
        <p:nvPicPr>
          <p:cNvPr id="33" name="image3.png"/>
          <p:cNvPicPr>
            <a:picLocks noChangeAspect="1"/>
          </p:cNvPicPr>
          <p:nvPr/>
        </p:nvPicPr>
        <p:blipFill>
          <a:blip r:embed="rId2">
            <a:extLst/>
          </a:blip>
          <a:stretch>
            <a:fillRect/>
          </a:stretch>
        </p:blipFill>
        <p:spPr>
          <a:xfrm>
            <a:off x="622789" y="1217404"/>
            <a:ext cx="2507907" cy="993133"/>
          </a:xfrm>
          <a:prstGeom prst="rect">
            <a:avLst/>
          </a:prstGeom>
          <a:ln w="12700">
            <a:miter lim="400000"/>
          </a:ln>
        </p:spPr>
      </p:pic>
      <p:sp>
        <p:nvSpPr>
          <p:cNvPr id="34" name="Shape 34"/>
          <p:cNvSpPr/>
          <p:nvPr/>
        </p:nvSpPr>
        <p:spPr>
          <a:xfrm>
            <a:off x="622788" y="2246633"/>
            <a:ext cx="2806213" cy="152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914400">
              <a:defRPr sz="1000">
                <a:solidFill>
                  <a:srgbClr val="FFFFFF"/>
                </a:solidFill>
                <a:latin typeface="+mj-lt"/>
                <a:ea typeface="+mj-ea"/>
                <a:cs typeface="+mj-cs"/>
                <a:sym typeface="Helvetica"/>
              </a:defRPr>
            </a:lvl1pPr>
          </a:lstStyle>
          <a:p>
            <a: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43" name="Shape 43"/>
          <p:cNvSpPr>
            <a:spLocks noGrp="1"/>
          </p:cNvSpPr>
          <p:nvPr>
            <p:ph type="body" idx="1"/>
          </p:nvPr>
        </p:nvSpPr>
        <p:spPr>
          <a:xfrm>
            <a:off x="544310" y="1653747"/>
            <a:ext cx="4907430" cy="4724401"/>
          </a:xfrm>
          <a:prstGeom prst="rect">
            <a:avLst/>
          </a:prstGeom>
        </p:spPr>
        <p:txBody>
          <a:bodyPr>
            <a:normAutofit fontScale="92500"/>
          </a:bodyPr>
          <a:lstStyle/>
          <a:p>
            <a:r>
              <a:rPr lang="en-AU" sz="2300" u="sng" dirty="0" smtClean="0"/>
              <a:t>LSI-VC will now move into an implementation phase </a:t>
            </a:r>
            <a:r>
              <a:rPr lang="en-AU" sz="2300" dirty="0" smtClean="0"/>
              <a:t>which will have multiple objectives, </a:t>
            </a:r>
            <a:r>
              <a:rPr lang="en-AU" sz="2300" dirty="0" err="1" smtClean="0"/>
              <a:t>viz</a:t>
            </a:r>
            <a:r>
              <a:rPr lang="en-AU" sz="2300" dirty="0" smtClean="0"/>
              <a:t>:</a:t>
            </a:r>
          </a:p>
          <a:p>
            <a:pPr lvl="1"/>
            <a:r>
              <a:rPr lang="en-AU" sz="2300" dirty="0" smtClean="0"/>
              <a:t>‘road-test’ the Product Family Specifications, including through further technical teleconferences. </a:t>
            </a:r>
          </a:p>
          <a:p>
            <a:pPr lvl="1"/>
            <a:r>
              <a:rPr lang="en-AU" sz="2300" dirty="0" smtClean="0"/>
              <a:t>Develop the process for datasets to be assessed as CARD4L</a:t>
            </a:r>
          </a:p>
          <a:p>
            <a:pPr lvl="1"/>
            <a:r>
              <a:rPr lang="en-AU" sz="2300" dirty="0" smtClean="0"/>
              <a:t>Identify data products that are on-track to become CARD4L </a:t>
            </a:r>
          </a:p>
          <a:p>
            <a:pPr lvl="1"/>
            <a:r>
              <a:rPr lang="en-AU" sz="2300" dirty="0" smtClean="0"/>
              <a:t>Monitor and communicate progress of individual products toward CARD4L</a:t>
            </a:r>
          </a:p>
          <a:p>
            <a:endParaRPr lang="en-AU" dirty="0" smtClean="0"/>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a:t>CARD4L Status (4 of </a:t>
            </a:r>
            <a:r>
              <a:rPr lang="en-US" i="1" dirty="0"/>
              <a:t>n</a:t>
            </a:r>
            <a:r>
              <a:rPr lang="en-US" dirty="0"/>
              <a:t>)</a:t>
            </a:r>
            <a:endParaRPr lang="en-US" dirty="0" smtClean="0"/>
          </a:p>
        </p:txBody>
      </p:sp>
      <p:grpSp>
        <p:nvGrpSpPr>
          <p:cNvPr id="2" name="Group 1"/>
          <p:cNvGrpSpPr/>
          <p:nvPr/>
        </p:nvGrpSpPr>
        <p:grpSpPr>
          <a:xfrm>
            <a:off x="5619387" y="2910605"/>
            <a:ext cx="3262969" cy="2506419"/>
            <a:chOff x="5428528" y="2951544"/>
            <a:chExt cx="3589266" cy="2757061"/>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528" y="2951544"/>
              <a:ext cx="3589266" cy="2118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43"/>
            <p:cNvSpPr txBox="1">
              <a:spLocks/>
            </p:cNvSpPr>
            <p:nvPr/>
          </p:nvSpPr>
          <p:spPr>
            <a:xfrm>
              <a:off x="5451740" y="5171482"/>
              <a:ext cx="3507683" cy="53712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lvl1pPr marL="342900" marR="0" indent="-342900"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1pPr>
              <a:lvl2pPr marL="768926" marR="0" indent="-311726" algn="l" defTabSz="914400" rtl="0" latinLnBrk="0">
                <a:lnSpc>
                  <a:spcPct val="100000"/>
                </a:lnSpc>
                <a:spcBef>
                  <a:spcPts val="500"/>
                </a:spcBef>
                <a:spcAft>
                  <a:spcPts val="0"/>
                </a:spcAft>
                <a:buClrTx/>
                <a:buSzPct val="100000"/>
                <a:buFont typeface="Arial"/>
                <a:buChar char="o"/>
                <a:tabLst/>
                <a:defRPr sz="2000" b="0" i="0" u="none" strike="noStrike" cap="none" spc="0" baseline="0">
                  <a:ln>
                    <a:noFill/>
                  </a:ln>
                  <a:solidFill>
                    <a:srgbClr val="002569"/>
                  </a:solidFill>
                  <a:uFillTx/>
                  <a:latin typeface="+mj-lt"/>
                  <a:ea typeface="+mj-ea"/>
                  <a:cs typeface="+mj-cs"/>
                  <a:sym typeface="Helvetica"/>
                </a:defRPr>
              </a:lvl2pPr>
              <a:lvl3pPr marL="1188719" marR="0" indent="-274319"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3pPr>
              <a:lvl4pPr marL="1676400" marR="0" indent="-304800"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4pPr>
              <a:lvl5pPr marL="2171700" marR="0" indent="-342900" algn="l" defTabSz="9144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2569"/>
                  </a:solidFill>
                  <a:uFillTx/>
                  <a:latin typeface="+mj-lt"/>
                  <a:ea typeface="+mj-ea"/>
                  <a:cs typeface="+mj-cs"/>
                  <a:sym typeface="Helvetica"/>
                </a:defRPr>
              </a:lvl5pPr>
              <a:lvl6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6pPr>
              <a:lvl7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7pPr>
              <a:lvl8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8pPr>
              <a:lvl9pPr marL="0" marR="0" indent="0" algn="l" defTabSz="914400" rtl="0" latinLnBrk="0">
                <a:lnSpc>
                  <a:spcPct val="100000"/>
                </a:lnSpc>
                <a:spcBef>
                  <a:spcPts val="500"/>
                </a:spcBef>
                <a:spcAft>
                  <a:spcPts val="0"/>
                </a:spcAft>
                <a:buClrTx/>
                <a:buSzTx/>
                <a:buFont typeface="Arial"/>
                <a:buNone/>
                <a:tabLst/>
                <a:defRPr sz="2000" b="0" i="0" u="none" strike="noStrike" cap="none" spc="0" baseline="0">
                  <a:ln>
                    <a:noFill/>
                  </a:ln>
                  <a:solidFill>
                    <a:srgbClr val="002569"/>
                  </a:solidFill>
                  <a:uFillTx/>
                  <a:latin typeface="+mj-lt"/>
                  <a:ea typeface="+mj-ea"/>
                  <a:cs typeface="+mj-cs"/>
                  <a:sym typeface="Helvetica"/>
                </a:defRPr>
              </a:lvl9pPr>
            </a:lstStyle>
            <a:p>
              <a:pPr marL="0" indent="0" hangingPunct="1">
                <a:buNone/>
              </a:pPr>
              <a:r>
                <a:rPr lang="en-AU" sz="1400" i="1" dirty="0" smtClean="0"/>
                <a:t>Implementation processes are under discussion</a:t>
              </a:r>
              <a:endParaRPr lang="en-AU" sz="2300" i="1" dirty="0" smtClean="0"/>
            </a:p>
          </p:txBody>
        </p:sp>
      </p:grpSp>
    </p:spTree>
    <p:extLst>
      <p:ext uri="{BB962C8B-B14F-4D97-AF65-F5344CB8AC3E}">
        <p14:creationId xmlns:p14="http://schemas.microsoft.com/office/powerpoint/2010/main" val="81822983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fontScale="85000" lnSpcReduction="20000"/>
          </a:bodyPr>
          <a:lstStyle/>
          <a:p>
            <a:pPr marL="0" indent="0">
              <a:buNone/>
            </a:pPr>
            <a:r>
              <a:rPr lang="en-AU" sz="2300" dirty="0" smtClean="0"/>
              <a:t>LSI-VC will also: </a:t>
            </a:r>
          </a:p>
          <a:p>
            <a:r>
              <a:rPr lang="en-AU" sz="2300" dirty="0" smtClean="0"/>
              <a:t>Engage with user communities, e.g., through GFOI and </a:t>
            </a:r>
            <a:r>
              <a:rPr lang="en-AU" sz="2300" dirty="0" err="1" smtClean="0"/>
              <a:t>GeoGLAM</a:t>
            </a:r>
            <a:r>
              <a:rPr lang="en-AU" sz="2300" dirty="0" smtClean="0"/>
              <a:t>, to capture and communicate user experiences of Analysis Ready Data / MRI</a:t>
            </a:r>
          </a:p>
          <a:p>
            <a:endParaRPr lang="en-AU" sz="2300" dirty="0" smtClean="0"/>
          </a:p>
          <a:p>
            <a:r>
              <a:rPr lang="en-AU" sz="2300" dirty="0" smtClean="0"/>
              <a:t>Take steps to promote the CARD4L framework to data providers. These include using the CEOS web site to communicate progress toward CARD4L products. </a:t>
            </a:r>
          </a:p>
          <a:p>
            <a:endParaRPr lang="en-AU" sz="2300" dirty="0" smtClean="0"/>
          </a:p>
          <a:p>
            <a:r>
              <a:rPr lang="en-AU" sz="2300" dirty="0" smtClean="0"/>
              <a:t>We expect that </a:t>
            </a:r>
            <a:r>
              <a:rPr lang="en-AU" sz="2300" dirty="0"/>
              <a:t>d</a:t>
            </a:r>
            <a:r>
              <a:rPr lang="en-AU" sz="2300" dirty="0" smtClean="0"/>
              <a:t>ata providers will need to be:</a:t>
            </a:r>
          </a:p>
          <a:p>
            <a:pPr lvl="1"/>
            <a:r>
              <a:rPr lang="en-AU" sz="2300" b="1" dirty="0" smtClean="0"/>
              <a:t>Aware of the Benefits</a:t>
            </a:r>
            <a:r>
              <a:rPr lang="en-AU" sz="2300" dirty="0" smtClean="0"/>
              <a:t> of ARD production</a:t>
            </a:r>
          </a:p>
          <a:p>
            <a:pPr lvl="1"/>
            <a:r>
              <a:rPr lang="en-AU" sz="2300" b="1" dirty="0" smtClean="0"/>
              <a:t>Supported</a:t>
            </a:r>
            <a:r>
              <a:rPr lang="en-AU" sz="2300" dirty="0" smtClean="0"/>
              <a:t> to use and ‘own’ the CARD4L framework</a:t>
            </a:r>
          </a:p>
          <a:p>
            <a:pPr lvl="1"/>
            <a:r>
              <a:rPr lang="en-AU" sz="2300" b="1" dirty="0" smtClean="0"/>
              <a:t>Recognised</a:t>
            </a:r>
            <a:r>
              <a:rPr lang="en-AU" sz="2300" dirty="0" smtClean="0"/>
              <a:t> for achievements in production of CARD4L</a:t>
            </a:r>
          </a:p>
          <a:p>
            <a:pPr marL="0" indent="0">
              <a:buNone/>
            </a:pPr>
            <a:endParaRPr lang="en-AU" sz="2300" dirty="0" smtClean="0"/>
          </a:p>
          <a:p>
            <a:pPr marL="0" indent="0">
              <a:buNone/>
            </a:pPr>
            <a:r>
              <a:rPr lang="en-AU" sz="2300" dirty="0" smtClean="0"/>
              <a:t> </a:t>
            </a:r>
          </a:p>
          <a:p>
            <a:pPr lvl="1"/>
            <a:endParaRPr lang="en-AU" sz="2300" dirty="0"/>
          </a:p>
          <a:p>
            <a:pPr lvl="1"/>
            <a:endParaRPr lang="en-AU" sz="2300" dirty="0" smtClean="0"/>
          </a:p>
          <a:p>
            <a:endParaRPr lang="en-AU" dirty="0" smtClean="0"/>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a:t>CARD4L Status </a:t>
            </a:r>
            <a:r>
              <a:rPr lang="en-US" dirty="0" smtClean="0"/>
              <a:t>(5 </a:t>
            </a:r>
            <a:r>
              <a:rPr lang="en-US" dirty="0"/>
              <a:t>of </a:t>
            </a:r>
            <a:r>
              <a:rPr lang="en-US" i="1" dirty="0" smtClean="0"/>
              <a:t>n</a:t>
            </a:r>
            <a:r>
              <a:rPr lang="en-US" dirty="0" smtClean="0"/>
              <a:t>)</a:t>
            </a:r>
          </a:p>
        </p:txBody>
      </p:sp>
    </p:spTree>
    <p:extLst>
      <p:ext uri="{BB962C8B-B14F-4D97-AF65-F5344CB8AC3E}">
        <p14:creationId xmlns:p14="http://schemas.microsoft.com/office/powerpoint/2010/main" val="301970614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a:bodyPr>
          <a:lstStyle/>
          <a:p>
            <a:pPr lvl="1"/>
            <a:endParaRPr lang="en-AU" sz="2300" dirty="0" smtClean="0"/>
          </a:p>
          <a:p>
            <a:endParaRPr lang="en-AU" dirty="0" smtClean="0"/>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lnSpcReduction="10000"/>
          </a:bodyPr>
          <a:lstStyle>
            <a:lvl1pPr defTabSz="914400">
              <a:spcBef>
                <a:spcPts val="500"/>
              </a:spcBef>
              <a:defRPr sz="2400">
                <a:solidFill>
                  <a:srgbClr val="FFFFFF"/>
                </a:solidFill>
                <a:latin typeface="+mj-lt"/>
                <a:ea typeface="+mj-ea"/>
                <a:cs typeface="+mj-cs"/>
                <a:sym typeface="Helvetica"/>
              </a:defRPr>
            </a:lvl1pPr>
          </a:lstStyle>
          <a:p>
            <a:r>
              <a:rPr lang="en-US" dirty="0"/>
              <a:t>CARD4L Status </a:t>
            </a:r>
            <a:r>
              <a:rPr lang="en-US" dirty="0" smtClean="0"/>
              <a:t>– pause for questions?</a:t>
            </a:r>
          </a:p>
        </p:txBody>
      </p:sp>
    </p:spTree>
    <p:extLst>
      <p:ext uri="{BB962C8B-B14F-4D97-AF65-F5344CB8AC3E}">
        <p14:creationId xmlns:p14="http://schemas.microsoft.com/office/powerpoint/2010/main" val="226987006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a:bodyPr>
          <a:lstStyle/>
          <a:p>
            <a:pPr marL="457200" lvl="1" indent="0">
              <a:buNone/>
            </a:pPr>
            <a:endParaRPr lang="en-US" dirty="0"/>
          </a:p>
          <a:p>
            <a:endParaRPr lang="en-US" u="sng" dirty="0" smtClean="0"/>
          </a:p>
          <a:p>
            <a:pPr lvl="1"/>
            <a:endParaRPr lang="en-US" dirty="0" smtClean="0"/>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fontScale="85000" lnSpcReduction="10000"/>
          </a:bodyPr>
          <a:lstStyle>
            <a:lvl1pPr defTabSz="914400">
              <a:spcBef>
                <a:spcPts val="500"/>
              </a:spcBef>
              <a:defRPr sz="2400">
                <a:solidFill>
                  <a:srgbClr val="FFFFFF"/>
                </a:solidFill>
                <a:latin typeface="+mj-lt"/>
                <a:ea typeface="+mj-ea"/>
                <a:cs typeface="+mj-cs"/>
                <a:sym typeface="Helvetica"/>
              </a:defRPr>
            </a:lvl1pPr>
          </a:lstStyle>
          <a:p>
            <a:r>
              <a:rPr lang="en-US" dirty="0"/>
              <a:t>Analysis Ready Data </a:t>
            </a:r>
          </a:p>
          <a:p>
            <a:r>
              <a:rPr lang="en-US" dirty="0" smtClean="0"/>
              <a:t>Communicating CARD4L to data providers</a:t>
            </a:r>
            <a:endParaRPr lang="en-US" dirty="0"/>
          </a:p>
          <a:p>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631385322"/>
              </p:ext>
            </p:extLst>
          </p:nvPr>
        </p:nvGraphicFramePr>
        <p:xfrm>
          <a:off x="197587" y="1702581"/>
          <a:ext cx="8669321" cy="4698227"/>
        </p:xfrm>
        <a:graphic>
          <a:graphicData uri="http://schemas.openxmlformats.org/drawingml/2006/table">
            <a:tbl>
              <a:tblPr firstRow="1" bandRow="1">
                <a:tableStyleId>{5940675A-B579-460E-94D1-54222C63F5DA}</a:tableStyleId>
              </a:tblPr>
              <a:tblGrid>
                <a:gridCol w="6045901"/>
                <a:gridCol w="983848"/>
                <a:gridCol w="868102"/>
                <a:gridCol w="771470"/>
              </a:tblGrid>
              <a:tr h="671918">
                <a:tc>
                  <a:txBody>
                    <a:bodyPr/>
                    <a:lstStyle/>
                    <a:p>
                      <a:r>
                        <a:rPr lang="en-AU" sz="1600" b="1" dirty="0" smtClean="0"/>
                        <a:t>Actions that</a:t>
                      </a:r>
                      <a:r>
                        <a:rPr lang="en-AU" sz="1600" b="1" baseline="0" dirty="0" smtClean="0"/>
                        <a:t> LSI-VC / SEO will progress to better  engage data providers in CARD4L:</a:t>
                      </a:r>
                      <a:br>
                        <a:rPr lang="en-AU" sz="1600" b="1" baseline="0" dirty="0" smtClean="0"/>
                      </a:br>
                      <a:endParaRPr lang="en-AU" sz="1600" b="1" dirty="0"/>
                    </a:p>
                  </a:txBody>
                  <a:tcPr/>
                </a:tc>
                <a:tc>
                  <a:txBody>
                    <a:bodyPr/>
                    <a:lstStyle/>
                    <a:p>
                      <a:r>
                        <a:rPr lang="en-AU" sz="1100" b="1" dirty="0" smtClean="0"/>
                        <a:t>Capture the  Benefit</a:t>
                      </a:r>
                      <a:endParaRPr lang="en-AU" sz="1100" b="1" dirty="0"/>
                    </a:p>
                  </a:txBody>
                  <a:tcPr/>
                </a:tc>
                <a:tc>
                  <a:txBody>
                    <a:bodyPr/>
                    <a:lstStyle/>
                    <a:p>
                      <a:r>
                        <a:rPr lang="en-AU" sz="1100" b="1" dirty="0" smtClean="0"/>
                        <a:t>Support the  implementation</a:t>
                      </a:r>
                      <a:endParaRPr lang="en-AU" sz="1100" b="1" dirty="0"/>
                    </a:p>
                  </a:txBody>
                  <a:tcPr/>
                </a:tc>
                <a:tc>
                  <a:txBody>
                    <a:bodyPr/>
                    <a:lstStyle/>
                    <a:p>
                      <a:r>
                        <a:rPr lang="en-AU" sz="1100" b="1" dirty="0" smtClean="0"/>
                        <a:t>Recognise the contributions</a:t>
                      </a:r>
                      <a:endParaRPr lang="en-AU" sz="1100" b="1" dirty="0"/>
                    </a:p>
                  </a:txBody>
                  <a:tcPr/>
                </a:tc>
              </a:tr>
              <a:tr h="1021315">
                <a:tc>
                  <a:txBody>
                    <a:bodyPr/>
                    <a:lstStyle/>
                    <a:p>
                      <a:pPr algn="l"/>
                      <a:r>
                        <a:rPr lang="en-AU" sz="1400" b="1" dirty="0" smtClean="0"/>
                        <a:t>1. Complete the Framework,</a:t>
                      </a:r>
                      <a:r>
                        <a:rPr lang="en-AU" sz="1400" b="1" baseline="0" dirty="0" smtClean="0"/>
                        <a:t> including  independent assessment, continuous development of the guidance material, and review processes to refine / add / remove product family specifications  - publish on the CEOS web site including progress toward Product Family Specifications</a:t>
                      </a:r>
                      <a:endParaRPr lang="en-AU" sz="1200" b="1" dirty="0"/>
                    </a:p>
                  </a:txBody>
                  <a:tcPr/>
                </a:tc>
                <a:tc>
                  <a:txBody>
                    <a:bodyPr/>
                    <a:lstStyle/>
                    <a:p>
                      <a:endParaRPr lang="en-AU" sz="1400" b="1" dirty="0"/>
                    </a:p>
                  </a:txBody>
                  <a:tcPr/>
                </a:tc>
                <a:tc>
                  <a:txBody>
                    <a:bodyPr/>
                    <a:lstStyle/>
                    <a:p>
                      <a:r>
                        <a:rPr lang="en-AU" sz="1400" b="1" dirty="0" smtClean="0">
                          <a:latin typeface="Arial Unicode MS"/>
                          <a:ea typeface="Arial Unicode MS"/>
                          <a:cs typeface="Arial Unicode MS"/>
                        </a:rPr>
                        <a:t>✔</a:t>
                      </a:r>
                      <a:endParaRPr lang="en-AU" sz="1400" b="1" dirty="0"/>
                    </a:p>
                  </a:txBody>
                  <a:tcPr/>
                </a:tc>
                <a:tc>
                  <a:txBody>
                    <a:bodyPr/>
                    <a:lstStyle/>
                    <a:p>
                      <a:endParaRPr lang="en-AU" sz="1400" b="1" dirty="0"/>
                    </a:p>
                  </a:txBody>
                  <a:tcPr/>
                </a:tc>
              </a:tr>
              <a:tr h="645041">
                <a:tc>
                  <a:txBody>
                    <a:bodyPr/>
                    <a:lstStyle/>
                    <a:p>
                      <a:pPr algn="l"/>
                      <a:r>
                        <a:rPr lang="en-AU" sz="1400" b="1" dirty="0" smtClean="0"/>
                        <a:t>2. Develop an on-line list</a:t>
                      </a:r>
                      <a:r>
                        <a:rPr lang="en-AU" sz="1400" b="1" baseline="0" dirty="0" smtClean="0"/>
                        <a:t> of CARD4L datasets, including the level of maturity (planned; algorithm development; test production; local production; systematic production; continuous improvement)</a:t>
                      </a:r>
                      <a:endParaRPr lang="en-AU" sz="1200" b="1" dirty="0"/>
                    </a:p>
                  </a:txBody>
                  <a:tcPr/>
                </a:tc>
                <a:tc>
                  <a:txBody>
                    <a:bodyPr/>
                    <a:lstStyle/>
                    <a:p>
                      <a:endParaRPr lang="en-AU" sz="1400" b="1" dirty="0"/>
                    </a:p>
                  </a:txBody>
                  <a:tcPr/>
                </a:tc>
                <a:tc>
                  <a:txBody>
                    <a:bodyPr/>
                    <a:lstStyle/>
                    <a:p>
                      <a:r>
                        <a:rPr lang="en-AU" sz="1400" b="1" dirty="0" smtClean="0">
                          <a:latin typeface="Arial Unicode MS"/>
                          <a:ea typeface="Arial Unicode MS"/>
                          <a:cs typeface="Arial Unicode MS"/>
                        </a:rPr>
                        <a:t>✔</a:t>
                      </a:r>
                      <a:endParaRPr lang="en-AU" sz="1400" b="1" dirty="0"/>
                    </a:p>
                  </a:txBody>
                  <a:tcPr/>
                </a:tc>
                <a:tc>
                  <a:txBody>
                    <a:bodyPr/>
                    <a:lstStyle/>
                    <a:p>
                      <a:r>
                        <a:rPr lang="en-AU" sz="1400" b="1" dirty="0" smtClean="0">
                          <a:latin typeface="Arial Unicode MS"/>
                          <a:ea typeface="Arial Unicode MS"/>
                          <a:cs typeface="Arial Unicode MS"/>
                        </a:rPr>
                        <a:t>✔</a:t>
                      </a:r>
                      <a:endParaRPr lang="en-AU" sz="1400" b="1" dirty="0"/>
                    </a:p>
                  </a:txBody>
                  <a:tcPr/>
                </a:tc>
              </a:tr>
              <a:tr h="645041">
                <a:tc>
                  <a:txBody>
                    <a:bodyPr/>
                    <a:lstStyle/>
                    <a:p>
                      <a:pPr algn="l"/>
                      <a:r>
                        <a:rPr lang="en-AU" sz="1400" b="1" dirty="0" smtClean="0"/>
                        <a:t>3. Showcase certain CARD4L products</a:t>
                      </a:r>
                      <a:r>
                        <a:rPr lang="en-AU" sz="1400" b="1" baseline="0" dirty="0" smtClean="0"/>
                        <a:t> – ALOS Global Mosaics; USGS-Landsat Surface Reflectance, and others, including their uses and benefits, on the web site.</a:t>
                      </a:r>
                      <a:endParaRPr lang="en-AU" sz="1200" b="1" dirty="0"/>
                    </a:p>
                  </a:txBody>
                  <a:tcPr/>
                </a:tc>
                <a:tc>
                  <a:txBody>
                    <a:bodyPr/>
                    <a:lstStyle/>
                    <a:p>
                      <a:r>
                        <a:rPr lang="en-AU" sz="1400" b="1" dirty="0" smtClean="0">
                          <a:latin typeface="Arial Unicode MS"/>
                          <a:ea typeface="Arial Unicode MS"/>
                          <a:cs typeface="Arial Unicode MS"/>
                        </a:rPr>
                        <a:t>✔</a:t>
                      </a:r>
                      <a:endParaRPr lang="en-AU" sz="1400" b="1" dirty="0"/>
                    </a:p>
                  </a:txBody>
                  <a:tcPr/>
                </a:tc>
                <a:tc>
                  <a:txBody>
                    <a:bodyPr/>
                    <a:lstStyle/>
                    <a:p>
                      <a:r>
                        <a:rPr lang="en-AU" sz="1400" b="1" dirty="0" smtClean="0">
                          <a:latin typeface="Arial Unicode MS"/>
                          <a:ea typeface="Arial Unicode MS"/>
                          <a:cs typeface="Arial Unicode MS"/>
                        </a:rPr>
                        <a:t>✔</a:t>
                      </a:r>
                      <a:endParaRPr lang="en-AU" sz="1400" b="1" dirty="0"/>
                    </a:p>
                  </a:txBody>
                  <a:tcPr/>
                </a:tc>
                <a:tc>
                  <a:txBody>
                    <a:bodyPr/>
                    <a:lstStyle/>
                    <a:p>
                      <a:r>
                        <a:rPr lang="en-AU" sz="1400" b="1" dirty="0" smtClean="0">
                          <a:latin typeface="Arial Unicode MS"/>
                          <a:ea typeface="Arial Unicode MS"/>
                          <a:cs typeface="Arial Unicode MS"/>
                        </a:rPr>
                        <a:t>✔</a:t>
                      </a:r>
                      <a:endParaRPr lang="en-AU" sz="1400" b="1" dirty="0"/>
                    </a:p>
                  </a:txBody>
                  <a:tcPr/>
                </a:tc>
              </a:tr>
              <a:tr h="645041">
                <a:tc>
                  <a:txBody>
                    <a:bodyPr/>
                    <a:lstStyle/>
                    <a:p>
                      <a:pPr algn="l"/>
                      <a:r>
                        <a:rPr lang="en-AU" sz="1400" b="1" baseline="0" dirty="0" smtClean="0"/>
                        <a:t>4. Maintain an open and inclusive team (LSI / FDA ..), seeking welcoming contributions from new players to continue to support the development and maintenance of the Product Family Specifications. </a:t>
                      </a:r>
                      <a:endParaRPr lang="en-AU" sz="1400" b="1" dirty="0"/>
                    </a:p>
                  </a:txBody>
                  <a:tcPr/>
                </a:tc>
                <a:tc>
                  <a:txBody>
                    <a:bodyPr/>
                    <a:lstStyle/>
                    <a:p>
                      <a:endParaRPr lang="en-AU" sz="1400" b="1" dirty="0"/>
                    </a:p>
                  </a:txBody>
                  <a:tcPr/>
                </a:tc>
                <a:tc>
                  <a:txBody>
                    <a:bodyPr/>
                    <a:lstStyle/>
                    <a:p>
                      <a:r>
                        <a:rPr lang="en-AU" sz="1400" b="1" dirty="0" smtClean="0">
                          <a:latin typeface="Arial Unicode MS"/>
                          <a:ea typeface="Arial Unicode MS"/>
                          <a:cs typeface="Arial Unicode MS"/>
                        </a:rPr>
                        <a:t>✔</a:t>
                      </a:r>
                      <a:endParaRPr lang="en-AU" sz="1400" b="1" dirty="0"/>
                    </a:p>
                  </a:txBody>
                  <a:tcPr/>
                </a:tc>
                <a:tc>
                  <a:txBody>
                    <a:bodyPr/>
                    <a:lstStyle/>
                    <a:p>
                      <a:endParaRPr lang="en-AU" sz="1400" b="1" dirty="0"/>
                    </a:p>
                  </a:txBody>
                  <a:tcPr/>
                </a:tc>
              </a:tr>
              <a:tr h="522467">
                <a:tc>
                  <a:txBody>
                    <a:bodyPr/>
                    <a:lstStyle/>
                    <a:p>
                      <a:pPr algn="l"/>
                      <a:r>
                        <a:rPr lang="en-AU" sz="1400" b="1" dirty="0" smtClean="0"/>
                        <a:t>5.</a:t>
                      </a:r>
                      <a:r>
                        <a:rPr lang="en-AU" sz="1400" b="1" baseline="0" dirty="0" smtClean="0"/>
                        <a:t> </a:t>
                      </a:r>
                      <a:r>
                        <a:rPr lang="en-AU" sz="1400" b="1" dirty="0" smtClean="0"/>
                        <a:t>Promote CARD4L (ARD) workshops</a:t>
                      </a:r>
                      <a:r>
                        <a:rPr lang="en-AU" sz="1400" b="1" baseline="0" dirty="0" smtClean="0"/>
                        <a:t> or special sessions alongside conferences and SIT meetings.</a:t>
                      </a:r>
                      <a:endParaRPr lang="en-AU" sz="1200" b="1" dirty="0"/>
                    </a:p>
                  </a:txBody>
                  <a:tcPr/>
                </a:tc>
                <a:tc>
                  <a:txBody>
                    <a:bodyPr/>
                    <a:lstStyle/>
                    <a:p>
                      <a:r>
                        <a:rPr lang="en-AU" sz="1400" b="1" dirty="0" smtClean="0">
                          <a:latin typeface="Arial Unicode MS"/>
                          <a:ea typeface="Arial Unicode MS"/>
                          <a:cs typeface="Arial Unicode MS"/>
                        </a:rPr>
                        <a:t>✔</a:t>
                      </a:r>
                      <a:endParaRPr lang="en-AU" sz="1400" b="1" dirty="0"/>
                    </a:p>
                  </a:txBody>
                  <a:tcPr/>
                </a:tc>
                <a:tc>
                  <a:txBody>
                    <a:bodyPr/>
                    <a:lstStyle/>
                    <a:p>
                      <a:r>
                        <a:rPr lang="en-AU" sz="1400" b="1" dirty="0" smtClean="0">
                          <a:latin typeface="Arial Unicode MS"/>
                          <a:ea typeface="Arial Unicode MS"/>
                          <a:cs typeface="Arial Unicode MS"/>
                        </a:rPr>
                        <a:t>✔</a:t>
                      </a:r>
                      <a:endParaRPr lang="en-AU" sz="1400" b="1" dirty="0"/>
                    </a:p>
                  </a:txBody>
                  <a:tcPr/>
                </a:tc>
                <a:tc>
                  <a:txBody>
                    <a:bodyPr/>
                    <a:lstStyle/>
                    <a:p>
                      <a:r>
                        <a:rPr lang="en-AU" sz="1400" b="1" dirty="0" smtClean="0">
                          <a:latin typeface="Arial Unicode MS"/>
                          <a:ea typeface="Arial Unicode MS"/>
                          <a:cs typeface="Arial Unicode MS"/>
                        </a:rPr>
                        <a:t>✔</a:t>
                      </a:r>
                      <a:endParaRPr lang="en-AU" sz="1400" b="1" dirty="0"/>
                    </a:p>
                  </a:txBody>
                  <a:tcPr/>
                </a:tc>
              </a:tr>
            </a:tbl>
          </a:graphicData>
        </a:graphic>
      </p:graphicFrame>
    </p:spTree>
    <p:extLst>
      <p:ext uri="{BB962C8B-B14F-4D97-AF65-F5344CB8AC3E}">
        <p14:creationId xmlns:p14="http://schemas.microsoft.com/office/powerpoint/2010/main" val="54903386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224180"/>
            <a:ext cx="8153400" cy="4954943"/>
          </a:xfrm>
        </p:spPr>
        <p:txBody>
          <a:bodyPr/>
          <a:lstStyle/>
          <a:p>
            <a:pPr marL="0" indent="0">
              <a:buNone/>
            </a:pPr>
            <a:r>
              <a:rPr lang="en-AU" dirty="0">
                <a:solidFill>
                  <a:srgbClr val="002060"/>
                </a:solidFill>
              </a:rPr>
              <a:t>Full exploitation of EO data requires CARD4L, MRI, and FDA along with critical user feedback informing future directions</a:t>
            </a:r>
          </a:p>
        </p:txBody>
      </p:sp>
      <p:sp>
        <p:nvSpPr>
          <p:cNvPr id="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a:solidFill>
                  <a:schemeClr val="bg1"/>
                </a:solidFill>
              </a:rPr>
              <a:t>CARD4L, MRI, and FDA Relationship</a:t>
            </a:r>
          </a:p>
        </p:txBody>
      </p:sp>
      <p:grpSp>
        <p:nvGrpSpPr>
          <p:cNvPr id="10" name="Group 9"/>
          <p:cNvGrpSpPr/>
          <p:nvPr/>
        </p:nvGrpSpPr>
        <p:grpSpPr>
          <a:xfrm>
            <a:off x="1369431" y="2321786"/>
            <a:ext cx="6480790" cy="4336798"/>
            <a:chOff x="1369431" y="2304347"/>
            <a:chExt cx="5868674" cy="3909946"/>
          </a:xfrm>
        </p:grpSpPr>
        <p:sp>
          <p:nvSpPr>
            <p:cNvPr id="5" name="Oval 4"/>
            <p:cNvSpPr/>
            <p:nvPr/>
          </p:nvSpPr>
          <p:spPr>
            <a:xfrm>
              <a:off x="1369431" y="2639645"/>
              <a:ext cx="3136315" cy="2302141"/>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AU" sz="1600" b="1" dirty="0">
                  <a:solidFill>
                    <a:srgbClr val="002060"/>
                  </a:solidFill>
                </a:rPr>
                <a:t>FDA</a:t>
              </a:r>
              <a:endParaRPr lang="en-AU" sz="1600" dirty="0">
                <a:solidFill>
                  <a:srgbClr val="002060"/>
                </a:solidFill>
              </a:endParaRPr>
            </a:p>
            <a:p>
              <a:pPr marL="285750" marR="0" indent="-285750" algn="l" defTabSz="457200" rtl="0" fontAlgn="auto" latinLnBrk="0" hangingPunct="0">
                <a:lnSpc>
                  <a:spcPct val="100000"/>
                </a:lnSpc>
                <a:spcBef>
                  <a:spcPts val="0"/>
                </a:spcBef>
                <a:spcAft>
                  <a:spcPts val="0"/>
                </a:spcAft>
                <a:buClrTx/>
                <a:buSzTx/>
                <a:buFontTx/>
                <a:buChar char="-"/>
                <a:tabLst/>
              </a:pPr>
              <a:r>
                <a:rPr lang="en-AU" sz="1600" u="sng" dirty="0">
                  <a:solidFill>
                    <a:srgbClr val="002060"/>
                  </a:solidFill>
                </a:rPr>
                <a:t>MRI and</a:t>
              </a:r>
              <a:r>
                <a:rPr kumimoji="0" lang="en-AU" sz="1600" b="0" i="0" u="sng" strike="noStrike" cap="none" spc="0" normalizeH="0" dirty="0">
                  <a:ln>
                    <a:noFill/>
                  </a:ln>
                  <a:solidFill>
                    <a:srgbClr val="002060"/>
                  </a:solidFill>
                  <a:effectLst/>
                  <a:uFillTx/>
                  <a:latin typeface="+mn-lt"/>
                  <a:ea typeface="+mn-ea"/>
                  <a:cs typeface="+mn-cs"/>
                  <a:sym typeface="Avenir Roman"/>
                </a:rPr>
                <a:t> </a:t>
              </a:r>
              <a:r>
                <a:rPr lang="en-AU" sz="1600" i="1" u="sng" dirty="0">
                  <a:solidFill>
                    <a:srgbClr val="002060"/>
                  </a:solidFill>
                </a:rPr>
                <a:t>CARD4L are vital components of FDAs</a:t>
              </a:r>
            </a:p>
            <a:p>
              <a:pPr marL="285750" marR="0" indent="-285750" algn="l" defTabSz="457200" rtl="0" fontAlgn="auto" latinLnBrk="0" hangingPunct="0">
                <a:lnSpc>
                  <a:spcPct val="100000"/>
                </a:lnSpc>
                <a:spcBef>
                  <a:spcPts val="0"/>
                </a:spcBef>
                <a:spcAft>
                  <a:spcPts val="0"/>
                </a:spcAft>
                <a:buClrTx/>
                <a:buSzTx/>
                <a:buFontTx/>
                <a:buChar char="-"/>
                <a:tabLst/>
              </a:pPr>
              <a:r>
                <a:rPr lang="en-AU" sz="1600" dirty="0">
                  <a:solidFill>
                    <a:srgbClr val="002060"/>
                  </a:solidFill>
                </a:rPr>
                <a:t>CARD4L-compliant products feed FDAs</a:t>
              </a:r>
            </a:p>
            <a:p>
              <a:pPr marL="0" marR="0" indent="0" algn="l" defTabSz="457200" rtl="0" fontAlgn="auto" latinLnBrk="0" hangingPunct="0">
                <a:lnSpc>
                  <a:spcPct val="100000"/>
                </a:lnSpc>
                <a:spcBef>
                  <a:spcPts val="0"/>
                </a:spcBef>
                <a:spcAft>
                  <a:spcPts val="0"/>
                </a:spcAft>
                <a:buClrTx/>
                <a:buSzTx/>
                <a:buFontTx/>
                <a:buNone/>
                <a:tabLst/>
              </a:pPr>
              <a:endParaRPr kumimoji="0" lang="en-AU" sz="1600" b="0" i="1" u="sng" strike="noStrike" cap="none" spc="0" normalizeH="0" baseline="0" dirty="0">
                <a:ln>
                  <a:noFill/>
                </a:ln>
                <a:solidFill>
                  <a:srgbClr val="002060"/>
                </a:solidFill>
                <a:effectLst/>
                <a:uFillTx/>
                <a:sym typeface="Avenir Roman"/>
              </a:endParaRPr>
            </a:p>
          </p:txBody>
        </p:sp>
        <p:sp>
          <p:nvSpPr>
            <p:cNvPr id="6" name="Oval 5"/>
            <p:cNvSpPr/>
            <p:nvPr/>
          </p:nvSpPr>
          <p:spPr>
            <a:xfrm>
              <a:off x="3954714" y="2304347"/>
              <a:ext cx="3283391" cy="2926453"/>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defTabSz="457200" rtl="0" fontAlgn="auto" latinLnBrk="0" hangingPunct="0">
                <a:lnSpc>
                  <a:spcPct val="100000"/>
                </a:lnSpc>
                <a:spcBef>
                  <a:spcPts val="0"/>
                </a:spcBef>
                <a:spcAft>
                  <a:spcPts val="0"/>
                </a:spcAft>
                <a:buClrTx/>
                <a:buSzTx/>
                <a:buFontTx/>
                <a:buNone/>
                <a:tabLst/>
              </a:pPr>
              <a:r>
                <a:rPr lang="en-AU" sz="1600" b="1" dirty="0">
                  <a:solidFill>
                    <a:srgbClr val="002060"/>
                  </a:solidFill>
                </a:rPr>
                <a:t>MRI</a:t>
              </a:r>
              <a:endParaRPr lang="en-AU" sz="1600" dirty="0">
                <a:solidFill>
                  <a:srgbClr val="002060"/>
                </a:solidFill>
              </a:endParaRPr>
            </a:p>
            <a:p>
              <a:pPr marL="117475" marR="0" indent="-117475" defTabSz="457200" rtl="0" fontAlgn="auto" latinLnBrk="0" hangingPunct="0">
                <a:lnSpc>
                  <a:spcPct val="100000"/>
                </a:lnSpc>
                <a:spcBef>
                  <a:spcPts val="0"/>
                </a:spcBef>
                <a:spcAft>
                  <a:spcPts val="0"/>
                </a:spcAft>
                <a:buClrTx/>
                <a:buSzTx/>
                <a:buFontTx/>
                <a:buNone/>
                <a:tabLst/>
              </a:pPr>
              <a:r>
                <a:rPr lang="en-AU" sz="1600" dirty="0">
                  <a:solidFill>
                    <a:srgbClr val="002060"/>
                  </a:solidFill>
                </a:rPr>
                <a:t>-	Addresses how to combine data / scientific methods to maximize interoperability</a:t>
              </a:r>
            </a:p>
            <a:p>
              <a:pPr marL="117475" lvl="2" indent="-117475">
                <a:buFontTx/>
                <a:buChar char="-"/>
              </a:pPr>
              <a:r>
                <a:rPr kumimoji="0" lang="en-AU" sz="1600" b="0" i="1" u="sng" strike="noStrike" cap="none" spc="0" normalizeH="0" dirty="0">
                  <a:ln>
                    <a:noFill/>
                  </a:ln>
                  <a:solidFill>
                    <a:srgbClr val="002060"/>
                  </a:solidFill>
                  <a:effectLst/>
                  <a:uFillTx/>
                  <a:latin typeface="+mn-lt"/>
                  <a:ea typeface="+mn-ea"/>
                  <a:cs typeface="+mn-cs"/>
                  <a:sym typeface="Avenir Roman"/>
                </a:rPr>
                <a:t>CARD4L</a:t>
              </a:r>
              <a:r>
                <a:rPr kumimoji="0" lang="en-AU" sz="1600" b="0" i="1" u="sng" strike="noStrike" cap="none" spc="0" normalizeH="0" dirty="0">
                  <a:ln>
                    <a:noFill/>
                  </a:ln>
                  <a:solidFill>
                    <a:srgbClr val="002060"/>
                  </a:solidFill>
                  <a:effectLst/>
                  <a:uFillTx/>
                  <a:sym typeface="Avenir Roman"/>
                </a:rPr>
                <a:t> is the first step to MRI</a:t>
              </a:r>
              <a:endParaRPr lang="en-AU" sz="1600" dirty="0">
                <a:solidFill>
                  <a:srgbClr val="002060"/>
                </a:solidFill>
              </a:endParaRPr>
            </a:p>
            <a:p>
              <a:pPr marL="117475" lvl="2" indent="-117475"/>
              <a:r>
                <a:rPr lang="en-AU" sz="1600" dirty="0">
                  <a:solidFill>
                    <a:srgbClr val="002060"/>
                  </a:solidFill>
                </a:rPr>
                <a:t>-	MRI provides feedback to CARD4L</a:t>
              </a:r>
              <a:r>
                <a:rPr kumimoji="0" lang="en-AU" sz="1600" b="0" i="0" u="none" strike="noStrike" cap="none" spc="0" normalizeH="0" dirty="0">
                  <a:ln>
                    <a:noFill/>
                  </a:ln>
                  <a:solidFill>
                    <a:srgbClr val="002060"/>
                  </a:solidFill>
                  <a:effectLst/>
                  <a:uFillTx/>
                  <a:latin typeface="+mn-lt"/>
                  <a:ea typeface="+mn-ea"/>
                  <a:cs typeface="+mn-cs"/>
                  <a:sym typeface="Avenir Roman"/>
                </a:rPr>
                <a:t> </a:t>
              </a:r>
              <a:endParaRPr kumimoji="0" lang="en-AU" sz="1600" b="0" i="0" u="none" strike="noStrike" cap="none" spc="0" normalizeH="0" baseline="0" dirty="0">
                <a:ln>
                  <a:noFill/>
                </a:ln>
                <a:solidFill>
                  <a:srgbClr val="002060"/>
                </a:solidFill>
                <a:effectLst/>
                <a:uFillTx/>
                <a:latin typeface="+mn-lt"/>
                <a:ea typeface="+mn-ea"/>
                <a:cs typeface="+mn-cs"/>
                <a:sym typeface="Avenir Roman"/>
              </a:endParaRPr>
            </a:p>
          </p:txBody>
        </p:sp>
        <p:sp>
          <p:nvSpPr>
            <p:cNvPr id="7" name="Oval 6"/>
            <p:cNvSpPr/>
            <p:nvPr/>
          </p:nvSpPr>
          <p:spPr>
            <a:xfrm>
              <a:off x="2252523" y="4848618"/>
              <a:ext cx="3381233" cy="1365675"/>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AU" sz="1600" b="1" dirty="0">
                  <a:solidFill>
                    <a:srgbClr val="002060"/>
                  </a:solidFill>
                </a:rPr>
                <a:t>CARD4L</a:t>
              </a:r>
            </a:p>
            <a:p>
              <a:pPr marL="285750" marR="0" indent="-285750" algn="l" defTabSz="457200" rtl="0" fontAlgn="auto" latinLnBrk="0" hangingPunct="0">
                <a:lnSpc>
                  <a:spcPct val="100000"/>
                </a:lnSpc>
                <a:spcBef>
                  <a:spcPts val="0"/>
                </a:spcBef>
                <a:spcAft>
                  <a:spcPts val="0"/>
                </a:spcAft>
                <a:buClrTx/>
                <a:buSzTx/>
                <a:buFontTx/>
                <a:buChar char="-"/>
                <a:tabLst/>
              </a:pPr>
              <a:r>
                <a:rPr lang="en-AU" sz="1600" i="1" u="sng" dirty="0">
                  <a:solidFill>
                    <a:srgbClr val="002060"/>
                  </a:solidFill>
                </a:rPr>
                <a:t>Is the step to get the data ‘ready for’ FDAs and interoperability</a:t>
              </a:r>
              <a:endParaRPr lang="en-AU" sz="1600" dirty="0">
                <a:solidFill>
                  <a:srgbClr val="002060"/>
                </a:solidFill>
              </a:endParaRPr>
            </a:p>
          </p:txBody>
        </p:sp>
      </p:grpSp>
      <p:cxnSp>
        <p:nvCxnSpPr>
          <p:cNvPr id="18" name="Straight Arrow Connector 17"/>
          <p:cNvCxnSpPr>
            <a:cxnSpLocks/>
          </p:cNvCxnSpPr>
          <p:nvPr/>
        </p:nvCxnSpPr>
        <p:spPr>
          <a:xfrm rot="5400000" flipH="1" flipV="1">
            <a:off x="4000970" y="1169620"/>
            <a:ext cx="412654" cy="2660385"/>
          </a:xfrm>
          <a:prstGeom prst="curvedConnector3">
            <a:avLst>
              <a:gd name="adj1" fmla="val 155398"/>
            </a:avLst>
          </a:prstGeom>
          <a:noFill/>
          <a:ln w="31750" cap="flat">
            <a:solidFill>
              <a:srgbClr val="002060"/>
            </a:solidFill>
            <a:prstDash val="solid"/>
            <a:round/>
            <a:headEnd type="stealth" w="lg" len="lg"/>
            <a:tailEnd type="none"/>
          </a:ln>
          <a:effectLst/>
          <a:sp3d/>
        </p:spPr>
        <p:style>
          <a:lnRef idx="0">
            <a:scrgbClr r="0" g="0" b="0"/>
          </a:lnRef>
          <a:fillRef idx="0">
            <a:scrgbClr r="0" g="0" b="0"/>
          </a:fillRef>
          <a:effectRef idx="0">
            <a:scrgbClr r="0" g="0" b="0"/>
          </a:effectRef>
          <a:fontRef idx="none"/>
        </p:style>
      </p:cxnSp>
      <p:cxnSp>
        <p:nvCxnSpPr>
          <p:cNvPr id="19" name="Straight Arrow Connector 17"/>
          <p:cNvCxnSpPr/>
          <p:nvPr/>
        </p:nvCxnSpPr>
        <p:spPr>
          <a:xfrm rot="14400000" flipH="1" flipV="1">
            <a:off x="6344396" y="4344132"/>
            <a:ext cx="412654" cy="2660385"/>
          </a:xfrm>
          <a:prstGeom prst="curvedConnector3">
            <a:avLst>
              <a:gd name="adj1" fmla="val 155398"/>
            </a:avLst>
          </a:prstGeom>
          <a:noFill/>
          <a:ln w="31750" cap="flat">
            <a:solidFill>
              <a:srgbClr val="002060"/>
            </a:solidFill>
            <a:prstDash val="solid"/>
            <a:round/>
            <a:headEnd type="stealth" w="lg" len="lg"/>
            <a:tailEnd type="none"/>
          </a:ln>
          <a:effectLst/>
          <a:sp3d/>
        </p:spPr>
        <p:style>
          <a:lnRef idx="0">
            <a:scrgbClr r="0" g="0" b="0"/>
          </a:lnRef>
          <a:fillRef idx="0">
            <a:scrgbClr r="0" g="0" b="0"/>
          </a:fillRef>
          <a:effectRef idx="0">
            <a:scrgbClr r="0" g="0" b="0"/>
          </a:effectRef>
          <a:fontRef idx="none"/>
        </p:style>
      </p:cxnSp>
      <p:cxnSp>
        <p:nvCxnSpPr>
          <p:cNvPr id="20" name="Straight Arrow Connector 17"/>
          <p:cNvCxnSpPr>
            <a:cxnSpLocks/>
          </p:cNvCxnSpPr>
          <p:nvPr/>
        </p:nvCxnSpPr>
        <p:spPr>
          <a:xfrm rot="5400000" flipH="1" flipV="1">
            <a:off x="4153370" y="1322020"/>
            <a:ext cx="412654" cy="2660385"/>
          </a:xfrm>
          <a:prstGeom prst="curvedConnector3">
            <a:avLst>
              <a:gd name="adj1" fmla="val 155398"/>
            </a:avLst>
          </a:prstGeom>
          <a:noFill/>
          <a:ln w="31750" cap="flat">
            <a:solidFill>
              <a:srgbClr val="00B050"/>
            </a:solidFill>
            <a:prstDash val="sysDash"/>
            <a:round/>
            <a:headEnd type="none" w="lg" len="lg"/>
            <a:tailEnd type="stealth" w="lg" len="lg"/>
          </a:ln>
          <a:effectLst/>
          <a:sp3d/>
        </p:spPr>
        <p:style>
          <a:lnRef idx="0">
            <a:scrgbClr r="0" g="0" b="0"/>
          </a:lnRef>
          <a:fillRef idx="0">
            <a:scrgbClr r="0" g="0" b="0"/>
          </a:fillRef>
          <a:effectRef idx="0">
            <a:scrgbClr r="0" g="0" b="0"/>
          </a:effectRef>
          <a:fontRef idx="none"/>
        </p:style>
      </p:cxnSp>
      <p:cxnSp>
        <p:nvCxnSpPr>
          <p:cNvPr id="21" name="Straight Arrow Connector 17"/>
          <p:cNvCxnSpPr/>
          <p:nvPr/>
        </p:nvCxnSpPr>
        <p:spPr>
          <a:xfrm rot="14400000" flipH="1" flipV="1">
            <a:off x="6496796" y="4496532"/>
            <a:ext cx="412654" cy="2660385"/>
          </a:xfrm>
          <a:prstGeom prst="curvedConnector3">
            <a:avLst>
              <a:gd name="adj1" fmla="val 155398"/>
            </a:avLst>
          </a:prstGeom>
          <a:noFill/>
          <a:ln w="31750" cap="flat">
            <a:solidFill>
              <a:srgbClr val="00B050"/>
            </a:solidFill>
            <a:prstDash val="sysDash"/>
            <a:round/>
            <a:headEnd type="none" w="lg" len="lg"/>
            <a:tailEnd type="stealth" w="lg" len="lg"/>
          </a:ln>
          <a:effectLst/>
          <a:sp3d/>
        </p:spPr>
        <p:style>
          <a:lnRef idx="0">
            <a:scrgbClr r="0" g="0" b="0"/>
          </a:lnRef>
          <a:fillRef idx="0">
            <a:scrgbClr r="0" g="0" b="0"/>
          </a:fillRef>
          <a:effectRef idx="0">
            <a:scrgbClr r="0" g="0" b="0"/>
          </a:effectRef>
          <a:fontRef idx="none"/>
        </p:style>
      </p:cxnSp>
      <p:cxnSp>
        <p:nvCxnSpPr>
          <p:cNvPr id="22" name="Straight Arrow Connector 17"/>
          <p:cNvCxnSpPr>
            <a:cxnSpLocks/>
          </p:cNvCxnSpPr>
          <p:nvPr/>
        </p:nvCxnSpPr>
        <p:spPr>
          <a:xfrm rot="16200000" flipH="1">
            <a:off x="1103892" y="4781733"/>
            <a:ext cx="1614583" cy="822799"/>
          </a:xfrm>
          <a:prstGeom prst="curvedConnector2">
            <a:avLst/>
          </a:prstGeom>
          <a:noFill/>
          <a:ln w="31750" cap="flat">
            <a:solidFill>
              <a:srgbClr val="00B050"/>
            </a:solidFill>
            <a:prstDash val="sysDash"/>
            <a:round/>
            <a:headEnd type="none" w="lg" len="lg"/>
            <a:tailEnd type="stealth"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377500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a:bodyPr>
          <a:lstStyle/>
          <a:p>
            <a:pPr marL="0" indent="0">
              <a:buNone/>
            </a:pPr>
            <a:r>
              <a:rPr lang="en-AU" sz="2300" dirty="0" smtClean="0"/>
              <a:t>Background</a:t>
            </a:r>
          </a:p>
          <a:p>
            <a:r>
              <a:rPr lang="en-AU" sz="2300" dirty="0" smtClean="0"/>
              <a:t>The FDA-AHT recommended that LSI-VC consider a broader strategy for ARD, i.e., beyond Land (CARD4L). </a:t>
            </a:r>
            <a:br>
              <a:rPr lang="en-AU" sz="2300" dirty="0" smtClean="0"/>
            </a:br>
            <a:r>
              <a:rPr lang="en-AU" sz="2300" dirty="0" smtClean="0"/>
              <a:t>The rationale is that analysis ready data are necessary ..</a:t>
            </a:r>
          </a:p>
          <a:p>
            <a:endParaRPr lang="en-AU" sz="2300" dirty="0" smtClean="0"/>
          </a:p>
          <a:p>
            <a:endParaRPr lang="en-AU" dirty="0" smtClean="0"/>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smtClean="0"/>
              <a:t>A Broader ARD Strategy?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810" y="3293309"/>
            <a:ext cx="6454140" cy="3345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417320" y="4809324"/>
            <a:ext cx="2362200" cy="1614755"/>
          </a:xfrm>
          <a:prstGeom prst="roundRect">
            <a:avLst/>
          </a:prstGeom>
          <a:noFill/>
          <a:ln w="5715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latin typeface="+mn-lt"/>
              <a:ea typeface="+mn-ea"/>
              <a:cs typeface="+mn-cs"/>
              <a:sym typeface="Avenir Roman"/>
            </a:endParaRPr>
          </a:p>
        </p:txBody>
      </p:sp>
    </p:spTree>
    <p:extLst>
      <p:ext uri="{BB962C8B-B14F-4D97-AF65-F5344CB8AC3E}">
        <p14:creationId xmlns:p14="http://schemas.microsoft.com/office/powerpoint/2010/main" val="39398147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a:bodyPr>
          <a:lstStyle/>
          <a:p>
            <a:endParaRPr lang="en-AU" dirty="0" smtClean="0"/>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smtClean="0"/>
              <a:t>A Broader ARD Strategy?</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85" y="1051571"/>
            <a:ext cx="8381936" cy="5375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93321" y="2752827"/>
            <a:ext cx="3804358" cy="3807508"/>
          </a:xfrm>
          <a:prstGeom prst="roundRect">
            <a:avLst/>
          </a:prstGeom>
          <a:noFill/>
          <a:ln w="5715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latin typeface="+mn-lt"/>
              <a:ea typeface="+mn-ea"/>
              <a:cs typeface="+mn-cs"/>
              <a:sym typeface="Avenir Roman"/>
            </a:endParaRPr>
          </a:p>
        </p:txBody>
      </p:sp>
    </p:spTree>
    <p:extLst>
      <p:ext uri="{BB962C8B-B14F-4D97-AF65-F5344CB8AC3E}">
        <p14:creationId xmlns:p14="http://schemas.microsoft.com/office/powerpoint/2010/main" val="32135178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fontScale="92500" lnSpcReduction="10000"/>
          </a:bodyPr>
          <a:lstStyle/>
          <a:p>
            <a:pPr marL="0" indent="0">
              <a:buNone/>
            </a:pPr>
            <a:r>
              <a:rPr lang="en-AU" sz="2300" dirty="0" smtClean="0"/>
              <a:t>Background</a:t>
            </a:r>
          </a:p>
          <a:p>
            <a:r>
              <a:rPr lang="en-AU" sz="2300" dirty="0" smtClean="0"/>
              <a:t>At the SIT Workshop a meeting of the VC’s considered this question</a:t>
            </a:r>
          </a:p>
          <a:p>
            <a:pPr marL="0" indent="0">
              <a:buNone/>
            </a:pPr>
            <a:r>
              <a:rPr lang="en-AU" sz="2300" dirty="0" smtClean="0"/>
              <a:t>VC meeting outcomes</a:t>
            </a:r>
          </a:p>
          <a:p>
            <a:r>
              <a:rPr lang="en-AU" sz="2300" dirty="0" smtClean="0"/>
              <a:t>The meeting noted that, in practice, oceanographic and atmospheric approaches that provide grids of variables such as sea surface temperature (which in turn underlie products such as NOAA coral bleaching warning product) are exemplars of and have provided the guidance for CARD4L</a:t>
            </a:r>
          </a:p>
          <a:p>
            <a:r>
              <a:rPr lang="en-AU" sz="2300" dirty="0" smtClean="0"/>
              <a:t>Nonetheless, the CARD4L framework offers a general formalisation of the that may be of value to other VC communities</a:t>
            </a:r>
          </a:p>
          <a:p>
            <a:r>
              <a:rPr lang="en-AU" sz="2300" dirty="0" smtClean="0"/>
              <a:t>LSI-VC agreed to provide the other VC’s with the CARD4L framework for their consideration.</a:t>
            </a:r>
          </a:p>
          <a:p>
            <a:r>
              <a:rPr lang="en-AU" sz="2300" dirty="0" smtClean="0"/>
              <a:t>FDA-AHT recommendation (to consider a strategy) was retained.</a:t>
            </a:r>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smtClean="0"/>
              <a:t>A Broader ARD Strategy?</a:t>
            </a:r>
          </a:p>
        </p:txBody>
      </p:sp>
    </p:spTree>
    <p:extLst>
      <p:ext uri="{BB962C8B-B14F-4D97-AF65-F5344CB8AC3E}">
        <p14:creationId xmlns:p14="http://schemas.microsoft.com/office/powerpoint/2010/main" val="235484878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a:bodyPr>
          <a:lstStyle/>
          <a:p>
            <a:pPr marL="0" indent="0">
              <a:buNone/>
            </a:pPr>
            <a:r>
              <a:rPr lang="en-AU" sz="2300" dirty="0" smtClean="0"/>
              <a:t>Considerations</a:t>
            </a:r>
          </a:p>
          <a:p>
            <a:r>
              <a:rPr lang="en-AU" sz="2300" dirty="0" smtClean="0"/>
              <a:t>The action from LSI-VC to share the CARD4L framework is and gather feedback is still in train.</a:t>
            </a:r>
          </a:p>
          <a:p>
            <a:r>
              <a:rPr lang="en-AU" sz="2300" dirty="0" smtClean="0"/>
              <a:t>A broader CEOS strategy for analysis read data would be beyond the scope of the </a:t>
            </a:r>
            <a:r>
              <a:rPr lang="en-AU" sz="2300" u="sng" dirty="0" smtClean="0"/>
              <a:t>Land</a:t>
            </a:r>
            <a:r>
              <a:rPr lang="en-AU" sz="2300" dirty="0" smtClean="0"/>
              <a:t> Surface Imaging VC. Other discipline VCs would need to have a stake in the work.</a:t>
            </a:r>
          </a:p>
          <a:p>
            <a:r>
              <a:rPr lang="en-AU" sz="2300" dirty="0" smtClean="0"/>
              <a:t>The first step would be for FRD-AHT to clarify the outcomes desired of this task (what benefit is sought?), and to capture the scope.</a:t>
            </a:r>
          </a:p>
          <a:p>
            <a:endParaRPr lang="en-AU" dirty="0" smtClean="0"/>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smtClean="0"/>
              <a:t>A Broader ARD Strategy?</a:t>
            </a:r>
          </a:p>
        </p:txBody>
      </p:sp>
    </p:spTree>
    <p:extLst>
      <p:ext uri="{BB962C8B-B14F-4D97-AF65-F5344CB8AC3E}">
        <p14:creationId xmlns:p14="http://schemas.microsoft.com/office/powerpoint/2010/main" val="269880250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058863"/>
            <a:ext cx="7391400" cy="474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28473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AU" dirty="0" smtClean="0"/>
          </a:p>
          <a:p>
            <a:r>
              <a:rPr lang="en-AU" dirty="0" smtClean="0"/>
              <a:t>The correct </a:t>
            </a:r>
            <a:r>
              <a:rPr lang="en-AU" smtClean="0"/>
              <a:t>slide template is needed!</a:t>
            </a:r>
            <a:endParaRPr lang="en-AU"/>
          </a:p>
        </p:txBody>
      </p:sp>
    </p:spTree>
    <p:extLst>
      <p:ext uri="{BB962C8B-B14F-4D97-AF65-F5344CB8AC3E}">
        <p14:creationId xmlns:p14="http://schemas.microsoft.com/office/powerpoint/2010/main" val="271182065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AU"/>
          </a:p>
        </p:txBody>
      </p:sp>
    </p:spTree>
    <p:extLst>
      <p:ext uri="{BB962C8B-B14F-4D97-AF65-F5344CB8AC3E}">
        <p14:creationId xmlns:p14="http://schemas.microsoft.com/office/powerpoint/2010/main" val="295699655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a:bodyPr>
          <a:lstStyle/>
          <a:p>
            <a:r>
              <a:rPr lang="en-US" sz="2400" dirty="0" smtClean="0"/>
              <a:t>Bianca </a:t>
            </a:r>
            <a:r>
              <a:rPr lang="en-US" sz="2400" dirty="0" err="1" smtClean="0"/>
              <a:t>Hoersch</a:t>
            </a:r>
            <a:r>
              <a:rPr lang="en-US" sz="2400" dirty="0" smtClean="0"/>
              <a:t> (ESA co-chair) has moved to a new role in ESA.  </a:t>
            </a:r>
          </a:p>
          <a:p>
            <a:r>
              <a:rPr lang="en-US" sz="2400" dirty="0" smtClean="0"/>
              <a:t>ESA have identified Susan Mecklenburg as a follow-on co-chair.</a:t>
            </a:r>
          </a:p>
          <a:p>
            <a:r>
              <a:rPr lang="en-US" sz="2400" dirty="0" smtClean="0"/>
              <a:t>Daniel Wicks has joined LSI-VC from UK Satellite Applications Catapult.</a:t>
            </a:r>
          </a:p>
          <a:p>
            <a:r>
              <a:rPr lang="en-US" sz="2400" dirty="0" smtClean="0"/>
              <a:t>Andreia Siqueira has joined LSI-VC from Geoscience Australia, with a focus on supporting the implementation of the CARD4L framework.</a:t>
            </a:r>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smtClean="0"/>
              <a:t>LSI-VC Membership changes</a:t>
            </a:r>
          </a:p>
        </p:txBody>
      </p:sp>
    </p:spTree>
    <p:extLst>
      <p:ext uri="{BB962C8B-B14F-4D97-AF65-F5344CB8AC3E}">
        <p14:creationId xmlns:p14="http://schemas.microsoft.com/office/powerpoint/2010/main" val="23776764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457200" y="1219200"/>
            <a:ext cx="8686800" cy="5105400"/>
          </a:xfrm>
        </p:spPr>
        <p:txBody>
          <a:bodyPr/>
          <a:lstStyle/>
          <a:p>
            <a:pPr marL="285750" indent="-285750">
              <a:buFont typeface="Arial" panose="020B0604020202020204" pitchFamily="34" charset="0"/>
              <a:buChar char="•"/>
            </a:pPr>
            <a:r>
              <a:rPr lang="en-US" dirty="0">
                <a:cs typeface="Arial Bold" panose="020B0704020202020204" pitchFamily="34" charset="0"/>
              </a:rPr>
              <a:t>The Land Surface Imaging Virtual Constellation (LSI-VC) was tasked (Nov 2015) to “Define intercomparable Analysis-Ready Data (ARD) products within the context of land surface imaging”. </a:t>
            </a:r>
          </a:p>
          <a:p>
            <a:pPr marL="285750" indent="-285750">
              <a:buFont typeface="Arial" panose="020B0604020202020204" pitchFamily="34" charset="0"/>
              <a:buChar char="•"/>
            </a:pPr>
            <a:endParaRPr lang="en-US" sz="1000" dirty="0">
              <a:cs typeface="Arial Bold" panose="020B0704020202020204" pitchFamily="34" charset="0"/>
            </a:endParaRPr>
          </a:p>
          <a:p>
            <a:pPr marL="285750" indent="-285750">
              <a:buFont typeface="Arial" panose="020B0604020202020204" pitchFamily="34" charset="0"/>
              <a:buChar char="•"/>
            </a:pPr>
            <a:r>
              <a:rPr lang="en-US" dirty="0">
                <a:cs typeface="Arial Bold" panose="020B0704020202020204" pitchFamily="34" charset="0"/>
              </a:rPr>
              <a:t>CEOS Analysis Ready Data for Land (CARD4L), are satellite data that have been processed to a minimum set of requirements and organized into a form that allows immediate analysis with a minimum of additional user effort, and, interoperability both through time and with other datasets</a:t>
            </a:r>
          </a:p>
          <a:p>
            <a:pPr marL="285750" indent="-285750">
              <a:buFont typeface="Arial" panose="020B0604020202020204" pitchFamily="34" charset="0"/>
              <a:buChar char="•"/>
            </a:pPr>
            <a:endParaRPr lang="en-US" sz="1000" dirty="0">
              <a:cs typeface="Arial Bold" panose="020B0704020202020204" pitchFamily="34" charset="0"/>
            </a:endParaRPr>
          </a:p>
          <a:p>
            <a:pPr marL="285750" indent="-285750">
              <a:buFont typeface="Arial" panose="020B0604020202020204" pitchFamily="34" charset="0"/>
              <a:buChar char="•"/>
            </a:pPr>
            <a:r>
              <a:rPr lang="en-US" dirty="0">
                <a:cs typeface="Arial Bold" panose="020B0704020202020204" pitchFamily="34" charset="0"/>
              </a:rPr>
              <a:t>Framework for establishing ‘minimum requirements’ for products that:</a:t>
            </a:r>
          </a:p>
          <a:p>
            <a:pPr marL="697230" lvl="2" indent="-342900">
              <a:buFont typeface="Courier New" panose="02070309020205020404" pitchFamily="49" charset="0"/>
              <a:buChar char="o"/>
            </a:pPr>
            <a:r>
              <a:rPr lang="en-US" sz="1800" dirty="0">
                <a:cs typeface="Arial Bold" panose="020B0704020202020204" pitchFamily="34" charset="0"/>
              </a:rPr>
              <a:t>Are ready for ‘immediate analysis’</a:t>
            </a:r>
          </a:p>
          <a:p>
            <a:pPr marL="697230" lvl="2" indent="-342900">
              <a:buFont typeface="Courier New" panose="02070309020205020404" pitchFamily="49" charset="0"/>
              <a:buChar char="o"/>
            </a:pPr>
            <a:r>
              <a:rPr lang="en-US" sz="1800" dirty="0">
                <a:cs typeface="Arial Bold" panose="020B0704020202020204" pitchFamily="34" charset="0"/>
              </a:rPr>
              <a:t>Require minimal additional user effort to prepare</a:t>
            </a:r>
          </a:p>
          <a:p>
            <a:pPr marL="697230" lvl="2" indent="-342900">
              <a:buFont typeface="Courier New" panose="02070309020205020404" pitchFamily="49" charset="0"/>
              <a:buChar char="o"/>
            </a:pPr>
            <a:r>
              <a:rPr lang="en-US" sz="1800" dirty="0">
                <a:cs typeface="Arial Bold" panose="020B0704020202020204" pitchFamily="34" charset="0"/>
              </a:rPr>
              <a:t>Interoperable with other CARD4L datasets</a:t>
            </a:r>
          </a:p>
          <a:p>
            <a:pPr marL="285750" indent="-285750">
              <a:buFont typeface="Arial" panose="020B0604020202020204" pitchFamily="34" charset="0"/>
              <a:buChar char="•"/>
            </a:pPr>
            <a:endParaRPr lang="en-US" sz="1000" dirty="0">
              <a:cs typeface="Arial Bold" panose="020B0704020202020204" pitchFamily="34" charset="0"/>
            </a:endParaRPr>
          </a:p>
          <a:p>
            <a:pPr marL="285750" indent="-285750">
              <a:buFont typeface="Arial" panose="020B0604020202020204" pitchFamily="34" charset="0"/>
              <a:buChar char="•"/>
            </a:pPr>
            <a:r>
              <a:rPr lang="en-US" dirty="0">
                <a:cs typeface="Arial Bold" panose="020B0704020202020204" pitchFamily="34" charset="0"/>
              </a:rPr>
              <a:t>Intended to lower barriers and engage new communities of </a:t>
            </a:r>
            <a:r>
              <a:rPr lang="en-US" dirty="0" smtClean="0">
                <a:cs typeface="Arial Bold" panose="020B0704020202020204" pitchFamily="34" charset="0"/>
              </a:rPr>
              <a:t>users</a:t>
            </a:r>
            <a:endParaRPr lang="en-US" dirty="0">
              <a:cs typeface="Arial Bold" panose="020B0704020202020204" pitchFamily="34" charset="0"/>
            </a:endParaRPr>
          </a:p>
        </p:txBody>
      </p:sp>
      <p:sp>
        <p:nvSpPr>
          <p:cNvPr id="4" name="Content Placeholder 3"/>
          <p:cNvSpPr>
            <a:spLocks noGrp="1"/>
          </p:cNvSpPr>
          <p:nvPr>
            <p:ph sz="quarter" idx="11"/>
          </p:nvPr>
        </p:nvSpPr>
        <p:spPr>
          <a:xfrm>
            <a:off x="2042160" y="167640"/>
            <a:ext cx="4953000" cy="533400"/>
          </a:xfrm>
        </p:spPr>
        <p:txBody>
          <a:bodyPr>
            <a:normAutofit/>
          </a:bodyPr>
          <a:lstStyle/>
          <a:p>
            <a:pPr marL="0" indent="0">
              <a:buNone/>
            </a:pPr>
            <a:r>
              <a:rPr lang="en-US" sz="2400" dirty="0" smtClean="0"/>
              <a:t>LSI-VC and CARD4L</a:t>
            </a:r>
            <a:endParaRPr lang="en-US" sz="2400" dirty="0"/>
          </a:p>
        </p:txBody>
      </p:sp>
    </p:spTree>
    <p:extLst>
      <p:ext uri="{BB962C8B-B14F-4D97-AF65-F5344CB8AC3E}">
        <p14:creationId xmlns:p14="http://schemas.microsoft.com/office/powerpoint/2010/main" val="91619745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fontScale="92500"/>
          </a:bodyPr>
          <a:lstStyle/>
          <a:p>
            <a:pPr marL="0" indent="0">
              <a:buNone/>
            </a:pPr>
            <a:r>
              <a:rPr lang="en-US" sz="2400" dirty="0" smtClean="0"/>
              <a:t>CEOS </a:t>
            </a:r>
            <a:r>
              <a:rPr lang="en-US" sz="2400" dirty="0"/>
              <a:t>Analysis Ready Data for Land (CARD4L) </a:t>
            </a:r>
            <a:endParaRPr lang="en-US" sz="2400" dirty="0" smtClean="0"/>
          </a:p>
          <a:p>
            <a:r>
              <a:rPr lang="en-AU" sz="2300" dirty="0" smtClean="0"/>
              <a:t>CARD4L Specification </a:t>
            </a:r>
            <a:r>
              <a:rPr lang="en-AU" sz="2300" dirty="0"/>
              <a:t>framework </a:t>
            </a:r>
            <a:r>
              <a:rPr lang="en-AU" sz="2300" dirty="0" smtClean="0"/>
              <a:t>presented </a:t>
            </a:r>
            <a:r>
              <a:rPr lang="en-AU" sz="2300" dirty="0"/>
              <a:t>at SIT-32, in </a:t>
            </a:r>
            <a:r>
              <a:rPr lang="en-AU" sz="2300" dirty="0" smtClean="0"/>
              <a:t>Paris. The </a:t>
            </a:r>
            <a:r>
              <a:rPr lang="en-AU" sz="2300" dirty="0"/>
              <a:t>framework includes</a:t>
            </a:r>
            <a:r>
              <a:rPr lang="en-AU" sz="2300" dirty="0" smtClean="0"/>
              <a:t>:</a:t>
            </a:r>
          </a:p>
          <a:p>
            <a:pPr lvl="1"/>
            <a:r>
              <a:rPr lang="en-AU" sz="2300" dirty="0" smtClean="0"/>
              <a:t>The CARD4L Definition - complete</a:t>
            </a:r>
            <a:endParaRPr lang="en-AU" sz="2300" dirty="0"/>
          </a:p>
          <a:p>
            <a:pPr lvl="1"/>
            <a:r>
              <a:rPr lang="en-AU" sz="2300" dirty="0" smtClean="0"/>
              <a:t>Product Family Specifications (PFS)</a:t>
            </a:r>
          </a:p>
          <a:p>
            <a:pPr lvl="2"/>
            <a:r>
              <a:rPr lang="en-AU" sz="2300" dirty="0" smtClean="0"/>
              <a:t>PFS are in the implementation phase. PFS provide the detail for analysis ready data land products of various types.</a:t>
            </a:r>
            <a:endParaRPr lang="en-AU" sz="2300" dirty="0"/>
          </a:p>
          <a:p>
            <a:pPr lvl="1"/>
            <a:r>
              <a:rPr lang="en-AU" sz="2300" dirty="0" smtClean="0"/>
              <a:t>Product Alignment Assessments (PAA)</a:t>
            </a:r>
          </a:p>
          <a:p>
            <a:pPr lvl="2"/>
            <a:r>
              <a:rPr lang="en-AU" sz="2300" dirty="0" smtClean="0"/>
              <a:t>PAAs are yet to be developed. PAAs will allow data providers to assess how well their products align with the CARD4L specifications, and, </a:t>
            </a:r>
          </a:p>
          <a:p>
            <a:pPr lvl="2"/>
            <a:r>
              <a:rPr lang="en-AU" sz="2300" dirty="0" smtClean="0"/>
              <a:t>As a basis for independent assessments of alignment.</a:t>
            </a:r>
          </a:p>
          <a:p>
            <a:pPr lvl="2"/>
            <a:endParaRPr lang="en-AU" sz="2300" dirty="0" smtClean="0"/>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smtClean="0"/>
              <a:t>CARD4L Status (1 of </a:t>
            </a:r>
            <a:r>
              <a:rPr lang="en-US" i="1" dirty="0" smtClean="0"/>
              <a:t>n</a:t>
            </a:r>
            <a:r>
              <a:rPr lang="en-US" dirty="0" smtClean="0"/>
              <a:t>)</a:t>
            </a:r>
          </a:p>
        </p:txBody>
      </p:sp>
    </p:spTree>
    <p:extLst>
      <p:ext uri="{BB962C8B-B14F-4D97-AF65-F5344CB8AC3E}">
        <p14:creationId xmlns:p14="http://schemas.microsoft.com/office/powerpoint/2010/main" val="298512051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1002" y="1600200"/>
            <a:ext cx="3499628" cy="4724400"/>
          </a:xfrm>
        </p:spPr>
        <p:txBody>
          <a:bodyPr/>
          <a:lstStyle/>
          <a:p>
            <a:r>
              <a:rPr lang="en-US" i="1" dirty="0"/>
              <a:t>D</a:t>
            </a:r>
            <a:r>
              <a:rPr lang="en-US" i="1" dirty="0" smtClean="0"/>
              <a:t>ata that have been processed to a minimum set of requirements and </a:t>
            </a:r>
            <a:r>
              <a:rPr lang="en-US" i="1" dirty="0" err="1" smtClean="0"/>
              <a:t>organised</a:t>
            </a:r>
            <a:r>
              <a:rPr lang="en-US" i="1" dirty="0" smtClean="0"/>
              <a:t> into a form that allows immediate analysis with a minimum of user effort and interoperability both through time and with other datasets</a:t>
            </a:r>
            <a:r>
              <a:rPr lang="en-US" dirty="0" smtClean="0"/>
              <a:t>.</a:t>
            </a:r>
          </a:p>
          <a:p>
            <a:r>
              <a:rPr lang="en-AU" dirty="0" smtClean="0"/>
              <a:t>Product family specifications indicate the threshold and target requirements</a:t>
            </a:r>
          </a:p>
          <a:p>
            <a:endParaRPr lang="en-AU" dirty="0" smtClean="0"/>
          </a:p>
          <a:p>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9470" y="190074"/>
            <a:ext cx="4447609" cy="6489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228" t="1782" r="33014" b="84248"/>
          <a:stretch/>
        </p:blipFill>
        <p:spPr bwMode="auto">
          <a:xfrm>
            <a:off x="5915156" y="166575"/>
            <a:ext cx="2948941" cy="1835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40" t="23787" r="9124" b="55763"/>
          <a:stretch/>
        </p:blipFill>
        <p:spPr bwMode="auto">
          <a:xfrm>
            <a:off x="85855" y="1242993"/>
            <a:ext cx="5829301" cy="2198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6" t="48670" r="6596" b="29781"/>
          <a:stretch/>
        </p:blipFill>
        <p:spPr bwMode="auto">
          <a:xfrm>
            <a:off x="85855" y="3109083"/>
            <a:ext cx="5829301" cy="2198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0" t="72441" r="2472" b="4382"/>
          <a:stretch/>
        </p:blipFill>
        <p:spPr bwMode="auto">
          <a:xfrm>
            <a:off x="85855" y="3960419"/>
            <a:ext cx="5829301" cy="2364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hape 44"/>
          <p:cNvSpPr/>
          <p:nvPr/>
        </p:nvSpPr>
        <p:spPr>
          <a:xfrm>
            <a:off x="2036134" y="166575"/>
            <a:ext cx="5353493" cy="8222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a:solidFill>
                  <a:schemeClr val="bg1"/>
                </a:solidFill>
              </a:rPr>
              <a:t>CARD4L </a:t>
            </a:r>
            <a:r>
              <a:rPr lang="en-US" dirty="0" smtClean="0">
                <a:solidFill>
                  <a:schemeClr val="bg1"/>
                </a:solidFill>
              </a:rPr>
              <a:t>Framework</a:t>
            </a:r>
          </a:p>
        </p:txBody>
      </p:sp>
    </p:spTree>
    <p:extLst>
      <p:ext uri="{BB962C8B-B14F-4D97-AF65-F5344CB8AC3E}">
        <p14:creationId xmlns:p14="http://schemas.microsoft.com/office/powerpoint/2010/main" val="25625404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fontScale="92500" lnSpcReduction="20000"/>
          </a:bodyPr>
          <a:lstStyle/>
          <a:p>
            <a:r>
              <a:rPr lang="en-US" sz="2300" dirty="0" smtClean="0"/>
              <a:t>Product Family Specifications (PFS)  have been developed for:</a:t>
            </a:r>
          </a:p>
          <a:p>
            <a:pPr lvl="1"/>
            <a:r>
              <a:rPr lang="en-US" sz="2300" dirty="0" smtClean="0"/>
              <a:t>Radar backscatter</a:t>
            </a:r>
          </a:p>
          <a:p>
            <a:pPr lvl="1"/>
            <a:r>
              <a:rPr lang="en-US" sz="2300" dirty="0" smtClean="0"/>
              <a:t>Surface Reflectance</a:t>
            </a:r>
          </a:p>
          <a:p>
            <a:pPr lvl="1"/>
            <a:r>
              <a:rPr lang="en-US" sz="2300" dirty="0" smtClean="0"/>
              <a:t>Land Surface Temperature </a:t>
            </a:r>
          </a:p>
          <a:p>
            <a:r>
              <a:rPr lang="en-US" sz="2300" dirty="0" smtClean="0"/>
              <a:t>Other PFS will probably emerge, e.g., Radar phase data</a:t>
            </a:r>
          </a:p>
          <a:p>
            <a:r>
              <a:rPr lang="en-US" sz="2300" dirty="0" smtClean="0"/>
              <a:t>Detailed input to the draft CARD4L specifications was received from multiple sources June-Sept 2017, improving the documents and raising awareness of CEOS’ leadership in this area.</a:t>
            </a:r>
          </a:p>
          <a:p>
            <a:r>
              <a:rPr lang="en-US" sz="2300" dirty="0" smtClean="0"/>
              <a:t>A further round of technical teleconferences will happen in 2017 convened by Geoscience Australia (Andreia Siqueira).</a:t>
            </a:r>
          </a:p>
          <a:p>
            <a:r>
              <a:rPr lang="en-US" sz="2300" dirty="0" smtClean="0"/>
              <a:t>Very strong support for CARD4L is indicated by a range of experiences and activities. (UK, ESA, USA-USGS &amp; NASA, Canada, Australia, CNES, etc.). </a:t>
            </a:r>
          </a:p>
          <a:p>
            <a:r>
              <a:rPr lang="en-US" sz="2300" dirty="0" smtClean="0"/>
              <a:t>A proposed special issue of the </a:t>
            </a:r>
            <a:r>
              <a:rPr lang="en-US" sz="2300" i="1" dirty="0" smtClean="0"/>
              <a:t>Journal of Remote Sensing</a:t>
            </a:r>
            <a:r>
              <a:rPr lang="en-US" sz="2300" dirty="0" smtClean="0"/>
              <a:t> on Analysis Ready Landsat Data indicates the scientific relevance.</a:t>
            </a:r>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smtClean="0"/>
              <a:t>CARD4L Status (2 of </a:t>
            </a:r>
            <a:r>
              <a:rPr lang="en-US" i="1" dirty="0" smtClean="0"/>
              <a:t>n</a:t>
            </a:r>
            <a:r>
              <a:rPr lang="en-US" dirty="0" smtClean="0"/>
              <a:t>)</a:t>
            </a:r>
          </a:p>
        </p:txBody>
      </p:sp>
    </p:spTree>
    <p:extLst>
      <p:ext uri="{BB962C8B-B14F-4D97-AF65-F5344CB8AC3E}">
        <p14:creationId xmlns:p14="http://schemas.microsoft.com/office/powerpoint/2010/main" val="134439133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dirty="0" smtClean="0"/>
              <a:t>Product Family Specifications are technical documents….</a:t>
            </a:r>
          </a:p>
          <a:p>
            <a:endParaRPr lang="en-AU" dirty="0"/>
          </a:p>
        </p:txBody>
      </p:sp>
      <p:sp>
        <p:nvSpPr>
          <p:cNvPr id="3" name="Shape 44"/>
          <p:cNvSpPr/>
          <p:nvPr/>
        </p:nvSpPr>
        <p:spPr>
          <a:xfrm>
            <a:off x="2036134" y="166575"/>
            <a:ext cx="5353493" cy="8222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smtClean="0"/>
              <a:t>CARD4L PFS documents</a:t>
            </a:r>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7" y="2190750"/>
            <a:ext cx="4572000" cy="2476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399" y="3453952"/>
            <a:ext cx="5368530" cy="2870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71447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772142" y="6638542"/>
            <a:ext cx="286515" cy="1905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
        <p:nvSpPr>
          <p:cNvPr id="43" name="Shape 43"/>
          <p:cNvSpPr>
            <a:spLocks noGrp="1"/>
          </p:cNvSpPr>
          <p:nvPr>
            <p:ph type="body" idx="1"/>
          </p:nvPr>
        </p:nvSpPr>
        <p:spPr>
          <a:xfrm>
            <a:off x="544310" y="1653747"/>
            <a:ext cx="8153401" cy="4724401"/>
          </a:xfrm>
          <a:prstGeom prst="rect">
            <a:avLst/>
          </a:prstGeom>
        </p:spPr>
        <p:txBody>
          <a:bodyPr>
            <a:normAutofit/>
          </a:bodyPr>
          <a:lstStyle/>
          <a:p>
            <a:r>
              <a:rPr lang="en-US" sz="2300" dirty="0" smtClean="0"/>
              <a:t>The importance of CARD4L is also indicated by :</a:t>
            </a:r>
          </a:p>
          <a:p>
            <a:pPr lvl="1"/>
            <a:r>
              <a:rPr lang="en-AU" sz="2300" dirty="0"/>
              <a:t>The Moderate Resolution Interoperability (MRI) initiative hosted by LSI-VC and supported by USGS during2017</a:t>
            </a:r>
          </a:p>
          <a:p>
            <a:pPr lvl="2"/>
            <a:r>
              <a:rPr lang="en-AU" sz="2300" dirty="0"/>
              <a:t>Analysis ready data is a first step for interoperability</a:t>
            </a:r>
          </a:p>
          <a:p>
            <a:pPr lvl="1"/>
            <a:r>
              <a:rPr lang="en-US" sz="2300" dirty="0" smtClean="0"/>
              <a:t>The Future Data Architectures ad-hoc Team (FDA-AHT) recommending :</a:t>
            </a:r>
          </a:p>
          <a:p>
            <a:pPr lvl="2"/>
            <a:r>
              <a:rPr lang="en-US" sz="2300" dirty="0"/>
              <a:t>A</a:t>
            </a:r>
            <a:r>
              <a:rPr lang="en-US" sz="2300" dirty="0" smtClean="0"/>
              <a:t> broader strategy for CEOS analysis ready data</a:t>
            </a:r>
          </a:p>
          <a:p>
            <a:pPr lvl="3"/>
            <a:r>
              <a:rPr lang="en-US" sz="2300" dirty="0"/>
              <a:t>t</a:t>
            </a:r>
            <a:r>
              <a:rPr lang="en-US" sz="2300" dirty="0" smtClean="0"/>
              <a:t>his was discussed at the SIT Workshop </a:t>
            </a:r>
          </a:p>
          <a:p>
            <a:pPr lvl="2"/>
            <a:r>
              <a:rPr lang="en-US" sz="2300" dirty="0" smtClean="0"/>
              <a:t>LSI-VC promote the benefits of CARD4L to providers</a:t>
            </a:r>
          </a:p>
          <a:p>
            <a:endParaRPr lang="en-US" sz="2300" dirty="0" smtClean="0"/>
          </a:p>
          <a:p>
            <a:endParaRPr lang="en-AU" dirty="0" smtClean="0"/>
          </a:p>
        </p:txBody>
      </p:sp>
      <p:sp>
        <p:nvSpPr>
          <p:cNvPr id="44" name="Shape 44"/>
          <p:cNvSpPr/>
          <p:nvPr/>
        </p:nvSpPr>
        <p:spPr>
          <a:xfrm>
            <a:off x="2036134" y="166575"/>
            <a:ext cx="5353493" cy="82225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spcBef>
                <a:spcPts val="500"/>
              </a:spcBef>
              <a:defRPr sz="2400">
                <a:solidFill>
                  <a:srgbClr val="FFFFFF"/>
                </a:solidFill>
                <a:latin typeface="+mj-lt"/>
                <a:ea typeface="+mj-ea"/>
                <a:cs typeface="+mj-cs"/>
                <a:sym typeface="Helvetica"/>
              </a:defRPr>
            </a:lvl1pPr>
          </a:lstStyle>
          <a:p>
            <a:r>
              <a:rPr lang="en-US" dirty="0"/>
              <a:t>CARD4L Status </a:t>
            </a:r>
            <a:r>
              <a:rPr lang="en-US" dirty="0" smtClean="0"/>
              <a:t>(3 of </a:t>
            </a:r>
            <a:r>
              <a:rPr lang="en-US" i="1" dirty="0" smtClean="0"/>
              <a:t>n</a:t>
            </a:r>
            <a:r>
              <a:rPr lang="en-US" dirty="0" smtClean="0"/>
              <a:t>)</a:t>
            </a:r>
          </a:p>
        </p:txBody>
      </p:sp>
    </p:spTree>
    <p:extLst>
      <p:ext uri="{BB962C8B-B14F-4D97-AF65-F5344CB8AC3E}">
        <p14:creationId xmlns:p14="http://schemas.microsoft.com/office/powerpoint/2010/main" val="52766458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8110</TotalTime>
  <Words>1249</Words>
  <Application>Microsoft Office PowerPoint</Application>
  <PresentationFormat>On-screen Show (4:3)</PresentationFormat>
  <Paragraphs>140</Paragraphs>
  <Slides>20</Slides>
  <Notes>1</Notes>
  <HiddenSlides>2</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vt:lpstr>
      <vt:lpstr>CEOS Analysis Ready Data (CARD4L) CEOS Analysis Ready Data for Land (CARD4L)  are satellite data that have been processed  to  a minimum set of requirements and organised into a form that allows immediate analysis with a minimum of user effort, and interoperability both through time and with other datasets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Moderate Resolution Sensor Interoperability: Framework</dc:title>
  <dc:creator>Helder, Dennis</dc:creator>
  <cp:lastModifiedBy>Geoscience Australia</cp:lastModifiedBy>
  <cp:revision>76</cp:revision>
  <dcterms:modified xsi:type="dcterms:W3CDTF">2017-10-16T09:21:10Z</dcterms:modified>
</cp:coreProperties>
</file>