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4" r:id="rId4"/>
    <p:sldId id="271" r:id="rId5"/>
    <p:sldId id="265" r:id="rId6"/>
    <p:sldId id="266" r:id="rId7"/>
    <p:sldId id="269" r:id="rId8"/>
    <p:sldId id="268" r:id="rId9"/>
    <p:sldId id="270" r:id="rId10"/>
    <p:sldId id="263" r:id="rId11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att S" initials="MS [7]" lastIdx="1" clrIdx="6">
    <p:extLst/>
  </p:cmAuthor>
  <p:cmAuthor id="1" name="Matt S" initials="MS" lastIdx="1" clrIdx="0">
    <p:extLst/>
  </p:cmAuthor>
  <p:cmAuthor id="8" name="Matt S" initials="MS [8]" lastIdx="1" clrIdx="7">
    <p:extLst/>
  </p:cmAuthor>
  <p:cmAuthor id="2" name="Matt S" initials="MS [2]" lastIdx="1" clrIdx="1">
    <p:extLst/>
  </p:cmAuthor>
  <p:cmAuthor id="9" name="Matt S" initials="MS [9]" lastIdx="1" clrIdx="8">
    <p:extLst/>
  </p:cmAuthor>
  <p:cmAuthor id="3" name="Matt S" initials="MS [3]" lastIdx="1" clrIdx="2">
    <p:extLst/>
  </p:cmAuthor>
  <p:cmAuthor id="10" name="Matt S" initials="MS [10]" lastIdx="1" clrIdx="9">
    <p:extLst/>
  </p:cmAuthor>
  <p:cmAuthor id="4" name="Matt S" initials="MS [4]" lastIdx="1" clrIdx="3">
    <p:extLst/>
  </p:cmAuthor>
  <p:cmAuthor id="5" name="Matt S" initials="MS [5]" lastIdx="1" clrIdx="4">
    <p:extLst/>
  </p:cmAuthor>
  <p:cmAuthor id="6" name="Matt S" initials="MS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6" autoAdjust="0"/>
    <p:restoredTop sz="94756"/>
  </p:normalViewPr>
  <p:slideViewPr>
    <p:cSldViewPr>
      <p:cViewPr varScale="1">
        <p:scale>
          <a:sx n="102" d="100"/>
          <a:sy n="102" d="100"/>
        </p:scale>
        <p:origin x="136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bahn, Steven T" userId="74f78959-93e5-47c8-af52-50aa49d29fae" providerId="ADAL" clId="{359EF23F-0AD2-454A-9BA0-59D83FE77CA0}"/>
    <pc:docChg chg="modSld">
      <pc:chgData name="Labahn, Steven T" userId="74f78959-93e5-47c8-af52-50aa49d29fae" providerId="ADAL" clId="{359EF23F-0AD2-454A-9BA0-59D83FE77CA0}" dt="2017-09-08T18:16:02.036" v="33" actId="20577"/>
      <pc:docMkLst>
        <pc:docMk/>
      </pc:docMkLst>
      <pc:sldChg chg="modSp">
        <pc:chgData name="Labahn, Steven T" userId="74f78959-93e5-47c8-af52-50aa49d29fae" providerId="ADAL" clId="{359EF23F-0AD2-454A-9BA0-59D83FE77CA0}" dt="2017-09-08T18:15:41.740" v="15" actId="20577"/>
        <pc:sldMkLst>
          <pc:docMk/>
          <pc:sldMk cId="867381369" sldId="266"/>
        </pc:sldMkLst>
        <pc:spChg chg="mod">
          <ac:chgData name="Labahn, Steven T" userId="74f78959-93e5-47c8-af52-50aa49d29fae" providerId="ADAL" clId="{359EF23F-0AD2-454A-9BA0-59D83FE77CA0}" dt="2017-09-08T18:15:41.740" v="15" actId="20577"/>
          <ac:spMkLst>
            <pc:docMk/>
            <pc:sldMk cId="867381369" sldId="266"/>
            <ac:spMk id="3" creationId="{00000000-0000-0000-0000-000000000000}"/>
          </ac:spMkLst>
        </pc:spChg>
      </pc:sldChg>
      <pc:sldChg chg="modSp">
        <pc:chgData name="Labahn, Steven T" userId="74f78959-93e5-47c8-af52-50aa49d29fae" providerId="ADAL" clId="{359EF23F-0AD2-454A-9BA0-59D83FE77CA0}" dt="2017-09-08T18:16:02.036" v="33" actId="20577"/>
        <pc:sldMkLst>
          <pc:docMk/>
          <pc:sldMk cId="4036299602" sldId="269"/>
        </pc:sldMkLst>
        <pc:spChg chg="mod">
          <ac:chgData name="Labahn, Steven T" userId="74f78959-93e5-47c8-af52-50aa49d29fae" providerId="ADAL" clId="{359EF23F-0AD2-454A-9BA0-59D83FE77CA0}" dt="2017-09-08T18:16:02.036" v="33" actId="20577"/>
          <ac:spMkLst>
            <pc:docMk/>
            <pc:sldMk cId="4036299602" sldId="269"/>
            <ac:spMk id="3" creationId="{00000000-0000-0000-0000-000000000000}"/>
          </ac:spMkLst>
        </pc:spChg>
      </pc:sldChg>
    </pc:docChg>
  </pc:docChgLst>
  <pc:docChgLst>
    <pc:chgData name="Labahn, Steven T" userId="74f78959-93e5-47c8-af52-50aa49d29fae" providerId="ADAL" clId="{BC2ECE1B-92B5-4F24-AD9C-3C835AC0FC0B}"/>
    <pc:docChg chg="custSel addSld modSld">
      <pc:chgData name="Labahn, Steven T" userId="74f78959-93e5-47c8-af52-50aa49d29fae" providerId="ADAL" clId="{BC2ECE1B-92B5-4F24-AD9C-3C835AC0FC0B}" dt="2017-09-08T19:44:37.535" v="29"/>
      <pc:docMkLst>
        <pc:docMk/>
      </pc:docMkLst>
      <pc:sldChg chg="addSp delSp modSp add">
        <pc:chgData name="Labahn, Steven T" userId="74f78959-93e5-47c8-af52-50aa49d29fae" providerId="ADAL" clId="{BC2ECE1B-92B5-4F24-AD9C-3C835AC0FC0B}" dt="2017-09-08T19:44:37.535" v="29"/>
        <pc:sldMkLst>
          <pc:docMk/>
          <pc:sldMk cId="644975280" sldId="271"/>
        </pc:sldMkLst>
        <pc:spChg chg="add del mod">
          <ac:chgData name="Labahn, Steven T" userId="74f78959-93e5-47c8-af52-50aa49d29fae" providerId="ADAL" clId="{BC2ECE1B-92B5-4F24-AD9C-3C835AC0FC0B}" dt="2017-09-08T19:40:56.312" v="19" actId="478"/>
          <ac:spMkLst>
            <pc:docMk/>
            <pc:sldMk cId="644975280" sldId="271"/>
            <ac:spMk id="4" creationId="{3C570180-E2B2-4823-B45E-66AAE946B092}"/>
          </ac:spMkLst>
        </pc:spChg>
        <pc:spChg chg="mod">
          <ac:chgData name="Labahn, Steven T" userId="74f78959-93e5-47c8-af52-50aa49d29fae" providerId="ADAL" clId="{BC2ECE1B-92B5-4F24-AD9C-3C835AC0FC0B}" dt="2017-09-08T19:39:52.258" v="17" actId="20577"/>
          <ac:spMkLst>
            <pc:docMk/>
            <pc:sldMk cId="644975280" sldId="271"/>
            <ac:spMk id="6" creationId="{00000000-0000-0000-0000-000000000000}"/>
          </ac:spMkLst>
        </pc:spChg>
        <pc:spChg chg="del">
          <ac:chgData name="Labahn, Steven T" userId="74f78959-93e5-47c8-af52-50aa49d29fae" providerId="ADAL" clId="{BC2ECE1B-92B5-4F24-AD9C-3C835AC0FC0B}" dt="2017-09-08T19:40:54.097" v="18" actId="478"/>
          <ac:spMkLst>
            <pc:docMk/>
            <pc:sldMk cId="644975280" sldId="271"/>
            <ac:spMk id="8" creationId="{00000000-0000-0000-0000-000000000000}"/>
          </ac:spMkLst>
        </pc:spChg>
        <pc:picChg chg="add del mod">
          <ac:chgData name="Labahn, Steven T" userId="74f78959-93e5-47c8-af52-50aa49d29fae" providerId="ADAL" clId="{BC2ECE1B-92B5-4F24-AD9C-3C835AC0FC0B}" dt="2017-09-08T19:42:44.794" v="23" actId="478"/>
          <ac:picMkLst>
            <pc:docMk/>
            <pc:sldMk cId="644975280" sldId="271"/>
            <ac:picMk id="5" creationId="{7EE8CFFD-E9F6-44B0-B3B8-0F91FAACAECD}"/>
          </ac:picMkLst>
        </pc:picChg>
        <pc:picChg chg="add del mod">
          <ac:chgData name="Labahn, Steven T" userId="74f78959-93e5-47c8-af52-50aa49d29fae" providerId="ADAL" clId="{BC2ECE1B-92B5-4F24-AD9C-3C835AC0FC0B}" dt="2017-09-08T19:43:30.533" v="26" actId="478"/>
          <ac:picMkLst>
            <pc:docMk/>
            <pc:sldMk cId="644975280" sldId="271"/>
            <ac:picMk id="7" creationId="{E5B89F16-E49E-4C91-8134-3910B3555CCB}"/>
          </ac:picMkLst>
        </pc:picChg>
        <pc:picChg chg="add mod">
          <ac:chgData name="Labahn, Steven T" userId="74f78959-93e5-47c8-af52-50aa49d29fae" providerId="ADAL" clId="{BC2ECE1B-92B5-4F24-AD9C-3C835AC0FC0B}" dt="2017-09-08T19:44:37.535" v="29"/>
          <ac:picMkLst>
            <pc:docMk/>
            <pc:sldMk cId="644975280" sldId="271"/>
            <ac:picMk id="9" creationId="{142B95D2-152D-431C-B5C9-994B04779A7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‘17, 13-14 Sept 2017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521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000" b="1" dirty="0">
                <a:solidFill>
                  <a:srgbClr val="FFFFFF"/>
                </a:solidFill>
                <a:latin typeface="+mj-lt"/>
              </a:rPr>
              <a:t>FDA Objectives and Implementation Planning</a:t>
            </a:r>
            <a:endParaRPr sz="30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FDA AHT Co-Leads</a:t>
            </a:r>
          </a:p>
          <a:p>
            <a:pPr marL="227013" lvl="2" indent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400" i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Steve Labahn, USGS</a:t>
            </a:r>
          </a:p>
          <a:p>
            <a:pPr marL="227013" lvl="2" indent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400" i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Nick Hanowski, ESA</a:t>
            </a:r>
          </a:p>
          <a:p>
            <a:pPr marL="227013" lvl="2" indent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400" i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Alex Held, CSIRO</a:t>
            </a:r>
            <a:endParaRPr sz="1400" i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2017 SIT Tech Workshop –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#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</a:t>
            </a:r>
            <a:endParaRPr lang="en-AU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sz="600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 – Frascati,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13</a:t>
            </a:r>
            <a:r>
              <a:rPr lang="en-AU" baseline="3000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-14</a:t>
            </a:r>
            <a:r>
              <a:rPr lang="en-AU" baseline="3000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6206450" cy="5257800"/>
          </a:xfrm>
        </p:spPr>
        <p:txBody>
          <a:bodyPr/>
          <a:lstStyle/>
          <a:p>
            <a:r>
              <a:rPr lang="en-US" sz="1600" dirty="0"/>
              <a:t>CEOS FDA AHT was initiated at the 2015 CEOS Plenary meeting and was tasked with developing a </a:t>
            </a:r>
            <a:r>
              <a:rPr lang="en-US" sz="1600" b="1" i="1" dirty="0"/>
              <a:t>report</a:t>
            </a:r>
            <a:r>
              <a:rPr lang="en-US" sz="1600" dirty="0"/>
              <a:t> on the current status of data supply, access, processing, and delivery to provide guidance to CEOS on the potential that new high-performance, cloud-computing technologies can provide.</a:t>
            </a:r>
          </a:p>
          <a:p>
            <a:pPr marL="0" indent="0">
              <a:buNone/>
            </a:pPr>
            <a:endParaRPr lang="en-US" sz="1000" dirty="0">
              <a:latin typeface="+mj-lt"/>
            </a:endParaRPr>
          </a:p>
          <a:p>
            <a:r>
              <a:rPr lang="en-US" sz="1600" dirty="0"/>
              <a:t>2016 FDA AHT assessed the </a:t>
            </a:r>
            <a:r>
              <a:rPr lang="en-US" sz="1600" b="1" i="1" dirty="0"/>
              <a:t>potential of new technologies</a:t>
            </a:r>
            <a:r>
              <a:rPr lang="en-US" sz="1600" dirty="0"/>
              <a:t> and approaches to </a:t>
            </a:r>
            <a:r>
              <a:rPr lang="en-US" sz="1600" b="1" i="1" dirty="0"/>
              <a:t>bridge the gap between the enormous volumes of Earth Observation (EO) data and the users</a:t>
            </a:r>
            <a:r>
              <a:rPr lang="en-US" sz="1600" dirty="0"/>
              <a:t> developing applications to tackle key environmental, economic, and social challenges.</a:t>
            </a:r>
          </a:p>
          <a:p>
            <a:endParaRPr lang="en-US" sz="1000" dirty="0"/>
          </a:p>
          <a:p>
            <a:r>
              <a:rPr lang="en-US" sz="1600" dirty="0"/>
              <a:t>2017 FDA AHT continuing the excellent work from 2016 by pursuing </a:t>
            </a:r>
            <a:r>
              <a:rPr lang="en-US" sz="1600" b="1" i="1" dirty="0"/>
              <a:t>pilot architectures</a:t>
            </a:r>
            <a:r>
              <a:rPr lang="en-US" sz="1600" dirty="0"/>
              <a:t>, obtaining </a:t>
            </a:r>
            <a:r>
              <a:rPr lang="en-US" sz="1600" b="1" i="1" dirty="0"/>
              <a:t>end user feedback / best practices / lessons learned</a:t>
            </a:r>
            <a:r>
              <a:rPr lang="en-US" sz="1600" dirty="0"/>
              <a:t>, generating </a:t>
            </a:r>
            <a:r>
              <a:rPr lang="en-US" sz="1600" b="1" i="1" dirty="0"/>
              <a:t>CARD4L products</a:t>
            </a:r>
            <a:r>
              <a:rPr lang="en-US" sz="1600" dirty="0"/>
              <a:t>, and addressing </a:t>
            </a:r>
            <a:r>
              <a:rPr lang="en-US" sz="1600" b="1" i="1" dirty="0"/>
              <a:t>strategic questions</a:t>
            </a:r>
            <a:r>
              <a:rPr lang="en-US" sz="1600" dirty="0"/>
              <a:t>:</a:t>
            </a:r>
          </a:p>
          <a:p>
            <a:pPr lvl="1"/>
            <a:r>
              <a:rPr lang="en-US" sz="1400" dirty="0"/>
              <a:t>What should CEOS agencies do </a:t>
            </a:r>
            <a:r>
              <a:rPr lang="en-US" sz="1400" i="1" dirty="0"/>
              <a:t>together</a:t>
            </a:r>
            <a:r>
              <a:rPr lang="en-US" sz="1400" dirty="0"/>
              <a:t>?</a:t>
            </a:r>
          </a:p>
          <a:p>
            <a:pPr lvl="1"/>
            <a:r>
              <a:rPr lang="en-US" sz="1400" dirty="0"/>
              <a:t>When should CEOS focus on supporting agencies to do their own things better (e.g., best practices)?</a:t>
            </a:r>
          </a:p>
          <a:p>
            <a:pPr lvl="1"/>
            <a:r>
              <a:rPr lang="en-US" sz="1400" dirty="0"/>
              <a:t>What should be ‘outside scope’?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10</a:t>
            </a:fld>
            <a:endParaRPr lang="uk-UA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3650" y="2068244"/>
            <a:ext cx="2278363" cy="331692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6388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FDA AHT Objectives</a:t>
            </a:r>
          </a:p>
        </p:txBody>
      </p:sp>
    </p:spTree>
    <p:extLst>
      <p:ext uri="{BB962C8B-B14F-4D97-AF65-F5344CB8AC3E}">
        <p14:creationId xmlns:p14="http://schemas.microsoft.com/office/powerpoint/2010/main" val="339889003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 numCol="2"/>
          <a:lstStyle/>
          <a:p>
            <a:r>
              <a:rPr lang="en-US" sz="1800" b="1" dirty="0"/>
              <a:t>Co-Leads</a:t>
            </a:r>
          </a:p>
          <a:p>
            <a:pPr lvl="1"/>
            <a:r>
              <a:rPr lang="en-US" sz="1400" dirty="0"/>
              <a:t>Steve Labahn, USGS</a:t>
            </a:r>
          </a:p>
          <a:p>
            <a:pPr lvl="1"/>
            <a:r>
              <a:rPr lang="en-US" sz="1400" dirty="0"/>
              <a:t>Nick Hanowski, ESA</a:t>
            </a:r>
          </a:p>
          <a:p>
            <a:pPr lvl="1"/>
            <a:r>
              <a:rPr lang="en-US" sz="1400" dirty="0"/>
              <a:t>Alex Held, CSIRO</a:t>
            </a:r>
          </a:p>
          <a:p>
            <a:endParaRPr lang="en-US" sz="1000" b="1" dirty="0"/>
          </a:p>
          <a:p>
            <a:r>
              <a:rPr lang="en-US" sz="1800" b="1" dirty="0"/>
              <a:t>Team Members</a:t>
            </a:r>
          </a:p>
          <a:p>
            <a:pPr lvl="1"/>
            <a:r>
              <a:rPr lang="en-US" sz="1050" dirty="0"/>
              <a:t>Darren Janzen, CCMEO</a:t>
            </a:r>
          </a:p>
          <a:p>
            <a:pPr lvl="1"/>
            <a:r>
              <a:rPr lang="en-US" sz="1050" dirty="0"/>
              <a:t>Steven Hosford, CNES</a:t>
            </a:r>
          </a:p>
          <a:p>
            <a:pPr lvl="1"/>
            <a:r>
              <a:rPr lang="en-US" sz="1050" dirty="0"/>
              <a:t>Richard Moreno, CNES</a:t>
            </a:r>
          </a:p>
          <a:p>
            <a:pPr lvl="1"/>
            <a:r>
              <a:rPr lang="en-US" sz="1050" dirty="0"/>
              <a:t>Rob Woodcock, CSIRO</a:t>
            </a:r>
          </a:p>
          <a:p>
            <a:pPr lvl="1"/>
            <a:r>
              <a:rPr lang="en-US" sz="1050" dirty="0"/>
              <a:t>Martin Ditter, COM</a:t>
            </a:r>
          </a:p>
          <a:p>
            <a:pPr lvl="1"/>
            <a:r>
              <a:rPr lang="en-US" sz="1050" dirty="0"/>
              <a:t>Peter Strobl, COM</a:t>
            </a:r>
          </a:p>
          <a:p>
            <a:pPr lvl="1"/>
            <a:r>
              <a:rPr lang="en-US" sz="1050" dirty="0"/>
              <a:t>Mirko Albani, ESA</a:t>
            </a:r>
          </a:p>
          <a:p>
            <a:pPr lvl="1"/>
            <a:r>
              <a:rPr lang="en-US" sz="1050" dirty="0"/>
              <a:t>Pier Bargellini, ESA</a:t>
            </a:r>
          </a:p>
          <a:p>
            <a:pPr lvl="1"/>
            <a:r>
              <a:rPr lang="en-US" sz="1050" dirty="0"/>
              <a:t>Bianca Hoersch, ESA</a:t>
            </a:r>
          </a:p>
          <a:p>
            <a:pPr lvl="1"/>
            <a:r>
              <a:rPr lang="en-US" sz="1050" dirty="0"/>
              <a:t>Michael Schick, EUMETSAT</a:t>
            </a:r>
          </a:p>
          <a:p>
            <a:pPr lvl="1"/>
            <a:r>
              <a:rPr lang="en-US" sz="1050" dirty="0"/>
              <a:t>Adam Lewis, GA</a:t>
            </a:r>
          </a:p>
          <a:p>
            <a:pPr lvl="1"/>
            <a:r>
              <a:rPr lang="en-US" sz="1050" dirty="0"/>
              <a:t>Jonathon Ross, GA</a:t>
            </a:r>
          </a:p>
          <a:p>
            <a:pPr lvl="1"/>
            <a:r>
              <a:rPr lang="en-US" sz="1050" dirty="0"/>
              <a:t>Gary Geller, GEO Secretariat</a:t>
            </a:r>
          </a:p>
          <a:p>
            <a:pPr lvl="1"/>
            <a:r>
              <a:rPr lang="en-US" sz="1050" dirty="0"/>
              <a:t>Osamu Ochiai, GEO Secretariat</a:t>
            </a:r>
          </a:p>
          <a:p>
            <a:pPr lvl="1"/>
            <a:r>
              <a:rPr lang="en-US" sz="1050" dirty="0"/>
              <a:t>Debjyoti Dhar, ISRO</a:t>
            </a:r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pPr lvl="1"/>
            <a:r>
              <a:rPr lang="en-US" sz="1050" dirty="0"/>
              <a:t>Koji Akiyama, JAXA</a:t>
            </a:r>
          </a:p>
          <a:p>
            <a:pPr lvl="1"/>
            <a:r>
              <a:rPr lang="en-US" sz="1050" dirty="0"/>
              <a:t>Andy Mitchell, NASA</a:t>
            </a:r>
          </a:p>
          <a:p>
            <a:pPr lvl="1"/>
            <a:r>
              <a:rPr lang="en-US" sz="1050" dirty="0"/>
              <a:t>Brian Killough, NASA</a:t>
            </a:r>
          </a:p>
          <a:p>
            <a:pPr lvl="1"/>
            <a:r>
              <a:rPr lang="en-US" sz="1050" dirty="0"/>
              <a:t>Anne Kennerley, NOAA</a:t>
            </a:r>
          </a:p>
          <a:p>
            <a:pPr lvl="1"/>
            <a:r>
              <a:rPr lang="en-US" sz="1050" dirty="0"/>
              <a:t>Clement Adjorlolo, SANSA</a:t>
            </a:r>
          </a:p>
          <a:p>
            <a:pPr lvl="1"/>
            <a:r>
              <a:rPr lang="en-US" sz="1050" dirty="0"/>
              <a:t>Paida Mangara, SANSA</a:t>
            </a:r>
          </a:p>
          <a:p>
            <a:pPr lvl="1"/>
            <a:r>
              <a:rPr lang="en-US" sz="1050" dirty="0"/>
              <a:t>Willard Mapurisa, SANSA</a:t>
            </a:r>
          </a:p>
          <a:p>
            <a:pPr lvl="1"/>
            <a:r>
              <a:rPr lang="en-US" sz="1100" dirty="0"/>
              <a:t>Nale Mudau, SANSA</a:t>
            </a:r>
          </a:p>
          <a:p>
            <a:pPr lvl="1"/>
            <a:r>
              <a:rPr lang="en-US" sz="1050" dirty="0"/>
              <a:t>George Dyke, Symbios</a:t>
            </a:r>
          </a:p>
          <a:p>
            <a:pPr lvl="1"/>
            <a:r>
              <a:rPr lang="en-US" sz="1050" dirty="0"/>
              <a:t>Matt Steventon, Symbios</a:t>
            </a:r>
          </a:p>
          <a:p>
            <a:pPr lvl="1"/>
            <a:r>
              <a:rPr lang="en-US" sz="1050" dirty="0"/>
              <a:t>Stephen Ward, Symbios</a:t>
            </a:r>
          </a:p>
          <a:p>
            <a:pPr lvl="1"/>
            <a:r>
              <a:rPr lang="en-US" sz="1050" dirty="0"/>
              <a:t>Beth Greenaway, UKSA</a:t>
            </a:r>
          </a:p>
          <a:p>
            <a:pPr lvl="1"/>
            <a:r>
              <a:rPr lang="en-US" sz="1050" dirty="0"/>
              <a:t>Chris Hall, UKSA</a:t>
            </a:r>
          </a:p>
          <a:p>
            <a:pPr lvl="1"/>
            <a:r>
              <a:rPr lang="en-US" sz="1050" dirty="0"/>
              <a:t>Chris McQuire, UKSA</a:t>
            </a:r>
          </a:p>
          <a:p>
            <a:pPr lvl="1"/>
            <a:r>
              <a:rPr lang="en-US" sz="1050" dirty="0"/>
              <a:t>Brian Sauer, USGS</a:t>
            </a:r>
          </a:p>
          <a:p>
            <a:pPr lvl="1"/>
            <a:r>
              <a:rPr lang="en-US" sz="1050" dirty="0"/>
              <a:t>Eric Wood, USGS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FDA Team</a:t>
            </a:r>
          </a:p>
        </p:txBody>
      </p:sp>
    </p:spTree>
    <p:extLst>
      <p:ext uri="{BB962C8B-B14F-4D97-AF65-F5344CB8AC3E}">
        <p14:creationId xmlns:p14="http://schemas.microsoft.com/office/powerpoint/2010/main" val="248588075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0"/>
            <a:ext cx="56388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Significant Change…</a:t>
            </a:r>
          </a:p>
          <a:p>
            <a:pPr marL="0" indent="0">
              <a:buNone/>
            </a:pPr>
            <a:r>
              <a:rPr lang="en-US" sz="3200" b="1" dirty="0"/>
              <a:t>Significant Opportunities</a:t>
            </a:r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6552141" y="1846052"/>
            <a:ext cx="2402671" cy="1524165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1" indent="0" defTabSz="914400">
              <a:spcBef>
                <a:spcPts val="1200"/>
              </a:spcBef>
              <a:spcAft>
                <a:spcPts val="200"/>
              </a:spcAft>
              <a:buNone/>
            </a:pPr>
            <a:r>
              <a:rPr lang="en-AU" sz="1600" dirty="0"/>
              <a:t>Step change in EO satellite capability leading to new applications</a:t>
            </a:r>
          </a:p>
        </p:txBody>
      </p:sp>
      <p:sp>
        <p:nvSpPr>
          <p:cNvPr id="10" name="Text Placeholder 8"/>
          <p:cNvSpPr txBox="1">
            <a:spLocks/>
          </p:cNvSpPr>
          <p:nvPr/>
        </p:nvSpPr>
        <p:spPr>
          <a:xfrm>
            <a:off x="3626060" y="1846053"/>
            <a:ext cx="2408978" cy="15241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1" indent="0" defTabSz="914400">
              <a:spcBef>
                <a:spcPts val="1200"/>
              </a:spcBef>
              <a:spcAft>
                <a:spcPts val="200"/>
              </a:spcAft>
              <a:buNone/>
            </a:pPr>
            <a:r>
              <a:rPr lang="en-AU" sz="1600" dirty="0"/>
              <a:t>Substantial growth expectation in the EO based digital economy across Industry and Government</a:t>
            </a:r>
          </a:p>
        </p:txBody>
      </p:sp>
      <p:sp>
        <p:nvSpPr>
          <p:cNvPr id="11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3146789" y="3718561"/>
            <a:ext cx="2848829" cy="215053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lvl="1"/>
            <a:r>
              <a:rPr lang="en-AU" sz="1200" dirty="0"/>
              <a:t>Freely available data and Cloud computing combine to create new industries</a:t>
            </a:r>
          </a:p>
          <a:p>
            <a:pPr lvl="1"/>
            <a:r>
              <a:rPr lang="en-AU" sz="1200" dirty="0"/>
              <a:t>New applications from new capabilities in EO</a:t>
            </a:r>
          </a:p>
          <a:p>
            <a:pPr lvl="1"/>
            <a:r>
              <a:rPr lang="en-AU" sz="1200" dirty="0"/>
              <a:t>Increased awareness leads to more (non-EO expert) users</a:t>
            </a:r>
          </a:p>
          <a:p>
            <a:pPr lvl="1"/>
            <a:r>
              <a:rPr lang="en-AU" sz="1200" dirty="0"/>
              <a:t>Users expect near real-time, locally relevant EO derived information</a:t>
            </a:r>
          </a:p>
        </p:txBody>
      </p:sp>
      <p:sp>
        <p:nvSpPr>
          <p:cNvPr id="12" name="Text Placeholder 8"/>
          <p:cNvSpPr txBox="1">
            <a:spLocks/>
          </p:cNvSpPr>
          <p:nvPr/>
        </p:nvSpPr>
        <p:spPr>
          <a:xfrm>
            <a:off x="291657" y="1846054"/>
            <a:ext cx="2626531" cy="4402346"/>
          </a:xfrm>
          <a:prstGeom prst="rect">
            <a:avLst/>
          </a:prstGeom>
          <a:solidFill>
            <a:srgbClr val="FFFF00"/>
          </a:solidFill>
        </p:spPr>
        <p:txBody>
          <a:bodyPr lIns="91440" rIns="91440" anchor="ctr">
            <a:noAutofit/>
          </a:bodyPr>
          <a:lstStyle>
            <a:lvl1pPr marL="0" indent="0">
              <a:spcBef>
                <a:spcPts val="500"/>
              </a:spcBef>
              <a:buSzPct val="100000"/>
              <a:buFont typeface="Arial"/>
              <a:buNone/>
              <a:defRPr sz="2000" b="0" cap="all" baseline="0">
                <a:solidFill>
                  <a:schemeClr val="tx2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457200" indent="0">
              <a:spcBef>
                <a:spcPts val="500"/>
              </a:spcBef>
              <a:buSzPct val="100000"/>
              <a:buFont typeface="Arial"/>
              <a:buNone/>
              <a:defRPr sz="20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914400" indent="0">
              <a:spcBef>
                <a:spcPts val="500"/>
              </a:spcBef>
              <a:buSzPct val="100000"/>
              <a:buFont typeface="Arial"/>
              <a:buNone/>
              <a:defRPr sz="18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371600" indent="0">
              <a:spcBef>
                <a:spcPts val="500"/>
              </a:spcBef>
              <a:buSzPct val="100000"/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1828800" indent="0">
              <a:spcBef>
                <a:spcPts val="500"/>
              </a:spcBef>
              <a:buSzPct val="100000"/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marL="22860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marL="27432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marL="32004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marL="3657600" indent="0">
              <a:spcBef>
                <a:spcPts val="500"/>
              </a:spcBef>
              <a:buFont typeface="Arial"/>
              <a:buNone/>
              <a:defRPr sz="1600" b="1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lvl="1">
              <a:spcBef>
                <a:spcPts val="1200"/>
              </a:spcBef>
              <a:spcAft>
                <a:spcPts val="200"/>
              </a:spcAft>
            </a:pPr>
            <a:r>
              <a:rPr lang="en-AU" sz="1600" dirty="0"/>
              <a:t>FDA Driving Themes: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Satellite data volumes and variety are increasing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Satellite data demand and expectations of EO value are increasing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Users want data systems and analysis tools that allow easy access and use of satellite data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Many users desire ARD to minimize data preparation time and knowledge requirements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3" name="Right Arrow 12"/>
          <p:cNvSpPr/>
          <p:nvPr/>
        </p:nvSpPr>
        <p:spPr>
          <a:xfrm>
            <a:off x="3038001" y="2133484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034571" y="2780979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042717" y="3358614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042717" y="4578420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038001" y="5059305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034571" y="5591900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3030406" y="3979217"/>
            <a:ext cx="329508" cy="290087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6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6107836" y="3718560"/>
            <a:ext cx="2848829" cy="2529840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1100" dirty="0"/>
              <a:t>Higher spatial resolution</a:t>
            </a:r>
          </a:p>
          <a:p>
            <a:pPr lvl="1"/>
            <a:r>
              <a:rPr lang="en-US" sz="1100" dirty="0"/>
              <a:t>Greater diagnostic capability through increased spectral resolution (hyperspectral) and new modalities (active and passive radar)</a:t>
            </a:r>
          </a:p>
          <a:p>
            <a:pPr lvl="1"/>
            <a:r>
              <a:rPr lang="en-US" sz="1100" dirty="0"/>
              <a:t>New capabilities in monitoring through increased acquisition rate and through new payloads (e.g. altimetry, atmosphere) </a:t>
            </a:r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4754541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4</a:t>
            </a:fld>
            <a:endParaRPr lang="uk-UA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304800"/>
            <a:ext cx="7086600" cy="533400"/>
          </a:xfrm>
        </p:spPr>
        <p:txBody>
          <a:bodyPr/>
          <a:lstStyle/>
          <a:p>
            <a:r>
              <a:rPr lang="en-US" sz="3200" b="1" dirty="0"/>
              <a:t>FDA Strategy Document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2B95D2-152D-431C-B5C9-994B04779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5721" y="1191528"/>
            <a:ext cx="4052559" cy="566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752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5</a:t>
            </a:fld>
            <a:endParaRPr lang="uk-U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686800" cy="5029200"/>
          </a:xfrm>
        </p:spPr>
        <p:txBody>
          <a:bodyPr/>
          <a:lstStyle/>
          <a:p>
            <a:pPr defTabSz="914400"/>
            <a:r>
              <a:rPr lang="en-US" sz="1800" b="1" dirty="0"/>
              <a:t>CEOS Analysis Ready Data (ARD)</a:t>
            </a:r>
            <a:endParaRPr lang="en-US" sz="1600" b="1" dirty="0"/>
          </a:p>
          <a:p>
            <a:pPr lvl="1"/>
            <a:r>
              <a:rPr lang="en-US" sz="1400" dirty="0"/>
              <a:t>Implement and provision CEOS Analysis Ready Data for Land (CARD4L)-compliant products</a:t>
            </a:r>
          </a:p>
          <a:p>
            <a:pPr lvl="1"/>
            <a:r>
              <a:rPr lang="en-US" sz="1400" dirty="0"/>
              <a:t>Advance ARD for marine and atmosphere domains</a:t>
            </a:r>
          </a:p>
          <a:p>
            <a:pPr defTabSz="914400"/>
            <a:endParaRPr lang="en-US" sz="500" b="1" dirty="0"/>
          </a:p>
          <a:p>
            <a:pPr defTabSz="914400"/>
            <a:r>
              <a:rPr lang="en-US" sz="1800" b="1" dirty="0"/>
              <a:t>Interoperable Open Source Tools</a:t>
            </a:r>
          </a:p>
          <a:p>
            <a:pPr lvl="1" defTabSz="914400"/>
            <a:r>
              <a:rPr lang="en-US" sz="1400" dirty="0"/>
              <a:t>Continue supporting the CEOS Data Cube (CDC) initiative</a:t>
            </a:r>
          </a:p>
          <a:p>
            <a:pPr lvl="1" defTabSz="914400"/>
            <a:r>
              <a:rPr lang="en-US" sz="1400" dirty="0"/>
              <a:t>Demonstrate new technologies through ongoing support of ‘pilot projects’ and consideration of alternate candidate architectures</a:t>
            </a:r>
          </a:p>
          <a:p>
            <a:endParaRPr lang="en-US" sz="500" b="1" dirty="0"/>
          </a:p>
          <a:p>
            <a:pPr defTabSz="914400"/>
            <a:r>
              <a:rPr lang="en-US" sz="1800" b="1" dirty="0"/>
              <a:t>Data, Processing, and Architecture Interface Standards</a:t>
            </a:r>
          </a:p>
          <a:p>
            <a:pPr lvl="1"/>
            <a:r>
              <a:rPr lang="en-US" sz="1400" dirty="0"/>
              <a:t>Develop standards for pixel-level data discovery, access, and common analytical processing requests (e.g., cloud free mosaics of ARD) exploiting EO satellite data among various CEOS exploitation platforms</a:t>
            </a:r>
          </a:p>
          <a:p>
            <a:endParaRPr lang="en-US" sz="500" b="1" dirty="0"/>
          </a:p>
          <a:p>
            <a:pPr defTabSz="914400"/>
            <a:r>
              <a:rPr lang="en-US" sz="1800" b="1" dirty="0"/>
              <a:t>Analytical Processing Capabilities</a:t>
            </a:r>
          </a:p>
          <a:p>
            <a:pPr lvl="1"/>
            <a:r>
              <a:rPr lang="en-US" sz="1400" dirty="0"/>
              <a:t>Prototype portable web-based analytical processing APIs/Web Services that work across CEOS exploitation platforms in full computing environments for time series and other analysis</a:t>
            </a:r>
          </a:p>
          <a:p>
            <a:endParaRPr lang="en-US" sz="500" b="1" dirty="0"/>
          </a:p>
          <a:p>
            <a:pPr defTabSz="914400"/>
            <a:r>
              <a:rPr lang="en-US" sz="1800" b="1" dirty="0"/>
              <a:t>User Metrics</a:t>
            </a:r>
          </a:p>
          <a:p>
            <a:pPr lvl="1" defTabSz="914400"/>
            <a:r>
              <a:rPr lang="en-US" sz="1400" dirty="0"/>
              <a:t>Develop a data use metrics framework through which agencies can contribute to how EO data is being used, rather than just downloaded data quantities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304800"/>
            <a:ext cx="7086600" cy="533400"/>
          </a:xfrm>
        </p:spPr>
        <p:txBody>
          <a:bodyPr/>
          <a:lstStyle/>
          <a:p>
            <a:r>
              <a:rPr lang="en-US" sz="3200" b="1" dirty="0"/>
              <a:t>FDA Themes and Outcomes</a:t>
            </a:r>
          </a:p>
        </p:txBody>
      </p:sp>
    </p:spTree>
    <p:extLst>
      <p:ext uri="{BB962C8B-B14F-4D97-AF65-F5344CB8AC3E}">
        <p14:creationId xmlns:p14="http://schemas.microsoft.com/office/powerpoint/2010/main" val="35773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pPr defTabSz="914400"/>
            <a:r>
              <a:rPr lang="en-US" sz="1800" b="1" dirty="0"/>
              <a:t>CEOS Analysis Ready Data (ARD) (through LSI-VC):</a:t>
            </a:r>
          </a:p>
          <a:p>
            <a:pPr lvl="1"/>
            <a:r>
              <a:rPr lang="en-US" sz="1400" dirty="0"/>
              <a:t>Produce ARD data and/or provide ARD production tools</a:t>
            </a:r>
          </a:p>
          <a:p>
            <a:pPr lvl="1"/>
            <a:r>
              <a:rPr lang="en-US" sz="1400" dirty="0"/>
              <a:t>Expand CEOS ARD to include the ocean and atmosphere domains</a:t>
            </a:r>
          </a:p>
          <a:p>
            <a:pPr lvl="1"/>
            <a:r>
              <a:rPr lang="en-US" sz="1400" dirty="0"/>
              <a:t>Participate in standard setting and review processes (including user feedback loops for evolution)</a:t>
            </a:r>
          </a:p>
          <a:p>
            <a:pPr lvl="1"/>
            <a:r>
              <a:rPr lang="en-US" sz="1400" dirty="0"/>
              <a:t>Engage through WGCV to define QA protocols and cross-validation projects across ARD products</a:t>
            </a:r>
          </a:p>
          <a:p>
            <a:pPr lvl="1"/>
            <a:r>
              <a:rPr lang="en-US" sz="1400" dirty="0"/>
              <a:t>Reach out to commercial providers to encourage their participation in ARD (at their cost)</a:t>
            </a:r>
          </a:p>
          <a:p>
            <a:pPr lvl="1"/>
            <a:r>
              <a:rPr lang="en-US" sz="1400" dirty="0"/>
              <a:t>Promote and enable discoverability of ARD datasets</a:t>
            </a:r>
          </a:p>
          <a:p>
            <a:endParaRPr lang="en-US" sz="1000" b="1" dirty="0"/>
          </a:p>
          <a:p>
            <a:pPr defTabSz="914400"/>
            <a:r>
              <a:rPr lang="en-US" sz="1800" b="1" dirty="0"/>
              <a:t>Interoperable Open Source Tools (through SEO):</a:t>
            </a:r>
          </a:p>
          <a:p>
            <a:pPr lvl="1"/>
            <a:r>
              <a:rPr lang="en-US" sz="1400" dirty="0"/>
              <a:t>Promote the use of interoperable open source tools, such as Open Data Cube (ODC), and application algorithms to enhance the use and impact of CEOS satellite data</a:t>
            </a:r>
          </a:p>
          <a:p>
            <a:pPr lvl="1"/>
            <a:r>
              <a:rPr lang="en-US" sz="1400" dirty="0"/>
              <a:t>Continue to support the CEOS Data Cube (CDC) initiative and progress the development of core components, supporting documentation, and training materials</a:t>
            </a:r>
          </a:p>
          <a:p>
            <a:pPr lvl="1"/>
            <a:r>
              <a:rPr lang="en-US" sz="1400" dirty="0"/>
              <a:t>Support the initial deployment of the CDC architecture by providing training and capacity building to interested international users</a:t>
            </a:r>
          </a:p>
          <a:p>
            <a:pPr lvl="1"/>
            <a:r>
              <a:rPr lang="en-US" sz="1400" dirty="0"/>
              <a:t>Contribute application algorithms to the ODC repository along with documentation and case studies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76200"/>
            <a:ext cx="54864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How Can CEOS Agencies Contribute?</a:t>
            </a:r>
          </a:p>
        </p:txBody>
      </p:sp>
    </p:spTree>
    <p:extLst>
      <p:ext uri="{BB962C8B-B14F-4D97-AF65-F5344CB8AC3E}">
        <p14:creationId xmlns:p14="http://schemas.microsoft.com/office/powerpoint/2010/main" val="86738136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pPr defTabSz="914400"/>
            <a:r>
              <a:rPr lang="en-US" sz="1800" b="1" dirty="0"/>
              <a:t>Data, Processing, and Architecture Interface Standards (through WGISS):</a:t>
            </a:r>
          </a:p>
          <a:p>
            <a:pPr lvl="1"/>
            <a:r>
              <a:rPr lang="en-US" sz="1400" dirty="0"/>
              <a:t>Identify key data and metadata standards experts to join WGISS</a:t>
            </a:r>
          </a:p>
          <a:p>
            <a:pPr lvl="1"/>
            <a:r>
              <a:rPr lang="en-US" sz="1400" dirty="0"/>
              <a:t>Support WGISS in the development of standards that ensure interoperability among one or more FDA platforms</a:t>
            </a:r>
          </a:p>
          <a:p>
            <a:pPr lvl="1"/>
            <a:r>
              <a:rPr lang="en-US" sz="1400" dirty="0"/>
              <a:t>Support prototype testing of data and application standards to ensure successful implementation</a:t>
            </a:r>
          </a:p>
          <a:p>
            <a:pPr lvl="1"/>
            <a:r>
              <a:rPr lang="en-US" sz="1400" dirty="0"/>
              <a:t>Identify specialists to join WGISS with expertise in their data holdings to provide guidance on how their holdings are changing to accommodate pixel level access</a:t>
            </a:r>
          </a:p>
          <a:p>
            <a:pPr lvl="1"/>
            <a:r>
              <a:rPr lang="en-US" sz="1400" dirty="0"/>
              <a:t>Identify key System Engineers, Applications Liaisons, and Communication/Outreach Liaisons to engage with WGCapD in developing strategies to promote FDA paradigms and systems</a:t>
            </a:r>
          </a:p>
          <a:p>
            <a:pPr defTabSz="914400"/>
            <a:r>
              <a:rPr lang="en-US" sz="1800" b="1" dirty="0"/>
              <a:t>Analytical Processing Capabilities (through WGISS):</a:t>
            </a:r>
          </a:p>
          <a:p>
            <a:pPr lvl="1"/>
            <a:r>
              <a:rPr lang="en-US" sz="1400" dirty="0"/>
              <a:t>Identify Data Analysts, System Engineers, and System Architects to join WGISS</a:t>
            </a:r>
          </a:p>
          <a:p>
            <a:pPr lvl="1"/>
            <a:r>
              <a:rPr lang="en-US" sz="1400" dirty="0"/>
              <a:t>Provide agency computing resources for prototype testing of application algorithms to take advantage of locally stored data or to utilize web-based protocols (e.g., WCS, APIs) for data interaction</a:t>
            </a:r>
          </a:p>
          <a:p>
            <a:pPr lvl="1"/>
            <a:r>
              <a:rPr lang="en-US" sz="1400" dirty="0"/>
              <a:t>Engage CEOS agencies who have implemented authentication systems to provide their lessons learned and best practices</a:t>
            </a:r>
            <a:endParaRPr lang="en-US" sz="1600" dirty="0"/>
          </a:p>
          <a:p>
            <a:pPr defTabSz="914400"/>
            <a:r>
              <a:rPr lang="en-US" sz="1800" b="1" dirty="0"/>
              <a:t>User Metrics (through WGISS):</a:t>
            </a:r>
          </a:p>
          <a:p>
            <a:pPr lvl="1"/>
            <a:r>
              <a:rPr lang="en-US" sz="1400" dirty="0"/>
              <a:t>Engage CEOS representatives familiar with user needs analysis and metric reporting</a:t>
            </a:r>
          </a:p>
          <a:p>
            <a:pPr lvl="1"/>
            <a:r>
              <a:rPr lang="en-US" sz="1400" dirty="0"/>
              <a:t>Support development of universal metric capturing</a:t>
            </a:r>
          </a:p>
          <a:p>
            <a:pPr lvl="1"/>
            <a:r>
              <a:rPr lang="en-US" sz="1400" dirty="0"/>
              <a:t>Participate in open venues for discussion of abstract CEOS projects (webinars, conferences, etc.)</a:t>
            </a:r>
            <a:endParaRPr lang="en-US" sz="1800" b="1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76200"/>
            <a:ext cx="5486400" cy="990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How Can CEOS Agencies Contribute?</a:t>
            </a:r>
          </a:p>
        </p:txBody>
      </p:sp>
    </p:spTree>
    <p:extLst>
      <p:ext uri="{BB962C8B-B14F-4D97-AF65-F5344CB8AC3E}">
        <p14:creationId xmlns:p14="http://schemas.microsoft.com/office/powerpoint/2010/main" val="403629960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686800" cy="5105400"/>
          </a:xfrm>
        </p:spPr>
        <p:txBody>
          <a:bodyPr/>
          <a:lstStyle/>
          <a:p>
            <a:pPr defTabSz="914400"/>
            <a:r>
              <a:rPr lang="en-US" b="1" dirty="0"/>
              <a:t>Endorsements</a:t>
            </a:r>
            <a:endParaRPr lang="en-US" sz="1800" b="1" dirty="0"/>
          </a:p>
          <a:p>
            <a:pPr lvl="1"/>
            <a:r>
              <a:rPr lang="en-US" sz="1600" i="1" dirty="0"/>
              <a:t>FDA Strategy for CEOS</a:t>
            </a:r>
            <a:endParaRPr lang="en-US" sz="1600" strike="sngStrike" dirty="0">
              <a:solidFill>
                <a:srgbClr val="FF0000"/>
              </a:solidFill>
            </a:endParaRPr>
          </a:p>
          <a:p>
            <a:endParaRPr lang="en-US" b="1" dirty="0"/>
          </a:p>
          <a:p>
            <a:r>
              <a:rPr lang="en-US" b="1" dirty="0"/>
              <a:t>Decisions</a:t>
            </a:r>
          </a:p>
          <a:p>
            <a:pPr lvl="1"/>
            <a:r>
              <a:rPr lang="en-US" sz="1600" dirty="0"/>
              <a:t>Continuation of FDA AHT into 2018 centered around the 5 FDA themes:</a:t>
            </a:r>
          </a:p>
          <a:p>
            <a:pPr lvl="2"/>
            <a:r>
              <a:rPr lang="en-US" sz="1600" dirty="0"/>
              <a:t>CEOS Analysis Ready Data (ARD)</a:t>
            </a:r>
          </a:p>
          <a:p>
            <a:pPr lvl="2"/>
            <a:r>
              <a:rPr lang="en-US" sz="1600" dirty="0"/>
              <a:t>Interoperable Open Source Tools</a:t>
            </a:r>
          </a:p>
          <a:p>
            <a:pPr lvl="2"/>
            <a:r>
              <a:rPr lang="en-US" sz="1600" dirty="0"/>
              <a:t>Data, Processing, and Architecture Interface Standards</a:t>
            </a:r>
          </a:p>
          <a:p>
            <a:pPr lvl="2"/>
            <a:r>
              <a:rPr lang="en-US" sz="1600" dirty="0"/>
              <a:t>Analytical Processing Capabilities</a:t>
            </a:r>
          </a:p>
          <a:p>
            <a:pPr lvl="2"/>
            <a:r>
              <a:rPr lang="en-US" sz="1600" dirty="0"/>
              <a:t>User Metrics</a:t>
            </a:r>
          </a:p>
          <a:p>
            <a:pPr lvl="1"/>
            <a:r>
              <a:rPr lang="en-US" sz="1600" dirty="0"/>
              <a:t>With CEOS Plenary endorsement, FDA AHT plans to continue its work to integrate and oversee the FDA-related activities of several key entities within the CEOS structure – specifically LSI-VC, SEO, WGISS, and WGCapD – and to keep the momentum that has been built</a:t>
            </a:r>
          </a:p>
          <a:p>
            <a:pPr lvl="2"/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70866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31</a:t>
            </a:r>
            <a:r>
              <a:rPr lang="en-US" sz="3200" b="1" baseline="30000" dirty="0"/>
              <a:t>st</a:t>
            </a:r>
            <a:r>
              <a:rPr lang="en-US" sz="3200" b="1" dirty="0"/>
              <a:t> CEOS Plenary</a:t>
            </a:r>
          </a:p>
        </p:txBody>
      </p:sp>
    </p:spTree>
    <p:extLst>
      <p:ext uri="{BB962C8B-B14F-4D97-AF65-F5344CB8AC3E}">
        <p14:creationId xmlns:p14="http://schemas.microsoft.com/office/powerpoint/2010/main" val="118033892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70866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26529844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9291</TotalTime>
  <Words>1173</Words>
  <Application>Microsoft Office PowerPoint</Application>
  <PresentationFormat>On-screen Show (4:3)</PresentationFormat>
  <Paragraphs>149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FDA Objectives and Implementation Planning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Labahn, Steven T</cp:lastModifiedBy>
  <cp:revision>200</cp:revision>
  <dcterms:modified xsi:type="dcterms:W3CDTF">2017-09-08T19:45:17Z</dcterms:modified>
</cp:coreProperties>
</file>