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3" r:id="rId2"/>
  </p:sldMasterIdLst>
  <p:notesMasterIdLst>
    <p:notesMasterId r:id="rId25"/>
  </p:notesMasterIdLst>
  <p:sldIdLst>
    <p:sldId id="256" r:id="rId3"/>
    <p:sldId id="260" r:id="rId4"/>
    <p:sldId id="269" r:id="rId5"/>
    <p:sldId id="266" r:id="rId6"/>
    <p:sldId id="267" r:id="rId7"/>
    <p:sldId id="268" r:id="rId8"/>
    <p:sldId id="286" r:id="rId9"/>
    <p:sldId id="288" r:id="rId10"/>
    <p:sldId id="289" r:id="rId11"/>
    <p:sldId id="273" r:id="rId12"/>
    <p:sldId id="275" r:id="rId13"/>
    <p:sldId id="276" r:id="rId14"/>
    <p:sldId id="278" r:id="rId15"/>
    <p:sldId id="282" r:id="rId16"/>
    <p:sldId id="264" r:id="rId17"/>
    <p:sldId id="265" r:id="rId18"/>
    <p:sldId id="281" r:id="rId19"/>
    <p:sldId id="263" r:id="rId20"/>
    <p:sldId id="291" r:id="rId21"/>
    <p:sldId id="287" r:id="rId22"/>
    <p:sldId id="279" r:id="rId23"/>
    <p:sldId id="280" r:id="rId24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3"/>
    <p:restoredTop sz="91068" autoAdjust="0"/>
  </p:normalViewPr>
  <p:slideViewPr>
    <p:cSldViewPr>
      <p:cViewPr varScale="1">
        <p:scale>
          <a:sx n="50" d="100"/>
          <a:sy n="50" d="100"/>
        </p:scale>
        <p:origin x="127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35778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7402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OECS is the </a:t>
            </a:r>
            <a:r>
              <a:rPr lang="en-US" dirty="0" err="1"/>
              <a:t>Organisation</a:t>
            </a:r>
            <a:r>
              <a:rPr lang="en-US" baseline="0" dirty="0"/>
              <a:t> of Eastern Caribbean States </a:t>
            </a:r>
          </a:p>
        </p:txBody>
      </p:sp>
    </p:spTree>
    <p:extLst>
      <p:ext uri="{BB962C8B-B14F-4D97-AF65-F5344CB8AC3E}">
        <p14:creationId xmlns:p14="http://schemas.microsoft.com/office/powerpoint/2010/main" val="3803668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61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16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028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411288" y="1160463"/>
            <a:ext cx="4181475" cy="31353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0405" y="4470837"/>
            <a:ext cx="5603100" cy="3657900"/>
          </a:xfrm>
          <a:prstGeom prst="rect">
            <a:avLst/>
          </a:prstGeom>
          <a:noFill/>
          <a:ln>
            <a:noFill/>
          </a:ln>
        </p:spPr>
        <p:txBody>
          <a:bodyPr wrap="square" lIns="93200" tIns="46600" rIns="93200" bIns="466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100" cy="466200"/>
          </a:xfrm>
          <a:prstGeom prst="rect">
            <a:avLst/>
          </a:prstGeom>
          <a:noFill/>
          <a:ln>
            <a:noFill/>
          </a:ln>
        </p:spPr>
        <p:txBody>
          <a:bodyPr wrap="square" lIns="93200" tIns="46600" rIns="93200" bIns="466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9</a:t>
            </a:fld>
            <a:endParaRPr lang="en-US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523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5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54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59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7371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/>
          <a:lstStyle/>
          <a:p>
            <a:fld id="{DAF81ADD-6299-4A95-9A42-4719D2FC51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7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565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016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63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712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564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692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43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640461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859907" y="304805"/>
            <a:ext cx="7602105" cy="714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2060"/>
              </a:buClr>
              <a:buFont typeface="Times New Roman"/>
              <a:buNone/>
              <a:defRPr sz="4267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228" y="1044488"/>
            <a:ext cx="8119464" cy="100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164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17, 19-20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FF8C3EF-785B-430C-B59F-D465ABC75196}" type="datetime1">
              <a:rPr lang="en-US" altLang="ja-JP" smtClean="0"/>
              <a:t>10/20/2017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fld id="{65A4C642-086D-43E2-BEB5-56C5380C5C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hape 6"/>
          <p:cNvSpPr txBox="1">
            <a:spLocks/>
          </p:cNvSpPr>
          <p:nvPr userDrawn="1"/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 w="25400" cap="flat" cmpd="sng" algn="ctr">
            <a:solidFill>
              <a:schemeClr val="tx2">
                <a:alpha val="60000"/>
              </a:schemeClr>
            </a:solidFill>
            <a:prstDash val="solid"/>
            <a:miter lim="4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 defTabSz="457200">
              <a:spcBef>
                <a:spcPts val="600"/>
              </a:spcBef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  <a:sym typeface="Calibri"/>
              </a:defRPr>
            </a:lvl1pPr>
            <a:lvl2pPr indent="457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indent="914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indent="1371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indent="18288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indent="22860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indent="2743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indent="3200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indent="3657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fld id="{86CB4B4D-7CA3-9044-876B-883B54F8677D}" type="slidenum">
              <a:rPr lang="en-US" smtClean="0"/>
              <a:pPr defTabSz="914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3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BBB7FE-13B7-4DD2-ADC5-DAE400427CD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E0D81-C31B-4741-A19D-E1B58644CB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hape 6"/>
          <p:cNvSpPr txBox="1">
            <a:spLocks/>
          </p:cNvSpPr>
          <p:nvPr userDrawn="1"/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 w="25400" cap="flat" cmpd="sng" algn="ctr">
            <a:solidFill>
              <a:schemeClr val="tx2">
                <a:alpha val="60000"/>
              </a:schemeClr>
            </a:solidFill>
            <a:prstDash val="solid"/>
            <a:miter lim="4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 defTabSz="457200">
              <a:spcBef>
                <a:spcPts val="600"/>
              </a:spcBef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  <a:sym typeface="Calibri"/>
              </a:defRPr>
            </a:lvl1pPr>
            <a:lvl2pPr indent="457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indent="914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indent="1371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indent="18288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indent="22860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indent="2743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indent="3200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indent="3657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fld id="{86CB4B4D-7CA3-9044-876B-883B54F8677D}" type="slidenum">
              <a:rPr lang="en-US" smtClean="0"/>
              <a:pPr defTabSz="914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2">
            <a:alphaModFix/>
          </a:blip>
          <a:srcRect l="32458"/>
          <a:stretch/>
        </p:blipFill>
        <p:spPr>
          <a:xfrm>
            <a:off x="4488873" y="0"/>
            <a:ext cx="46551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71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b="1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" name="Shape 105"/>
          <p:cNvGrpSpPr/>
          <p:nvPr/>
        </p:nvGrpSpPr>
        <p:grpSpPr>
          <a:xfrm>
            <a:off x="0" y="4991856"/>
            <a:ext cx="2358915" cy="1920240"/>
            <a:chOff x="0" y="4991856"/>
            <a:chExt cx="3145220" cy="1920240"/>
          </a:xfrm>
        </p:grpSpPr>
        <p:pic>
          <p:nvPicPr>
            <p:cNvPr id="106" name="Shape 106"/>
            <p:cNvPicPr preferRelativeResize="0"/>
            <p:nvPr/>
          </p:nvPicPr>
          <p:blipFill rotWithShape="1">
            <a:blip r:embed="rId2">
              <a:alphaModFix amt="95000"/>
            </a:blip>
            <a:srcRect/>
            <a:stretch/>
          </p:blipFill>
          <p:spPr>
            <a:xfrm>
              <a:off x="0" y="4991856"/>
              <a:ext cx="3145220" cy="192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Shape 10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9759" y="5547060"/>
              <a:ext cx="1480592" cy="89956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  <a:reflection stA="52000" endA="300" endPos="35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571159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919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04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81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 rotWithShape="1">
          <a:blip r:embed="rId15">
            <a:alphaModFix/>
          </a:blip>
          <a:srcRect t="3" r="64651" b="87774"/>
          <a:stretch/>
        </p:blipFill>
        <p:spPr>
          <a:xfrm>
            <a:off x="0" y="0"/>
            <a:ext cx="2424223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 rotWithShape="1">
          <a:blip r:embed="rId15">
            <a:alphaModFix/>
          </a:blip>
          <a:srcRect l="74070" b="85581"/>
          <a:stretch/>
        </p:blipFill>
        <p:spPr>
          <a:xfrm>
            <a:off x="7365705" y="0"/>
            <a:ext cx="1778295" cy="98882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 defTabSz="914400" rtl="0"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 defTabSz="914400" rtl="0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330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oaquawatch.org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geoblueplanet.com/wp-content/uploads/2017/08/Supplemental-Issue-Description-August-23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hyperlink" Target="http://www.gstss.org/2018_Ocean_SDGs/" TargetMode="Externa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eos.org/ourwork/virtual-constellations/lsi/" TargetMode="External"/><Relationship Id="rId7" Type="http://schemas.openxmlformats.org/officeDocument/2006/relationships/hyperlink" Target="http://ceos.org/ourwork/virtual-constellations/sst/" TargetMode="External"/><Relationship Id="rId2" Type="http://schemas.openxmlformats.org/officeDocument/2006/relationships/hyperlink" Target="http://ceos.org/ourwork/virtual-constellations/p-vc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eos.org/ourwork/virtual-constellations/osvw/" TargetMode="External"/><Relationship Id="rId5" Type="http://schemas.openxmlformats.org/officeDocument/2006/relationships/hyperlink" Target="http://ceos.org/ourwork/virtual-constellations/ost/" TargetMode="External"/><Relationship Id="rId4" Type="http://schemas.openxmlformats.org/officeDocument/2006/relationships/hyperlink" Target="http://ceos.org/ourwork/virtual-constellations/ocr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gi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82926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  <a:latin typeface="+mj-lt"/>
              </a:rPr>
              <a:t>Overview of Ongoing Efforts in the Water/Ocean Space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Kerry Ann Sawyer</a:t>
            </a: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National Oceanic and Atmospheric Administration (NOAA)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2017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7.1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Rapid City, South Dakota, USA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19 – 20 October 2017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76200" y="1275529"/>
            <a:ext cx="8839200" cy="47244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The </a:t>
            </a:r>
            <a:r>
              <a:rPr lang="en-US" b="1" dirty="0" err="1" smtClean="0"/>
              <a:t>AquaWatch</a:t>
            </a:r>
            <a:r>
              <a:rPr lang="en-US" b="1" dirty="0" smtClean="0"/>
              <a:t> Mission</a:t>
            </a:r>
          </a:p>
          <a:p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improve the coordination, delivery and utilization of water quality information for the benefit of society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The AquaWatch Goal</a:t>
            </a:r>
          </a:p>
          <a:p>
            <a:r>
              <a:rPr lang="en-US" dirty="0" smtClean="0"/>
              <a:t>To </a:t>
            </a:r>
            <a:r>
              <a:rPr lang="en-US" dirty="0"/>
              <a:t>develop and build the global capacity and utility of Earth Observation-derived water quality data, products and information to support </a:t>
            </a:r>
            <a:r>
              <a:rPr lang="en-US" dirty="0" smtClean="0"/>
              <a:t>integrated water quality management </a:t>
            </a:r>
            <a:r>
              <a:rPr lang="en-US" dirty="0"/>
              <a:t>and decision making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57400" y="143353"/>
            <a:ext cx="4953000" cy="83798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GEO </a:t>
            </a:r>
            <a:r>
              <a:rPr lang="en-US" sz="2800" b="1" dirty="0" err="1" smtClean="0">
                <a:solidFill>
                  <a:schemeClr val="bg1"/>
                </a:solidFill>
                <a:latin typeface="+mn-lt"/>
              </a:rPr>
              <a:t>AquaWatch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 Initiative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060C483-F1A2-4072-8176-88B8D2C0D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420" y="4161234"/>
            <a:ext cx="3636380" cy="254436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8D1689C-9C21-4FDE-8C77-9C16B062038E}"/>
              </a:ext>
            </a:extLst>
          </p:cNvPr>
          <p:cNvSpPr txBox="1">
            <a:spLocks/>
          </p:cNvSpPr>
          <p:nvPr/>
        </p:nvSpPr>
        <p:spPr>
          <a:xfrm>
            <a:off x="609600" y="4190881"/>
            <a:ext cx="5707329" cy="2103239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Arial" charset="0"/>
              <a:buChar char="•"/>
            </a:pPr>
            <a:r>
              <a:rPr lang="en-US" dirty="0" err="1"/>
              <a:t>AquaWatch</a:t>
            </a:r>
            <a:r>
              <a:rPr lang="en-US" dirty="0"/>
              <a:t> recently completed an informational booklet on water quality monitoring</a:t>
            </a:r>
          </a:p>
          <a:p>
            <a:pPr lvl="1" defTabSz="914400">
              <a:buFont typeface="Arial" charset="0"/>
              <a:buChar char="•"/>
            </a:pPr>
            <a:r>
              <a:rPr lang="en-US" dirty="0"/>
              <a:t>The booklet is available on the </a:t>
            </a:r>
            <a:r>
              <a:rPr lang="en-US" dirty="0" err="1"/>
              <a:t>AquaWatch</a:t>
            </a:r>
            <a:r>
              <a:rPr lang="en-US" dirty="0"/>
              <a:t> website </a:t>
            </a:r>
            <a:r>
              <a:rPr lang="en-US" dirty="0">
                <a:hlinkClick r:id="rId4"/>
              </a:rPr>
              <a:t>www.geoaquawatch.org</a:t>
            </a:r>
            <a:endParaRPr lang="en-US" dirty="0"/>
          </a:p>
          <a:p>
            <a:pPr lvl="1" defTabSz="914400">
              <a:buFont typeface="Arial" charset="0"/>
              <a:buChar char="•"/>
            </a:pPr>
            <a:r>
              <a:rPr lang="en-US" dirty="0"/>
              <a:t>Printed copies </a:t>
            </a:r>
            <a:r>
              <a:rPr lang="en-US" dirty="0" smtClean="0"/>
              <a:t>now available!</a:t>
            </a:r>
            <a:endParaRPr lang="en-US" dirty="0"/>
          </a:p>
          <a:p>
            <a:pPr defTabSz="914400">
              <a:buFont typeface="Arial" charset="0"/>
              <a:buChar char="•"/>
            </a:pPr>
            <a:endParaRPr lang="en-US" dirty="0"/>
          </a:p>
          <a:p>
            <a:pPr defTabSz="914400">
              <a:buFont typeface="Arial" charset="0"/>
              <a:buChar char="•"/>
            </a:pPr>
            <a:endParaRPr lang="en-US" dirty="0"/>
          </a:p>
          <a:p>
            <a:pPr defTabSz="914400">
              <a:buFont typeface="Arial" charset="0"/>
              <a:buChar char="•"/>
            </a:pPr>
            <a:endParaRPr lang="en-US" dirty="0"/>
          </a:p>
          <a:p>
            <a:pPr defTabSz="9144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665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" y="1219200"/>
            <a:ext cx="9006840" cy="4876800"/>
          </a:xfrm>
        </p:spPr>
        <p:txBody>
          <a:bodyPr/>
          <a:lstStyle/>
          <a:p>
            <a:pPr>
              <a:buNone/>
            </a:pPr>
            <a:r>
              <a:rPr lang="en-US" b="1" dirty="0"/>
              <a:t>Current Activities </a:t>
            </a:r>
          </a:p>
          <a:p>
            <a:r>
              <a:rPr lang="en-US" dirty="0" err="1"/>
              <a:t>AquaWatch</a:t>
            </a:r>
            <a:r>
              <a:rPr lang="en-US" dirty="0"/>
              <a:t> is currently developing a product suite for </a:t>
            </a:r>
            <a:r>
              <a:rPr lang="en-US" dirty="0">
                <a:solidFill>
                  <a:schemeClr val="accent2"/>
                </a:solidFill>
              </a:rPr>
              <a:t>NTU</a:t>
            </a:r>
            <a:r>
              <a:rPr lang="en-US" dirty="0"/>
              <a:t> turbidity,  </a:t>
            </a:r>
            <a:r>
              <a:rPr lang="en-US" dirty="0" err="1"/>
              <a:t>Secchi</a:t>
            </a:r>
            <a:r>
              <a:rPr lang="en-US" dirty="0"/>
              <a:t> disk depth product, diffuse attenuation coefficients, and surface reflectance</a:t>
            </a:r>
          </a:p>
          <a:p>
            <a:r>
              <a:rPr lang="en-US" dirty="0"/>
              <a:t>This product suite is a first step in a long term project to develop a global water quality monitoring service</a:t>
            </a:r>
          </a:p>
          <a:p>
            <a:pPr marL="0" indent="0">
              <a:buNone/>
            </a:pPr>
            <a:r>
              <a:rPr lang="en-US" b="1" dirty="0"/>
              <a:t>Future 2017 – 2019 Activities </a:t>
            </a:r>
          </a:p>
          <a:p>
            <a:r>
              <a:rPr lang="en-US" dirty="0"/>
              <a:t>Continue to build on the water quality information service  </a:t>
            </a:r>
          </a:p>
          <a:p>
            <a:r>
              <a:rPr lang="en-US" dirty="0"/>
              <a:t>Support and collaborate with other GEO groups on water quality project needs (GEOGLOWS, EO4SDGS, GEO Blue Planet, GEO Wetlands, GEO BON, Regional GEO groups)  </a:t>
            </a:r>
          </a:p>
          <a:p>
            <a:r>
              <a:rPr lang="en-US" dirty="0"/>
              <a:t>Populate formal Steering Committee and build Working Group activities</a:t>
            </a:r>
          </a:p>
          <a:p>
            <a:r>
              <a:rPr lang="en-US" dirty="0"/>
              <a:t>Work to increase engagement and collaboration with other GEO groups</a:t>
            </a:r>
          </a:p>
          <a:p>
            <a:r>
              <a:rPr lang="en-US" dirty="0"/>
              <a:t>Begin capacity building activities 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981200" y="304800"/>
            <a:ext cx="6534150" cy="625475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GEO AquaWatch Initiative 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9969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6"/>
          <p:cNvSpPr txBox="1">
            <a:spLocks/>
          </p:cNvSpPr>
          <p:nvPr/>
        </p:nvSpPr>
        <p:spPr>
          <a:xfrm>
            <a:off x="6790" y="1522403"/>
            <a:ext cx="517481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US" sz="2200" u="sng" dirty="0" smtClean="0">
                <a:solidFill>
                  <a:srgbClr val="045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Planet Mission</a:t>
            </a:r>
          </a:p>
          <a:p>
            <a:pPr defTabSz="914400"/>
            <a:r>
              <a:rPr lang="en-US" sz="2200" dirty="0" smtClean="0">
                <a:solidFill>
                  <a:srgbClr val="045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and exploit synergies among ocean and coastal observational programmes</a:t>
            </a:r>
          </a:p>
          <a:p>
            <a:pPr defTabSz="914400"/>
            <a:r>
              <a:rPr lang="en-US" sz="2200" dirty="0" smtClean="0">
                <a:solidFill>
                  <a:srgbClr val="045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integration of and access to in situ and remote sensing ocean observation data</a:t>
            </a:r>
          </a:p>
          <a:p>
            <a:pPr defTabSz="914400"/>
            <a:r>
              <a:rPr lang="en-US" sz="2200" dirty="0" smtClean="0">
                <a:solidFill>
                  <a:srgbClr val="045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engagement with a variety of users for enhancing the timeliness, quality and range of services</a:t>
            </a:r>
          </a:p>
          <a:p>
            <a:pPr defTabSz="914400"/>
            <a:r>
              <a:rPr lang="en-US" sz="2200" dirty="0" smtClean="0">
                <a:solidFill>
                  <a:srgbClr val="045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awareness of the societal benefits of ocean observations at the public and policy levels</a:t>
            </a:r>
          </a:p>
          <a:p>
            <a:pPr defTabSz="914400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bp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1484311"/>
            <a:ext cx="4011265" cy="406557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981200" y="304800"/>
            <a:ext cx="6534150" cy="625475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GEO Blue Planet Initiative 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2" descr="Blue Planet, Oceans and Socie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381" y="5573220"/>
            <a:ext cx="2353102" cy="95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11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13</a:t>
            </a:fld>
            <a:endParaRPr lang="uk-U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67BE119-A4BB-4970-9198-CB8953977243}"/>
              </a:ext>
            </a:extLst>
          </p:cNvPr>
          <p:cNvSpPr txBox="1">
            <a:spLocks/>
          </p:cNvSpPr>
          <p:nvPr/>
        </p:nvSpPr>
        <p:spPr>
          <a:xfrm>
            <a:off x="213258" y="838200"/>
            <a:ext cx="6797142" cy="2438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endParaRPr lang="en-US" dirty="0"/>
          </a:p>
          <a:p>
            <a:pPr marL="0" indent="0" defTabSz="914400">
              <a:buNone/>
            </a:pPr>
            <a:r>
              <a:rPr lang="en-US" b="1" dirty="0"/>
              <a:t>Current Activities </a:t>
            </a:r>
          </a:p>
          <a:p>
            <a:pPr defTabSz="914400"/>
            <a:r>
              <a:rPr lang="en-US" dirty="0"/>
              <a:t>Blue Planet is organizing a </a:t>
            </a:r>
            <a:r>
              <a:rPr lang="en-US" dirty="0">
                <a:hlinkClick r:id="rId3"/>
              </a:rPr>
              <a:t>supplemental issue</a:t>
            </a:r>
            <a:r>
              <a:rPr lang="en-US" dirty="0"/>
              <a:t> in the                     Journal of Operational Oceanography on Ocean Observing for Societal Benefit 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dirty="0"/>
              <a:t>The supplemental issue will Issue will focus on end-to-end case studies of ocean observations being used to benefit various sectors of society</a:t>
            </a:r>
          </a:p>
          <a:p>
            <a:pPr marL="0" indent="0" defTabSz="914400">
              <a:buNone/>
            </a:pPr>
            <a:endParaRPr lang="en-US" dirty="0"/>
          </a:p>
        </p:txBody>
      </p:sp>
      <p:pic>
        <p:nvPicPr>
          <p:cNvPr id="7" name="Picture 4" descr="Publication Cover">
            <a:extLst>
              <a:ext uri="{FF2B5EF4-FFF2-40B4-BE49-F238E27FC236}">
                <a16:creationId xmlns="" xmlns:a16="http://schemas.microsoft.com/office/drawing/2014/main" id="{10D28E42-E23D-4031-86E2-DF5FF617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19200"/>
            <a:ext cx="1905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7D993FAF-FDB3-425B-836E-3A87A55339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3314444"/>
            <a:ext cx="8686800" cy="2438400"/>
          </a:xfrm>
        </p:spPr>
        <p:txBody>
          <a:bodyPr/>
          <a:lstStyle/>
          <a:p>
            <a:endParaRPr lang="en-US" dirty="0"/>
          </a:p>
          <a:p>
            <a:pPr defTabSz="914400"/>
            <a:r>
              <a:rPr lang="en-US" dirty="0"/>
              <a:t>Blue Planet is leading the organization of a </a:t>
            </a:r>
            <a:r>
              <a:rPr lang="en-US" dirty="0">
                <a:hlinkClick r:id="rId5"/>
              </a:rPr>
              <a:t>workshop</a:t>
            </a:r>
            <a:r>
              <a:rPr lang="en-US" dirty="0"/>
              <a:t> titled “Implementing and Monitoring the Sustainable Development Goals in the Caribbean: The Role of the Ocean” 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dirty="0"/>
              <a:t>The workshop will take place from                                             January 17 – 19, 2018 in                                                                    St. Vincent and the Grenadines </a:t>
            </a:r>
          </a:p>
          <a:p>
            <a:pPr defTabSz="914400"/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11" name="Picture 6" descr="http://www.gstss.org/2018_Ocean_SDGs/ocean_SDGs.jpg">
            <a:extLst>
              <a:ext uri="{FF2B5EF4-FFF2-40B4-BE49-F238E27FC236}">
                <a16:creationId xmlns="" xmlns:a16="http://schemas.microsoft.com/office/drawing/2014/main" id="{9C49BF7D-3450-49B7-8B79-5B1174A94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35254"/>
            <a:ext cx="3826365" cy="24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981200" y="304800"/>
            <a:ext cx="6534150" cy="625475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GEO Blue Planet Initiative 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7293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59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Water Relevant CEOS Virtual Constellations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hlinkClick r:id="rId2"/>
              </a:rPr>
              <a:t>Precipitation</a:t>
            </a:r>
            <a:r>
              <a:rPr lang="en-US" dirty="0"/>
              <a:t> (P-VC</a:t>
            </a:r>
            <a:r>
              <a:rPr lang="en-US" dirty="0" smtClean="0"/>
              <a:t>)</a:t>
            </a:r>
          </a:p>
          <a:p>
            <a:r>
              <a:rPr lang="en-US" dirty="0">
                <a:hlinkClick r:id="rId3"/>
              </a:rPr>
              <a:t>Land Surface Imaging</a:t>
            </a:r>
            <a:r>
              <a:rPr lang="en-US" dirty="0"/>
              <a:t> (LSI-VC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>
                <a:hlinkClick r:id="rId4"/>
              </a:rPr>
              <a:t>Ocean Colour Radiometry</a:t>
            </a:r>
            <a:r>
              <a:rPr lang="en-US" dirty="0"/>
              <a:t> (OCR-VC</a:t>
            </a:r>
            <a:r>
              <a:rPr lang="en-US" dirty="0" smtClean="0"/>
              <a:t>)</a:t>
            </a:r>
          </a:p>
          <a:p>
            <a:r>
              <a:rPr lang="en-US" dirty="0">
                <a:hlinkClick r:id="rId5"/>
              </a:rPr>
              <a:t>Ocean Surface Topography</a:t>
            </a:r>
            <a:r>
              <a:rPr lang="en-US" dirty="0"/>
              <a:t> (OST-VC</a:t>
            </a:r>
            <a:r>
              <a:rPr lang="en-US" dirty="0" smtClean="0"/>
              <a:t>)</a:t>
            </a:r>
          </a:p>
          <a:p>
            <a:r>
              <a:rPr lang="en-US" dirty="0">
                <a:hlinkClick r:id="rId6"/>
              </a:rPr>
              <a:t>Ocean Surface Vector Wind</a:t>
            </a:r>
            <a:r>
              <a:rPr lang="en-US" dirty="0"/>
              <a:t> (OSVW-VC</a:t>
            </a:r>
            <a:r>
              <a:rPr lang="en-US" dirty="0" smtClean="0"/>
              <a:t>)</a:t>
            </a:r>
          </a:p>
          <a:p>
            <a:r>
              <a:rPr lang="en-US" dirty="0">
                <a:hlinkClick r:id="rId7"/>
              </a:rPr>
              <a:t>Sea Surface Temperature</a:t>
            </a:r>
            <a:r>
              <a:rPr lang="en-US" dirty="0"/>
              <a:t> (SST-VC)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905000" y="304800"/>
            <a:ext cx="6534150" cy="625475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sz="2400" b="1" dirty="0">
                <a:solidFill>
                  <a:schemeClr val="bg1"/>
                </a:solidFill>
                <a:latin typeface="+mn-lt"/>
              </a:rPr>
              <a:t>CEOS Virtual Constellations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2886430"/>
            <a:ext cx="1345480" cy="3554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5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&gt;</a:t>
            </a:r>
            <a:endParaRPr kumimoji="0" lang="en-US" sz="225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9337" y="4025207"/>
            <a:ext cx="222432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</a:rPr>
              <a:t>CEOS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</a:rPr>
              <a:t>COVERAGE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</a:rPr>
              <a:t>Initiative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699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15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124528"/>
            <a:ext cx="9144000" cy="5486400"/>
          </a:xfrm>
        </p:spPr>
        <p:txBody>
          <a:bodyPr/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750" b="1" dirty="0" smtClean="0">
                <a:latin typeface="Calibri" panose="020F0502020204030204" pitchFamily="34" charset="0"/>
              </a:rPr>
              <a:t>CEOS endorsed COVERAGE initiative </a:t>
            </a:r>
            <a:r>
              <a:rPr lang="en-US" sz="1750" dirty="0" smtClean="0">
                <a:latin typeface="Calibri" panose="020F0502020204030204" pitchFamily="34" charset="0"/>
              </a:rPr>
              <a:t>at SIT-32 (April 2017, Paris) as a 3 year pilot project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750" b="1" dirty="0" smtClean="0">
                <a:latin typeface="Calibri" panose="020F0502020204030204" pitchFamily="34" charset="0"/>
              </a:rPr>
              <a:t>Collaborative </a:t>
            </a:r>
            <a:r>
              <a:rPr lang="en-US" sz="1750" b="1" dirty="0">
                <a:latin typeface="Calibri" panose="020F0502020204030204" pitchFamily="34" charset="0"/>
              </a:rPr>
              <a:t>effort </a:t>
            </a:r>
            <a:r>
              <a:rPr lang="en-US" sz="1750" b="1" dirty="0" smtClean="0">
                <a:latin typeface="Calibri" panose="020F0502020204030204" pitchFamily="34" charset="0"/>
              </a:rPr>
              <a:t>within CEOS </a:t>
            </a:r>
            <a:r>
              <a:rPr lang="en-US" sz="1750" dirty="0" smtClean="0">
                <a:latin typeface="Calibri" panose="020F0502020204030204" pitchFamily="34" charset="0"/>
              </a:rPr>
              <a:t>with the 4 Ocean Virtual Constellations </a:t>
            </a:r>
            <a:r>
              <a:rPr lang="en-US" sz="1750" dirty="0">
                <a:latin typeface="Calibri" panose="020F0502020204030204" pitchFamily="34" charset="0"/>
              </a:rPr>
              <a:t>(SST, </a:t>
            </a:r>
            <a:r>
              <a:rPr lang="en-US" sz="1750" dirty="0" smtClean="0">
                <a:latin typeface="Calibri" panose="020F0502020204030204" pitchFamily="34" charset="0"/>
              </a:rPr>
              <a:t>OST, OCR, OSVW) </a:t>
            </a:r>
            <a:r>
              <a:rPr lang="en-US" sz="1750" dirty="0">
                <a:latin typeface="Calibri" panose="020F0502020204030204" pitchFamily="34" charset="0"/>
              </a:rPr>
              <a:t>and GEO projects (MBON, Blue Planet) to enable more widespread use of ocean satellite data in support of </a:t>
            </a:r>
            <a:r>
              <a:rPr lang="en-US" sz="1750" dirty="0" smtClean="0">
                <a:latin typeface="Calibri" panose="020F0502020204030204" pitchFamily="34" charset="0"/>
              </a:rPr>
              <a:t>applications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750" dirty="0" smtClean="0">
                <a:latin typeface="Calibri" panose="020F0502020204030204" pitchFamily="34" charset="0"/>
              </a:rPr>
              <a:t>Provides </a:t>
            </a:r>
            <a:r>
              <a:rPr lang="en-US" sz="1750" dirty="0">
                <a:latin typeface="Calibri" panose="020F0502020204030204" pitchFamily="34" charset="0"/>
              </a:rPr>
              <a:t>a </a:t>
            </a:r>
            <a:r>
              <a:rPr lang="en-US" sz="1750" b="1" dirty="0">
                <a:latin typeface="Calibri" panose="020F0502020204030204" pitchFamily="34" charset="0"/>
              </a:rPr>
              <a:t>coherent, </a:t>
            </a:r>
            <a:r>
              <a:rPr lang="en-US" sz="1750" b="1" dirty="0" smtClean="0">
                <a:latin typeface="Calibri" panose="020F0502020204030204" pitchFamily="34" charset="0"/>
              </a:rPr>
              <a:t>cross-cutting, focal activity </a:t>
            </a:r>
            <a:r>
              <a:rPr lang="en-US" sz="1750" i="1" dirty="0" smtClean="0">
                <a:latin typeface="Calibri" panose="020F0502020204030204" pitchFamily="34" charset="0"/>
              </a:rPr>
              <a:t>(not </a:t>
            </a:r>
            <a:r>
              <a:rPr lang="en-US" sz="1750" i="1" dirty="0">
                <a:latin typeface="Calibri" panose="020F0502020204030204" pitchFamily="34" charset="0"/>
              </a:rPr>
              <a:t>a new VC or </a:t>
            </a:r>
            <a:r>
              <a:rPr lang="en-US" sz="1750" dirty="0" smtClean="0">
                <a:latin typeface="Calibri" panose="020F0502020204030204" pitchFamily="34" charset="0"/>
              </a:rPr>
              <a:t>WG) aligning with and promoting </a:t>
            </a:r>
            <a:r>
              <a:rPr lang="en-US" sz="1750" dirty="0">
                <a:latin typeface="Calibri" panose="020F0502020204030204" pitchFamily="34" charset="0"/>
              </a:rPr>
              <a:t>the advancement of CEOS </a:t>
            </a:r>
            <a:r>
              <a:rPr lang="en-US" sz="1750" dirty="0" smtClean="0">
                <a:latin typeface="Calibri" panose="020F0502020204030204" pitchFamily="34" charset="0"/>
              </a:rPr>
              <a:t>programmatic </a:t>
            </a:r>
            <a:r>
              <a:rPr lang="en-US" sz="1750" dirty="0">
                <a:latin typeface="Calibri" panose="020F0502020204030204" pitchFamily="34" charset="0"/>
              </a:rPr>
              <a:t>objectives, including FDA efforts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75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COVERAGE is informed by and a response to known needs of the ocean community </a:t>
            </a:r>
            <a:r>
              <a:rPr lang="en-US" sz="175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for improved, more integrated data access for societal benefit</a:t>
            </a:r>
            <a:r>
              <a:rPr lang="en-US" sz="175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75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in support also of SDGS relating to marine biodiversity &amp; ecosystem management </a:t>
            </a:r>
            <a:endParaRPr lang="en-US" sz="175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750" b="1" dirty="0" smtClean="0">
                <a:latin typeface="Calibri" panose="020F0502020204030204" pitchFamily="34" charset="0"/>
              </a:rPr>
              <a:t>COVERAGE </a:t>
            </a:r>
            <a:r>
              <a:rPr lang="en-US" sz="1750" b="1" dirty="0">
                <a:latin typeface="Calibri" panose="020F0502020204030204" pitchFamily="34" charset="0"/>
              </a:rPr>
              <a:t>aims to </a:t>
            </a:r>
            <a:r>
              <a:rPr lang="en-US" sz="175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develop </a:t>
            </a:r>
            <a:r>
              <a:rPr lang="en-US" sz="175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 data rich platform </a:t>
            </a:r>
            <a:r>
              <a:rPr lang="en-US" sz="175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for </a:t>
            </a:r>
            <a:r>
              <a:rPr lang="en-US" sz="175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more seamless delivery of analysis </a:t>
            </a:r>
            <a:r>
              <a:rPr lang="en-US" sz="175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ready ocean data</a:t>
            </a:r>
            <a:r>
              <a:rPr lang="en-US" sz="1750" dirty="0" smtClean="0">
                <a:latin typeface="Calibri" panose="020F0502020204030204" pitchFamily="34" charset="0"/>
              </a:rPr>
              <a:t> </a:t>
            </a:r>
            <a:r>
              <a:rPr lang="en-US" sz="1750" dirty="0">
                <a:latin typeface="Calibri" panose="020F0502020204030204" pitchFamily="34" charset="0"/>
              </a:rPr>
              <a:t>to demonstrate the value added of multivariate ocean data integration </a:t>
            </a:r>
            <a:r>
              <a:rPr lang="en-US" sz="1750" dirty="0" smtClean="0">
                <a:latin typeface="Calibri" panose="020F0502020204030204" pitchFamily="34" charset="0"/>
              </a:rPr>
              <a:t>in support </a:t>
            </a:r>
            <a:r>
              <a:rPr lang="en-US" sz="1750" dirty="0">
                <a:latin typeface="Calibri" panose="020F0502020204030204" pitchFamily="34" charset="0"/>
              </a:rPr>
              <a:t>of science, applications, and public </a:t>
            </a:r>
            <a:r>
              <a:rPr lang="en-US" sz="1750" dirty="0" smtClean="0">
                <a:latin typeface="Calibri" panose="020F0502020204030204" pitchFamily="34" charset="0"/>
              </a:rPr>
              <a:t>engagement</a:t>
            </a:r>
            <a:endParaRPr lang="en-US" sz="175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750" b="1" dirty="0">
                <a:latin typeface="Calibri" panose="020F0502020204030204" pitchFamily="34" charset="0"/>
              </a:rPr>
              <a:t>Tech. Platform </a:t>
            </a:r>
            <a:r>
              <a:rPr lang="en-US" sz="1750" b="1" dirty="0" smtClean="0">
                <a:latin typeface="Calibri" panose="020F0502020204030204" pitchFamily="34" charset="0"/>
              </a:rPr>
              <a:t>for improved, integrated </a:t>
            </a:r>
            <a:r>
              <a:rPr lang="en-US" sz="1750" b="1" dirty="0">
                <a:latin typeface="Calibri" panose="020F0502020204030204" pitchFamily="34" charset="0"/>
              </a:rPr>
              <a:t>ocean data </a:t>
            </a:r>
            <a:r>
              <a:rPr lang="en-US" sz="1750" b="1" dirty="0" smtClean="0">
                <a:latin typeface="Calibri" panose="020F0502020204030204" pitchFamily="34" charset="0"/>
              </a:rPr>
              <a:t>access utilizing </a:t>
            </a:r>
            <a:r>
              <a:rPr lang="en-US" sz="1750" b="1" dirty="0">
                <a:latin typeface="Calibri" panose="020F0502020204030204" pitchFamily="34" charset="0"/>
              </a:rPr>
              <a:t>emerging data management and cloud capabilities</a:t>
            </a:r>
            <a:r>
              <a:rPr lang="en-US" sz="1750" dirty="0" smtClean="0">
                <a:latin typeface="Calibri" panose="020F0502020204030204" pitchFamily="34" charset="0"/>
              </a:rPr>
              <a:t>: </a:t>
            </a:r>
            <a:r>
              <a:rPr lang="en-US" sz="1750" dirty="0">
                <a:latin typeface="Calibri" panose="020F0502020204030204" pitchFamily="34" charset="0"/>
              </a:rPr>
              <a:t>“fusion environment” for multi-parameter observations, available in near-real-time, collocated to a common grid, thematically </a:t>
            </a:r>
            <a:r>
              <a:rPr lang="en-US" sz="1750" dirty="0" smtClean="0">
                <a:latin typeface="Calibri" panose="020F0502020204030204" pitchFamily="34" charset="0"/>
              </a:rPr>
              <a:t>organized and available via value-added data services (data discovery, visualization, </a:t>
            </a:r>
            <a:r>
              <a:rPr lang="en-US" sz="1750" dirty="0" err="1" smtClean="0">
                <a:latin typeface="Calibri" panose="020F0502020204030204" pitchFamily="34" charset="0"/>
              </a:rPr>
              <a:t>subsetting</a:t>
            </a:r>
            <a:r>
              <a:rPr lang="en-US" sz="1750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750" b="1" dirty="0" smtClean="0">
                <a:latin typeface="Calibri" panose="020F0502020204030204" pitchFamily="34" charset="0"/>
              </a:rPr>
              <a:t>Stakeholder Beneficiaries</a:t>
            </a:r>
            <a:r>
              <a:rPr lang="en-US" sz="1750" dirty="0" smtClean="0">
                <a:latin typeface="Calibri" panose="020F0502020204030204" pitchFamily="34" charset="0"/>
              </a:rPr>
              <a:t>:</a:t>
            </a:r>
            <a:br>
              <a:rPr lang="en-US" sz="1750" dirty="0" smtClean="0">
                <a:latin typeface="Calibri" panose="020F0502020204030204" pitchFamily="34" charset="0"/>
              </a:rPr>
            </a:br>
            <a:r>
              <a:rPr lang="en-US" sz="1750" dirty="0" smtClean="0">
                <a:latin typeface="Calibri" panose="020F0502020204030204" pitchFamily="34" charset="0"/>
              </a:rPr>
              <a:t>	</a:t>
            </a:r>
            <a:r>
              <a:rPr lang="en-US" sz="1750" i="1" dirty="0" smtClean="0">
                <a:latin typeface="Calibri" panose="020F0502020204030204" pitchFamily="34" charset="0"/>
              </a:rPr>
              <a:t>Internal</a:t>
            </a:r>
            <a:r>
              <a:rPr lang="en-US" sz="1750" dirty="0">
                <a:latin typeface="Calibri" panose="020F0502020204030204" pitchFamily="34" charset="0"/>
              </a:rPr>
              <a:t>: Ocean </a:t>
            </a:r>
            <a:r>
              <a:rPr lang="en-US" sz="1750" dirty="0" smtClean="0">
                <a:latin typeface="Calibri" panose="020F0502020204030204" pitchFamily="34" charset="0"/>
              </a:rPr>
              <a:t>VCs, WGISS  	    </a:t>
            </a:r>
            <a:r>
              <a:rPr lang="en-US" sz="1750" i="1" dirty="0" smtClean="0">
                <a:latin typeface="Calibri" panose="020F0502020204030204" pitchFamily="34" charset="0"/>
              </a:rPr>
              <a:t>External</a:t>
            </a:r>
            <a:r>
              <a:rPr lang="en-US" sz="1750" dirty="0">
                <a:latin typeface="Calibri" panose="020F0502020204030204" pitchFamily="34" charset="0"/>
              </a:rPr>
              <a:t>:  GEO-Blue Planet, GEO-MBON, UN/IOC </a:t>
            </a:r>
            <a:r>
              <a:rPr lang="en-US" sz="1750" dirty="0" smtClean="0">
                <a:latin typeface="Calibri" panose="020F0502020204030204" pitchFamily="34" charset="0"/>
              </a:rPr>
              <a:t>GOOS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1600200" y="304800"/>
            <a:ext cx="6553200" cy="533400"/>
          </a:xfrm>
        </p:spPr>
        <p:txBody>
          <a:bodyPr/>
          <a:lstStyle/>
          <a:p>
            <a:pPr algn="ctr"/>
            <a:r>
              <a:rPr lang="en-US" b="1" dirty="0" smtClean="0"/>
              <a:t>The </a:t>
            </a:r>
            <a:r>
              <a:rPr lang="en-US" b="1" dirty="0" smtClean="0"/>
              <a:t>COVERAGE </a:t>
            </a:r>
            <a:r>
              <a:rPr lang="en-US" b="1" dirty="0" smtClean="0"/>
              <a:t>Initiative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9232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16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600200" y="304800"/>
            <a:ext cx="6553200" cy="533400"/>
          </a:xfrm>
        </p:spPr>
        <p:txBody>
          <a:bodyPr/>
          <a:lstStyle/>
          <a:p>
            <a:pPr algn="ctr"/>
            <a:r>
              <a:rPr lang="en-US" b="1" dirty="0" smtClean="0"/>
              <a:t>COVERAGE Activities and Status </a:t>
            </a:r>
            <a:endParaRPr lang="en-US" b="1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384" y="1143000"/>
            <a:ext cx="9119616" cy="5410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Advisory Board developed with cross-agency and stakeholder representation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30188" lvl="1" indent="0">
              <a:lnSpc>
                <a:spcPct val="80000"/>
              </a:lnSpc>
              <a:buNone/>
            </a:pPr>
            <a:r>
              <a:rPr lang="en-US" sz="1600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Participants include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: NASA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, NOAA,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CNES, EUMETSAT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Copernicus, Australian Bureau Meteorology, Integrated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Marine Ocean Observing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System,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Sargasso Sea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Commission, CEOS Ocean VCs, and WGISS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Stakeholder Engagement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&amp; Presentations since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SIT-32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(April 2017)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BP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symposium, GHRSSTXVII, IMOS, EOSDIS, CNES, NOAA, IOOS, MBON, SSC,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CMEMS, UNDP-4M</a:t>
            </a:r>
            <a:b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</a:br>
            <a:endParaRPr lang="en-US" sz="400" i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Project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Initiation – October 2017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COVERAGE Phase A project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with NASA support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Project core team assembled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&amp; Project infrastructure in place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Workshop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series proposal in process in collaboration with Sargasso Sea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Commission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COVERAGE has a 4-part development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concept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Phase: A. Scoping (6mo).  B. Prototype Development/Evaluation (1yr). C: Full system development (1yr). D: Testing/Evaluation &amp; transition to operations (6mo)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Reflected in COVERAGE inputs to CEOS 2017-19 Work Plan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Phase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 work plan key elements (next 6 months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) 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Detailed technical scoping, use case gathering &amp; requirements analysis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Inventory of target datasets, providers, interfaces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COVERAGE system technical architecture, including CEOS and data provider interoperability considerations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Collaborative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arrangements &amp; ongoing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stakeholder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engagement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2" indent="0">
              <a:lnSpc>
                <a:spcPct val="80000"/>
              </a:lnSpc>
              <a:buNone/>
            </a:pPr>
            <a:endParaRPr lang="en-US" sz="14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2" indent="0">
              <a:lnSpc>
                <a:spcPct val="80000"/>
              </a:lnSpc>
              <a:buNone/>
            </a:pPr>
            <a:endParaRPr lang="en-US" sz="14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2" indent="0">
              <a:lnSpc>
                <a:spcPct val="80000"/>
              </a:lnSpc>
              <a:buNone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2" indent="0">
              <a:lnSpc>
                <a:spcPct val="80000"/>
              </a:lnSpc>
              <a:buNone/>
            </a:pPr>
            <a:endParaRPr lang="en-US" sz="14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2" indent="0">
              <a:lnSpc>
                <a:spcPct val="80000"/>
              </a:lnSpc>
              <a:buNone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2" indent="0">
              <a:lnSpc>
                <a:spcPct val="80000"/>
              </a:lnSpc>
              <a:buNone/>
            </a:pPr>
            <a:endParaRPr lang="en-US" sz="14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2" indent="0">
              <a:lnSpc>
                <a:spcPct val="80000"/>
              </a:lnSpc>
              <a:buNone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2" indent="0">
              <a:lnSpc>
                <a:spcPct val="80000"/>
              </a:lnSpc>
              <a:buNone/>
            </a:pPr>
            <a:endParaRPr lang="en-US" sz="2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endParaRPr lang="en-US" sz="18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endParaRPr lang="en-US" sz="18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endParaRPr lang="en-US" sz="18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endParaRPr lang="en-US" sz="18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70325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20968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b="1" dirty="0">
                <a:solidFill>
                  <a:srgbClr val="1D324B"/>
                </a:solidFill>
                <a:latin typeface="Calibri" panose="020F0502020204030204" pitchFamily="34" charset="0"/>
              </a:rPr>
              <a:t>Integration and coordination </a:t>
            </a:r>
            <a:endParaRPr lang="fr-CH" sz="4000" b="1" dirty="0" smtClean="0">
              <a:solidFill>
                <a:srgbClr val="1D324B"/>
              </a:solidFill>
              <a:latin typeface="Calibri" panose="020F0502020204030204" pitchFamily="34" charset="0"/>
            </a:endParaRPr>
          </a:p>
          <a:p>
            <a:pPr algn="ctr"/>
            <a:r>
              <a:rPr lang="fr-CH" sz="4000" b="1" dirty="0" smtClean="0">
                <a:solidFill>
                  <a:srgbClr val="1D324B"/>
                </a:solidFill>
                <a:latin typeface="Calibri" panose="020F0502020204030204" pitchFamily="34" charset="0"/>
              </a:rPr>
              <a:t>across water activities</a:t>
            </a:r>
            <a:endParaRPr lang="en-US" sz="4000" b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37816" y="3451811"/>
            <a:ext cx="6572602" cy="27363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EOGLOWS-LOG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5" r="10378" b="28501"/>
          <a:stretch/>
        </p:blipFill>
        <p:spPr bwMode="auto">
          <a:xfrm>
            <a:off x="755576" y="3134676"/>
            <a:ext cx="2575177" cy="63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quaWatchlogo2.pn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07" t="34491" r="16798" b="5923"/>
          <a:stretch/>
        </p:blipFill>
        <p:spPr>
          <a:xfrm>
            <a:off x="2987824" y="4027876"/>
            <a:ext cx="2998269" cy="573650"/>
          </a:xfrm>
          <a:prstGeom prst="rect">
            <a:avLst/>
          </a:prstGeom>
        </p:spPr>
      </p:pic>
      <p:pic>
        <p:nvPicPr>
          <p:cNvPr id="10" name="Picture 2" descr="Blue Planet, Oceans and Society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76" y="4858487"/>
            <a:ext cx="2078928" cy="83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79512" y="2515708"/>
            <a:ext cx="6572602" cy="27115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09600" y="2819400"/>
            <a:ext cx="2895600" cy="1208476"/>
          </a:xfrm>
          <a:prstGeom prst="ellipse">
            <a:avLst/>
          </a:prstGeom>
          <a:noFill/>
          <a:ln w="25400" cap="flat">
            <a:solidFill>
              <a:schemeClr val="accent2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67904" y="3768945"/>
            <a:ext cx="3404296" cy="1208476"/>
          </a:xfrm>
          <a:prstGeom prst="ellipse">
            <a:avLst/>
          </a:prstGeom>
          <a:noFill/>
          <a:ln w="25400" cap="flat">
            <a:solidFill>
              <a:schemeClr val="accent2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68586" y="4690317"/>
            <a:ext cx="2895600" cy="1208476"/>
          </a:xfrm>
          <a:prstGeom prst="ellipse">
            <a:avLst/>
          </a:prstGeom>
          <a:noFill/>
          <a:ln w="25400" cap="flat">
            <a:solidFill>
              <a:schemeClr val="accent2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1540" y="6135921"/>
            <a:ext cx="1981200" cy="400108"/>
          </a:xfrm>
          <a:prstGeom prst="rect">
            <a:avLst/>
          </a:prstGeom>
          <a:noFill/>
          <a:ln w="12700" cap="flat">
            <a:solidFill>
              <a:schemeClr val="accent5">
                <a:lumMod val="75000"/>
              </a:schemeClr>
            </a:solidFill>
            <a:miter lim="400000"/>
          </a:ln>
          <a:effectLst/>
          <a:scene3d>
            <a:camera prst="isometricOffAxis1Righ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</a:rPr>
              <a:t>COVERAGE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496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18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143000"/>
            <a:ext cx="5334000" cy="5715000"/>
          </a:xfrm>
          <a:solidFill>
            <a:srgbClr val="33CCCC"/>
          </a:solidFill>
        </p:spPr>
        <p:txBody>
          <a:bodyPr/>
          <a:lstStyle/>
          <a:p>
            <a:r>
              <a:rPr lang="en-US" sz="2800" dirty="0" smtClean="0"/>
              <a:t>Collaboration, not exploitation</a:t>
            </a:r>
          </a:p>
          <a:p>
            <a:r>
              <a:rPr lang="en-US" sz="2800" dirty="0" smtClean="0"/>
              <a:t>Overlap, not redundancy</a:t>
            </a:r>
          </a:p>
          <a:p>
            <a:r>
              <a:rPr lang="en-US" sz="2800" dirty="0" smtClean="0"/>
              <a:t>Good intentions but confusing to external partners</a:t>
            </a:r>
          </a:p>
          <a:p>
            <a:r>
              <a:rPr lang="en-US" sz="2800" dirty="0" smtClean="0"/>
              <a:t>We need to explain why each water-related initiative is important and if not unique, then we need to determine how to combine into a holistic project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	     Workshop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Challenges and Current Issues</a:t>
            </a:r>
            <a:endParaRPr lang="en-US" b="1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81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-Up Arrow 4"/>
          <p:cNvSpPr/>
          <p:nvPr/>
        </p:nvSpPr>
        <p:spPr>
          <a:xfrm rot="5400000">
            <a:off x="342900" y="5829300"/>
            <a:ext cx="914400" cy="685800"/>
          </a:xfrm>
          <a:prstGeom prst="leftUpArrow">
            <a:avLst/>
          </a:prstGeom>
          <a:solidFill>
            <a:schemeClr val="tx2">
              <a:lumMod val="50000"/>
            </a:schemeClr>
          </a:solidFill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872816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19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7200" dirty="0" smtClean="0"/>
              <a:t>Back-up Slides</a:t>
            </a:r>
            <a:endParaRPr lang="en-US" sz="7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501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Paul </a:t>
            </a:r>
            <a:r>
              <a:rPr lang="en-US" sz="3600" dirty="0" err="1" smtClean="0">
                <a:latin typeface="Arial Bold" panose="020B0704020202020204" pitchFamily="34" charset="0"/>
                <a:cs typeface="Arial Bold" panose="020B0704020202020204" pitchFamily="34" charset="0"/>
              </a:rPr>
              <a:t>DiGiacomo</a:t>
            </a:r>
            <a:r>
              <a:rPr lang="en-US" sz="36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, Selma </a:t>
            </a:r>
            <a:r>
              <a:rPr lang="en-US" sz="3600" dirty="0" err="1" smtClean="0">
                <a:latin typeface="Arial Bold" panose="020B0704020202020204" pitchFamily="34" charset="0"/>
                <a:cs typeface="Arial Bold" panose="020B0704020202020204" pitchFamily="34" charset="0"/>
              </a:rPr>
              <a:t>Cherchali</a:t>
            </a:r>
            <a:r>
              <a:rPr lang="en-US" sz="36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, Brad </a:t>
            </a:r>
            <a:r>
              <a:rPr lang="en-US" sz="3600" dirty="0" err="1" smtClean="0">
                <a:latin typeface="Arial Bold" panose="020B0704020202020204" pitchFamily="34" charset="0"/>
                <a:cs typeface="Arial Bold" panose="020B0704020202020204" pitchFamily="34" charset="0"/>
              </a:rPr>
              <a:t>Doorn</a:t>
            </a:r>
            <a:r>
              <a:rPr lang="en-US" sz="36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, Angelica Gutierrez, Rick </a:t>
            </a:r>
            <a:r>
              <a:rPr lang="en-US" sz="3600" dirty="0" err="1" smtClean="0">
                <a:latin typeface="Arial Bold" panose="020B0704020202020204" pitchFamily="34" charset="0"/>
                <a:cs typeface="Arial Bold" panose="020B0704020202020204" pitchFamily="34" charset="0"/>
              </a:rPr>
              <a:t>Lawford</a:t>
            </a:r>
            <a:r>
              <a:rPr lang="en-US" sz="36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, Vanessa </a:t>
            </a:r>
            <a:r>
              <a:rPr lang="en-US" sz="3600" dirty="0" err="1" smtClean="0">
                <a:latin typeface="Arial Bold" panose="020B0704020202020204" pitchFamily="34" charset="0"/>
                <a:cs typeface="Arial Bold" panose="020B0704020202020204" pitchFamily="34" charset="0"/>
              </a:rPr>
              <a:t>Aellen</a:t>
            </a:r>
            <a:r>
              <a:rPr lang="en-US" sz="36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, Emily </a:t>
            </a:r>
            <a:r>
              <a:rPr lang="en-US" sz="3600" dirty="0" err="1" smtClean="0">
                <a:latin typeface="Arial Bold" panose="020B0704020202020204" pitchFamily="34" charset="0"/>
                <a:cs typeface="Arial Bold" panose="020B0704020202020204" pitchFamily="34" charset="0"/>
              </a:rPr>
              <a:t>Smail</a:t>
            </a:r>
            <a:r>
              <a:rPr lang="en-US" sz="36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, Jorge </a:t>
            </a:r>
            <a:r>
              <a:rPr lang="en-US" sz="3600" dirty="0" err="1" smtClean="0">
                <a:latin typeface="Arial Bold" panose="020B0704020202020204" pitchFamily="34" charset="0"/>
                <a:cs typeface="Arial Bold" panose="020B0704020202020204" pitchFamily="34" charset="0"/>
              </a:rPr>
              <a:t>Vazquez,Vardis</a:t>
            </a:r>
            <a:r>
              <a:rPr lang="en-US" sz="36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 Santos, Eric Lindstrom, </a:t>
            </a:r>
            <a:r>
              <a:rPr lang="en-US" sz="3600" b="1" dirty="0" err="1" smtClean="0">
                <a:latin typeface="Arial Bold" panose="020B0704020202020204" pitchFamily="34" charset="0"/>
                <a:cs typeface="Arial Bold" panose="020B0704020202020204" pitchFamily="34" charset="0"/>
              </a:rPr>
              <a:t>Nagaraja</a:t>
            </a:r>
            <a:r>
              <a:rPr lang="en-US" sz="3600" b="1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3600" b="1" dirty="0">
                <a:latin typeface="Arial Bold" panose="020B0704020202020204" pitchFamily="34" charset="0"/>
                <a:cs typeface="Arial Bold" panose="020B0704020202020204" pitchFamily="34" charset="0"/>
              </a:rPr>
              <a:t>Rao </a:t>
            </a:r>
            <a:r>
              <a:rPr lang="en-US" sz="3600" b="1" dirty="0" err="1" smtClean="0">
                <a:latin typeface="Arial Bold" panose="020B0704020202020204" pitchFamily="34" charset="0"/>
                <a:cs typeface="Arial Bold" panose="020B0704020202020204" pitchFamily="34" charset="0"/>
              </a:rPr>
              <a:t>Harshadeep</a:t>
            </a:r>
            <a:r>
              <a:rPr lang="en-US" sz="3600" b="1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, Christine </a:t>
            </a:r>
            <a:r>
              <a:rPr lang="en-US" sz="3600" b="1" dirty="0" err="1" smtClean="0">
                <a:latin typeface="Arial Bold" panose="020B0704020202020204" pitchFamily="34" charset="0"/>
                <a:cs typeface="Arial Bold" panose="020B0704020202020204" pitchFamily="34" charset="0"/>
              </a:rPr>
              <a:t>Bognar</a:t>
            </a:r>
            <a:endParaRPr lang="en-US" sz="36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First…Thank you!</a:t>
            </a:r>
            <a:endParaRPr lang="en-US" b="1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302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/>
        </p:nvSpPr>
        <p:spPr>
          <a:xfrm>
            <a:off x="0" y="1102735"/>
            <a:ext cx="6343375" cy="5609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71463" indent="-258763" algn="l" defTabSz="914400" rtl="0">
              <a:buClr>
                <a:srgbClr val="31859B"/>
              </a:buClr>
              <a:buSzPct val="100000"/>
              <a:buFont typeface="Arial"/>
              <a:buChar char="•"/>
            </a:pPr>
            <a:r>
              <a:rPr lang="en-US" sz="1900" b="1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Water sustainability is a critical issue </a:t>
            </a: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sustainable development and for the achievement of the SDGs.</a:t>
            </a:r>
          </a:p>
          <a:p>
            <a:pPr marL="271463" indent="-258763" algn="l" defTabSz="914400" rtl="0">
              <a:spcBef>
                <a:spcPts val="600"/>
              </a:spcBef>
              <a:buClr>
                <a:srgbClr val="31859B"/>
              </a:buClr>
              <a:buSzPct val="100000"/>
              <a:buFont typeface="Arial"/>
              <a:buChar char="•"/>
            </a:pPr>
            <a:r>
              <a:rPr lang="en-US" sz="1900" b="1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Decision-making in water resources planning and management </a:t>
            </a: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be supported with the improved use of earth observation data and associated analytical tools and services.</a:t>
            </a:r>
          </a:p>
          <a:p>
            <a:pPr marL="271463" indent="-258763" algn="l" defTabSz="914400" rtl="0">
              <a:spcBef>
                <a:spcPts val="600"/>
              </a:spcBef>
              <a:buClr>
                <a:srgbClr val="31859B"/>
              </a:buClr>
              <a:buSzPct val="100000"/>
              <a:buFont typeface="Arial"/>
              <a:buChar char="•"/>
            </a:pPr>
            <a:r>
              <a:rPr lang="en-US" sz="1900" b="1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Poor awareness and use of the available and evolving data </a:t>
            </a: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(incl. from earth observation) </a:t>
            </a:r>
            <a:r>
              <a:rPr lang="en-US" sz="1900" b="1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and analytical services </a:t>
            </a: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especially in the developing world.</a:t>
            </a:r>
          </a:p>
          <a:p>
            <a:pPr marL="271463" indent="-258763" algn="l" defTabSz="914400" rtl="0">
              <a:spcBef>
                <a:spcPts val="600"/>
              </a:spcBef>
              <a:buClr>
                <a:srgbClr val="000000"/>
              </a:buClr>
              <a:buSzPct val="111764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Strong need to improve </a:t>
            </a:r>
            <a:r>
              <a:rPr lang="en-US" sz="1900" b="1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open, public-domain access </a:t>
            </a: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critical data and analytical services</a:t>
            </a:r>
          </a:p>
          <a:p>
            <a:pPr marL="271463" indent="-258763" algn="l" defTabSz="914400" rtl="0">
              <a:spcBef>
                <a:spcPts val="600"/>
              </a:spcBef>
              <a:buClr>
                <a:srgbClr val="31859B"/>
              </a:buClr>
              <a:buSzPct val="100000"/>
              <a:buFont typeface="Arial"/>
              <a:buChar char="•"/>
            </a:pPr>
            <a:r>
              <a:rPr lang="en-US" sz="1900" b="1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Need for improved partnerships </a:t>
            </a: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17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improve</a:t>
            </a: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quality of supply of services and connect to demand of end-users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71463" indent="-258763" algn="l" defTabSz="914400" rtl="0">
              <a:spcBef>
                <a:spcPts val="600"/>
              </a:spcBef>
              <a:buClr>
                <a:srgbClr val="31859B"/>
              </a:buClr>
              <a:buSzPct val="1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GEOGLOWS can contribute to </a:t>
            </a:r>
            <a:r>
              <a:rPr lang="en-US" sz="1900" b="1" dirty="0">
                <a:solidFill>
                  <a:srgbClr val="287289"/>
                </a:solidFill>
                <a:latin typeface="Calibri"/>
                <a:cs typeface="Calibri"/>
                <a:sym typeface="Arial"/>
              </a:rPr>
              <a:t>modernized management of water resources to improve productivity and better manage climate </a:t>
            </a:r>
            <a:r>
              <a:rPr lang="en-US" sz="1900" b="1" dirty="0" smtClean="0">
                <a:solidFill>
                  <a:srgbClr val="287289"/>
                </a:solidFill>
                <a:latin typeface="Calibri"/>
                <a:cs typeface="Calibri"/>
                <a:sym typeface="Arial"/>
              </a:rPr>
              <a:t>risks</a:t>
            </a:r>
          </a:p>
          <a:p>
            <a:pPr marL="271463" indent="-258763" algn="l" defTabSz="914400" rtl="0">
              <a:spcBef>
                <a:spcPts val="600"/>
              </a:spcBef>
              <a:buClr>
                <a:srgbClr val="31859B"/>
              </a:buClr>
              <a:buSzPct val="100000"/>
              <a:buFont typeface="Arial"/>
              <a:buChar char="•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The amount of satellite </a:t>
            </a: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based 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measurements are at </a:t>
            </a: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any 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time, greater than any other measurement. </a:t>
            </a:r>
            <a:r>
              <a:rPr lang="en-US" sz="1900" b="1" dirty="0" smtClean="0">
                <a:solidFill>
                  <a:srgbClr val="287289"/>
                </a:solidFill>
                <a:latin typeface="Calibri"/>
                <a:cs typeface="Calibri"/>
                <a:sym typeface="Arial"/>
              </a:rPr>
              <a:t>We need </a:t>
            </a:r>
            <a:r>
              <a:rPr lang="en-US" sz="1900" b="1" dirty="0">
                <a:solidFill>
                  <a:srgbClr val="287289"/>
                </a:solidFill>
                <a:latin typeface="Calibri"/>
                <a:cs typeface="Calibri"/>
                <a:sym typeface="Arial"/>
              </a:rPr>
              <a:t>to effectively use these data to contribute to water management</a:t>
            </a:r>
            <a:r>
              <a:rPr lang="en-US" sz="1900" b="1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.</a:t>
            </a:r>
            <a:r>
              <a:rPr lang="en-US" sz="1700" b="1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 </a:t>
            </a:r>
          </a:p>
          <a:p>
            <a:pPr marL="271463" indent="-258763" algn="l" defTabSz="914400" rtl="0">
              <a:spcBef>
                <a:spcPts val="600"/>
              </a:spcBef>
              <a:buClr>
                <a:srgbClr val="31859B"/>
              </a:buClr>
              <a:buSzPct val="100000"/>
              <a:buFont typeface="Arial"/>
              <a:buChar char="•"/>
            </a:pPr>
            <a:endParaRPr lang="en-US" sz="1700" dirty="0">
              <a:solidFill>
                <a:srgbClr val="4472C4"/>
              </a:solidFill>
              <a:latin typeface="Calibri"/>
              <a:cs typeface="Calibri"/>
              <a:sym typeface="Arial"/>
            </a:endParaRPr>
          </a:p>
          <a:p>
            <a:pPr marL="271463" indent="-258763" algn="l" defTabSz="914400" rtl="0">
              <a:spcBef>
                <a:spcPts val="600"/>
              </a:spcBef>
              <a:buClr>
                <a:srgbClr val="31859B"/>
              </a:buClr>
              <a:buSzPct val="100000"/>
              <a:buFont typeface="Arial"/>
              <a:buChar char="•"/>
            </a:pPr>
            <a:endParaRPr lang="en-US" sz="17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1463" indent="-258763" algn="l" defTabSz="914400" rtl="0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endParaRPr sz="1700" dirty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0" y="381148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 defTabSz="914400" rtl="0">
              <a:buSzPct val="25000"/>
            </a:pPr>
            <a:r>
              <a:rPr lang="en-US" sz="4000" b="1">
                <a:solidFill>
                  <a:srgbClr val="1D324B"/>
                </a:solidFill>
                <a:latin typeface="Calibri"/>
                <a:ea typeface="Calibri"/>
                <a:cs typeface="Calibri"/>
                <a:sym typeface="Calibri"/>
              </a:rPr>
              <a:t>Why GEOGLOWS?</a:t>
            </a:r>
          </a:p>
        </p:txBody>
      </p:sp>
      <p:pic>
        <p:nvPicPr>
          <p:cNvPr id="193" name="Shape 193" descr="Waterpicskarnataka 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2200" y="4653135"/>
            <a:ext cx="1626500" cy="153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0481" y="4653136"/>
            <a:ext cx="1203519" cy="154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 descr="DSCN1976"/>
          <p:cNvPicPr preferRelativeResize="0"/>
          <p:nvPr/>
        </p:nvPicPr>
        <p:blipFill rotWithShape="1">
          <a:blip r:embed="rId5">
            <a:alphaModFix/>
          </a:blip>
          <a:srcRect t="7008" b="43707"/>
          <a:stretch/>
        </p:blipFill>
        <p:spPr>
          <a:xfrm>
            <a:off x="6372200" y="1248750"/>
            <a:ext cx="2771800" cy="118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6">
            <a:alphaModFix/>
          </a:blip>
          <a:srcRect t="8973" b="9812"/>
          <a:stretch/>
        </p:blipFill>
        <p:spPr>
          <a:xfrm>
            <a:off x="6372200" y="2420888"/>
            <a:ext cx="2771800" cy="22511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808308" y="6459897"/>
            <a:ext cx="304800" cy="187285"/>
          </a:xfrm>
          <a:prstGeom prst="roundRect">
            <a:avLst/>
          </a:prstGeom>
        </p:spPr>
        <p:txBody>
          <a:bodyPr/>
          <a:lstStyle/>
          <a:p>
            <a:r>
              <a:rPr lang="en-US" sz="1100" dirty="0" smtClean="0">
                <a:latin typeface="+mn-lt"/>
              </a:rPr>
              <a:t>8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8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21</a:t>
            </a:fld>
            <a:endParaRPr lang="uk-U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67BE119-A4BB-4970-9198-CB8953977243}"/>
              </a:ext>
            </a:extLst>
          </p:cNvPr>
          <p:cNvSpPr txBox="1">
            <a:spLocks/>
          </p:cNvSpPr>
          <p:nvPr/>
        </p:nvSpPr>
        <p:spPr>
          <a:xfrm>
            <a:off x="213258" y="838200"/>
            <a:ext cx="6797142" cy="2438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endParaRPr lang="en-US" dirty="0"/>
          </a:p>
          <a:p>
            <a:pPr marL="0" indent="0" defTabSz="914400">
              <a:buNone/>
            </a:pPr>
            <a:r>
              <a:rPr lang="en-US" b="1" dirty="0"/>
              <a:t>Current Activities </a:t>
            </a:r>
          </a:p>
          <a:p>
            <a:pPr defTabSz="914400"/>
            <a:r>
              <a:rPr lang="en-US" dirty="0"/>
              <a:t>Blue Planet is continuing to support to 4M project with UNDP Barbados and the OECS and IOCARIBE-GOOS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dirty="0"/>
              <a:t>The initial focus of the 4M project will be:</a:t>
            </a:r>
          </a:p>
          <a:p>
            <a:pPr lvl="2" defTabSz="914400">
              <a:buFont typeface="Arial" panose="020B0604020202020204" pitchFamily="34" charset="0"/>
              <a:buChar char="•"/>
            </a:pPr>
            <a:r>
              <a:rPr lang="en-US" dirty="0"/>
              <a:t>Service for detection and monitoring of pollution occurrences at sea &amp;</a:t>
            </a:r>
          </a:p>
          <a:p>
            <a:pPr lvl="2" defTabSz="914400">
              <a:buFont typeface="Arial" panose="020B0604020202020204" pitchFamily="34" charset="0"/>
              <a:buChar char="•"/>
            </a:pPr>
            <a:r>
              <a:rPr lang="en-US" dirty="0"/>
              <a:t>Service for detection, monitoring and forecasting of </a:t>
            </a:r>
            <a:r>
              <a:rPr lang="en-US" dirty="0" err="1"/>
              <a:t>sargassum</a:t>
            </a:r>
            <a:r>
              <a:rPr lang="en-US" dirty="0"/>
              <a:t> 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dirty="0"/>
              <a:t>Blue Planet is continuing engagement with symposium participants on potential projects 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dirty="0"/>
              <a:t>Blue Planet is working to develop a communications and engagement strategy</a:t>
            </a:r>
          </a:p>
          <a:p>
            <a:pPr defTabSz="914400"/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72565D94-4D2E-432B-88E2-61F3F6E76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801" y="1166751"/>
            <a:ext cx="2222290" cy="532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981200" y="304800"/>
            <a:ext cx="6534150" cy="625475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GEO Blue Planet Initiative 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00269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22</a:t>
            </a:fld>
            <a:endParaRPr lang="uk-U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67BE119-A4BB-4970-9198-CB8953977243}"/>
              </a:ext>
            </a:extLst>
          </p:cNvPr>
          <p:cNvSpPr txBox="1">
            <a:spLocks/>
          </p:cNvSpPr>
          <p:nvPr/>
        </p:nvSpPr>
        <p:spPr>
          <a:xfrm>
            <a:off x="213258" y="838200"/>
            <a:ext cx="8702142" cy="2438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endParaRPr lang="en-US" dirty="0"/>
          </a:p>
          <a:p>
            <a:pPr marL="0" indent="0" defTabSz="914400">
              <a:buNone/>
            </a:pPr>
            <a:r>
              <a:rPr lang="en-US" b="1" dirty="0"/>
              <a:t>Future 2017 – 2019 Activities </a:t>
            </a:r>
          </a:p>
          <a:p>
            <a:pPr defTabSz="914400"/>
            <a:r>
              <a:rPr lang="en-US" dirty="0"/>
              <a:t>Build the user engagement working group and inventory previous and current user engagement activities in the ocean and coastal observation community </a:t>
            </a:r>
          </a:p>
          <a:p>
            <a:pPr defTabSz="914400"/>
            <a:r>
              <a:rPr lang="en-US" dirty="0"/>
              <a:t>Build additional working groups on data integration and informatics, capacity building and advocacy and information services </a:t>
            </a:r>
          </a:p>
          <a:p>
            <a:pPr defTabSz="914400"/>
            <a:r>
              <a:rPr lang="en-US" dirty="0"/>
              <a:t>Secure funding for implementation of 4M</a:t>
            </a:r>
          </a:p>
          <a:p>
            <a:pPr defTabSz="914400"/>
            <a:r>
              <a:rPr lang="en-US" dirty="0"/>
              <a:t>Secure funding for additional SDG workshops in other regions</a:t>
            </a:r>
          </a:p>
          <a:p>
            <a:pPr defTabSz="914400"/>
            <a:r>
              <a:rPr lang="en-US" dirty="0"/>
              <a:t>Identify </a:t>
            </a:r>
          </a:p>
          <a:p>
            <a:r>
              <a:rPr lang="en-US" dirty="0"/>
              <a:t>Identify and begin work on additional prototype/pilot projects </a:t>
            </a:r>
          </a:p>
          <a:p>
            <a:pPr defTabSz="914400"/>
            <a:r>
              <a:rPr lang="en-US" dirty="0"/>
              <a:t>Advocate for sustained ocean and coastal observations </a:t>
            </a:r>
          </a:p>
          <a:p>
            <a:pPr defTabSz="914400"/>
            <a:endParaRPr lang="en-US" dirty="0"/>
          </a:p>
          <a:p>
            <a:pPr defTabSz="914400"/>
            <a:endParaRPr lang="en-US" dirty="0"/>
          </a:p>
          <a:p>
            <a:pPr defTabSz="914400"/>
            <a:endParaRPr lang="en-US" dirty="0"/>
          </a:p>
        </p:txBody>
      </p:sp>
      <p:pic>
        <p:nvPicPr>
          <p:cNvPr id="6" name="Picture 5" descr="Blue Planet Geo logo.png">
            <a:extLst>
              <a:ext uri="{FF2B5EF4-FFF2-40B4-BE49-F238E27FC236}">
                <a16:creationId xmlns="" xmlns:a16="http://schemas.microsoft.com/office/drawing/2014/main" id="{A903DFB8-6275-47A0-A3A3-49AAE0DF43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5200991"/>
            <a:ext cx="2750244" cy="1512846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981200" y="304800"/>
            <a:ext cx="6534150" cy="625475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GEO Blue Planet Initiative 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90205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65A4C642-086D-43E2-BEB5-56C5380C5CC1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057400" y="143353"/>
            <a:ext cx="4953000" cy="837985"/>
          </a:xfrm>
        </p:spPr>
        <p:txBody>
          <a:bodyPr/>
          <a:lstStyle/>
          <a:p>
            <a:r>
              <a:rPr lang="en-US" b="1" dirty="0" smtClean="0"/>
              <a:t>Water is of Interest to Many</a:t>
            </a:r>
            <a:endParaRPr lang="en-US" b="1" dirty="0"/>
          </a:p>
        </p:txBody>
      </p:sp>
      <p:pic>
        <p:nvPicPr>
          <p:cNvPr id="1028" name="Picture 4" descr="GOOS banner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33746" r="40636"/>
          <a:stretch/>
        </p:blipFill>
        <p:spPr bwMode="auto">
          <a:xfrm>
            <a:off x="4572000" y="5029200"/>
            <a:ext cx="4505325" cy="87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ld Meteorological Organiz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63"/>
          <a:stretch/>
        </p:blipFill>
        <p:spPr bwMode="auto">
          <a:xfrm>
            <a:off x="156429" y="5213201"/>
            <a:ext cx="27432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INTERNAL.WMO.INT\UserData\Redirected\vaellen\Desktop\GEO Communications Toolkit\Slide Deck\Build your own presentation - individual slides\5. Priority Areas\slide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52182" r="68711" b="29320"/>
          <a:stretch/>
        </p:blipFill>
        <p:spPr bwMode="auto">
          <a:xfrm>
            <a:off x="2344975" y="1210961"/>
            <a:ext cx="2360137" cy="191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 SDG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76" y="1222489"/>
            <a:ext cx="1860550" cy="185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DG 14 lead UNE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99" y="3505200"/>
            <a:ext cx="1362553" cy="136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 descr="Image result for UNEP"/>
          <p:cNvSpPr>
            <a:spLocks noChangeAspect="1" noChangeArrowheads="1"/>
          </p:cNvSpPr>
          <p:nvPr/>
        </p:nvSpPr>
        <p:spPr bwMode="auto">
          <a:xfrm>
            <a:off x="-762001" y="2235843"/>
            <a:ext cx="2099613" cy="209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20" descr="Image result for UNEP"/>
          <p:cNvSpPr>
            <a:spLocks noChangeAspect="1" noChangeArrowheads="1"/>
          </p:cNvSpPr>
          <p:nvPr/>
        </p:nvSpPr>
        <p:spPr bwMode="auto">
          <a:xfrm>
            <a:off x="307975" y="-7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9" y="3176198"/>
            <a:ext cx="1872587" cy="18725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85" y="3341744"/>
            <a:ext cx="2905125" cy="1571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45" y="3505200"/>
            <a:ext cx="1342822" cy="13368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t="14485" r="15783" b="14404"/>
          <a:stretch/>
        </p:blipFill>
        <p:spPr>
          <a:xfrm>
            <a:off x="3180024" y="5213200"/>
            <a:ext cx="1319912" cy="1389381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0000"/>
          <a:stretch/>
        </p:blipFill>
        <p:spPr bwMode="auto">
          <a:xfrm>
            <a:off x="7086600" y="1575118"/>
            <a:ext cx="18288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8005" r="23770" b="56299"/>
          <a:stretch/>
        </p:blipFill>
        <p:spPr>
          <a:xfrm>
            <a:off x="63177" y="1748669"/>
            <a:ext cx="2196353" cy="7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12" y="6094658"/>
            <a:ext cx="2068711" cy="471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80" y="5996180"/>
            <a:ext cx="2175040" cy="66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78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65A4C642-086D-43E2-BEB5-56C5380C5CC1}" type="slidenum">
              <a:rPr lang="en-US" smtClean="0"/>
              <a:t>4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 smtClean="0"/>
              <a:t>IGOS Water Theme Reports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932" t="9999" r="67891" b="30584"/>
          <a:stretch/>
        </p:blipFill>
        <p:spPr>
          <a:xfrm>
            <a:off x="7004228" y="2332298"/>
            <a:ext cx="1838632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02" t="6666" r="4710"/>
          <a:stretch/>
        </p:blipFill>
        <p:spPr>
          <a:xfrm>
            <a:off x="4659045" y="2305478"/>
            <a:ext cx="2059433" cy="2621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333" t="10000" r="61667" b="4666"/>
          <a:stretch/>
        </p:blipFill>
        <p:spPr>
          <a:xfrm>
            <a:off x="91753" y="2294158"/>
            <a:ext cx="2001472" cy="2668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59" y="4986972"/>
            <a:ext cx="2165014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Ocean Theme Report, 2001</a:t>
            </a:r>
            <a:endParaRPr kumimoji="0" lang="en-US" sz="13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0186" y="4957162"/>
            <a:ext cx="2238752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Coastal Theme Report, 2006</a:t>
            </a:r>
            <a:endParaRPr kumimoji="0" lang="en-US" sz="13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7420" y="4965414"/>
            <a:ext cx="1969448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Cryosphere Report, 2007</a:t>
            </a:r>
            <a:endParaRPr kumimoji="0" lang="en-US" sz="13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753" y="1600200"/>
            <a:ext cx="59272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In the beginning, there were the IGOS Theme Reports….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0" name="Picture 9" descr="NEWIGOSCOVERfront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/>
          <a:stretch/>
        </p:blipFill>
        <p:spPr bwMode="auto">
          <a:xfrm>
            <a:off x="2438400" y="2286000"/>
            <a:ext cx="2000008" cy="2637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23177" y="4957012"/>
            <a:ext cx="2118527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Water Theme Report, 2004</a:t>
            </a:r>
            <a:endParaRPr kumimoji="0" lang="en-US" sz="13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0206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65A4C642-086D-43E2-BEB5-56C5380C5CC1}" type="slidenum">
              <a:rPr lang="en-US" smtClean="0"/>
              <a:t>5</a:t>
            </a:fld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876990"/>
          </a:xfrm>
        </p:spPr>
        <p:txBody>
          <a:bodyPr/>
          <a:lstStyle/>
          <a:p>
            <a:r>
              <a:rPr lang="en-US" b="1" dirty="0" smtClean="0"/>
              <a:t>GEOSS and CEOS Water Strategies and Studies</a:t>
            </a:r>
            <a:endParaRPr lang="en-US" b="1" dirty="0"/>
          </a:p>
        </p:txBody>
      </p:sp>
      <p:pic>
        <p:nvPicPr>
          <p:cNvPr id="4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93" y="1232262"/>
            <a:ext cx="1738991" cy="2296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33600" y="1482761"/>
            <a:ext cx="67942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</a:t>
            </a:r>
            <a:r>
              <a:rPr lang="en-CA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GEOSS Water Strategy </a:t>
            </a:r>
            <a:r>
              <a:rPr lang="en-CA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renews </a:t>
            </a:r>
            <a:r>
              <a:rPr lang="en-CA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the observational component</a:t>
            </a:r>
            <a:r>
              <a:rPr lang="ja-JP" alt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o</a:t>
            </a:r>
            <a:r>
              <a:rPr lang="en-CA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f the community’s efforts to communicate the needs  of the </a:t>
            </a:r>
            <a:r>
              <a:rPr lang="en-CA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Water community </a:t>
            </a:r>
            <a:r>
              <a:rPr lang="en-CA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within the framework of GEOSS.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CEOS Water Strategy Implementation Study Team (WSIST) prepared the </a:t>
            </a:r>
            <a:r>
              <a:rPr lang="en-CA" sz="1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CEOS Water Strategy to the GEOSS Water strategy recommendations</a:t>
            </a:r>
            <a:r>
              <a:rPr lang="en-CA" sz="1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CEOS also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executed </a:t>
            </a:r>
            <a:r>
              <a:rPr lang="en-US" sz="1600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Feasibility Study on Satellite Missions/Instruments Focused on Water Quality Measurements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(next presentation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endParaRPr lang="en-CA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NEWIGOSCOVERfron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68" y="4167374"/>
            <a:ext cx="1102323" cy="1428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6377" y="4167374"/>
            <a:ext cx="1070543" cy="1428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373" y="4168256"/>
            <a:ext cx="1107209" cy="1427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583" y="4168256"/>
            <a:ext cx="1086353" cy="1427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69" y="4167374"/>
            <a:ext cx="1081545" cy="1428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テキスト ボックス 21"/>
          <p:cNvSpPr txBox="1"/>
          <p:nvPr/>
        </p:nvSpPr>
        <p:spPr>
          <a:xfrm>
            <a:off x="1773359" y="3624348"/>
            <a:ext cx="155657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none" lIns="45719" tIns="45719" rIns="45719" bIns="45719" numCol="1" spcCol="381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latinLnBrk="1" hangingPunct="0"/>
            <a:r>
              <a:rPr lang="en-US" altLang="ja-JP" sz="1200" b="1" dirty="0"/>
              <a:t>GEO Water Strategy</a:t>
            </a:r>
            <a:endParaRPr lang="ja-JP" altLang="en-US" sz="1200" b="1" dirty="0">
              <a:solidFill>
                <a:srgbClr val="002569"/>
              </a:solidFill>
            </a:endParaRPr>
          </a:p>
        </p:txBody>
      </p:sp>
      <p:sp>
        <p:nvSpPr>
          <p:cNvPr id="12" name="テキスト ボックス 10"/>
          <p:cNvSpPr txBox="1"/>
          <p:nvPr/>
        </p:nvSpPr>
        <p:spPr>
          <a:xfrm>
            <a:off x="-62192" y="5663004"/>
            <a:ext cx="1869767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latinLnBrk="1" hangingPunct="0"/>
            <a:r>
              <a:rPr lang="en-US" altLang="ja-JP" sz="1100" b="1" dirty="0">
                <a:solidFill>
                  <a:srgbClr val="002060"/>
                </a:solidFill>
                <a:latin typeface="Calibri" panose="020F0502020204030204" pitchFamily="34" charset="0"/>
              </a:rPr>
              <a:t>IGOS Water Theme report</a:t>
            </a:r>
          </a:p>
          <a:p>
            <a:pPr algn="ctr" defTabSz="457200" latinLnBrk="1" hangingPunct="0"/>
            <a:r>
              <a:rPr lang="en-US" altLang="ja-JP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2004</a:t>
            </a:r>
            <a:endParaRPr lang="ja-JP" alt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テキスト ボックス 15"/>
          <p:cNvSpPr txBox="1"/>
          <p:nvPr/>
        </p:nvSpPr>
        <p:spPr>
          <a:xfrm>
            <a:off x="1712591" y="5663004"/>
            <a:ext cx="1850073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latinLnBrk="1" hangingPunct="0"/>
            <a:r>
              <a:rPr lang="en-US" altLang="ja-JP" sz="1100" b="1" dirty="0">
                <a:solidFill>
                  <a:srgbClr val="002060"/>
                </a:solidFill>
                <a:latin typeface="Calibri" panose="020F0502020204030204" pitchFamily="34" charset="0"/>
              </a:rPr>
              <a:t>GEOSS 10 Year</a:t>
            </a:r>
          </a:p>
          <a:p>
            <a:pPr algn="ctr" defTabSz="457200" latinLnBrk="1" hangingPunct="0"/>
            <a:r>
              <a:rPr lang="en-US" altLang="ja-JP" sz="1100" b="1" dirty="0">
                <a:solidFill>
                  <a:srgbClr val="002060"/>
                </a:solidFill>
                <a:latin typeface="Calibri" panose="020F0502020204030204" pitchFamily="34" charset="0"/>
              </a:rPr>
              <a:t>Implementation Plan</a:t>
            </a:r>
          </a:p>
          <a:p>
            <a:pPr algn="ctr" defTabSz="457200" latinLnBrk="1" hangingPunct="0"/>
            <a:r>
              <a:rPr lang="en-US" altLang="ja-JP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2005</a:t>
            </a:r>
            <a:endParaRPr lang="ja-JP" alt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テキスト ボックス 16"/>
          <p:cNvSpPr txBox="1"/>
          <p:nvPr/>
        </p:nvSpPr>
        <p:spPr>
          <a:xfrm>
            <a:off x="3466200" y="5646749"/>
            <a:ext cx="1789676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latinLnBrk="1" hangingPunct="0"/>
            <a:r>
              <a:rPr lang="en-US" altLang="ja-JP" sz="1100" b="1" dirty="0">
                <a:solidFill>
                  <a:srgbClr val="002060"/>
                </a:solidFill>
                <a:latin typeface="Calibri" panose="020F0502020204030204" pitchFamily="34" charset="0"/>
              </a:rPr>
              <a:t>GEOSS Water Strategy</a:t>
            </a:r>
          </a:p>
          <a:p>
            <a:pPr algn="ctr" defTabSz="457200" latinLnBrk="1" hangingPunct="0"/>
            <a:r>
              <a:rPr lang="en-US" altLang="ja-JP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2014</a:t>
            </a:r>
            <a:endParaRPr lang="ja-JP" alt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テキスト ボックス 17"/>
          <p:cNvSpPr txBox="1"/>
          <p:nvPr/>
        </p:nvSpPr>
        <p:spPr>
          <a:xfrm>
            <a:off x="5418615" y="5632105"/>
            <a:ext cx="1936017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latinLnBrk="1" hangingPunct="0"/>
            <a:r>
              <a:rPr lang="en-US" altLang="ja-JP" sz="1100" b="1" dirty="0">
                <a:solidFill>
                  <a:srgbClr val="002060"/>
                </a:solidFill>
                <a:latin typeface="Calibri" panose="020F0502020204030204" pitchFamily="34" charset="0"/>
              </a:rPr>
              <a:t>CEOS Water Strategy</a:t>
            </a:r>
          </a:p>
          <a:p>
            <a:pPr algn="ctr" defTabSz="457200" latinLnBrk="1" hangingPunct="0"/>
            <a:r>
              <a:rPr lang="en-US" altLang="ja-JP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2015</a:t>
            </a:r>
            <a:endParaRPr lang="en-US" altLang="ja-JP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テキスト ボックス 20"/>
          <p:cNvSpPr txBox="1"/>
          <p:nvPr/>
        </p:nvSpPr>
        <p:spPr>
          <a:xfrm>
            <a:off x="7078640" y="5628640"/>
            <a:ext cx="2160241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latinLnBrk="1" hangingPunct="0"/>
            <a:r>
              <a:rPr lang="en-US" altLang="ja-JP" sz="1100" b="1" dirty="0">
                <a:solidFill>
                  <a:srgbClr val="002060"/>
                </a:solidFill>
                <a:latin typeface="Calibri" panose="020F0502020204030204" pitchFamily="34" charset="0"/>
              </a:rPr>
              <a:t>CEOS Water Constellation </a:t>
            </a:r>
          </a:p>
          <a:p>
            <a:pPr algn="ctr" defTabSz="457200" latinLnBrk="1" hangingPunct="0"/>
            <a:r>
              <a:rPr lang="en-US" altLang="ja-JP" sz="1100" b="1" dirty="0">
                <a:solidFill>
                  <a:srgbClr val="002060"/>
                </a:solidFill>
                <a:latin typeface="Calibri" panose="020F0502020204030204" pitchFamily="34" charset="0"/>
              </a:rPr>
              <a:t>FS, </a:t>
            </a:r>
            <a:endParaRPr lang="en-US" altLang="ja-JP" sz="11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defTabSz="457200" latinLnBrk="1" hangingPunct="0"/>
            <a:r>
              <a:rPr lang="en-US" altLang="ja-JP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2016 </a:t>
            </a:r>
            <a:endParaRPr lang="en-US" altLang="ja-JP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テキスト ボックス 19"/>
          <p:cNvSpPr txBox="1"/>
          <p:nvPr/>
        </p:nvSpPr>
        <p:spPr>
          <a:xfrm>
            <a:off x="6679256" y="3624348"/>
            <a:ext cx="130580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none" lIns="45719" tIns="45719" rIns="45719" bIns="45719" numCol="1" spcCol="3810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latinLnBrk="1" hangingPunct="0"/>
            <a:r>
              <a:rPr lang="en-US" altLang="ja-JP" sz="1200" b="1" dirty="0">
                <a:solidFill>
                  <a:srgbClr val="002569"/>
                </a:solidFill>
              </a:rPr>
              <a:t>CEOS Response</a:t>
            </a:r>
            <a:endParaRPr lang="ja-JP" altLang="en-US" sz="1200" b="1" dirty="0">
              <a:solidFill>
                <a:srgbClr val="002569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 rot="16200000">
            <a:off x="2497659" y="1696364"/>
            <a:ext cx="194917" cy="4566499"/>
          </a:xfrm>
          <a:prstGeom prst="rightBrace">
            <a:avLst>
              <a:gd name="adj1" fmla="val 102981"/>
              <a:gd name="adj2" fmla="val 50000"/>
            </a:avLst>
          </a:prstGeom>
          <a:noFill/>
          <a:ln w="19050">
            <a:solidFill>
              <a:srgbClr val="6398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16200000">
            <a:off x="7073785" y="2461526"/>
            <a:ext cx="188332" cy="3067970"/>
          </a:xfrm>
          <a:prstGeom prst="rightBrace">
            <a:avLst>
              <a:gd name="adj1" fmla="val 102981"/>
              <a:gd name="adj2" fmla="val 50000"/>
            </a:avLst>
          </a:prstGeom>
          <a:noFill/>
          <a:ln w="19050">
            <a:solidFill>
              <a:srgbClr val="6398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302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65A4C642-086D-43E2-BEB5-56C5380C5CC1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 smtClean="0"/>
              <a:t>GEO Water-related Initiatives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5742" y="1584639"/>
            <a:ext cx="826485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CEOS providing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critical Earth observations, and in several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instances active support and leadership, for a number of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GEO Water-related Initiatives (</a:t>
            </a:r>
            <a:r>
              <a:rPr kumimoji="0" lang="en-US" sz="2400" b="0" i="1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details on following slides….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4" name="Picture 2" descr="Blue Planet, Oceans and Socie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02" y="4922714"/>
            <a:ext cx="2353102" cy="95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quaWatchlogo2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07" t="34491" r="16798" b="5923"/>
          <a:stretch/>
        </p:blipFill>
        <p:spPr>
          <a:xfrm>
            <a:off x="138907" y="4073946"/>
            <a:ext cx="2879900" cy="551003"/>
          </a:xfrm>
          <a:prstGeom prst="rect">
            <a:avLst/>
          </a:prstGeom>
        </p:spPr>
      </p:pic>
      <p:pic>
        <p:nvPicPr>
          <p:cNvPr id="6" name="Picture 5" descr="GEOGLOWS-LOGO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5" r="10378" b="28501"/>
          <a:stretch/>
        </p:blipFill>
        <p:spPr bwMode="auto">
          <a:xfrm>
            <a:off x="219464" y="2998568"/>
            <a:ext cx="2575177" cy="63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36" y="3051624"/>
            <a:ext cx="477951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Led by NASA, NOAA, USGS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CEOS Rep. on Steering Committee (P. DiGiacomo)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6238" y="4946006"/>
            <a:ext cx="5712459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Leads include NOAA (P. DiGiacomo)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&amp; CSIRO (Andy Steven)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CEOS Rep to Advisory Board (SIT Vice Chair)</a:t>
            </a:r>
            <a:endParaRPr kumimoji="0" lang="en-US" sz="1600" b="0" i="0" u="none" strike="noStrike" cap="none" spc="0" normalizeH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CEOS Blue Planet Expert (P. DiGiacomo)</a:t>
            </a:r>
            <a:endParaRPr kumimoji="0" lang="en-US" sz="1600" b="0" i="0" u="none" strike="noStrike" cap="none" spc="0" normalizeH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5716" y="4073946"/>
            <a:ext cx="526064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Co-Chairs</a:t>
            </a:r>
            <a:r>
              <a:rPr lang="en-US" sz="1600" dirty="0" smtClean="0"/>
              <a:t>: Arnold Dekker, P. DiGiacomo &amp; Steve </a:t>
            </a:r>
            <a:r>
              <a:rPr lang="en-US" sz="1600" dirty="0" err="1" smtClean="0"/>
              <a:t>Greb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740726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152400"/>
            <a:ext cx="47244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defTabSz="914400" rtl="0"/>
            <a:r>
              <a:rPr lang="en-US" sz="2400" b="1" dirty="0">
                <a:solidFill>
                  <a:srgbClr val="000000"/>
                </a:solidFill>
                <a:sym typeface="Arial"/>
              </a:rPr>
              <a:t>GEOGLOWS </a:t>
            </a:r>
            <a:r>
              <a:rPr lang="en-US" sz="2400" b="1" dirty="0">
                <a:solidFill>
                  <a:srgbClr val="000000"/>
                </a:solidFill>
                <a:sym typeface="Arial"/>
              </a:rPr>
              <a:t>M</a:t>
            </a:r>
            <a:r>
              <a:rPr lang="en-US" sz="2400" b="1" dirty="0" smtClean="0">
                <a:solidFill>
                  <a:srgbClr val="000000"/>
                </a:solidFill>
                <a:sym typeface="Arial"/>
              </a:rPr>
              <a:t>ission and </a:t>
            </a:r>
          </a:p>
          <a:p>
            <a:pPr algn="l" defTabSz="914400" rtl="0"/>
            <a:r>
              <a:rPr lang="en-US" sz="2400" b="1" dirty="0">
                <a:solidFill>
                  <a:srgbClr val="000000"/>
                </a:solidFill>
                <a:sym typeface="Arial"/>
              </a:rPr>
              <a:t>C</a:t>
            </a:r>
            <a:r>
              <a:rPr lang="en-US" sz="2400" b="1" dirty="0" smtClean="0">
                <a:solidFill>
                  <a:srgbClr val="000000"/>
                </a:solidFill>
                <a:sym typeface="Arial"/>
              </a:rPr>
              <a:t>omponents</a:t>
            </a:r>
            <a:endParaRPr lang="en-US" sz="2400" b="1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06" y="1066800"/>
            <a:ext cx="90376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To</a:t>
            </a:r>
            <a:r>
              <a:rPr lang="en-US" sz="1400" b="1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connect 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the demand for sound and timely environmental information to the supply of data and information about the </a:t>
            </a: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Earth’s water system 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and to explore the science needed to achieve the goals outlined in the initiative. </a:t>
            </a:r>
          </a:p>
          <a:p>
            <a:pPr algn="l" defTabSz="914400" rtl="0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 </a:t>
            </a:r>
          </a:p>
          <a:p>
            <a:pPr algn="l" defTabSz="914400" rtl="0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To</a:t>
            </a:r>
            <a:r>
              <a:rPr lang="en-US" sz="1400" b="1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advocate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for broad, open data policies and for the realization of the right to access information </a:t>
            </a:r>
          </a:p>
          <a:p>
            <a:pPr algn="l" defTabSz="914400" rtl="0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 </a:t>
            </a:r>
          </a:p>
          <a:p>
            <a:pPr algn="l" defTabSz="914400" rtl="0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To </a:t>
            </a:r>
            <a:r>
              <a:rPr lang="en-US" sz="1400" b="1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help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ensure that the data collected through national, regional and global observing systems is both made available in the public domain and applied to decision-making. 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808308" y="6459897"/>
            <a:ext cx="304800" cy="187285"/>
          </a:xfrm>
          <a:prstGeom prst="roundRect">
            <a:avLst/>
          </a:prstGeom>
        </p:spPr>
        <p:txBody>
          <a:bodyPr/>
          <a:lstStyle/>
          <a:p>
            <a:r>
              <a:rPr lang="en-US" sz="1100" dirty="0">
                <a:latin typeface="+mn-lt"/>
              </a:rPr>
              <a:t>7</a:t>
            </a:r>
          </a:p>
        </p:txBody>
      </p:sp>
      <p:graphicFrame>
        <p:nvGraphicFramePr>
          <p:cNvPr id="14" name="Shape 366"/>
          <p:cNvGraphicFramePr/>
          <p:nvPr>
            <p:extLst>
              <p:ext uri="{D42A27DB-BD31-4B8C-83A1-F6EECF244321}">
                <p14:modId xmlns:p14="http://schemas.microsoft.com/office/powerpoint/2010/main" val="764847646"/>
              </p:ext>
            </p:extLst>
          </p:nvPr>
        </p:nvGraphicFramePr>
        <p:xfrm>
          <a:off x="75507" y="2667239"/>
          <a:ext cx="9037602" cy="39839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76718"/>
                <a:gridCol w="3265486"/>
                <a:gridCol w="3095398"/>
              </a:tblGrid>
              <a:tr h="276474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 </a:t>
                      </a:r>
                      <a:r>
                        <a:rPr lang="en-US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Enhancing</a:t>
                      </a:r>
                      <a:r>
                        <a:rPr lang="en-US" sz="1600" b="1" baseline="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Global </a:t>
                      </a:r>
                      <a:r>
                        <a:rPr lang="en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Water </a:t>
                      </a:r>
                      <a:r>
                        <a:rPr lang="en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Sustainab</a:t>
                      </a:r>
                      <a:r>
                        <a:rPr lang="en-US" sz="1600" b="1" dirty="0" err="1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ility</a:t>
                      </a:r>
                      <a:r>
                        <a:rPr lang="en" sz="160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</a:p>
                    <a:p>
                      <a:pPr marL="268288" lvl="0" indent="-1682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Sustainable Development Goals</a:t>
                      </a:r>
                      <a:endParaRPr lang="en" sz="1600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68288" lvl="0" indent="-1682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Water </a:t>
                      </a:r>
                      <a:r>
                        <a:rPr lang="en" sz="160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Scarcity </a:t>
                      </a: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and </a:t>
                      </a:r>
                      <a:r>
                        <a:rPr lang="en" sz="160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Access</a:t>
                      </a:r>
                      <a:endParaRPr lang="en" sz="1600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68288" lvl="0" indent="-1682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/>
                        <a:buChar char="•"/>
                      </a:pP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Climate </a:t>
                      </a:r>
                      <a:r>
                        <a:rPr lang="en" sz="160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Change</a:t>
                      </a:r>
                      <a:endParaRPr lang="en" sz="1600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68288" lvl="0" indent="-1682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/>
                        <a:buChar char="•"/>
                      </a:pP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Cold </a:t>
                      </a:r>
                      <a:r>
                        <a:rPr lang="en" sz="160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Regions </a:t>
                      </a:r>
                      <a:endParaRPr lang="en" sz="1600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 Minimizing Basin and Regional </a:t>
                      </a:r>
                      <a:r>
                        <a:rPr lang="en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Risk</a:t>
                      </a:r>
                      <a:endParaRPr lang="en" sz="1600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85750" lvl="0" indent="-2016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352425" algn="l"/>
                        </a:tabLst>
                      </a:pP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Integrated Water Prediction (IWP)</a:t>
                      </a:r>
                    </a:p>
                    <a:p>
                      <a:pPr marL="285750" lvl="0" indent="-2016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352425" algn="l"/>
                        </a:tabLst>
                      </a:pP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Floods</a:t>
                      </a:r>
                    </a:p>
                    <a:p>
                      <a:pPr marL="285750" lvl="0" indent="-2016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352425" algn="l"/>
                        </a:tabLst>
                      </a:pP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Droughts</a:t>
                      </a:r>
                    </a:p>
                    <a:p>
                      <a:pPr marL="285750" lvl="0" indent="-2016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352425" algn="l"/>
                        </a:tabLst>
                      </a:pP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Transboundary Issues (IWRM)</a:t>
                      </a:r>
                    </a:p>
                    <a:p>
                      <a:pPr marL="285750" lvl="0" indent="-2016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352425" algn="l"/>
                        </a:tabLst>
                      </a:pP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Water-Energy-Food-Environment-Health Nexus</a:t>
                      </a:r>
                    </a:p>
                    <a:p>
                      <a:pPr marL="285750" lvl="0" indent="-2016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352425" algn="l"/>
                        </a:tabLst>
                      </a:pP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Climate Change Adaptation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 Essential</a:t>
                      </a: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Water Variable (EWV) </a:t>
                      </a:r>
                      <a:r>
                        <a:rPr lang="en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Understanding</a:t>
                      </a:r>
                      <a:endParaRPr lang="en" sz="1600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11150" lvl="0" indent="-2270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352425" algn="l"/>
                        </a:tabLst>
                      </a:pPr>
                      <a:r>
                        <a:rPr lang="en" sz="16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Water </a:t>
                      </a:r>
                      <a:r>
                        <a:rPr lang="en" sz="16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Quality</a:t>
                      </a:r>
                      <a:endParaRPr lang="en" sz="16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11150" lvl="0" indent="-2270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352425" algn="l"/>
                        </a:tabLst>
                      </a:pP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Water Use </a:t>
                      </a:r>
                      <a:endParaRPr sz="1600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11150" lvl="0" indent="-22701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352425" algn="l"/>
                        </a:tabLst>
                      </a:pPr>
                      <a:r>
                        <a:rPr lang="en" sz="16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Water Cycle Variables (Precipitation, Soil Moisture, Groundwater, Evapotranspiration, Stream Flow, Surface Water Storage (Includes Snow Pack))</a:t>
                      </a:r>
                    </a:p>
                  </a:txBody>
                  <a:tcPr marL="68575" marR="68575" marT="91425" marB="914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197">
                <a:tc gridSpan="3">
                  <a:txBody>
                    <a:bodyPr/>
                    <a:lstStyle/>
                    <a:p>
                      <a:pPr marL="84138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  Earth Observations, Integrated Data Products and Applications, and Tool Development</a:t>
                      </a:r>
                    </a:p>
                    <a:p>
                      <a:pPr marL="84138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</a:p>
                    <a:p>
                      <a:pPr marL="84138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  Data Sharing, Dissemination of Data, Information, Products, and Knowledge</a:t>
                      </a:r>
                    </a:p>
                    <a:p>
                      <a:pPr marL="84138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</a:p>
                    <a:p>
                      <a:pPr marL="84138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AutoNum type="arabicPeriod" startAt="6"/>
                      </a:pPr>
                      <a:r>
                        <a:rPr lang="en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User </a:t>
                      </a:r>
                      <a:r>
                        <a:rPr lang="en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Engagement, Capacity Building and </a:t>
                      </a:r>
                      <a:r>
                        <a:rPr lang="en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AmeriGEOSS</a:t>
                      </a:r>
                      <a:endParaRPr lang="fr-CH" sz="1600" b="1" dirty="0" smtClean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 rot="20754309">
            <a:off x="1128493" y="2670941"/>
            <a:ext cx="668980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en-US" sz="2000" b="1" dirty="0" smtClean="0">
                <a:solidFill>
                  <a:schemeClr val="bg1"/>
                </a:solidFill>
                <a:latin typeface="Aharoni" panose="02010803020104030203" pitchFamily="2" charset="-79"/>
                <a:ea typeface="Times New Roman"/>
                <a:cs typeface="Aharoni" panose="02010803020104030203" pitchFamily="2" charset="-79"/>
                <a:sym typeface="Times New Roman"/>
              </a:rPr>
              <a:t>These efforts include the satellite aspects of water observations through CEOS and space agencies</a:t>
            </a:r>
          </a:p>
        </p:txBody>
      </p:sp>
    </p:spTree>
    <p:extLst>
      <p:ext uri="{BB962C8B-B14F-4D97-AF65-F5344CB8AC3E}">
        <p14:creationId xmlns:p14="http://schemas.microsoft.com/office/powerpoint/2010/main" val="193973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/>
        </p:nvSpPr>
        <p:spPr>
          <a:xfrm>
            <a:off x="1066800" y="655548"/>
            <a:ext cx="717550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 defTabSz="914400" rtl="0">
              <a:buSzPct val="25000"/>
            </a:pPr>
            <a:r>
              <a:rPr lang="en-US" sz="3200" b="1" dirty="0">
                <a:solidFill>
                  <a:srgbClr val="1D324B"/>
                </a:solidFill>
                <a:latin typeface="Calibri"/>
                <a:ea typeface="Calibri"/>
                <a:cs typeface="Calibri"/>
                <a:sym typeface="Calibri"/>
              </a:rPr>
              <a:t>GEOGLOWS </a:t>
            </a:r>
            <a:r>
              <a:rPr lang="en-US" sz="3200" b="1" dirty="0" smtClean="0">
                <a:solidFill>
                  <a:srgbClr val="1D324B"/>
                </a:solidFill>
                <a:latin typeface="Calibri"/>
                <a:ea typeface="Calibri"/>
                <a:cs typeface="Calibri"/>
                <a:sym typeface="Calibri"/>
              </a:rPr>
              <a:t>List </a:t>
            </a:r>
            <a:r>
              <a:rPr lang="en-US" sz="3200" b="1" dirty="0">
                <a:solidFill>
                  <a:srgbClr val="1D324B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3200" b="1" dirty="0" smtClean="0">
                <a:solidFill>
                  <a:srgbClr val="1D324B"/>
                </a:solidFill>
                <a:latin typeface="Calibri"/>
                <a:ea typeface="Calibri"/>
                <a:cs typeface="Calibri"/>
                <a:sym typeface="Calibri"/>
              </a:rPr>
              <a:t>Connection </a:t>
            </a:r>
            <a:r>
              <a:rPr lang="en-US" sz="3200" b="1" dirty="0">
                <a:solidFill>
                  <a:srgbClr val="1D324B"/>
                </a:solidFill>
                <a:latin typeface="Calibri"/>
                <a:ea typeface="Calibri"/>
                <a:cs typeface="Calibri"/>
                <a:sym typeface="Calibri"/>
              </a:rPr>
              <a:t>with CEOS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251520" y="1340768"/>
            <a:ext cx="8712968" cy="51108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l" defTabSz="914400" rtl="0">
              <a:buSzPct val="25000"/>
            </a:pPr>
            <a:r>
              <a:rPr lang="en-US" sz="2000" b="1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Enhance</a:t>
            </a:r>
            <a:r>
              <a:rPr lang="en-US" sz="20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the added value of Earth Observations to provide the right information for </a:t>
            </a:r>
          </a:p>
          <a:p>
            <a:pPr algn="l" defTabSz="914400" rtl="0">
              <a:buSzPct val="25000"/>
            </a:pPr>
            <a:r>
              <a:rPr lang="en-US" sz="16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water resource management. </a:t>
            </a:r>
          </a:p>
          <a:p>
            <a:pPr algn="l" defTabSz="914400" rtl="0"/>
            <a:endParaRPr sz="1600" dirty="0">
              <a:solidFill>
                <a:srgbClr val="2872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defTabSz="914400" rtl="0">
              <a:buSzPct val="25000"/>
            </a:pPr>
            <a:r>
              <a:rPr lang="en-US" sz="2000" b="1" dirty="0">
                <a:solidFill>
                  <a:srgbClr val="287289"/>
                </a:solidFill>
                <a:latin typeface="Calibri"/>
                <a:cs typeface="Calibri"/>
                <a:sym typeface="Arial"/>
              </a:rPr>
              <a:t>Provide feedback </a:t>
            </a:r>
            <a:r>
              <a:rPr lang="en-US" sz="1600" dirty="0">
                <a:solidFill>
                  <a:srgbClr val="287289"/>
                </a:solidFill>
                <a:latin typeface="Calibri"/>
                <a:cs typeface="Calibri"/>
                <a:sym typeface="Arial"/>
              </a:rPr>
              <a:t>to CEOS and</a:t>
            </a:r>
            <a:r>
              <a:rPr lang="en-US" sz="1600" b="1" dirty="0">
                <a:solidFill>
                  <a:srgbClr val="287289"/>
                </a:solidFill>
                <a:latin typeface="Calibri"/>
                <a:cs typeface="Calibri"/>
                <a:sym typeface="Arial"/>
              </a:rPr>
              <a:t> </a:t>
            </a:r>
            <a:r>
              <a:rPr lang="en-US" sz="1600" dirty="0">
                <a:solidFill>
                  <a:srgbClr val="287289"/>
                </a:solidFill>
                <a:latin typeface="Calibri"/>
                <a:cs typeface="Calibri"/>
                <a:sym typeface="Arial"/>
              </a:rPr>
              <a:t>CEOS agencies on requirements for space-based Earth Observations and facilitate the collaboration across all the agencies in addressing those requirements</a:t>
            </a:r>
            <a:r>
              <a:rPr lang="en-US" sz="1600" dirty="0" smtClean="0">
                <a:solidFill>
                  <a:srgbClr val="287289"/>
                </a:solidFill>
                <a:latin typeface="Calibri"/>
                <a:cs typeface="Calibri"/>
                <a:sym typeface="Arial"/>
              </a:rPr>
              <a:t>.</a:t>
            </a:r>
            <a:endParaRPr sz="800" dirty="0">
              <a:solidFill>
                <a:srgbClr val="2872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defTabSz="914400" rtl="0"/>
            <a:endParaRPr sz="800" dirty="0">
              <a:solidFill>
                <a:srgbClr val="2872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defTabSz="914400" rtl="0"/>
            <a:r>
              <a:rPr lang="en-US" sz="2000" b="1" dirty="0">
                <a:solidFill>
                  <a:srgbClr val="287289"/>
                </a:solidFill>
                <a:latin typeface="Calibri"/>
                <a:cs typeface="Calibri"/>
                <a:sym typeface="Arial"/>
              </a:rPr>
              <a:t>Collaborate</a:t>
            </a:r>
            <a:r>
              <a:rPr lang="en-US" sz="2000" dirty="0">
                <a:solidFill>
                  <a:srgbClr val="287289"/>
                </a:solidFill>
                <a:latin typeface="Arial"/>
                <a:cs typeface="Arial"/>
                <a:sym typeface="Arial"/>
              </a:rPr>
              <a:t> </a:t>
            </a:r>
            <a:r>
              <a:rPr lang="en-US" sz="1600" dirty="0">
                <a:solidFill>
                  <a:srgbClr val="287289"/>
                </a:solidFill>
                <a:latin typeface="Calibri"/>
                <a:cs typeface="Calibri"/>
                <a:sym typeface="Arial"/>
              </a:rPr>
              <a:t>with CEOS in developing the tools and environment needed to expand the use of satellite data</a:t>
            </a:r>
          </a:p>
          <a:p>
            <a:pPr algn="l" defTabSz="914400" rtl="0"/>
            <a:endParaRPr sz="800" dirty="0">
              <a:solidFill>
                <a:srgbClr val="2872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indent="-292100" algn="l" defTabSz="914400" rtl="0">
              <a:buClr>
                <a:srgbClr val="31859B"/>
              </a:buClr>
              <a:buSzPct val="114285"/>
              <a:buFont typeface="Noto Sans Symbols"/>
              <a:buChar char="▪"/>
            </a:pPr>
            <a:r>
              <a:rPr lang="en-US" sz="14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With Working groups (</a:t>
            </a:r>
            <a:r>
              <a:rPr lang="en-US" sz="1600" b="1" dirty="0" err="1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WGCapD</a:t>
            </a:r>
            <a:r>
              <a:rPr lang="en-US" sz="16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b="1" dirty="0" err="1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WGClimate</a:t>
            </a:r>
            <a:r>
              <a:rPr lang="en-US" sz="14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b="1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WGCV</a:t>
            </a:r>
            <a:r>
              <a:rPr lang="en-US" sz="14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b="1" dirty="0" err="1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WGDisasters</a:t>
            </a:r>
            <a:r>
              <a:rPr lang="en-US" sz="14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, WGISS)</a:t>
            </a:r>
          </a:p>
          <a:p>
            <a:pPr marL="444500" indent="-292100" algn="l" defTabSz="914400" rtl="0">
              <a:buClr>
                <a:srgbClr val="000000"/>
              </a:buClr>
              <a:buFont typeface="Noto Sans Symbols"/>
              <a:buNone/>
            </a:pPr>
            <a:endParaRPr sz="800" dirty="0">
              <a:solidFill>
                <a:srgbClr val="2872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indent="-292100" algn="l" defTabSz="914400" rtl="0">
              <a:buClr>
                <a:srgbClr val="31859B"/>
              </a:buClr>
              <a:buSzPct val="114285"/>
              <a:buFont typeface="Noto Sans Symbols"/>
              <a:buChar char="▪"/>
            </a:pPr>
            <a:r>
              <a:rPr lang="en-US" sz="14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With CEOS Virtual Constellations (AC-VC, </a:t>
            </a:r>
            <a:r>
              <a:rPr lang="en-US" sz="1600" b="1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LSI-VC</a:t>
            </a:r>
            <a:r>
              <a:rPr lang="en-US" sz="14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, OCR-VC, OST-VC, OSVW-VC,</a:t>
            </a:r>
            <a:r>
              <a:rPr lang="en-US" sz="16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P-VC</a:t>
            </a:r>
            <a:r>
              <a:rPr lang="en-US" sz="14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, SST-VC)</a:t>
            </a:r>
          </a:p>
          <a:p>
            <a:pPr marL="901700" lvl="1" indent="-292100" algn="l" defTabSz="914400" rtl="0">
              <a:buClr>
                <a:srgbClr val="31859B"/>
              </a:buClr>
              <a:buSzPct val="100000"/>
              <a:buFont typeface="Noto Sans Symbols"/>
              <a:buChar char="➢"/>
            </a:pPr>
            <a:r>
              <a:rPr lang="en-US" sz="1600" b="1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Proposing a SAR-VC </a:t>
            </a:r>
            <a:r>
              <a:rPr lang="en-US" sz="14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(Synthetic Aperture Radar) which would support GEOGLOWS as well as </a:t>
            </a:r>
            <a:r>
              <a:rPr lang="en-US" sz="1400" dirty="0" err="1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AquaWatch</a:t>
            </a:r>
            <a:r>
              <a:rPr lang="en-US" sz="14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 and Blue Planet for (CEOS) Water Activities</a:t>
            </a:r>
          </a:p>
          <a:p>
            <a:pPr marL="901700" lvl="1" indent="-292100" algn="l" defTabSz="914400" rtl="0">
              <a:buClr>
                <a:srgbClr val="000000"/>
              </a:buClr>
              <a:buFont typeface="Noto Sans Symbols"/>
              <a:buNone/>
            </a:pPr>
            <a:endParaRPr sz="800" dirty="0">
              <a:solidFill>
                <a:srgbClr val="2872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4500" indent="-292100" algn="l" defTabSz="914400" rtl="0">
              <a:buClr>
                <a:srgbClr val="31859B"/>
              </a:buClr>
              <a:buSzPct val="128571"/>
              <a:buFont typeface="Noto Sans Symbols"/>
              <a:buChar char="▪"/>
            </a:pPr>
            <a:r>
              <a:rPr lang="en-US" sz="14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With CEOS Ad Hoc Teams (</a:t>
            </a:r>
            <a:r>
              <a:rPr lang="en-US" b="1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Ad Hoc Team on Sustainable Development Goals</a:t>
            </a:r>
            <a:r>
              <a:rPr lang="en-US" sz="1400" b="1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Ad Hoc Team on Future Data Architectures,  Ad Hoc Working Group on the Group on Earth Observations (GEO) Global Agricultural Monitoring (GEOGLAM) Initiative, </a:t>
            </a:r>
          </a:p>
          <a:p>
            <a:pPr marL="285750" indent="-285750" algn="l" defTabSz="914400" rtl="0">
              <a:buClr>
                <a:srgbClr val="000000"/>
              </a:buClr>
              <a:buFont typeface="Calibri"/>
              <a:buNone/>
            </a:pPr>
            <a:endParaRPr sz="800" dirty="0">
              <a:solidFill>
                <a:srgbClr val="2872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defTabSz="914400" rtl="0">
              <a:buSzPct val="25000"/>
            </a:pPr>
            <a:r>
              <a:rPr lang="en-US" sz="2000" b="1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GEOSS Water Strategy</a:t>
            </a:r>
            <a:r>
              <a:rPr lang="en-US" sz="1600" dirty="0">
                <a:solidFill>
                  <a:srgbClr val="287289"/>
                </a:solidFill>
                <a:latin typeface="Calibri"/>
                <a:ea typeface="Calibri"/>
                <a:cs typeface="Calibri"/>
                <a:sym typeface="Calibri"/>
              </a:rPr>
              <a:t>: On going opportunity to collaborate on new area after further discussion with Aquawatch Blue Planet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808308" y="6459897"/>
            <a:ext cx="304800" cy="187285"/>
          </a:xfrm>
          <a:prstGeom prst="roundRect">
            <a:avLst/>
          </a:prstGeom>
        </p:spPr>
        <p:txBody>
          <a:bodyPr/>
          <a:lstStyle/>
          <a:p>
            <a:r>
              <a:rPr lang="en-US" sz="1100" dirty="0" smtClean="0">
                <a:latin typeface="+mn-lt"/>
              </a:rPr>
              <a:t>9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54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171606" y="1629806"/>
            <a:ext cx="8708700" cy="4672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9882" y="0"/>
                </a:moveTo>
                <a:lnTo>
                  <a:pt x="25112" y="25189"/>
                </a:lnTo>
                <a:lnTo>
                  <a:pt x="120000" y="25189"/>
                </a:lnTo>
                <a:lnTo>
                  <a:pt x="120000" y="120000"/>
                </a:lnTo>
                <a:lnTo>
                  <a:pt x="25085" y="120000"/>
                </a:lnTo>
                <a:lnTo>
                  <a:pt x="25085" y="119990"/>
                </a:lnTo>
                <a:lnTo>
                  <a:pt x="0" y="64707"/>
                </a:lnTo>
                <a:close/>
              </a:path>
            </a:pathLst>
          </a:custGeom>
          <a:solidFill>
            <a:srgbClr val="D8D8D8">
              <a:alpha val="27840"/>
            </a:srgbClr>
          </a:solidFill>
          <a:ln w="12700" cap="flat" cmpd="sng">
            <a:solidFill>
              <a:srgbClr val="BFBFB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 defTabSz="914400" rtl="0"/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9" name="Shape 209"/>
          <p:cNvCxnSpPr/>
          <p:nvPr/>
        </p:nvCxnSpPr>
        <p:spPr>
          <a:xfrm>
            <a:off x="1611885" y="4151402"/>
            <a:ext cx="526800" cy="9384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med" len="med"/>
            <a:tailEnd type="none" w="med" len="med"/>
          </a:ln>
        </p:spPr>
      </p:cxnSp>
      <p:grpSp>
        <p:nvGrpSpPr>
          <p:cNvPr id="211" name="Shape 211"/>
          <p:cNvGrpSpPr/>
          <p:nvPr/>
        </p:nvGrpSpPr>
        <p:grpSpPr>
          <a:xfrm>
            <a:off x="1997904" y="2662370"/>
            <a:ext cx="3714975" cy="3593018"/>
            <a:chOff x="533220" y="2002522"/>
            <a:chExt cx="4953300" cy="3593018"/>
          </a:xfrm>
        </p:grpSpPr>
        <p:sp>
          <p:nvSpPr>
            <p:cNvPr id="212" name="Shape 212"/>
            <p:cNvSpPr/>
            <p:nvPr/>
          </p:nvSpPr>
          <p:spPr>
            <a:xfrm>
              <a:off x="533220" y="2002522"/>
              <a:ext cx="4953300" cy="3956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0000"/>
                  </a:moveTo>
                  <a:cubicBezTo>
                    <a:pt x="0" y="8954"/>
                    <a:pt x="650" y="0"/>
                    <a:pt x="1452" y="0"/>
                  </a:cubicBezTo>
                  <a:lnTo>
                    <a:pt x="118547" y="0"/>
                  </a:lnTo>
                  <a:cubicBezTo>
                    <a:pt x="119349" y="0"/>
                    <a:pt x="120000" y="8954"/>
                    <a:pt x="120000" y="20000"/>
                  </a:cubicBezTo>
                  <a:lnTo>
                    <a:pt x="120000" y="99999"/>
                  </a:lnTo>
                  <a:cubicBezTo>
                    <a:pt x="120000" y="111045"/>
                    <a:pt x="119349" y="120000"/>
                    <a:pt x="118547" y="120000"/>
                  </a:cubicBezTo>
                  <a:lnTo>
                    <a:pt x="1452" y="120000"/>
                  </a:lnTo>
                  <a:cubicBezTo>
                    <a:pt x="650" y="120000"/>
                    <a:pt x="0" y="111045"/>
                    <a:pt x="0" y="99999"/>
                  </a:cubicBezTo>
                  <a:lnTo>
                    <a:pt x="0" y="20000"/>
                  </a:lnTo>
                  <a:close/>
                </a:path>
              </a:pathLst>
            </a:custGeom>
            <a:gradFill>
              <a:gsLst>
                <a:gs pos="0">
                  <a:srgbClr val="5A8A5D"/>
                </a:gs>
                <a:gs pos="50000">
                  <a:srgbClr val="397F40"/>
                </a:gs>
                <a:gs pos="100000">
                  <a:srgbClr val="2F7236"/>
                </a:gs>
              </a:gsLst>
              <a:lin ang="5400012" scaled="0"/>
            </a:gradFill>
            <a:ln>
              <a:noFill/>
            </a:ln>
          </p:spPr>
          <p:txBody>
            <a:bodyPr wrap="square" lIns="74700" tIns="74700" rIns="74700" bIns="74700" anchor="t" anchorCtr="0">
              <a:noAutofit/>
            </a:bodyPr>
            <a:lstStyle/>
            <a:p>
              <a:pPr algn="l" defTabSz="914400" rtl="0">
                <a:lnSpc>
                  <a:spcPct val="90000"/>
                </a:lnSpc>
                <a:buSzPct val="25000"/>
              </a:pPr>
              <a:endParaRPr lang="en-U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533220" y="2415015"/>
              <a:ext cx="4953300" cy="359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0000"/>
                  </a:moveTo>
                  <a:cubicBezTo>
                    <a:pt x="0" y="8954"/>
                    <a:pt x="650" y="0"/>
                    <a:pt x="1452" y="0"/>
                  </a:cubicBezTo>
                  <a:lnTo>
                    <a:pt x="118547" y="0"/>
                  </a:lnTo>
                  <a:cubicBezTo>
                    <a:pt x="119349" y="0"/>
                    <a:pt x="120000" y="8954"/>
                    <a:pt x="120000" y="20000"/>
                  </a:cubicBezTo>
                  <a:lnTo>
                    <a:pt x="120000" y="99999"/>
                  </a:lnTo>
                  <a:cubicBezTo>
                    <a:pt x="120000" y="111045"/>
                    <a:pt x="119349" y="120000"/>
                    <a:pt x="118547" y="120000"/>
                  </a:cubicBezTo>
                  <a:lnTo>
                    <a:pt x="1452" y="120000"/>
                  </a:lnTo>
                  <a:cubicBezTo>
                    <a:pt x="650" y="120000"/>
                    <a:pt x="0" y="111045"/>
                    <a:pt x="0" y="99999"/>
                  </a:cubicBezTo>
                  <a:lnTo>
                    <a:pt x="0" y="20000"/>
                  </a:lnTo>
                  <a:close/>
                </a:path>
              </a:pathLst>
            </a:custGeom>
            <a:gradFill>
              <a:gsLst>
                <a:gs pos="0">
                  <a:srgbClr val="5A8A5D"/>
                </a:gs>
                <a:gs pos="50000">
                  <a:srgbClr val="397F40"/>
                </a:gs>
                <a:gs pos="100000">
                  <a:srgbClr val="2F7236"/>
                </a:gs>
              </a:gsLst>
              <a:lin ang="5400012" scaled="0"/>
            </a:gradFill>
            <a:ln>
              <a:noFill/>
            </a:ln>
          </p:spPr>
          <p:txBody>
            <a:bodyPr wrap="square" lIns="74700" tIns="74700" rIns="74700" bIns="74700" anchor="ctr" anchorCtr="0">
              <a:noAutofit/>
            </a:bodyPr>
            <a:lstStyle/>
            <a:p>
              <a:pPr algn="l" defTabSz="914400" rtl="0">
                <a:lnSpc>
                  <a:spcPct val="90000"/>
                </a:lnSpc>
                <a:buSzPct val="25000"/>
              </a:pPr>
              <a:endParaRPr lang="en-U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533220" y="2800405"/>
              <a:ext cx="4953300" cy="359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0000"/>
                  </a:moveTo>
                  <a:cubicBezTo>
                    <a:pt x="0" y="8954"/>
                    <a:pt x="650" y="0"/>
                    <a:pt x="1452" y="0"/>
                  </a:cubicBezTo>
                  <a:lnTo>
                    <a:pt x="118547" y="0"/>
                  </a:lnTo>
                  <a:cubicBezTo>
                    <a:pt x="119349" y="0"/>
                    <a:pt x="120000" y="8954"/>
                    <a:pt x="120000" y="20000"/>
                  </a:cubicBezTo>
                  <a:lnTo>
                    <a:pt x="120000" y="99999"/>
                  </a:lnTo>
                  <a:cubicBezTo>
                    <a:pt x="120000" y="111045"/>
                    <a:pt x="119349" y="120000"/>
                    <a:pt x="118547" y="120000"/>
                  </a:cubicBezTo>
                  <a:lnTo>
                    <a:pt x="1452" y="120000"/>
                  </a:lnTo>
                  <a:cubicBezTo>
                    <a:pt x="650" y="120000"/>
                    <a:pt x="0" y="111045"/>
                    <a:pt x="0" y="99999"/>
                  </a:cubicBezTo>
                  <a:lnTo>
                    <a:pt x="0" y="20000"/>
                  </a:lnTo>
                  <a:close/>
                </a:path>
              </a:pathLst>
            </a:custGeom>
            <a:gradFill>
              <a:gsLst>
                <a:gs pos="0">
                  <a:srgbClr val="5A8A5D"/>
                </a:gs>
                <a:gs pos="50000">
                  <a:srgbClr val="397F40"/>
                </a:gs>
                <a:gs pos="100000">
                  <a:srgbClr val="2F7236"/>
                </a:gs>
              </a:gsLst>
              <a:lin ang="5400012" scaled="0"/>
            </a:gradFill>
            <a:ln>
              <a:noFill/>
            </a:ln>
          </p:spPr>
          <p:txBody>
            <a:bodyPr wrap="square" lIns="74700" tIns="74700" rIns="74700" bIns="74700" anchor="ctr" anchorCtr="0">
              <a:noAutofit/>
            </a:bodyPr>
            <a:lstStyle/>
            <a:p>
              <a:pPr algn="l" defTabSz="914400" rtl="0">
                <a:lnSpc>
                  <a:spcPct val="90000"/>
                </a:lnSpc>
                <a:buSzPct val="25000"/>
              </a:pPr>
              <a:endParaRPr lang="en-U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533220" y="3220965"/>
              <a:ext cx="4953300" cy="359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0000"/>
                  </a:moveTo>
                  <a:cubicBezTo>
                    <a:pt x="0" y="8954"/>
                    <a:pt x="650" y="0"/>
                    <a:pt x="1452" y="0"/>
                  </a:cubicBezTo>
                  <a:lnTo>
                    <a:pt x="118547" y="0"/>
                  </a:lnTo>
                  <a:cubicBezTo>
                    <a:pt x="119349" y="0"/>
                    <a:pt x="120000" y="8954"/>
                    <a:pt x="120000" y="20000"/>
                  </a:cubicBezTo>
                  <a:lnTo>
                    <a:pt x="120000" y="99999"/>
                  </a:lnTo>
                  <a:cubicBezTo>
                    <a:pt x="120000" y="111045"/>
                    <a:pt x="119349" y="120000"/>
                    <a:pt x="118547" y="120000"/>
                  </a:cubicBezTo>
                  <a:lnTo>
                    <a:pt x="1452" y="120000"/>
                  </a:lnTo>
                  <a:cubicBezTo>
                    <a:pt x="650" y="120000"/>
                    <a:pt x="0" y="111045"/>
                    <a:pt x="0" y="99999"/>
                  </a:cubicBezTo>
                  <a:lnTo>
                    <a:pt x="0" y="20000"/>
                  </a:lnTo>
                  <a:close/>
                </a:path>
              </a:pathLst>
            </a:custGeom>
            <a:gradFill>
              <a:gsLst>
                <a:gs pos="0">
                  <a:srgbClr val="5A8A5D"/>
                </a:gs>
                <a:gs pos="50000">
                  <a:srgbClr val="397F40"/>
                </a:gs>
                <a:gs pos="100000">
                  <a:srgbClr val="2F7236"/>
                </a:gs>
              </a:gsLst>
              <a:lin ang="5400012" scaled="0"/>
            </a:gradFill>
            <a:ln>
              <a:noFill/>
            </a:ln>
          </p:spPr>
          <p:txBody>
            <a:bodyPr wrap="square" lIns="74700" tIns="74700" rIns="74700" bIns="74700" anchor="ctr" anchorCtr="0">
              <a:noAutofit/>
            </a:bodyPr>
            <a:lstStyle/>
            <a:p>
              <a:pPr algn="l" defTabSz="914400" rtl="0">
                <a:lnSpc>
                  <a:spcPct val="90000"/>
                </a:lnSpc>
                <a:buSzPct val="25000"/>
              </a:pPr>
              <a:endParaRPr lang="en-U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533220" y="3623940"/>
              <a:ext cx="4953300" cy="359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0000"/>
                  </a:moveTo>
                  <a:cubicBezTo>
                    <a:pt x="0" y="8954"/>
                    <a:pt x="650" y="0"/>
                    <a:pt x="1452" y="0"/>
                  </a:cubicBezTo>
                  <a:lnTo>
                    <a:pt x="118547" y="0"/>
                  </a:lnTo>
                  <a:cubicBezTo>
                    <a:pt x="119349" y="0"/>
                    <a:pt x="120000" y="8954"/>
                    <a:pt x="120000" y="20000"/>
                  </a:cubicBezTo>
                  <a:lnTo>
                    <a:pt x="120000" y="99999"/>
                  </a:lnTo>
                  <a:cubicBezTo>
                    <a:pt x="120000" y="111045"/>
                    <a:pt x="119349" y="120000"/>
                    <a:pt x="118547" y="120000"/>
                  </a:cubicBezTo>
                  <a:lnTo>
                    <a:pt x="1452" y="120000"/>
                  </a:lnTo>
                  <a:cubicBezTo>
                    <a:pt x="650" y="120000"/>
                    <a:pt x="0" y="111045"/>
                    <a:pt x="0" y="99999"/>
                  </a:cubicBezTo>
                  <a:lnTo>
                    <a:pt x="0" y="20000"/>
                  </a:lnTo>
                  <a:close/>
                </a:path>
              </a:pathLst>
            </a:custGeom>
            <a:gradFill>
              <a:gsLst>
                <a:gs pos="0">
                  <a:srgbClr val="5A8A5D"/>
                </a:gs>
                <a:gs pos="50000">
                  <a:srgbClr val="397F40"/>
                </a:gs>
                <a:gs pos="100000">
                  <a:srgbClr val="2F7236"/>
                </a:gs>
              </a:gsLst>
              <a:lin ang="5400012" scaled="0"/>
            </a:gradFill>
            <a:ln>
              <a:noFill/>
            </a:ln>
          </p:spPr>
          <p:txBody>
            <a:bodyPr wrap="square" lIns="74700" tIns="74700" rIns="74700" bIns="74700" anchor="ctr" anchorCtr="0">
              <a:noAutofit/>
            </a:bodyPr>
            <a:lstStyle/>
            <a:p>
              <a:pPr algn="l" defTabSz="914400" rtl="0">
                <a:lnSpc>
                  <a:spcPct val="90000"/>
                </a:lnSpc>
                <a:buSzPct val="25000"/>
              </a:pPr>
              <a:endParaRPr lang="en-U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533220" y="4026915"/>
              <a:ext cx="4953300" cy="359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0000"/>
                  </a:moveTo>
                  <a:cubicBezTo>
                    <a:pt x="0" y="8954"/>
                    <a:pt x="650" y="0"/>
                    <a:pt x="1452" y="0"/>
                  </a:cubicBezTo>
                  <a:lnTo>
                    <a:pt x="118547" y="0"/>
                  </a:lnTo>
                  <a:cubicBezTo>
                    <a:pt x="119349" y="0"/>
                    <a:pt x="120000" y="8954"/>
                    <a:pt x="120000" y="20000"/>
                  </a:cubicBezTo>
                  <a:lnTo>
                    <a:pt x="120000" y="99999"/>
                  </a:lnTo>
                  <a:cubicBezTo>
                    <a:pt x="120000" y="111045"/>
                    <a:pt x="119349" y="120000"/>
                    <a:pt x="118547" y="120000"/>
                  </a:cubicBezTo>
                  <a:lnTo>
                    <a:pt x="1452" y="120000"/>
                  </a:lnTo>
                  <a:cubicBezTo>
                    <a:pt x="650" y="120000"/>
                    <a:pt x="0" y="111045"/>
                    <a:pt x="0" y="99999"/>
                  </a:cubicBezTo>
                  <a:lnTo>
                    <a:pt x="0" y="20000"/>
                  </a:lnTo>
                  <a:close/>
                </a:path>
              </a:pathLst>
            </a:custGeom>
            <a:gradFill>
              <a:gsLst>
                <a:gs pos="0">
                  <a:srgbClr val="5A8A5D"/>
                </a:gs>
                <a:gs pos="50000">
                  <a:srgbClr val="397F40"/>
                </a:gs>
                <a:gs pos="100000">
                  <a:srgbClr val="2F7236"/>
                </a:gs>
              </a:gsLst>
              <a:lin ang="5400012" scaled="0"/>
            </a:gradFill>
            <a:ln>
              <a:noFill/>
            </a:ln>
          </p:spPr>
          <p:txBody>
            <a:bodyPr wrap="square" lIns="74700" tIns="74700" rIns="74700" bIns="74700" anchor="ctr" anchorCtr="0">
              <a:noAutofit/>
            </a:bodyPr>
            <a:lstStyle/>
            <a:p>
              <a:pPr algn="l" defTabSz="914400" rtl="0">
                <a:lnSpc>
                  <a:spcPct val="90000"/>
                </a:lnSpc>
                <a:buSzPct val="25000"/>
              </a:pPr>
              <a:endParaRPr lang="en-U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33220" y="4429890"/>
              <a:ext cx="4953300" cy="359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0000"/>
                  </a:moveTo>
                  <a:cubicBezTo>
                    <a:pt x="0" y="8954"/>
                    <a:pt x="650" y="0"/>
                    <a:pt x="1452" y="0"/>
                  </a:cubicBezTo>
                  <a:lnTo>
                    <a:pt x="118547" y="0"/>
                  </a:lnTo>
                  <a:cubicBezTo>
                    <a:pt x="119349" y="0"/>
                    <a:pt x="120000" y="8954"/>
                    <a:pt x="120000" y="20000"/>
                  </a:cubicBezTo>
                  <a:lnTo>
                    <a:pt x="120000" y="99999"/>
                  </a:lnTo>
                  <a:cubicBezTo>
                    <a:pt x="120000" y="111045"/>
                    <a:pt x="119349" y="120000"/>
                    <a:pt x="118547" y="120000"/>
                  </a:cubicBezTo>
                  <a:lnTo>
                    <a:pt x="1452" y="120000"/>
                  </a:lnTo>
                  <a:cubicBezTo>
                    <a:pt x="650" y="120000"/>
                    <a:pt x="0" y="111045"/>
                    <a:pt x="0" y="99999"/>
                  </a:cubicBezTo>
                  <a:lnTo>
                    <a:pt x="0" y="20000"/>
                  </a:lnTo>
                  <a:close/>
                </a:path>
              </a:pathLst>
            </a:custGeom>
            <a:gradFill>
              <a:gsLst>
                <a:gs pos="0">
                  <a:srgbClr val="5A8A5D"/>
                </a:gs>
                <a:gs pos="50000">
                  <a:srgbClr val="397F40"/>
                </a:gs>
                <a:gs pos="100000">
                  <a:srgbClr val="2F7236"/>
                </a:gs>
              </a:gsLst>
              <a:lin ang="5400012" scaled="0"/>
            </a:gradFill>
            <a:ln>
              <a:noFill/>
            </a:ln>
          </p:spPr>
          <p:txBody>
            <a:bodyPr wrap="square" lIns="74700" tIns="74700" rIns="74700" bIns="74700" anchor="ctr" anchorCtr="0">
              <a:noAutofit/>
            </a:bodyPr>
            <a:lstStyle/>
            <a:p>
              <a:pPr algn="l" defTabSz="914400" rtl="0">
                <a:lnSpc>
                  <a:spcPct val="90000"/>
                </a:lnSpc>
                <a:buSzPct val="25000"/>
              </a:pPr>
              <a:endParaRPr lang="en-U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533220" y="4832865"/>
              <a:ext cx="4953300" cy="359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0000"/>
                  </a:moveTo>
                  <a:cubicBezTo>
                    <a:pt x="0" y="8954"/>
                    <a:pt x="650" y="0"/>
                    <a:pt x="1452" y="0"/>
                  </a:cubicBezTo>
                  <a:lnTo>
                    <a:pt x="118547" y="0"/>
                  </a:lnTo>
                  <a:cubicBezTo>
                    <a:pt x="119349" y="0"/>
                    <a:pt x="120000" y="8954"/>
                    <a:pt x="120000" y="20000"/>
                  </a:cubicBezTo>
                  <a:lnTo>
                    <a:pt x="120000" y="99999"/>
                  </a:lnTo>
                  <a:cubicBezTo>
                    <a:pt x="120000" y="111045"/>
                    <a:pt x="119349" y="120000"/>
                    <a:pt x="118547" y="120000"/>
                  </a:cubicBezTo>
                  <a:lnTo>
                    <a:pt x="1452" y="120000"/>
                  </a:lnTo>
                  <a:cubicBezTo>
                    <a:pt x="650" y="120000"/>
                    <a:pt x="0" y="111045"/>
                    <a:pt x="0" y="99999"/>
                  </a:cubicBezTo>
                  <a:lnTo>
                    <a:pt x="0" y="20000"/>
                  </a:lnTo>
                  <a:close/>
                </a:path>
              </a:pathLst>
            </a:custGeom>
            <a:gradFill>
              <a:gsLst>
                <a:gs pos="0">
                  <a:srgbClr val="5A8A5D"/>
                </a:gs>
                <a:gs pos="50000">
                  <a:srgbClr val="397F40"/>
                </a:gs>
                <a:gs pos="100000">
                  <a:srgbClr val="2F7236"/>
                </a:gs>
              </a:gsLst>
              <a:lin ang="5400012" scaled="0"/>
            </a:gradFill>
            <a:ln>
              <a:noFill/>
            </a:ln>
          </p:spPr>
          <p:txBody>
            <a:bodyPr wrap="square" lIns="74700" tIns="74700" rIns="74700" bIns="74700" anchor="ctr" anchorCtr="0">
              <a:noAutofit/>
            </a:bodyPr>
            <a:lstStyle/>
            <a:p>
              <a:pPr algn="l" defTabSz="914400" rtl="0">
                <a:lnSpc>
                  <a:spcPct val="90000"/>
                </a:lnSpc>
                <a:buSzPct val="25000"/>
              </a:pPr>
              <a:endParaRPr lang="en-U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533220" y="5235840"/>
              <a:ext cx="4953300" cy="359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0000"/>
                  </a:moveTo>
                  <a:cubicBezTo>
                    <a:pt x="0" y="8954"/>
                    <a:pt x="650" y="0"/>
                    <a:pt x="1452" y="0"/>
                  </a:cubicBezTo>
                  <a:lnTo>
                    <a:pt x="118547" y="0"/>
                  </a:lnTo>
                  <a:cubicBezTo>
                    <a:pt x="119349" y="0"/>
                    <a:pt x="120000" y="8954"/>
                    <a:pt x="120000" y="20000"/>
                  </a:cubicBezTo>
                  <a:lnTo>
                    <a:pt x="120000" y="99999"/>
                  </a:lnTo>
                  <a:cubicBezTo>
                    <a:pt x="120000" y="111045"/>
                    <a:pt x="119349" y="120000"/>
                    <a:pt x="118547" y="120000"/>
                  </a:cubicBezTo>
                  <a:lnTo>
                    <a:pt x="1452" y="120000"/>
                  </a:lnTo>
                  <a:cubicBezTo>
                    <a:pt x="650" y="120000"/>
                    <a:pt x="0" y="111045"/>
                    <a:pt x="0" y="99999"/>
                  </a:cubicBezTo>
                  <a:lnTo>
                    <a:pt x="0" y="20000"/>
                  </a:lnTo>
                  <a:close/>
                </a:path>
              </a:pathLst>
            </a:custGeom>
            <a:gradFill>
              <a:gsLst>
                <a:gs pos="0">
                  <a:srgbClr val="5A8A5D"/>
                </a:gs>
                <a:gs pos="50000">
                  <a:srgbClr val="397F40"/>
                </a:gs>
                <a:gs pos="100000">
                  <a:srgbClr val="2F7236"/>
                </a:gs>
              </a:gsLst>
              <a:lin ang="5400012" scaled="0"/>
            </a:gradFill>
            <a:ln>
              <a:noFill/>
            </a:ln>
          </p:spPr>
          <p:txBody>
            <a:bodyPr wrap="square" lIns="74700" tIns="74700" rIns="74700" bIns="74700" anchor="ctr" anchorCtr="0">
              <a:noAutofit/>
            </a:bodyPr>
            <a:lstStyle/>
            <a:p>
              <a:pPr algn="l" defTabSz="914400" rtl="0">
                <a:lnSpc>
                  <a:spcPct val="90000"/>
                </a:lnSpc>
                <a:buSzPct val="25000"/>
              </a:pPr>
              <a:endParaRPr lang="en-U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21" name="Shape 221"/>
          <p:cNvGraphicFramePr/>
          <p:nvPr/>
        </p:nvGraphicFramePr>
        <p:xfrm>
          <a:off x="5742096" y="2661856"/>
          <a:ext cx="3123800" cy="36036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80950"/>
                <a:gridCol w="780950"/>
                <a:gridCol w="780950"/>
                <a:gridCol w="780950"/>
              </a:tblGrid>
              <a:tr h="400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dirty="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00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00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00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00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dirty="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dirty="0"/>
                    </a:p>
                  </a:txBody>
                  <a:tcPr marL="68600" marR="68600" marT="45725" marB="45725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66F3C"/>
                        </a:gs>
                        <a:gs pos="23000">
                          <a:srgbClr val="366F3C"/>
                        </a:gs>
                        <a:gs pos="69000">
                          <a:srgbClr val="2D5D33"/>
                        </a:gs>
                        <a:gs pos="97000">
                          <a:srgbClr val="2A572F"/>
                        </a:gs>
                        <a:gs pos="100000">
                          <a:srgbClr val="2A572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22" name="Shape 222"/>
          <p:cNvSpPr txBox="1"/>
          <p:nvPr/>
        </p:nvSpPr>
        <p:spPr>
          <a:xfrm>
            <a:off x="2286000" y="392700"/>
            <a:ext cx="52317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l" defTabSz="914400" rtl="0">
              <a:lnSpc>
                <a:spcPct val="90000"/>
              </a:lnSpc>
              <a:buClr>
                <a:srgbClr val="005FAA"/>
              </a:buClr>
              <a:buSzPct val="25000"/>
              <a:buFont typeface="Arial"/>
              <a:buNone/>
            </a:pPr>
            <a:r>
              <a:rPr lang="en-US" sz="2000" b="1" dirty="0">
                <a:solidFill>
                  <a:srgbClr val="005FAA"/>
                </a:solidFill>
                <a:latin typeface="Arial"/>
                <a:cs typeface="Arial"/>
                <a:sym typeface="Arial"/>
              </a:rPr>
              <a:t>GEOGLOWS</a:t>
            </a:r>
            <a:r>
              <a:rPr lang="en-US" sz="2000" b="1" dirty="0">
                <a:solidFill>
                  <a:srgbClr val="005FAA"/>
                </a:solidFill>
                <a:latin typeface="Arial"/>
                <a:ea typeface="Arial"/>
                <a:cs typeface="Arial"/>
                <a:sym typeface="Arial"/>
              </a:rPr>
              <a:t> – CEOS Possible Synergies</a:t>
            </a:r>
          </a:p>
        </p:txBody>
      </p:sp>
      <p:sp>
        <p:nvSpPr>
          <p:cNvPr id="223" name="Shape 223"/>
          <p:cNvSpPr/>
          <p:nvPr/>
        </p:nvSpPr>
        <p:spPr>
          <a:xfrm>
            <a:off x="2091725" y="1708250"/>
            <a:ext cx="3342900" cy="850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474747">
                  <a:alpha val="64705"/>
                </a:srgbClr>
              </a:gs>
              <a:gs pos="50000">
                <a:srgbClr val="000000">
                  <a:alpha val="67843"/>
                </a:srgbClr>
              </a:gs>
              <a:gs pos="100000">
                <a:srgbClr val="000000">
                  <a:alpha val="64705"/>
                </a:srgbClr>
              </a:gs>
            </a:gsLst>
            <a:lin ang="5400012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6350" indent="-6350" algn="ctr" defTabSz="914400" rtl="0">
              <a:buSzPct val="25000"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GEOGLOWS Cross-walk to  </a:t>
            </a:r>
          </a:p>
          <a:p>
            <a:pPr marL="6350" indent="-6350" algn="ctr" defTabSz="914400" rtl="0">
              <a:buSzPct val="25000"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CEOS 2017-2019 Work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Plan</a:t>
            </a: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 l="3716"/>
          <a:stretch/>
        </p:blipFill>
        <p:spPr>
          <a:xfrm>
            <a:off x="198792" y="1880475"/>
            <a:ext cx="1457700" cy="2067900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225" name="Shape 225"/>
          <p:cNvSpPr/>
          <p:nvPr/>
        </p:nvSpPr>
        <p:spPr>
          <a:xfrm>
            <a:off x="171606" y="4237425"/>
            <a:ext cx="195900" cy="261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algn="l" defTabSz="914400" rtl="0"/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355585" y="4237425"/>
            <a:ext cx="196200" cy="261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algn="l" defTabSz="914400" rtl="0"/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539942" y="4237425"/>
            <a:ext cx="195900" cy="261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algn="l" defTabSz="914400" rtl="0"/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908277" y="4237425"/>
            <a:ext cx="195900" cy="2616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algn="l" defTabSz="914400" rtl="0"/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1092256" y="4237425"/>
            <a:ext cx="195900" cy="2616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algn="l" defTabSz="914400" rtl="0"/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1276235" y="4251942"/>
            <a:ext cx="196200" cy="2616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algn="l" defTabSz="914400" rtl="0"/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1460592" y="4241746"/>
            <a:ext cx="195900" cy="2616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algn="l" defTabSz="914400" rtl="0"/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723920" y="4237425"/>
            <a:ext cx="196200" cy="2616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algn="l" defTabSz="914400" rtl="0"/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01575" y="854688"/>
            <a:ext cx="1723200" cy="74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4" name="Shape 234" descr="GEOGLOWS-LOGO.jpg"/>
          <p:cNvPicPr preferRelativeResize="0"/>
          <p:nvPr/>
        </p:nvPicPr>
        <p:blipFill rotWithShape="1">
          <a:blip r:embed="rId13">
            <a:alphaModFix/>
          </a:blip>
          <a:srcRect t="15635" r="10378" b="28501"/>
          <a:stretch/>
        </p:blipFill>
        <p:spPr>
          <a:xfrm>
            <a:off x="6092601" y="854688"/>
            <a:ext cx="2575200" cy="63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" name="Shape 235"/>
          <p:cNvSpPr txBox="1"/>
          <p:nvPr/>
        </p:nvSpPr>
        <p:spPr>
          <a:xfrm>
            <a:off x="5899300" y="2159000"/>
            <a:ext cx="5904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l" defTabSz="914400" rtl="0"/>
            <a:r>
              <a:rPr lang="en-US" sz="1100" b="1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EWV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6572250" y="2133600"/>
            <a:ext cx="695400" cy="4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l" defTabSz="914400" rtl="0"/>
            <a:endParaRPr sz="14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6330950" y="1629138"/>
            <a:ext cx="965200" cy="9045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 defTabSz="914400" rtl="0">
              <a:spcBef>
                <a:spcPts val="42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Science, applications </a:t>
            </a:r>
          </a:p>
          <a:p>
            <a:pPr algn="ctr" defTabSz="914400" rtl="0"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 development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7162800" y="1595088"/>
            <a:ext cx="961950" cy="938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 defTabSz="914400" rtl="0">
              <a:lnSpc>
                <a:spcPct val="90000"/>
              </a:lnSpc>
              <a:spcBef>
                <a:spcPts val="42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dissemination, portals &amp; capacity building</a:t>
            </a:r>
          </a:p>
          <a:p>
            <a:pPr algn="l" defTabSz="914400" rtl="0"/>
            <a:endParaRPr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8194726" y="1990725"/>
            <a:ext cx="879475" cy="50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l" defTabSz="914400" rtl="0"/>
            <a:r>
              <a:rPr lang="en-US" sz="1000" b="1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Policy Linkages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18678" y="2697224"/>
            <a:ext cx="33429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3.1. Climate Monitoring, Research, and Services </a:t>
            </a:r>
          </a:p>
          <a:p>
            <a:pPr algn="l" defTabSz="914400" rtl="0"/>
            <a:endParaRPr lang="en-US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7904" y="3477186"/>
            <a:ext cx="3483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100" b="1" dirty="0" smtClean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3.3 Observations for Agriculture</a:t>
            </a:r>
            <a:endParaRPr lang="en-US" sz="1100" b="1" dirty="0">
              <a:solidFill>
                <a:srgbClr val="FFFFFF"/>
              </a:solidFill>
              <a:latin typeface="Calibri"/>
              <a:cs typeface="Calibri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97904" y="3906585"/>
            <a:ext cx="3483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100" b="1" dirty="0" smtClean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3.4 Observations for Disaster</a:t>
            </a:r>
            <a:endParaRPr lang="en-US" sz="1100" b="1" dirty="0">
              <a:solidFill>
                <a:srgbClr val="FFFFFF"/>
              </a:solidFill>
              <a:latin typeface="Calibri"/>
              <a:cs typeface="Calibri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97904" y="4320880"/>
            <a:ext cx="3483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100" b="1" dirty="0" smtClean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3.5 Observations for Water</a:t>
            </a:r>
            <a:endParaRPr lang="en-US" sz="1100" b="1" dirty="0">
              <a:solidFill>
                <a:srgbClr val="FFFFFF"/>
              </a:solidFill>
              <a:latin typeface="Calibri"/>
              <a:cs typeface="Calibri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97904" y="3074863"/>
            <a:ext cx="3483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100" b="1" dirty="0" smtClean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3.2 Carbon Observations, Including Forested Regions</a:t>
            </a:r>
            <a:endParaRPr lang="en-US" sz="1100" b="1" dirty="0">
              <a:solidFill>
                <a:srgbClr val="FFFFFF"/>
              </a:solidFill>
              <a:latin typeface="Calibri"/>
              <a:cs typeface="Calibri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7904" y="4686763"/>
            <a:ext cx="3714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3.6. Capacity Building, Data Access, Availability and Quality </a:t>
            </a:r>
          </a:p>
          <a:p>
            <a:pPr algn="l" defTabSz="914400" rtl="0"/>
            <a:endParaRPr lang="en-US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7904" y="5089802"/>
            <a:ext cx="36211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3.7. Advancement of the CEOS Virtual Constellations </a:t>
            </a:r>
          </a:p>
          <a:p>
            <a:pPr algn="l" defTabSz="914400" rtl="0"/>
            <a:endParaRPr lang="en-US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7903" y="5492713"/>
            <a:ext cx="3714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3.8. Support to Other Key Stakeholder Initiatives </a:t>
            </a:r>
          </a:p>
          <a:p>
            <a:pPr algn="l" defTabSz="914400" rtl="0"/>
            <a:endParaRPr lang="en-US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8678" y="5930322"/>
            <a:ext cx="34624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/>
            <a:r>
              <a:rPr lang="en-US"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3.9. Outreach to Key Stakeholders</a:t>
            </a:r>
          </a:p>
          <a:p>
            <a:pPr algn="l" defTabSz="914400" rtl="0"/>
            <a:endParaRPr lang="en-US"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67801" y="6459897"/>
            <a:ext cx="445307" cy="203628"/>
          </a:xfrm>
          <a:prstGeom prst="roundRect">
            <a:avLst/>
          </a:prstGeom>
        </p:spPr>
        <p:txBody>
          <a:bodyPr/>
          <a:lstStyle/>
          <a:p>
            <a:r>
              <a:rPr lang="en-US" sz="1100" dirty="0" smtClean="0">
                <a:latin typeface="+mn-lt"/>
              </a:rPr>
              <a:t>10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52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-Char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3D7D44"/>
      </a:accent2>
      <a:accent3>
        <a:srgbClr val="A5A5A5"/>
      </a:accent3>
      <a:accent4>
        <a:srgbClr val="FFC000"/>
      </a:accent4>
      <a:accent5>
        <a:srgbClr val="4472C4"/>
      </a:accent5>
      <a:accent6>
        <a:srgbClr val="12699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9424</TotalTime>
  <Words>1608</Words>
  <Application>Microsoft Office PowerPoint</Application>
  <PresentationFormat>On-screen Show (4:3)</PresentationFormat>
  <Paragraphs>259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Aharoni</vt:lpstr>
      <vt:lpstr>Arial</vt:lpstr>
      <vt:lpstr>Arial Bold</vt:lpstr>
      <vt:lpstr>Avenir Roman</vt:lpstr>
      <vt:lpstr>Calibri</vt:lpstr>
      <vt:lpstr>Courier New</vt:lpstr>
      <vt:lpstr>Droid Serif</vt:lpstr>
      <vt:lpstr>Helvetica</vt:lpstr>
      <vt:lpstr>Noto Sans Symbols</vt:lpstr>
      <vt:lpstr>Proxima Nova Regular</vt:lpstr>
      <vt:lpstr>Times New Roman</vt:lpstr>
      <vt:lpstr>Wingdings</vt:lpstr>
      <vt:lpstr>Default</vt:lpstr>
      <vt:lpstr>Custom Design</vt:lpstr>
      <vt:lpstr>Overview of Ongoing Efforts in the Water/Ocean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Kerry Sawyer</cp:lastModifiedBy>
  <cp:revision>162</cp:revision>
  <dcterms:modified xsi:type="dcterms:W3CDTF">2017-10-20T07:10:20Z</dcterms:modified>
</cp:coreProperties>
</file>