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3" r:id="rId3"/>
    <p:sldId id="262" r:id="rId4"/>
    <p:sldId id="264" r:id="rId5"/>
    <p:sldId id="259" r:id="rId6"/>
    <p:sldId id="265" r:id="rId7"/>
    <p:sldId id="266" r:id="rId8"/>
    <p:sldId id="267" r:id="rId9"/>
    <p:sldId id="268"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p:restoredTop sz="94756"/>
  </p:normalViewPr>
  <p:slideViewPr>
    <p:cSldViewPr>
      <p:cViewPr varScale="1">
        <p:scale>
          <a:sx n="72" d="100"/>
          <a:sy n="72" d="100"/>
        </p:scale>
        <p:origin x="-5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altLang="ja-JP" sz="3600" b="1" dirty="0" smtClean="0">
                <a:solidFill>
                  <a:srgbClr val="FFFFFF"/>
                </a:solidFill>
                <a:latin typeface="+mj-lt"/>
              </a:rPr>
              <a:t>JAXA Earth Observation Programs</a:t>
            </a:r>
            <a:endParaRPr sz="36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Akiko Suzuki</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Japan Aerospace Exploration Agency (JAXA)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a:solidFill>
                  <a:srgbClr val="FFFFFF"/>
                </a:solidFill>
                <a:latin typeface="+mj-lt"/>
                <a:ea typeface="Arial Bold"/>
                <a:cs typeface="Arial Bold"/>
                <a:sym typeface="Arial Bold"/>
              </a:rPr>
              <a:t>Item </a:t>
            </a:r>
            <a:r>
              <a:rPr lang="en-US" smtClean="0">
                <a:solidFill>
                  <a:srgbClr val="FFFFFF"/>
                </a:solidFill>
                <a:latin typeface="+mj-lt"/>
                <a:ea typeface="Arial Bold"/>
                <a:cs typeface="Arial Bold"/>
                <a:sym typeface="Arial Bold"/>
              </a:rPr>
              <a:t>4</a:t>
            </a:r>
            <a:r>
              <a:rPr lang="en-US" altLang="ja-JP" smtClean="0">
                <a:solidFill>
                  <a:srgbClr val="FFFFFF"/>
                </a:solidFill>
                <a:latin typeface="+mj-lt"/>
                <a:ea typeface="Arial Bold"/>
                <a:cs typeface="Arial Bold"/>
                <a:sym typeface="Arial Bold"/>
              </a:rPr>
              <a:t>.17</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pic>
        <p:nvPicPr>
          <p:cNvPr id="6" name="図 5"/>
          <p:cNvPicPr>
            <a:picLocks noChangeAspect="1"/>
          </p:cNvPicPr>
          <p:nvPr/>
        </p:nvPicPr>
        <p:blipFill>
          <a:blip r:embed="rId2"/>
          <a:stretch>
            <a:fillRect/>
          </a:stretch>
        </p:blipFill>
        <p:spPr>
          <a:xfrm>
            <a:off x="838200" y="1178937"/>
            <a:ext cx="7543800" cy="5550788"/>
          </a:xfrm>
          <a:prstGeom prst="rect">
            <a:avLst/>
          </a:prstGeom>
        </p:spPr>
      </p:pic>
      <p:sp>
        <p:nvSpPr>
          <p:cNvPr id="8" name="正方形/長方形 7"/>
          <p:cNvSpPr/>
          <p:nvPr/>
        </p:nvSpPr>
        <p:spPr>
          <a:xfrm>
            <a:off x="1287462" y="381000"/>
            <a:ext cx="6789738" cy="523220"/>
          </a:xfrm>
          <a:prstGeom prst="rect">
            <a:avLst/>
          </a:prstGeom>
        </p:spPr>
        <p:txBody>
          <a:bodyPr wrap="square">
            <a:spAutoFit/>
          </a:bodyPr>
          <a:lstStyle/>
          <a:p>
            <a:pPr algn="ctr" eaLnBrk="1" fontAlgn="auto" hangingPunct="1">
              <a:spcBef>
                <a:spcPts val="0"/>
              </a:spcBef>
              <a:spcAft>
                <a:spcPts val="0"/>
              </a:spcAft>
              <a:defRPr/>
            </a:pPr>
            <a:r>
              <a:rPr kumimoji="0" lang="en-US" altLang="ja-JP" sz="2800" kern="0" dirty="0">
                <a:solidFill>
                  <a:schemeClr val="bg1"/>
                </a:solidFill>
                <a:latin typeface="Arial Black" panose="020B0A04020102020204" pitchFamily="34" charset="0"/>
              </a:rPr>
              <a:t> </a:t>
            </a:r>
            <a:r>
              <a:rPr kumimoji="0" lang="en-US" altLang="ja-JP" sz="2800" b="1" kern="0" dirty="0">
                <a:solidFill>
                  <a:schemeClr val="bg1"/>
                </a:solidFill>
                <a:latin typeface="Arial Black" panose="020B0A04020102020204" pitchFamily="34" charset="0"/>
              </a:rPr>
              <a:t>Schedule of JAXA Satellites</a:t>
            </a:r>
            <a:endParaRPr kumimoji="0" lang="en-US" sz="28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652677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pic>
        <p:nvPicPr>
          <p:cNvPr id="7" name="図 6"/>
          <p:cNvPicPr>
            <a:picLocks noChangeAspect="1"/>
          </p:cNvPicPr>
          <p:nvPr/>
        </p:nvPicPr>
        <p:blipFill>
          <a:blip r:embed="rId2"/>
          <a:stretch>
            <a:fillRect/>
          </a:stretch>
        </p:blipFill>
        <p:spPr>
          <a:xfrm>
            <a:off x="392803" y="1157713"/>
            <a:ext cx="8370197" cy="5547887"/>
          </a:xfrm>
          <a:prstGeom prst="rect">
            <a:avLst/>
          </a:prstGeom>
        </p:spPr>
      </p:pic>
      <p:sp>
        <p:nvSpPr>
          <p:cNvPr id="8" name="タイトル 1"/>
          <p:cNvSpPr txBox="1">
            <a:spLocks/>
          </p:cNvSpPr>
          <p:nvPr/>
        </p:nvSpPr>
        <p:spPr>
          <a:xfrm>
            <a:off x="431465" y="202223"/>
            <a:ext cx="8560135" cy="559777"/>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400" b="1" dirty="0" smtClean="0">
                <a:solidFill>
                  <a:schemeClr val="bg1"/>
                </a:solidFill>
                <a:latin typeface="Arial Black" panose="020B0A04020102020204" pitchFamily="34" charset="0"/>
              </a:rPr>
              <a:t>Upcoming Satellites </a:t>
            </a:r>
            <a:br>
              <a:rPr lang="en-US" altLang="ja-JP" sz="2400" b="1" dirty="0" smtClean="0">
                <a:solidFill>
                  <a:schemeClr val="bg1"/>
                </a:solidFill>
                <a:latin typeface="Arial Black" panose="020B0A04020102020204" pitchFamily="34" charset="0"/>
              </a:rPr>
            </a:br>
            <a:r>
              <a:rPr lang="en-US" altLang="ja-JP" sz="2400" b="1" dirty="0" smtClean="0">
                <a:solidFill>
                  <a:schemeClr val="bg1"/>
                </a:solidFill>
                <a:latin typeface="Arial Black" panose="020B0A04020102020204" pitchFamily="34" charset="0"/>
              </a:rPr>
              <a:t>Scheduled for launch in JFY2017</a:t>
            </a:r>
            <a:endParaRPr lang="ja-JP" altLang="en-US" sz="2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612801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6" name="タイトル 1"/>
          <p:cNvSpPr txBox="1">
            <a:spLocks/>
          </p:cNvSpPr>
          <p:nvPr/>
        </p:nvSpPr>
        <p:spPr>
          <a:xfrm>
            <a:off x="431465" y="152400"/>
            <a:ext cx="8560135" cy="559777"/>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800" b="1" dirty="0" smtClean="0">
                <a:solidFill>
                  <a:schemeClr val="bg1"/>
                </a:solidFill>
                <a:latin typeface="Arial Black" panose="020B0A04020102020204" pitchFamily="34" charset="0"/>
              </a:rPr>
              <a:t>Current Status and Future</a:t>
            </a:r>
          </a:p>
          <a:p>
            <a:pPr algn="ctr" defTabSz="914400"/>
            <a:r>
              <a:rPr lang="en-US" altLang="ja-JP" sz="2800" b="1" dirty="0" smtClean="0">
                <a:solidFill>
                  <a:schemeClr val="bg1"/>
                </a:solidFill>
                <a:latin typeface="Arial Black" panose="020B0A04020102020204" pitchFamily="34" charset="0"/>
              </a:rPr>
              <a:t>GCOM Mission</a:t>
            </a:r>
            <a:endParaRPr lang="ja-JP" altLang="en-US" sz="2800" b="1" dirty="0">
              <a:solidFill>
                <a:schemeClr val="bg1"/>
              </a:solidFill>
              <a:latin typeface="Arial Black" panose="020B0A04020102020204" pitchFamily="34" charset="0"/>
            </a:endParaRPr>
          </a:p>
        </p:txBody>
      </p:sp>
      <p:sp>
        <p:nvSpPr>
          <p:cNvPr id="8" name="コンテンツ プレースホルダー 2"/>
          <p:cNvSpPr>
            <a:spLocks noGrp="1"/>
          </p:cNvSpPr>
          <p:nvPr>
            <p:ph idx="4294967295"/>
          </p:nvPr>
        </p:nvSpPr>
        <p:spPr>
          <a:xfrm>
            <a:off x="228600" y="1508918"/>
            <a:ext cx="8763000" cy="4891882"/>
          </a:xfrm>
          <a:prstGeom prst="rect">
            <a:avLst/>
          </a:prstGeom>
        </p:spPr>
        <p:txBody>
          <a:bodyPr/>
          <a:lstStyle/>
          <a:p>
            <a:pPr>
              <a:buFont typeface="Wingdings" panose="05000000000000000000" pitchFamily="2" charset="2"/>
              <a:buChar char="u"/>
            </a:pPr>
            <a:r>
              <a:rPr lang="en-US" altLang="ja-JP" sz="2600" dirty="0">
                <a:solidFill>
                  <a:srgbClr val="FF0000"/>
                </a:solidFill>
              </a:rPr>
              <a:t>Nominal Operation</a:t>
            </a:r>
            <a:r>
              <a:rPr lang="en-US" altLang="ja-JP" sz="2600" dirty="0"/>
              <a:t> </a:t>
            </a:r>
            <a:r>
              <a:rPr lang="en-US" altLang="ja-JP" sz="2600" dirty="0">
                <a:solidFill>
                  <a:srgbClr val="FF0000"/>
                </a:solidFill>
              </a:rPr>
              <a:t>Period</a:t>
            </a:r>
            <a:r>
              <a:rPr lang="en-US" altLang="ja-JP" sz="2600" dirty="0"/>
              <a:t> of GCOM-W was successfully </a:t>
            </a:r>
            <a:r>
              <a:rPr lang="en-US" altLang="ja-JP" sz="2600" dirty="0">
                <a:solidFill>
                  <a:srgbClr val="FF0000"/>
                </a:solidFill>
              </a:rPr>
              <a:t>completed in May 2017</a:t>
            </a:r>
            <a:r>
              <a:rPr lang="en-US" altLang="ja-JP" sz="2600" dirty="0"/>
              <a:t>.</a:t>
            </a:r>
          </a:p>
          <a:p>
            <a:pPr>
              <a:buFont typeface="Wingdings" panose="05000000000000000000" pitchFamily="2" charset="2"/>
              <a:buChar char="u"/>
            </a:pPr>
            <a:r>
              <a:rPr lang="en-US" altLang="ja-JP" sz="2600" dirty="0"/>
              <a:t>GCOM-W’s condition is extremely well.  </a:t>
            </a:r>
            <a:r>
              <a:rPr lang="en-US" altLang="ja-JP" sz="2600" dirty="0">
                <a:solidFill>
                  <a:srgbClr val="FF0000"/>
                </a:solidFill>
              </a:rPr>
              <a:t>Extended Operation</a:t>
            </a:r>
            <a:r>
              <a:rPr lang="en-US" altLang="ja-JP" sz="2600" dirty="0"/>
              <a:t> was determined.</a:t>
            </a:r>
            <a:r>
              <a:rPr lang="ja-JP" altLang="en-US" sz="2600" dirty="0"/>
              <a:t> </a:t>
            </a:r>
            <a:endParaRPr lang="en-US" altLang="ja-JP" sz="2600" dirty="0"/>
          </a:p>
          <a:p>
            <a:pPr>
              <a:buFont typeface="Wingdings" panose="05000000000000000000" pitchFamily="2" charset="2"/>
              <a:buChar char="u"/>
            </a:pPr>
            <a:r>
              <a:rPr lang="en-US" altLang="ja-JP" sz="2600" dirty="0"/>
              <a:t>GCOM-C will be launched in</a:t>
            </a:r>
            <a:r>
              <a:rPr lang="en-US" altLang="ja-JP" sz="2600" dirty="0">
                <a:solidFill>
                  <a:srgbClr val="FF0000"/>
                </a:solidFill>
              </a:rPr>
              <a:t> latter half of JFY 2017</a:t>
            </a:r>
            <a:r>
              <a:rPr lang="en-US" altLang="ja-JP" sz="2600" dirty="0"/>
              <a:t>.</a:t>
            </a:r>
          </a:p>
          <a:p>
            <a:pPr>
              <a:buFont typeface="Wingdings" panose="05000000000000000000" pitchFamily="2" charset="2"/>
              <a:buChar char="u"/>
            </a:pPr>
            <a:r>
              <a:rPr lang="en-US" altLang="ja-JP" sz="2600" dirty="0">
                <a:solidFill>
                  <a:srgbClr val="0000CC"/>
                </a:solidFill>
              </a:rPr>
              <a:t>Approved</a:t>
            </a:r>
            <a:r>
              <a:rPr lang="en-US" altLang="ja-JP" sz="2600" dirty="0"/>
              <a:t> budget for </a:t>
            </a:r>
            <a:r>
              <a:rPr lang="en-US" altLang="ja-JP" sz="2600" dirty="0">
                <a:solidFill>
                  <a:srgbClr val="0000CC"/>
                </a:solidFill>
              </a:rPr>
              <a:t>research on the hosted payload capability </a:t>
            </a:r>
            <a:r>
              <a:rPr lang="en-US" altLang="ja-JP" sz="2600" dirty="0"/>
              <a:t>of AMSR2’s successor sensor onboard GOSAT-3 for</a:t>
            </a:r>
            <a:r>
              <a:rPr lang="en-US" altLang="ja-JP" sz="2600" dirty="0">
                <a:solidFill>
                  <a:srgbClr val="0070C0"/>
                </a:solidFill>
              </a:rPr>
              <a:t> </a:t>
            </a:r>
            <a:r>
              <a:rPr lang="en-US" altLang="ja-JP" sz="2600" dirty="0">
                <a:solidFill>
                  <a:srgbClr val="0000CC"/>
                </a:solidFill>
              </a:rPr>
              <a:t>JFY2017.</a:t>
            </a:r>
          </a:p>
          <a:p>
            <a:pPr>
              <a:buFont typeface="Wingdings" panose="05000000000000000000" pitchFamily="2" charset="2"/>
              <a:buChar char="u"/>
            </a:pPr>
            <a:r>
              <a:rPr lang="en-US" altLang="ja-JP" sz="2600" dirty="0">
                <a:solidFill>
                  <a:srgbClr val="0000CC"/>
                </a:solidFill>
              </a:rPr>
              <a:t>Included</a:t>
            </a:r>
            <a:r>
              <a:rPr lang="en-US" altLang="ja-JP" sz="2600" dirty="0"/>
              <a:t> budget for </a:t>
            </a:r>
            <a:r>
              <a:rPr lang="en-US" altLang="ja-JP" sz="2600" dirty="0">
                <a:solidFill>
                  <a:srgbClr val="0000CC"/>
                </a:solidFill>
              </a:rPr>
              <a:t>research of AMSR2’s successor sensor</a:t>
            </a:r>
            <a:r>
              <a:rPr lang="en-US" altLang="ja-JP" sz="2600" dirty="0">
                <a:solidFill>
                  <a:srgbClr val="FF0000"/>
                </a:solidFill>
              </a:rPr>
              <a:t> </a:t>
            </a:r>
            <a:r>
              <a:rPr lang="en-US" altLang="ja-JP" sz="2600" dirty="0"/>
              <a:t>in the governmental </a:t>
            </a:r>
            <a:r>
              <a:rPr lang="en-US" altLang="ja-JP" sz="2600" dirty="0">
                <a:solidFill>
                  <a:srgbClr val="0000CC"/>
                </a:solidFill>
              </a:rPr>
              <a:t>budgetary request for JFY 2018.</a:t>
            </a:r>
            <a:endParaRPr lang="ja-JP" altLang="ja-JP" sz="2600" dirty="0">
              <a:solidFill>
                <a:srgbClr val="0000CC"/>
              </a:solidFill>
            </a:endParaRPr>
          </a:p>
        </p:txBody>
      </p:sp>
    </p:spTree>
    <p:extLst>
      <p:ext uri="{BB962C8B-B14F-4D97-AF65-F5344CB8AC3E}">
        <p14:creationId xmlns:p14="http://schemas.microsoft.com/office/powerpoint/2010/main" val="153694242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dirty="0"/>
          </a:p>
        </p:txBody>
      </p:sp>
      <p:sp>
        <p:nvSpPr>
          <p:cNvPr id="4" name="Content Placeholder 3"/>
          <p:cNvSpPr>
            <a:spLocks noGrp="1"/>
          </p:cNvSpPr>
          <p:nvPr>
            <p:ph sz="quarter" idx="11"/>
          </p:nvPr>
        </p:nvSpPr>
        <p:spPr>
          <a:xfrm>
            <a:off x="1600200" y="152400"/>
            <a:ext cx="6172200" cy="533400"/>
          </a:xfrm>
        </p:spPr>
        <p:txBody>
          <a:bodyPr/>
          <a:lstStyle/>
          <a:p>
            <a:pPr algn="ctr" defTabSz="457200" eaLnBrk="1" hangingPunct="1"/>
            <a:r>
              <a:rPr lang="en-US" altLang="ja-JP" dirty="0">
                <a:latin typeface="Arial Black" panose="020B0A04020102020204" pitchFamily="34" charset="0"/>
                <a:ea typeface="游ゴシック Light" panose="020B0300000000000000" pitchFamily="50" charset="-128"/>
                <a:cs typeface="Arial" panose="020B0604020202020204" pitchFamily="34" charset="0"/>
              </a:rPr>
              <a:t>Essential Climate </a:t>
            </a:r>
            <a:r>
              <a:rPr lang="en-US" altLang="ja-JP" dirty="0" smtClean="0">
                <a:latin typeface="Arial Black" panose="020B0A04020102020204" pitchFamily="34" charset="0"/>
                <a:ea typeface="游ゴシック Light" panose="020B0300000000000000" pitchFamily="50" charset="-128"/>
                <a:cs typeface="Arial" panose="020B0604020202020204" pitchFamily="34" charset="0"/>
              </a:rPr>
              <a:t>Variables (ECV)</a:t>
            </a:r>
          </a:p>
          <a:p>
            <a:pPr algn="ctr" defTabSz="457200" eaLnBrk="1" hangingPunct="1"/>
            <a:r>
              <a:rPr lang="en-US" altLang="ja-JP" dirty="0" smtClean="0">
                <a:latin typeface="Arial Black" panose="020B0A04020102020204" pitchFamily="34" charset="0"/>
                <a:ea typeface="游ゴシック Light" panose="020B0300000000000000" pitchFamily="50" charset="-128"/>
                <a:cs typeface="Arial" panose="020B0604020202020204" pitchFamily="34" charset="0"/>
              </a:rPr>
              <a:t> </a:t>
            </a:r>
            <a:r>
              <a:rPr lang="en-US" altLang="ja-JP" dirty="0">
                <a:latin typeface="Arial Black" panose="020B0A04020102020204" pitchFamily="34" charset="0"/>
                <a:ea typeface="游ゴシック Light" panose="020B0300000000000000" pitchFamily="50" charset="-128"/>
                <a:cs typeface="Arial" panose="020B0604020202020204" pitchFamily="34" charset="0"/>
              </a:rPr>
              <a:t>measured by GCOM-C &amp; W, GOSAT</a:t>
            </a:r>
          </a:p>
        </p:txBody>
      </p:sp>
      <p:pic>
        <p:nvPicPr>
          <p:cNvPr id="7" name="図 6"/>
          <p:cNvPicPr>
            <a:picLocks noChangeAspect="1"/>
          </p:cNvPicPr>
          <p:nvPr/>
        </p:nvPicPr>
        <p:blipFill>
          <a:blip r:embed="rId2"/>
          <a:stretch>
            <a:fillRect/>
          </a:stretch>
        </p:blipFill>
        <p:spPr>
          <a:xfrm>
            <a:off x="381000" y="1132304"/>
            <a:ext cx="8686800" cy="5587967"/>
          </a:xfrm>
          <a:prstGeom prst="rect">
            <a:avLst/>
          </a:prstGeom>
        </p:spPr>
      </p:pic>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タイトル 1"/>
          <p:cNvSpPr txBox="1">
            <a:spLocks/>
          </p:cNvSpPr>
          <p:nvPr/>
        </p:nvSpPr>
        <p:spPr>
          <a:xfrm>
            <a:off x="609600" y="354012"/>
            <a:ext cx="8178800" cy="712788"/>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400" dirty="0" smtClean="0"/>
              <a:t>JAXA’s New EO Data Distribution Plan</a:t>
            </a:r>
            <a:endParaRPr lang="ja-JP" altLang="en-US" sz="2400" dirty="0" smtClean="0"/>
          </a:p>
        </p:txBody>
      </p:sp>
      <p:sp>
        <p:nvSpPr>
          <p:cNvPr id="4" name="コンテンツ プレースホルダー 2">
            <a:extLst>
              <a:ext uri="{FF2B5EF4-FFF2-40B4-BE49-F238E27FC236}">
                <a16:creationId xmlns="" xmlns:a16="http://schemas.microsoft.com/office/drawing/2014/main" id="{34BF5A0C-FE08-4445-8061-C8F84C102470}"/>
              </a:ext>
            </a:extLst>
          </p:cNvPr>
          <p:cNvSpPr>
            <a:spLocks noGrp="1"/>
          </p:cNvSpPr>
          <p:nvPr>
            <p:ph idx="4294967295"/>
          </p:nvPr>
        </p:nvSpPr>
        <p:spPr>
          <a:xfrm>
            <a:off x="228600" y="1600200"/>
            <a:ext cx="8686800" cy="4572000"/>
          </a:xfrm>
          <a:prstGeom prst="rect">
            <a:avLst/>
          </a:prstGeom>
        </p:spPr>
        <p:txBody>
          <a:bodyPr/>
          <a:lstStyle/>
          <a:p>
            <a:pPr>
              <a:buFont typeface="Wingdings" panose="05000000000000000000" pitchFamily="2" charset="2"/>
              <a:buChar char="u"/>
              <a:defRPr/>
            </a:pPr>
            <a:r>
              <a:rPr lang="en-US" altLang="ja-JP" sz="2800" dirty="0"/>
              <a:t>Promote Open and Free</a:t>
            </a:r>
          </a:p>
          <a:p>
            <a:pPr>
              <a:buFont typeface="Wingdings" panose="05000000000000000000" pitchFamily="2" charset="2"/>
              <a:buChar char="u"/>
              <a:defRPr/>
            </a:pPr>
            <a:r>
              <a:rPr lang="en-US" altLang="ja-JP" sz="2800" dirty="0"/>
              <a:t>Available Spatial resolution </a:t>
            </a:r>
          </a:p>
          <a:p>
            <a:pPr lvl="1">
              <a:buFont typeface="Wingdings" panose="05000000000000000000" pitchFamily="2" charset="2"/>
              <a:buChar char="ü"/>
              <a:defRPr/>
            </a:pPr>
            <a:r>
              <a:rPr lang="en-US" altLang="ja-JP" dirty="0"/>
              <a:t>10 meter</a:t>
            </a:r>
            <a:r>
              <a:rPr lang="ja-JP" altLang="en-US" dirty="0"/>
              <a:t> </a:t>
            </a:r>
            <a:r>
              <a:rPr lang="en-US" altLang="ja-JP" dirty="0"/>
              <a:t>resolution or Coarser</a:t>
            </a:r>
          </a:p>
          <a:p>
            <a:pPr>
              <a:buFont typeface="Wingdings" panose="05000000000000000000" pitchFamily="2" charset="2"/>
              <a:buChar char="u"/>
              <a:defRPr/>
            </a:pPr>
            <a:r>
              <a:rPr lang="en-US" altLang="ja-JP" sz="2800" dirty="0"/>
              <a:t>Enhance provision of available products on the internet</a:t>
            </a:r>
          </a:p>
          <a:p>
            <a:pPr lvl="1">
              <a:buFont typeface="Wingdings" panose="05000000000000000000" pitchFamily="2" charset="2"/>
              <a:buChar char="u"/>
              <a:defRPr/>
            </a:pPr>
            <a:r>
              <a:rPr lang="en-US" altLang="ja-JP" dirty="0">
                <a:solidFill>
                  <a:srgbClr val="FF0000"/>
                </a:solidFill>
              </a:rPr>
              <a:t>To be open upon</a:t>
            </a:r>
            <a:r>
              <a:rPr lang="ja-JP" altLang="en-US" dirty="0">
                <a:solidFill>
                  <a:srgbClr val="FF0000"/>
                </a:solidFill>
              </a:rPr>
              <a:t> </a:t>
            </a:r>
            <a:r>
              <a:rPr lang="en-US" altLang="ja-JP" dirty="0">
                <a:solidFill>
                  <a:srgbClr val="FF0000"/>
                </a:solidFill>
              </a:rPr>
              <a:t>processed</a:t>
            </a:r>
            <a:r>
              <a:rPr lang="ja-JP" altLang="en-US" sz="1800" dirty="0">
                <a:solidFill>
                  <a:srgbClr val="FF0000"/>
                </a:solidFill>
              </a:rPr>
              <a:t>　</a:t>
            </a:r>
            <a:endParaRPr lang="en-US" altLang="ja-JP" sz="1800" dirty="0">
              <a:solidFill>
                <a:srgbClr val="FF0000"/>
              </a:solidFill>
            </a:endParaRPr>
          </a:p>
          <a:p>
            <a:pPr marL="0" indent="0">
              <a:buFont typeface="Arial" panose="020B0604020202020204" pitchFamily="34" charset="0"/>
              <a:buNone/>
              <a:defRPr/>
            </a:pPr>
            <a:r>
              <a:rPr lang="en-US" altLang="ja-JP" sz="1800" dirty="0">
                <a:solidFill>
                  <a:srgbClr val="FF0000"/>
                </a:solidFill>
              </a:rPr>
              <a:t>        </a:t>
            </a:r>
            <a:r>
              <a:rPr lang="en-US" altLang="ja-JP" sz="1900" dirty="0">
                <a:solidFill>
                  <a:srgbClr val="FF0000"/>
                </a:solidFill>
              </a:rPr>
              <a:t>ALOS/AVNIR-2</a:t>
            </a:r>
            <a:r>
              <a:rPr lang="ja-JP" altLang="en-US" sz="1900" dirty="0">
                <a:solidFill>
                  <a:srgbClr val="FF0000"/>
                </a:solidFill>
              </a:rPr>
              <a:t> </a:t>
            </a:r>
            <a:r>
              <a:rPr lang="en-US" altLang="ja-JP" sz="1900" dirty="0">
                <a:solidFill>
                  <a:srgbClr val="FF0000"/>
                </a:solidFill>
              </a:rPr>
              <a:t>Global</a:t>
            </a:r>
            <a:r>
              <a:rPr lang="ja-JP" altLang="en-US" sz="1900" dirty="0">
                <a:solidFill>
                  <a:srgbClr val="FF0000"/>
                </a:solidFill>
              </a:rPr>
              <a:t> → </a:t>
            </a:r>
            <a:r>
              <a:rPr lang="en-US" altLang="ja-JP" sz="1900" dirty="0">
                <a:solidFill>
                  <a:srgbClr val="FF0000"/>
                </a:solidFill>
              </a:rPr>
              <a:t>ALOS-2</a:t>
            </a:r>
            <a:r>
              <a:rPr lang="ja-JP" altLang="en-US" sz="1900" dirty="0">
                <a:solidFill>
                  <a:srgbClr val="FF0000"/>
                </a:solidFill>
              </a:rPr>
              <a:t> </a:t>
            </a:r>
            <a:r>
              <a:rPr lang="en-US" altLang="ja-JP" sz="1900" dirty="0" err="1">
                <a:solidFill>
                  <a:srgbClr val="FF0000"/>
                </a:solidFill>
              </a:rPr>
              <a:t>ScanSAR</a:t>
            </a:r>
            <a:r>
              <a:rPr lang="ja-JP" altLang="en-US" sz="1900" dirty="0">
                <a:solidFill>
                  <a:srgbClr val="FF0000"/>
                </a:solidFill>
              </a:rPr>
              <a:t> → </a:t>
            </a:r>
            <a:r>
              <a:rPr lang="en-US" altLang="ja-JP" sz="1900" dirty="0">
                <a:solidFill>
                  <a:srgbClr val="FF0000"/>
                </a:solidFill>
              </a:rPr>
              <a:t>ALOS PALSAR Global</a:t>
            </a:r>
            <a:endParaRPr lang="en-US" altLang="ja-JP" sz="1900" b="1" dirty="0">
              <a:solidFill>
                <a:srgbClr val="FF0000"/>
              </a:solidFill>
            </a:endParaRPr>
          </a:p>
          <a:p>
            <a:pPr lvl="1">
              <a:buFont typeface="Wingdings" panose="05000000000000000000" pitchFamily="2" charset="2"/>
              <a:buChar char="u"/>
              <a:defRPr/>
            </a:pPr>
            <a:r>
              <a:rPr lang="en-US" altLang="ja-JP" b="1" dirty="0"/>
              <a:t>G-Portal</a:t>
            </a:r>
            <a:r>
              <a:rPr lang="ja-JP" altLang="en-US" dirty="0"/>
              <a:t>（</a:t>
            </a:r>
            <a:r>
              <a:rPr lang="en-US" altLang="ja-JP" dirty="0"/>
              <a:t>GCOM-W/C,</a:t>
            </a:r>
            <a:r>
              <a:rPr lang="ja-JP" altLang="en-US" dirty="0"/>
              <a:t> </a:t>
            </a:r>
            <a:r>
              <a:rPr lang="en-US" altLang="ja-JP" dirty="0"/>
              <a:t>GPM,</a:t>
            </a:r>
            <a:r>
              <a:rPr lang="ja-JP" altLang="en-US" dirty="0"/>
              <a:t> </a:t>
            </a:r>
            <a:r>
              <a:rPr lang="en-US" altLang="ja-JP" dirty="0"/>
              <a:t>etc.</a:t>
            </a:r>
            <a:r>
              <a:rPr lang="ja-JP" altLang="en-US" dirty="0"/>
              <a:t>）</a:t>
            </a:r>
            <a:endParaRPr lang="en-US" altLang="ja-JP" dirty="0"/>
          </a:p>
          <a:p>
            <a:pPr lvl="1">
              <a:buFont typeface="Wingdings" panose="05000000000000000000" pitchFamily="2" charset="2"/>
              <a:buChar char="u"/>
              <a:defRPr/>
            </a:pPr>
            <a:r>
              <a:rPr lang="en-US" altLang="ja-JP" b="1" dirty="0"/>
              <a:t>JJ-FAST</a:t>
            </a:r>
            <a:r>
              <a:rPr lang="en-US" altLang="ja-JP" dirty="0"/>
              <a:t>,</a:t>
            </a:r>
            <a:r>
              <a:rPr lang="ja-JP" altLang="en-US" dirty="0"/>
              <a:t> </a:t>
            </a:r>
            <a:r>
              <a:rPr lang="en-US" altLang="ja-JP" b="1" dirty="0"/>
              <a:t>JASMES</a:t>
            </a:r>
            <a:r>
              <a:rPr lang="en-US" altLang="ja-JP" dirty="0"/>
              <a:t>,</a:t>
            </a:r>
            <a:r>
              <a:rPr lang="ja-JP" altLang="en-US" dirty="0"/>
              <a:t> </a:t>
            </a:r>
            <a:r>
              <a:rPr lang="en-US" altLang="ja-JP" b="1" dirty="0"/>
              <a:t>JASMIN</a:t>
            </a:r>
            <a:r>
              <a:rPr lang="ja-JP" altLang="en-US" dirty="0"/>
              <a:t>（</a:t>
            </a:r>
            <a:r>
              <a:rPr lang="en-US" altLang="ja-JP" dirty="0"/>
              <a:t>for GFOI, GEOGLAM</a:t>
            </a:r>
            <a:r>
              <a:rPr lang="ja-JP" altLang="en-US" dirty="0" smtClean="0"/>
              <a:t>）</a:t>
            </a:r>
            <a:endParaRPr lang="en-US" altLang="ja-JP" dirty="0"/>
          </a:p>
        </p:txBody>
      </p:sp>
    </p:spTree>
    <p:extLst>
      <p:ext uri="{BB962C8B-B14F-4D97-AF65-F5344CB8AC3E}">
        <p14:creationId xmlns:p14="http://schemas.microsoft.com/office/powerpoint/2010/main" val="3871907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5" name="タイトル 1"/>
          <p:cNvSpPr txBox="1">
            <a:spLocks/>
          </p:cNvSpPr>
          <p:nvPr/>
        </p:nvSpPr>
        <p:spPr>
          <a:xfrm>
            <a:off x="958850" y="304800"/>
            <a:ext cx="7499350" cy="712788"/>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3000" dirty="0" smtClean="0">
                <a:latin typeface="Arial Black" panose="020B0A04020102020204" pitchFamily="34" charset="0"/>
              </a:rPr>
              <a:t>JAXA’s Open and Free Data</a:t>
            </a:r>
            <a:endParaRPr lang="ja-JP" altLang="en-US" sz="3000" dirty="0" smtClean="0">
              <a:latin typeface="Arial Black" panose="020B0A04020102020204" pitchFamily="34" charset="0"/>
            </a:endParaRPr>
          </a:p>
        </p:txBody>
      </p:sp>
      <p:graphicFrame>
        <p:nvGraphicFramePr>
          <p:cNvPr id="6" name="表 5">
            <a:extLst>
              <a:ext uri="{FF2B5EF4-FFF2-40B4-BE49-F238E27FC236}">
                <a16:creationId xmlns="" xmlns:a16="http://schemas.microsoft.com/office/drawing/2014/main" id="{30CDC379-6454-448D-88E7-C5F87353C2C1}"/>
              </a:ext>
            </a:extLst>
          </p:cNvPr>
          <p:cNvGraphicFramePr>
            <a:graphicFrameLocks noGrp="1"/>
          </p:cNvGraphicFramePr>
          <p:nvPr>
            <p:extLst>
              <p:ext uri="{D42A27DB-BD31-4B8C-83A1-F6EECF244321}">
                <p14:modId xmlns:p14="http://schemas.microsoft.com/office/powerpoint/2010/main" val="3714425289"/>
              </p:ext>
            </p:extLst>
          </p:nvPr>
        </p:nvGraphicFramePr>
        <p:xfrm>
          <a:off x="152399" y="1295400"/>
          <a:ext cx="8839199" cy="5271916"/>
        </p:xfrm>
        <a:graphic>
          <a:graphicData uri="http://schemas.openxmlformats.org/drawingml/2006/table">
            <a:tbl>
              <a:tblPr firstRow="1" bandRow="1">
                <a:tableStyleId>{5C22544A-7EE6-4342-B048-85BDC9FD1C3A}</a:tableStyleId>
              </a:tblPr>
              <a:tblGrid>
                <a:gridCol w="1045503">
                  <a:extLst>
                    <a:ext uri="{9D8B030D-6E8A-4147-A177-3AD203B41FA5}">
                      <a16:colId xmlns="" xmlns:a16="http://schemas.microsoft.com/office/drawing/2014/main" val="1291034315"/>
                    </a:ext>
                  </a:extLst>
                </a:gridCol>
                <a:gridCol w="2916898">
                  <a:extLst>
                    <a:ext uri="{9D8B030D-6E8A-4147-A177-3AD203B41FA5}">
                      <a16:colId xmlns="" xmlns:a16="http://schemas.microsoft.com/office/drawing/2014/main" val="2614639107"/>
                    </a:ext>
                  </a:extLst>
                </a:gridCol>
                <a:gridCol w="2362200">
                  <a:extLst>
                    <a:ext uri="{9D8B030D-6E8A-4147-A177-3AD203B41FA5}">
                      <a16:colId xmlns="" xmlns:a16="http://schemas.microsoft.com/office/drawing/2014/main" val="3269432302"/>
                    </a:ext>
                  </a:extLst>
                </a:gridCol>
                <a:gridCol w="2514598">
                  <a:extLst>
                    <a:ext uri="{9D8B030D-6E8A-4147-A177-3AD203B41FA5}">
                      <a16:colId xmlns="" xmlns:a16="http://schemas.microsoft.com/office/drawing/2014/main" val="526901428"/>
                    </a:ext>
                  </a:extLst>
                </a:gridCol>
              </a:tblGrid>
              <a:tr h="38314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Satellite/</a:t>
                      </a:r>
                      <a:r>
                        <a:rPr kumimoji="1" lang="en-US" altLang="ja-JP" sz="1800" baseline="0" dirty="0"/>
                        <a:t> </a:t>
                      </a:r>
                      <a:r>
                        <a:rPr kumimoji="1" lang="en-US" altLang="ja-JP" sz="1800" dirty="0"/>
                        <a:t>Sensor</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en-US" altLang="ja-JP" sz="1800" dirty="0"/>
                        <a:t>Before</a:t>
                      </a:r>
                      <a:endParaRPr kumimoji="1" lang="ja-JP" altLang="en-US" sz="1800" dirty="0"/>
                    </a:p>
                  </a:txBody>
                  <a:tcPr marL="91434" marR="91434" marT="45731" marB="45731"/>
                </a:tc>
                <a:tc>
                  <a:txBody>
                    <a:bodyPr/>
                    <a:lstStyle/>
                    <a:p>
                      <a:pPr algn="ctr"/>
                      <a:r>
                        <a:rPr kumimoji="1" lang="en-US" altLang="ja-JP" sz="1800" dirty="0"/>
                        <a:t>NOW</a:t>
                      </a:r>
                      <a:endParaRPr kumimoji="1" lang="ja-JP" altLang="en-US" sz="1800" dirty="0"/>
                    </a:p>
                  </a:txBody>
                  <a:tcPr marL="91434" marR="91434" marT="45731" marB="45731"/>
                </a:tc>
                <a:extLst>
                  <a:ext uri="{0D108BD9-81ED-4DB2-BD59-A6C34878D82A}">
                    <a16:rowId xmlns="" xmlns:a16="http://schemas.microsoft.com/office/drawing/2014/main" val="1498898042"/>
                  </a:ext>
                </a:extLst>
              </a:tr>
              <a:tr h="67050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MOS/JERS/ADEOS/ADEOS-2/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AMSR-E/TRMM</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3531465847"/>
                  </a:ext>
                </a:extLst>
              </a:tr>
              <a:tr h="59401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GOSAT</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2341005686"/>
                  </a:ext>
                </a:extLst>
              </a:tr>
              <a:tr h="59401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GCOM-W and GCOM-C</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328611362"/>
                  </a:ext>
                </a:extLst>
              </a:tr>
              <a:tr h="474394">
                <a:tc gridSpan="2">
                  <a:txBody>
                    <a:bodyPr/>
                    <a:lstStyle/>
                    <a:p>
                      <a:pPr algn="l"/>
                      <a:r>
                        <a:rPr kumimoji="1" lang="en-US" altLang="ja-JP" sz="1800" dirty="0"/>
                        <a:t>GPM</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2790101221"/>
                  </a:ext>
                </a:extLst>
              </a:tr>
              <a:tr h="383146">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ALOS</a:t>
                      </a:r>
                      <a:endParaRPr kumimoji="1" lang="ja-JP" altLang="en-US" sz="1800" dirty="0"/>
                    </a:p>
                    <a:p>
                      <a:endParaRPr kumimoji="1" lang="ja-JP" altLang="en-US" sz="1800" dirty="0"/>
                    </a:p>
                  </a:txBody>
                  <a:tcPr marL="91434" marR="91434" marT="45731" marB="4573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AVNIR-2</a:t>
                      </a:r>
                      <a:endParaRPr kumimoji="1" lang="ja-JP" altLang="en-US" sz="1800" dirty="0"/>
                    </a:p>
                  </a:txBody>
                  <a:tcPr marL="91434" marR="91434" marT="45731" marB="45731"/>
                </a:tc>
                <a:tc>
                  <a:txBody>
                    <a:bodyPr/>
                    <a:lstStyle/>
                    <a:p>
                      <a:pPr algn="ctr"/>
                      <a:r>
                        <a:rPr kumimoji="1" lang="ja-JP" altLang="en-US" sz="1800" dirty="0" err="1"/>
                        <a:t>ー</a:t>
                      </a:r>
                      <a:endParaRPr kumimoji="1" lang="ja-JP" altLang="en-US" sz="1800" dirty="0"/>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1544268565"/>
                  </a:ext>
                </a:extLst>
              </a:tr>
              <a:tr h="383146">
                <a:tc v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PALSAR(10m)</a:t>
                      </a:r>
                      <a:endParaRPr kumimoji="1" lang="ja-JP" altLang="en-US" sz="1800" dirty="0"/>
                    </a:p>
                  </a:txBody>
                  <a:tcPr marL="91434" marR="91434"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1856812614"/>
                  </a:ext>
                </a:extLst>
              </a:tr>
              <a:tr h="383146">
                <a:tc vMerge="1">
                  <a:txBody>
                    <a:bodyPr/>
                    <a:lstStyle/>
                    <a:p>
                      <a:endParaRPr kumimoji="1" lang="ja-JP" altLang="en-US" dirty="0"/>
                    </a:p>
                  </a:txBody>
                  <a:tcPr/>
                </a:tc>
                <a:tc>
                  <a:txBody>
                    <a:bodyPr/>
                    <a:lstStyle/>
                    <a:p>
                      <a:pPr algn="l"/>
                      <a:r>
                        <a:rPr kumimoji="1" lang="en-US" altLang="ja-JP" sz="1800" dirty="0"/>
                        <a:t>DSM (30m)</a:t>
                      </a:r>
                      <a:endParaRPr kumimoji="1" lang="ja-JP" altLang="en-US" sz="1800" dirty="0"/>
                    </a:p>
                  </a:txBody>
                  <a:tcPr marL="91434" marR="91434" marT="45731" marB="45731"/>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1917296731"/>
                  </a:ext>
                </a:extLst>
              </a:tr>
              <a:tr h="625986">
                <a:tc vMerge="1">
                  <a:txBody>
                    <a:bodyPr/>
                    <a:lstStyle/>
                    <a:p>
                      <a:endParaRPr kumimoji="1" lang="ja-JP"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800" dirty="0"/>
                        <a:t>Forest</a:t>
                      </a:r>
                      <a:r>
                        <a:rPr lang="en-US" altLang="ja-JP" sz="1800" baseline="0" dirty="0"/>
                        <a:t> map / </a:t>
                      </a:r>
                      <a:r>
                        <a:rPr lang="en-US" altLang="ja-JP" sz="1800" baseline="0" dirty="0" smtClean="0"/>
                        <a:t>mosaic (</a:t>
                      </a:r>
                      <a:r>
                        <a:rPr lang="en-US" altLang="ja-JP" sz="1800" baseline="0" dirty="0"/>
                        <a:t>25m)</a:t>
                      </a:r>
                      <a:endParaRPr lang="ja-JP" altLang="en-US" sz="1800" dirty="0"/>
                    </a:p>
                  </a:txBody>
                  <a:tcPr marL="91434" marR="91434" marT="45731" marB="45731"/>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2394259151"/>
                  </a:ext>
                </a:extLst>
              </a:tr>
              <a:tr h="383146">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ALOS-2</a:t>
                      </a:r>
                      <a:endParaRPr kumimoji="1" lang="ja-JP" altLang="en-US" sz="1800" dirty="0"/>
                    </a:p>
                    <a:p>
                      <a:endParaRPr kumimoji="1" lang="ja-JP" altLang="en-US" sz="1800" dirty="0"/>
                    </a:p>
                  </a:txBody>
                  <a:tcPr marL="91434" marR="91434" marT="45731" marB="45731">
                    <a:solidFill>
                      <a:srgbClr val="E9ED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err="1"/>
                        <a:t>ScanSAR</a:t>
                      </a:r>
                      <a:r>
                        <a:rPr kumimoji="1" lang="en-US" altLang="ja-JP" sz="1800" dirty="0"/>
                        <a:t> (100m)</a:t>
                      </a:r>
                      <a:endParaRPr kumimoji="1" lang="ja-JP" altLang="en-US" sz="1800" dirty="0"/>
                    </a:p>
                  </a:txBody>
                  <a:tcPr marL="91434" marR="91434"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 xmlns:a16="http://schemas.microsoft.com/office/drawing/2014/main" val="2355306236"/>
                  </a:ext>
                </a:extLst>
              </a:tr>
              <a:tr h="383146">
                <a:tc vMerge="1">
                  <a:txBody>
                    <a:bodyPr/>
                    <a:lstStyle/>
                    <a:p>
                      <a:endParaRPr kumimoji="1" lang="ja-JP"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Fine</a:t>
                      </a:r>
                      <a:r>
                        <a:rPr kumimoji="1" lang="en-US" altLang="ja-JP" sz="1800" baseline="0" dirty="0"/>
                        <a:t> mode (10m)</a:t>
                      </a:r>
                      <a:endParaRPr kumimoji="1" lang="ja-JP" altLang="en-US" sz="1800" dirty="0"/>
                    </a:p>
                  </a:txBody>
                  <a:tcPr marL="91434" marR="91434"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extLst>
                  <a:ext uri="{0D108BD9-81ED-4DB2-BD59-A6C34878D82A}">
                    <a16:rowId xmlns="" xmlns:a16="http://schemas.microsoft.com/office/drawing/2014/main" val="1122403416"/>
                  </a:ext>
                </a:extLst>
              </a:tr>
            </a:tbl>
          </a:graphicData>
        </a:graphic>
      </p:graphicFrame>
    </p:spTree>
    <p:extLst>
      <p:ext uri="{BB962C8B-B14F-4D97-AF65-F5344CB8AC3E}">
        <p14:creationId xmlns:p14="http://schemas.microsoft.com/office/powerpoint/2010/main" val="36451707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5" name="タイトル 1"/>
          <p:cNvSpPr txBox="1">
            <a:spLocks/>
          </p:cNvSpPr>
          <p:nvPr/>
        </p:nvSpPr>
        <p:spPr>
          <a:xfrm>
            <a:off x="1065213" y="152400"/>
            <a:ext cx="7392987" cy="9906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800" dirty="0" smtClean="0">
                <a:latin typeface="Arial Black" panose="020B0A04020102020204" pitchFamily="34" charset="0"/>
              </a:rPr>
              <a:t>Schedule of Data Processing</a:t>
            </a:r>
          </a:p>
          <a:p>
            <a:pPr algn="ctr" defTabSz="914400"/>
            <a:r>
              <a:rPr lang="en-US" altLang="ja-JP" sz="2800" dirty="0" smtClean="0">
                <a:latin typeface="Arial Black" panose="020B0A04020102020204" pitchFamily="34" charset="0"/>
              </a:rPr>
              <a:t>and O/F Access</a:t>
            </a:r>
            <a:endParaRPr lang="ja-JP" altLang="en-US" sz="2800" dirty="0" smtClean="0">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766448" cy="533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896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5" name="正方形/長方形 25"/>
          <p:cNvSpPr>
            <a:spLocks noChangeArrowheads="1"/>
          </p:cNvSpPr>
          <p:nvPr/>
        </p:nvSpPr>
        <p:spPr bwMode="auto">
          <a:xfrm>
            <a:off x="380999" y="152400"/>
            <a:ext cx="85931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1800" dirty="0">
                <a:solidFill>
                  <a:schemeClr val="bg1"/>
                </a:solidFill>
                <a:latin typeface="Arial Black" panose="020B0A04020102020204" pitchFamily="34" charset="0"/>
                <a:cs typeface="Arial" charset="0"/>
              </a:rPr>
              <a:t>Representatives from VNSC and JAXA </a:t>
            </a:r>
            <a:endParaRPr lang="en-US" altLang="ja-JP" sz="1800" dirty="0" smtClean="0">
              <a:solidFill>
                <a:schemeClr val="bg1"/>
              </a:solidFill>
              <a:latin typeface="Arial Black" panose="020B0A04020102020204" pitchFamily="34" charset="0"/>
              <a:cs typeface="Arial" charset="0"/>
            </a:endParaRPr>
          </a:p>
          <a:p>
            <a:pPr algn="ctr">
              <a:spcBef>
                <a:spcPct val="0"/>
              </a:spcBef>
              <a:buFontTx/>
              <a:buNone/>
            </a:pPr>
            <a:r>
              <a:rPr lang="en-US" altLang="ja-JP" sz="1800" dirty="0" smtClean="0">
                <a:solidFill>
                  <a:schemeClr val="bg1"/>
                </a:solidFill>
                <a:latin typeface="Arial Black" panose="020B0A04020102020204" pitchFamily="34" charset="0"/>
                <a:cs typeface="Arial" charset="0"/>
              </a:rPr>
              <a:t>sign </a:t>
            </a:r>
            <a:r>
              <a:rPr lang="en-US" altLang="ja-JP" sz="1800" dirty="0">
                <a:solidFill>
                  <a:schemeClr val="bg1"/>
                </a:solidFill>
                <a:latin typeface="Arial Black" panose="020B0A04020102020204" pitchFamily="34" charset="0"/>
                <a:cs typeface="Arial" charset="0"/>
              </a:rPr>
              <a:t>an </a:t>
            </a:r>
            <a:r>
              <a:rPr lang="en-US" altLang="ja-JP" sz="1800" dirty="0" smtClean="0">
                <a:solidFill>
                  <a:schemeClr val="bg1"/>
                </a:solidFill>
                <a:latin typeface="Arial Black" panose="020B0A04020102020204" pitchFamily="34" charset="0"/>
                <a:cs typeface="Arial" charset="0"/>
              </a:rPr>
              <a:t>agreement on </a:t>
            </a:r>
            <a:r>
              <a:rPr lang="en-US" altLang="ja-JP" sz="1800" dirty="0">
                <a:solidFill>
                  <a:schemeClr val="bg1"/>
                </a:solidFill>
                <a:latin typeface="Arial Black" panose="020B0A04020102020204" pitchFamily="34" charset="0"/>
                <a:cs typeface="Arial" charset="0"/>
              </a:rPr>
              <a:t>satellite data </a:t>
            </a:r>
            <a:r>
              <a:rPr lang="en-US" altLang="ja-JP" sz="1800" dirty="0" smtClean="0">
                <a:solidFill>
                  <a:schemeClr val="bg1"/>
                </a:solidFill>
                <a:latin typeface="Arial Black" panose="020B0A04020102020204" pitchFamily="34" charset="0"/>
                <a:cs typeface="Arial" charset="0"/>
              </a:rPr>
              <a:t>exchange</a:t>
            </a:r>
          </a:p>
          <a:p>
            <a:pPr algn="ctr">
              <a:spcBef>
                <a:spcPct val="0"/>
              </a:spcBef>
              <a:buFontTx/>
              <a:buNone/>
            </a:pPr>
            <a:r>
              <a:rPr lang="en-US" altLang="ja-JP" sz="1800" dirty="0" smtClean="0">
                <a:solidFill>
                  <a:schemeClr val="bg1"/>
                </a:solidFill>
                <a:latin typeface="Arial Black" panose="020B0A04020102020204" pitchFamily="34" charset="0"/>
                <a:cs typeface="Arial" charset="0"/>
              </a:rPr>
              <a:t>Hanoi</a:t>
            </a:r>
            <a:r>
              <a:rPr lang="en-US" altLang="ja-JP" sz="1800" dirty="0">
                <a:solidFill>
                  <a:schemeClr val="bg1"/>
                </a:solidFill>
                <a:latin typeface="Arial Black" panose="020B0A04020102020204" pitchFamily="34" charset="0"/>
                <a:cs typeface="Arial" charset="0"/>
              </a:rPr>
              <a:t>, September </a:t>
            </a:r>
            <a:r>
              <a:rPr lang="en-US" altLang="ja-JP" sz="1800" dirty="0" smtClean="0">
                <a:solidFill>
                  <a:schemeClr val="bg1"/>
                </a:solidFill>
                <a:latin typeface="Arial Black" panose="020B0A04020102020204" pitchFamily="34" charset="0"/>
                <a:cs typeface="Arial" charset="0"/>
              </a:rPr>
              <a:t>18 (</a:t>
            </a:r>
            <a:r>
              <a:rPr lang="en-US" altLang="ja-JP" sz="1800" dirty="0">
                <a:solidFill>
                  <a:schemeClr val="bg1"/>
                </a:solidFill>
                <a:latin typeface="Arial Black" panose="020B0A04020102020204" pitchFamily="34" charset="0"/>
                <a:cs typeface="Arial" charset="0"/>
              </a:rPr>
              <a:t>Credit: VNSC)</a:t>
            </a:r>
            <a:endParaRPr lang="ja-JP" altLang="en-US" sz="1800" dirty="0">
              <a:solidFill>
                <a:schemeClr val="bg1"/>
              </a:solidFill>
              <a:latin typeface="Arial Black" panose="020B0A04020102020204" pitchFamily="34" charset="0"/>
              <a:cs typeface="Arial" charset="0"/>
            </a:endParaRPr>
          </a:p>
        </p:txBody>
      </p:sp>
      <p:sp>
        <p:nvSpPr>
          <p:cNvPr id="6" name="正方形/長方形 23"/>
          <p:cNvSpPr>
            <a:spLocks noChangeArrowheads="1"/>
          </p:cNvSpPr>
          <p:nvPr/>
        </p:nvSpPr>
        <p:spPr bwMode="auto">
          <a:xfrm>
            <a:off x="228600" y="1219200"/>
            <a:ext cx="444896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600" dirty="0">
                <a:latin typeface="Arial Bold" panose="020B0704020202020204" pitchFamily="34" charset="0"/>
                <a:cs typeface="Arial Bold" panose="020B0704020202020204" pitchFamily="34" charset="0"/>
              </a:rPr>
              <a:t>To support the </a:t>
            </a:r>
            <a:r>
              <a:rPr lang="en-US" altLang="ja-JP" sz="1600" dirty="0" err="1">
                <a:latin typeface="Arial Bold" panose="020B0704020202020204" pitchFamily="34" charset="0"/>
                <a:cs typeface="Arial Bold" panose="020B0704020202020204" pitchFamily="34" charset="0"/>
              </a:rPr>
              <a:t>DataCube</a:t>
            </a:r>
            <a:r>
              <a:rPr lang="en-US" altLang="ja-JP" sz="1600" dirty="0">
                <a:latin typeface="Arial Bold" panose="020B0704020202020204" pitchFamily="34" charset="0"/>
                <a:cs typeface="Arial Bold" panose="020B0704020202020204" pitchFamily="34" charset="0"/>
              </a:rPr>
              <a:t> </a:t>
            </a:r>
            <a:r>
              <a:rPr lang="en-US" altLang="ja-JP" sz="1600" dirty="0" err="1">
                <a:latin typeface="Arial Bold" panose="020B0704020202020204" pitchFamily="34" charset="0"/>
                <a:cs typeface="Arial Bold" panose="020B0704020202020204" pitchFamily="34" charset="0"/>
              </a:rPr>
              <a:t>Programme</a:t>
            </a:r>
            <a:r>
              <a:rPr lang="en-US" altLang="ja-JP" sz="1600" dirty="0">
                <a:latin typeface="Arial Bold" panose="020B0704020202020204" pitchFamily="34" charset="0"/>
                <a:cs typeface="Arial Bold" panose="020B0704020202020204" pitchFamily="34" charset="0"/>
              </a:rPr>
              <a:t> in Vietnam - a large data platform </a:t>
            </a:r>
            <a:r>
              <a:rPr lang="en-US" altLang="ja-JP" sz="1600" dirty="0" err="1">
                <a:latin typeface="Arial Bold" panose="020B0704020202020204" pitchFamily="34" charset="0"/>
                <a:cs typeface="Arial Bold" panose="020B0704020202020204" pitchFamily="34" charset="0"/>
              </a:rPr>
              <a:t>programme</a:t>
            </a:r>
            <a:r>
              <a:rPr lang="en-US" altLang="ja-JP" sz="1600" dirty="0">
                <a:latin typeface="Arial Bold" panose="020B0704020202020204" pitchFamily="34" charset="0"/>
                <a:cs typeface="Arial Bold" panose="020B0704020202020204" pitchFamily="34" charset="0"/>
              </a:rPr>
              <a:t> of the Earth’s observation satellites in order to develop related applications, such as rice, forest and water quality monitoring, in addition to promoting the use of satellite data in the field of Earth observation.</a:t>
            </a:r>
            <a:endParaRPr lang="ja-JP" altLang="en-US" sz="1600" dirty="0">
              <a:latin typeface="Arial Bold" panose="020B0704020202020204" pitchFamily="34" charset="0"/>
              <a:cs typeface="Arial Bold" panose="020B0704020202020204" pitchFamily="34" charset="0"/>
            </a:endParaRPr>
          </a:p>
        </p:txBody>
      </p:sp>
      <p:pic>
        <p:nvPicPr>
          <p:cNvPr id="7" name="Picture 2" descr="画像に含まれている可能性があるもの:4人、立ってる(複数の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73175"/>
            <a:ext cx="4102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11" y="3048000"/>
            <a:ext cx="7068389"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37830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8960</TotalTime>
  <Words>313</Words>
  <Application>Microsoft Office PowerPoint</Application>
  <PresentationFormat>画面に合わせる (4:3)</PresentationFormat>
  <Paragraphs>79</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Default</vt:lpstr>
      <vt:lpstr>JAXA Earth Observation Programs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akiyama_koji</cp:lastModifiedBy>
  <cp:revision>141</cp:revision>
  <dcterms:modified xsi:type="dcterms:W3CDTF">2017-10-13T06:59:08Z</dcterms:modified>
</cp:coreProperties>
</file>