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14"/>
  </p:notesMasterIdLst>
  <p:handoutMasterIdLst>
    <p:handoutMasterId r:id="rId15"/>
  </p:handoutMasterIdLst>
  <p:sldIdLst>
    <p:sldId id="374" r:id="rId2"/>
    <p:sldId id="384" r:id="rId3"/>
    <p:sldId id="375" r:id="rId4"/>
    <p:sldId id="376" r:id="rId5"/>
    <p:sldId id="377" r:id="rId6"/>
    <p:sldId id="378" r:id="rId7"/>
    <p:sldId id="379" r:id="rId8"/>
    <p:sldId id="387" r:id="rId9"/>
    <p:sldId id="386" r:id="rId10"/>
    <p:sldId id="385" r:id="rId11"/>
    <p:sldId id="382" r:id="rId12"/>
    <p:sldId id="383" r:id="rId13"/>
  </p:sldIdLst>
  <p:sldSz cx="12192000" cy="6858000"/>
  <p:notesSz cx="7010400" cy="9296400"/>
  <p:defaultTextStyle>
    <a:defPPr>
      <a:defRPr lang="en-GB"/>
    </a:defPPr>
    <a:lvl1pPr algn="l" rtl="0" eaLnBrk="0" fontAlgn="base" hangingPunct="0">
      <a:spcBef>
        <a:spcPct val="0"/>
      </a:spcBef>
      <a:spcAft>
        <a:spcPct val="0"/>
      </a:spcAft>
      <a:defRPr sz="2400"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S PGothic" pitchFamily="34" charset="-128"/>
        <a:cs typeface="+mn-cs"/>
      </a:defRPr>
    </a:lvl5pPr>
    <a:lvl6pPr marL="2286000" algn="l" defTabSz="914400" rtl="0" eaLnBrk="1" latinLnBrk="0" hangingPunct="1">
      <a:defRPr sz="2400" kern="1200">
        <a:solidFill>
          <a:schemeClr val="tx1"/>
        </a:solidFill>
        <a:latin typeface="Verdana" pitchFamily="34" charset="0"/>
        <a:ea typeface="MS PGothic" pitchFamily="34" charset="-128"/>
        <a:cs typeface="+mn-cs"/>
      </a:defRPr>
    </a:lvl6pPr>
    <a:lvl7pPr marL="2743200" algn="l" defTabSz="914400" rtl="0" eaLnBrk="1" latinLnBrk="0" hangingPunct="1">
      <a:defRPr sz="2400" kern="1200">
        <a:solidFill>
          <a:schemeClr val="tx1"/>
        </a:solidFill>
        <a:latin typeface="Verdana" pitchFamily="34" charset="0"/>
        <a:ea typeface="MS PGothic" pitchFamily="34" charset="-128"/>
        <a:cs typeface="+mn-cs"/>
      </a:defRPr>
    </a:lvl7pPr>
    <a:lvl8pPr marL="3200400" algn="l" defTabSz="914400" rtl="0" eaLnBrk="1" latinLnBrk="0" hangingPunct="1">
      <a:defRPr sz="2400" kern="1200">
        <a:solidFill>
          <a:schemeClr val="tx1"/>
        </a:solidFill>
        <a:latin typeface="Verdana" pitchFamily="34" charset="0"/>
        <a:ea typeface="MS PGothic" pitchFamily="34" charset="-128"/>
        <a:cs typeface="+mn-cs"/>
      </a:defRPr>
    </a:lvl8pPr>
    <a:lvl9pPr marL="3657600" algn="l" defTabSz="914400" rtl="0" eaLnBrk="1" latinLnBrk="0" hangingPunct="1">
      <a:defRPr sz="2400"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731">
          <p15:clr>
            <a:srgbClr val="A4A3A4"/>
          </p15:clr>
        </p15:guide>
        <p15:guide id="2" orient="horz" pos="2568">
          <p15:clr>
            <a:srgbClr val="A4A3A4"/>
          </p15:clr>
        </p15:guide>
        <p15:guide id="3" orient="horz" pos="2772">
          <p15:clr>
            <a:srgbClr val="A4A3A4"/>
          </p15:clr>
        </p15:guide>
        <p15:guide id="4" orient="horz" pos="3113">
          <p15:clr>
            <a:srgbClr val="A4A3A4"/>
          </p15:clr>
        </p15:guide>
        <p15:guide id="5" orient="horz" pos="3543">
          <p15:clr>
            <a:srgbClr val="A4A3A4"/>
          </p15:clr>
        </p15:guide>
        <p15:guide id="6" orient="horz" pos="1389">
          <p15:clr>
            <a:srgbClr val="A4A3A4"/>
          </p15:clr>
        </p15:guide>
        <p15:guide id="7" orient="horz" pos="3861">
          <p15:clr>
            <a:srgbClr val="A4A3A4"/>
          </p15:clr>
        </p15:guide>
        <p15:guide id="8" orient="horz" pos="1774">
          <p15:clr>
            <a:srgbClr val="A4A3A4"/>
          </p15:clr>
        </p15:guide>
        <p15:guide id="9" pos="3273">
          <p15:clr>
            <a:srgbClr val="A4A3A4"/>
          </p15:clr>
        </p15:guide>
        <p15:guide id="10" pos="7559">
          <p15:clr>
            <a:srgbClr val="A4A3A4"/>
          </p15:clr>
        </p15:guide>
        <p15:guide id="11" pos="3545">
          <p15:clr>
            <a:srgbClr val="A4A3A4"/>
          </p15:clr>
        </p15:guide>
        <p15:guide id="12" pos="4793">
          <p15:clr>
            <a:srgbClr val="A4A3A4"/>
          </p15:clr>
        </p15:guide>
        <p15:guide id="13" pos="2003">
          <p15:clr>
            <a:srgbClr val="A4A3A4"/>
          </p15:clr>
        </p15:guide>
        <p15:guide id="14" pos="1663">
          <p15:clr>
            <a:srgbClr val="A4A3A4"/>
          </p15:clr>
        </p15:guide>
        <p15:guide id="15" pos="5087">
          <p15:clr>
            <a:srgbClr val="A4A3A4"/>
          </p15:clr>
        </p15:guide>
        <p15:guide id="16" pos="1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8DB"/>
    <a:srgbClr val="00549F"/>
    <a:srgbClr val="0070C0"/>
    <a:srgbClr val="E37222"/>
    <a:srgbClr val="FDC82F"/>
    <a:srgbClr val="00338D"/>
    <a:srgbClr val="D0103A"/>
    <a:srgbClr val="008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9"/>
    <p:restoredTop sz="94570"/>
  </p:normalViewPr>
  <p:slideViewPr>
    <p:cSldViewPr snapToGrid="0">
      <p:cViewPr>
        <p:scale>
          <a:sx n="98" d="100"/>
          <a:sy n="98" d="100"/>
        </p:scale>
        <p:origin x="1096" y="408"/>
      </p:cViewPr>
      <p:guideLst>
        <p:guide orient="horz" pos="731"/>
        <p:guide orient="horz" pos="2568"/>
        <p:guide orient="horz" pos="2772"/>
        <p:guide orient="horz" pos="3113"/>
        <p:guide orient="horz" pos="3543"/>
        <p:guide orient="horz" pos="1389"/>
        <p:guide orient="horz" pos="3861"/>
        <p:guide orient="horz" pos="1774"/>
        <p:guide pos="3273"/>
        <p:guide pos="7559"/>
        <p:guide pos="3545"/>
        <p:guide pos="4793"/>
        <p:guide pos="2003"/>
        <p:guide pos="1663"/>
        <p:guide pos="5087"/>
        <p:guide pos="189"/>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1" y="0"/>
            <a:ext cx="3036967" cy="463780"/>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eaLnBrk="1" hangingPunct="1">
              <a:defRPr sz="1100" smtClean="0">
                <a:latin typeface="Arial" pitchFamily="34" charset="0"/>
              </a:defRPr>
            </a:lvl1pPr>
          </a:lstStyle>
          <a:p>
            <a:pPr>
              <a:defRPr/>
            </a:pPr>
            <a:endParaRPr lang="it-IT" altLang="en-US"/>
          </a:p>
        </p:txBody>
      </p:sp>
      <p:sp>
        <p:nvSpPr>
          <p:cNvPr id="628739" name="Rectangle 3"/>
          <p:cNvSpPr>
            <a:spLocks noGrp="1" noChangeArrowheads="1"/>
          </p:cNvSpPr>
          <p:nvPr>
            <p:ph type="dt" sz="quarter" idx="1"/>
          </p:nvPr>
        </p:nvSpPr>
        <p:spPr bwMode="auto">
          <a:xfrm>
            <a:off x="3971798" y="0"/>
            <a:ext cx="3036967" cy="463780"/>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eaLnBrk="1" hangingPunct="1">
              <a:defRPr sz="1100" smtClean="0">
                <a:latin typeface="Arial" pitchFamily="34" charset="0"/>
              </a:defRPr>
            </a:lvl1pPr>
          </a:lstStyle>
          <a:p>
            <a:pPr>
              <a:defRPr/>
            </a:pPr>
            <a:endParaRPr lang="it-IT" altLang="en-US"/>
          </a:p>
        </p:txBody>
      </p:sp>
      <p:sp>
        <p:nvSpPr>
          <p:cNvPr id="628740" name="Rectangle 4"/>
          <p:cNvSpPr>
            <a:spLocks noGrp="1" noChangeArrowheads="1"/>
          </p:cNvSpPr>
          <p:nvPr>
            <p:ph type="ftr" sz="quarter" idx="2"/>
          </p:nvPr>
        </p:nvSpPr>
        <p:spPr bwMode="auto">
          <a:xfrm>
            <a:off x="1" y="8829647"/>
            <a:ext cx="3036967" cy="46526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eaLnBrk="1" hangingPunct="1">
              <a:defRPr sz="1100" smtClean="0">
                <a:latin typeface="Arial" pitchFamily="34" charset="0"/>
              </a:defRPr>
            </a:lvl1pPr>
          </a:lstStyle>
          <a:p>
            <a:pPr>
              <a:defRPr/>
            </a:pPr>
            <a:endParaRPr lang="it-IT" altLang="en-US"/>
          </a:p>
        </p:txBody>
      </p:sp>
      <p:sp>
        <p:nvSpPr>
          <p:cNvPr id="628741" name="Rectangle 5"/>
          <p:cNvSpPr>
            <a:spLocks noGrp="1" noChangeArrowheads="1"/>
          </p:cNvSpPr>
          <p:nvPr>
            <p:ph type="sldNum" sz="quarter" idx="3"/>
          </p:nvPr>
        </p:nvSpPr>
        <p:spPr bwMode="auto">
          <a:xfrm>
            <a:off x="3971798" y="8829647"/>
            <a:ext cx="3036967" cy="46526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eaLnBrk="1" hangingPunct="1">
              <a:defRPr sz="1100" smtClean="0">
                <a:latin typeface="Arial" pitchFamily="34" charset="0"/>
              </a:defRPr>
            </a:lvl1pPr>
          </a:lstStyle>
          <a:p>
            <a:pPr>
              <a:defRPr/>
            </a:pPr>
            <a:fld id="{0433FBCC-A1B5-4D6C-AFB1-F5331A0EE29D}" type="slidenum">
              <a:rPr lang="it-IT" altLang="en-US"/>
              <a:pPr>
                <a:defRPr/>
              </a:pPr>
              <a:t>‹#›</a:t>
            </a:fld>
            <a:endParaRPr lang="it-IT" altLang="en-US"/>
          </a:p>
        </p:txBody>
      </p:sp>
    </p:spTree>
    <p:extLst>
      <p:ext uri="{BB962C8B-B14F-4D97-AF65-F5344CB8AC3E}">
        <p14:creationId xmlns:p14="http://schemas.microsoft.com/office/powerpoint/2010/main" val="3062367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3009135" cy="48459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eaLnBrk="1" hangingPunct="1">
              <a:defRPr sz="1100" smtClean="0">
                <a:latin typeface="Arial" pitchFamily="34" charset="0"/>
              </a:defRPr>
            </a:lvl1pPr>
          </a:lstStyle>
          <a:p>
            <a:pPr>
              <a:defRPr/>
            </a:pPr>
            <a:endParaRPr lang="en-US" altLang="en-US"/>
          </a:p>
        </p:txBody>
      </p:sp>
      <p:sp>
        <p:nvSpPr>
          <p:cNvPr id="58371" name="Rectangle 3"/>
          <p:cNvSpPr>
            <a:spLocks noGrp="1" noChangeArrowheads="1"/>
          </p:cNvSpPr>
          <p:nvPr>
            <p:ph type="dt" idx="1"/>
          </p:nvPr>
        </p:nvSpPr>
        <p:spPr bwMode="auto">
          <a:xfrm>
            <a:off x="3988168" y="1"/>
            <a:ext cx="3009135" cy="48459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eaLnBrk="1" hangingPunct="1">
              <a:defRPr sz="1100" smtClean="0">
                <a:latin typeface="Arial" pitchFamily="34" charset="0"/>
              </a:defRPr>
            </a:lvl1pPr>
          </a:lstStyle>
          <a:p>
            <a:pPr>
              <a:defRPr/>
            </a:pPr>
            <a:fld id="{59FCCE0A-5E7F-4FAC-A8AE-3CCCEAEAEF78}" type="datetimeFigureOut">
              <a:rPr lang="en-US" altLang="en-US"/>
              <a:pPr>
                <a:defRPr/>
              </a:pPr>
              <a:t>10/12/17</a:t>
            </a:fld>
            <a:endParaRPr lang="en-US" altLang="en-US"/>
          </a:p>
        </p:txBody>
      </p:sp>
      <p:sp>
        <p:nvSpPr>
          <p:cNvPr id="17412" name="Rectangle 4"/>
          <p:cNvSpPr>
            <a:spLocks noGrp="1" noRot="1" noChangeAspect="1" noChangeArrowheads="1" noTextEdit="1"/>
          </p:cNvSpPr>
          <p:nvPr>
            <p:ph type="sldImg" idx="2"/>
          </p:nvPr>
        </p:nvSpPr>
        <p:spPr bwMode="auto">
          <a:xfrm>
            <a:off x="458788" y="692150"/>
            <a:ext cx="6154737"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3724" y="4429689"/>
            <a:ext cx="5191495" cy="415320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8859377"/>
            <a:ext cx="3009135" cy="4147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eaLnBrk="1" hangingPunct="1">
              <a:defRPr sz="1100" smtClean="0">
                <a:latin typeface="Arial" pitchFamily="34" charset="0"/>
              </a:defRPr>
            </a:lvl1pPr>
          </a:lstStyle>
          <a:p>
            <a:pPr>
              <a:defRPr/>
            </a:pPr>
            <a:endParaRPr lang="en-US" altLang="en-US"/>
          </a:p>
        </p:txBody>
      </p:sp>
      <p:sp>
        <p:nvSpPr>
          <p:cNvPr id="58375" name="Rectangle 7"/>
          <p:cNvSpPr>
            <a:spLocks noGrp="1" noChangeArrowheads="1"/>
          </p:cNvSpPr>
          <p:nvPr>
            <p:ph type="sldNum" sz="quarter" idx="5"/>
          </p:nvPr>
        </p:nvSpPr>
        <p:spPr bwMode="auto">
          <a:xfrm>
            <a:off x="3988168" y="8859377"/>
            <a:ext cx="3009135" cy="4147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eaLnBrk="1" hangingPunct="1">
              <a:defRPr sz="1100" smtClean="0">
                <a:latin typeface="Arial" pitchFamily="34" charset="0"/>
              </a:defRPr>
            </a:lvl1pPr>
          </a:lstStyle>
          <a:p>
            <a:pPr>
              <a:defRPr/>
            </a:pPr>
            <a:fld id="{07B1C88E-ADF9-45D4-9B32-0A51CD5CFBEE}" type="slidenum">
              <a:rPr lang="en-US" altLang="en-US"/>
              <a:pPr>
                <a:defRPr/>
              </a:pPr>
              <a:t>‹#›</a:t>
            </a:fld>
            <a:endParaRPr lang="en-US" altLang="en-US"/>
          </a:p>
        </p:txBody>
      </p:sp>
    </p:spTree>
    <p:extLst>
      <p:ext uri="{BB962C8B-B14F-4D97-AF65-F5344CB8AC3E}">
        <p14:creationId xmlns:p14="http://schemas.microsoft.com/office/powerpoint/2010/main" val="1262015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bg1"/>
                </a:solidFill>
              </a:rPr>
              <a:t>In addition to the numbers above, as part of the mandatory level of resources, </a:t>
            </a:r>
            <a:r>
              <a:rPr lang="en-US" sz="1200" b="1" dirty="0" smtClean="0">
                <a:solidFill>
                  <a:schemeClr val="bg1"/>
                </a:solidFill>
              </a:rPr>
              <a:t>LTDP</a:t>
            </a:r>
            <a:r>
              <a:rPr lang="en-US" sz="1200" dirty="0" smtClean="0">
                <a:solidFill>
                  <a:schemeClr val="bg1"/>
                </a:solidFill>
              </a:rPr>
              <a:t> and </a:t>
            </a:r>
            <a:r>
              <a:rPr lang="en-US" sz="1200" b="1" dirty="0" err="1" smtClean="0">
                <a:solidFill>
                  <a:schemeClr val="bg1"/>
                </a:solidFill>
              </a:rPr>
              <a:t>Earthnet</a:t>
            </a:r>
            <a:r>
              <a:rPr lang="en-US" sz="1200" dirty="0" smtClean="0">
                <a:solidFill>
                  <a:schemeClr val="bg1"/>
                </a:solidFill>
              </a:rPr>
              <a:t> will receive approx. 26 M€ per year.</a:t>
            </a:r>
            <a:endParaRPr lang="en-US" sz="1600" kern="1200" dirty="0" smtClean="0">
              <a:solidFill>
                <a:schemeClr val="bg1"/>
              </a:solidFill>
              <a:latin typeface="Calibri" pitchFamily="34" charset="0"/>
              <a:ea typeface="+mn-ea"/>
              <a:cs typeface="+mn-cs"/>
            </a:endParaRPr>
          </a:p>
          <a:p>
            <a:endParaRPr lang="en-US" sz="1200" b="0" i="0" kern="1200" dirty="0" smtClean="0">
              <a:solidFill>
                <a:schemeClr val="tx1"/>
              </a:solidFill>
              <a:effectLst/>
              <a:latin typeface="Calibri" pitchFamily="34" charset="0"/>
              <a:ea typeface="+mn-ea"/>
              <a:cs typeface="+mn-cs"/>
            </a:endParaRPr>
          </a:p>
          <a:p>
            <a:endParaRPr lang="en-US" sz="1200" b="0" i="0" kern="1200" dirty="0" smtClean="0">
              <a:solidFill>
                <a:schemeClr val="tx1"/>
              </a:solidFill>
              <a:effectLst/>
              <a:latin typeface="Calibri" pitchFamily="34" charset="0"/>
              <a:ea typeface="+mn-ea"/>
              <a:cs typeface="+mn-cs"/>
            </a:endParaRPr>
          </a:p>
          <a:p>
            <a:endParaRPr lang="en-US" sz="1200" b="0" i="0" kern="1200" dirty="0" smtClean="0">
              <a:solidFill>
                <a:schemeClr val="tx1"/>
              </a:solidFill>
              <a:effectLst/>
              <a:latin typeface="Calibri" pitchFamily="34" charset="0"/>
              <a:ea typeface="+mn-ea"/>
              <a:cs typeface="+mn-cs"/>
            </a:endParaRPr>
          </a:p>
          <a:p>
            <a:r>
              <a:rPr lang="en-US" sz="1200" b="0" i="0" kern="1200" dirty="0" smtClean="0">
                <a:solidFill>
                  <a:schemeClr val="tx1"/>
                </a:solidFill>
                <a:effectLst/>
                <a:latin typeface="Calibri" pitchFamily="34" charset="0"/>
                <a:ea typeface="+mn-ea"/>
                <a:cs typeface="+mn-cs"/>
              </a:rPr>
              <a:t>ESA</a:t>
            </a:r>
            <a:r>
              <a:rPr lang="en-US" sz="1200" b="0" i="0" kern="1200" baseline="0" dirty="0" smtClean="0">
                <a:solidFill>
                  <a:schemeClr val="tx1"/>
                </a:solidFill>
                <a:effectLst/>
                <a:latin typeface="Calibri" pitchFamily="34" charset="0"/>
                <a:ea typeface="+mn-ea"/>
                <a:cs typeface="+mn-cs"/>
              </a:rPr>
              <a:t> </a:t>
            </a:r>
            <a:r>
              <a:rPr lang="en-US" sz="1200" b="0" i="0" kern="1200" dirty="0" smtClean="0">
                <a:solidFill>
                  <a:schemeClr val="tx1"/>
                </a:solidFill>
                <a:effectLst/>
                <a:latin typeface="Calibri" pitchFamily="34" charset="0"/>
                <a:ea typeface="+mn-ea"/>
                <a:cs typeface="+mn-cs"/>
              </a:rPr>
              <a:t>today concluded a two-day Council meeting at ministerial level in Lucerne, Switzerland. Ministers in charge for space  matters from ESA’s 22 member states plus Slovenia and Canada allocated €10.3 billion for space activities and </a:t>
            </a:r>
            <a:r>
              <a:rPr lang="en-US" sz="1200" b="0" i="0" kern="1200" dirty="0" err="1" smtClean="0">
                <a:solidFill>
                  <a:schemeClr val="tx1"/>
                </a:solidFill>
                <a:effectLst/>
                <a:latin typeface="Calibri" pitchFamily="34" charset="0"/>
                <a:ea typeface="+mn-ea"/>
                <a:cs typeface="+mn-cs"/>
              </a:rPr>
              <a:t>programmes</a:t>
            </a:r>
            <a:r>
              <a:rPr lang="en-US" sz="1200" b="0" i="0" kern="1200" dirty="0" smtClean="0">
                <a:solidFill>
                  <a:schemeClr val="tx1"/>
                </a:solidFill>
                <a:effectLst/>
                <a:latin typeface="Calibri" pitchFamily="34" charset="0"/>
                <a:ea typeface="+mn-ea"/>
                <a:cs typeface="+mn-cs"/>
              </a:rPr>
              <a:t> based on the vision of a United Space in Europe in the era of Space 4.0.</a:t>
            </a:r>
          </a:p>
          <a:p>
            <a:r>
              <a:rPr lang="en-US" sz="1200" b="0" i="0" kern="1200" dirty="0" smtClean="0">
                <a:solidFill>
                  <a:schemeClr val="tx1"/>
                </a:solidFill>
                <a:effectLst/>
                <a:latin typeface="Calibri" pitchFamily="34" charset="0"/>
                <a:ea typeface="+mn-ea"/>
                <a:cs typeface="+mn-cs"/>
              </a:rPr>
              <a:t>The high level of subscriptions demonstrates once more that ESA’s Member States consider space as a strategic and attractive investment with a particularly high socio-economic value.</a:t>
            </a:r>
          </a:p>
          <a:p>
            <a:r>
              <a:rPr lang="en-US" sz="1200" b="0" i="0" kern="1200" dirty="0" smtClean="0">
                <a:solidFill>
                  <a:schemeClr val="tx1"/>
                </a:solidFill>
                <a:effectLst/>
                <a:latin typeface="Calibri" pitchFamily="34" charset="0"/>
                <a:ea typeface="+mn-ea"/>
                <a:cs typeface="+mn-cs"/>
              </a:rPr>
              <a:t>It also underlines that ESA is THE European Space Agency capable of channeling their investment to respond effectively to regional, national and European needs by covering all elements of space: science, human spaceflight, exploration, launchers, telecommunications, navigation, Earth observation, applications (combining space, airborne and terrestrial technology), operations and technologies; as well as responding to the needs and challenges of Europe and the Member States by bringing together all stakeholders.</a:t>
            </a:r>
          </a:p>
          <a:p>
            <a:r>
              <a:rPr lang="en-US" sz="1200" b="0" i="0" kern="1200" dirty="0" smtClean="0">
                <a:solidFill>
                  <a:schemeClr val="tx1"/>
                </a:solidFill>
                <a:effectLst/>
                <a:latin typeface="Calibri" pitchFamily="34" charset="0"/>
                <a:ea typeface="+mn-ea"/>
                <a:cs typeface="+mn-cs"/>
              </a:rPr>
              <a:t>Ministers confirmed the confidence that ESA can conceptualize, shape and organize the change in the European space sector and in ESA itself. While also acting as a global player, broker and mediator at the </a:t>
            </a:r>
            <a:r>
              <a:rPr lang="en-US" sz="1200" b="0" i="0" kern="1200" dirty="0" err="1" smtClean="0">
                <a:solidFill>
                  <a:schemeClr val="tx1"/>
                </a:solidFill>
                <a:effectLst/>
                <a:latin typeface="Calibri" pitchFamily="34" charset="0"/>
                <a:ea typeface="+mn-ea"/>
                <a:cs typeface="+mn-cs"/>
              </a:rPr>
              <a:t>centre</a:t>
            </a:r>
            <a:r>
              <a:rPr lang="en-US" sz="1200" b="0" i="0" kern="1200" dirty="0" smtClean="0">
                <a:solidFill>
                  <a:schemeClr val="tx1"/>
                </a:solidFill>
                <a:effectLst/>
                <a:latin typeface="Calibri" pitchFamily="34" charset="0"/>
                <a:ea typeface="+mn-ea"/>
                <a:cs typeface="+mn-cs"/>
              </a:rPr>
              <a:t> of international cooperation in space activities, in areas ranging from the far away in exploration (with the concept of a Moon Village for instance) to supporting closer to home the international global climate research effort following the Paris Agreement of 2015.</a:t>
            </a:r>
          </a:p>
          <a:p>
            <a:r>
              <a:rPr lang="en-US" sz="1200" b="0" i="0" kern="1200" dirty="0" smtClean="0">
                <a:solidFill>
                  <a:schemeClr val="tx1"/>
                </a:solidFill>
                <a:effectLst/>
                <a:latin typeface="Calibri" pitchFamily="34" charset="0"/>
                <a:ea typeface="+mn-ea"/>
                <a:cs typeface="+mn-cs"/>
              </a:rPr>
              <a:t>At this summit, Ministers in charge of space matters have declared support for ESA’s Director General’s vision for Europe in space and the role and development of ESA: now the Space 4.0i era can start with ESA committing to </a:t>
            </a:r>
            <a:r>
              <a:rPr lang="en-US" sz="1200" b="1" i="0" kern="1200" dirty="0" smtClean="0">
                <a:solidFill>
                  <a:schemeClr val="tx1"/>
                </a:solidFill>
                <a:effectLst/>
                <a:latin typeface="Calibri" pitchFamily="34" charset="0"/>
                <a:ea typeface="+mn-ea"/>
                <a:cs typeface="+mn-cs"/>
              </a:rPr>
              <a:t>inform</a:t>
            </a:r>
            <a:r>
              <a:rPr lang="en-US" sz="1200" b="0" i="0" kern="1200" dirty="0" smtClean="0">
                <a:solidFill>
                  <a:schemeClr val="tx1"/>
                </a:solidFill>
                <a:effectLst/>
                <a:latin typeface="Calibri" pitchFamily="34" charset="0"/>
                <a:ea typeface="+mn-ea"/>
                <a:cs typeface="+mn-cs"/>
              </a:rPr>
              <a:t>, </a:t>
            </a:r>
            <a:r>
              <a:rPr lang="en-US" sz="1200" b="1" i="0" kern="1200" dirty="0" err="1" smtClean="0">
                <a:solidFill>
                  <a:schemeClr val="tx1"/>
                </a:solidFill>
                <a:effectLst/>
                <a:latin typeface="Calibri" pitchFamily="34" charset="0"/>
                <a:ea typeface="+mn-ea"/>
                <a:cs typeface="+mn-cs"/>
              </a:rPr>
              <a:t>innovate</a:t>
            </a:r>
            <a:r>
              <a:rPr lang="en-US" sz="1200" b="0" i="0" kern="1200" dirty="0" err="1" smtClean="0">
                <a:solidFill>
                  <a:schemeClr val="tx1"/>
                </a:solidFill>
                <a:effectLst/>
                <a:latin typeface="Calibri" pitchFamily="34" charset="0"/>
                <a:ea typeface="+mn-ea"/>
                <a:cs typeface="+mn-cs"/>
              </a:rPr>
              <a:t>,</a:t>
            </a:r>
            <a:r>
              <a:rPr lang="en-US" sz="1200" b="1" i="0" kern="1200" dirty="0" err="1" smtClean="0">
                <a:solidFill>
                  <a:schemeClr val="tx1"/>
                </a:solidFill>
                <a:effectLst/>
                <a:latin typeface="Calibri" pitchFamily="34" charset="0"/>
                <a:ea typeface="+mn-ea"/>
                <a:cs typeface="+mn-cs"/>
              </a:rPr>
              <a:t>interact</a:t>
            </a:r>
            <a:r>
              <a:rPr lang="en-US" sz="1200" b="0" i="0" kern="1200" dirty="0" smtClean="0">
                <a:solidFill>
                  <a:schemeClr val="tx1"/>
                </a:solidFill>
                <a:effectLst/>
                <a:latin typeface="Calibri" pitchFamily="34" charset="0"/>
                <a:ea typeface="+mn-ea"/>
                <a:cs typeface="+mn-cs"/>
              </a:rPr>
              <a:t> and </a:t>
            </a:r>
            <a:r>
              <a:rPr lang="en-US" sz="1200" b="1" i="0" kern="1200" dirty="0" smtClean="0">
                <a:solidFill>
                  <a:schemeClr val="tx1"/>
                </a:solidFill>
                <a:effectLst/>
                <a:latin typeface="Calibri" pitchFamily="34" charset="0"/>
                <a:ea typeface="+mn-ea"/>
                <a:cs typeface="+mn-cs"/>
              </a:rPr>
              <a:t>inspire</a:t>
            </a:r>
            <a:r>
              <a:rPr lang="en-US" sz="1200" b="0" i="0" kern="1200" dirty="0" smtClean="0">
                <a:solidFill>
                  <a:schemeClr val="tx1"/>
                </a:solidFill>
                <a:effectLst/>
                <a:latin typeface="Calibri" pitchFamily="34" charset="0"/>
                <a:ea typeface="+mn-ea"/>
                <a:cs typeface="+mn-cs"/>
              </a:rPr>
              <a:t>. And, building on commercialization, participation, digitalization, jobs and growth, the concept of “</a:t>
            </a:r>
            <a:r>
              <a:rPr lang="en-US" sz="1200" b="1" i="0" kern="1200" dirty="0" smtClean="0">
                <a:solidFill>
                  <a:schemeClr val="tx1"/>
                </a:solidFill>
                <a:effectLst/>
                <a:latin typeface="Calibri" pitchFamily="34" charset="0"/>
                <a:ea typeface="+mn-ea"/>
                <a:cs typeface="+mn-cs"/>
              </a:rPr>
              <a:t>United Space in Europe</a:t>
            </a:r>
            <a:r>
              <a:rPr lang="en-US" sz="1200" b="0" i="0" kern="1200" dirty="0" smtClean="0">
                <a:solidFill>
                  <a:schemeClr val="tx1"/>
                </a:solidFill>
                <a:effectLst/>
                <a:latin typeface="Calibri" pitchFamily="34" charset="0"/>
                <a:ea typeface="+mn-ea"/>
                <a:cs typeface="+mn-cs"/>
              </a:rPr>
              <a:t>” will soon become a reality.</a:t>
            </a: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26257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introduce the 3 next launches to come and launch swap</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261863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692150"/>
            <a:ext cx="6154737" cy="3462338"/>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Calibri" pitchFamily="34" charset="0"/>
                <a:ea typeface="+mn-ea"/>
                <a:cs typeface="+mn-cs"/>
              </a:rPr>
              <a:t>September 2017</a:t>
            </a:r>
          </a:p>
          <a:p>
            <a:endParaRPr lang="en-US" sz="1200" b="0" i="0" kern="1200" dirty="0" smtClean="0">
              <a:solidFill>
                <a:schemeClr val="tx1"/>
              </a:solidFill>
              <a:effectLst/>
              <a:latin typeface="Calibri" pitchFamily="34" charset="0"/>
              <a:ea typeface="+mn-ea"/>
              <a:cs typeface="+mn-cs"/>
            </a:endParaRPr>
          </a:p>
          <a:p>
            <a:r>
              <a:rPr lang="en-US" sz="1200" b="0" i="0" kern="1200" dirty="0" smtClean="0">
                <a:solidFill>
                  <a:schemeClr val="tx1"/>
                </a:solidFill>
                <a:effectLst/>
                <a:latin typeface="Calibri" pitchFamily="34" charset="0"/>
                <a:ea typeface="+mn-ea"/>
                <a:cs typeface="+mn-cs"/>
              </a:rPr>
              <a:t>Hurricane Irma made landfall in southwest Florida as a Category 4 storm, bringing gusts of up to 130 mph in some areas. The US death toll has risen to 10, and millions have been left without power as a result of the storm's extraordinary power.</a:t>
            </a:r>
          </a:p>
          <a:p>
            <a:endParaRPr lang="en-US" sz="1200" b="0" i="0" kern="1200" dirty="0" smtClean="0">
              <a:solidFill>
                <a:schemeClr val="tx1"/>
              </a:solidFill>
              <a:effectLst/>
              <a:latin typeface="Calibri" pitchFamily="34" charset="0"/>
              <a:ea typeface="+mn-ea"/>
              <a:cs typeface="+mn-cs"/>
            </a:endParaRPr>
          </a:p>
          <a:p>
            <a:r>
              <a:rPr lang="en-US" sz="1200" b="0" i="0" kern="1200" dirty="0" smtClean="0">
                <a:solidFill>
                  <a:schemeClr val="tx1"/>
                </a:solidFill>
                <a:effectLst/>
                <a:latin typeface="Calibri" pitchFamily="34" charset="0"/>
                <a:ea typeface="+mn-ea"/>
                <a:cs typeface="+mn-cs"/>
              </a:rPr>
              <a:t>This is a Delineation</a:t>
            </a:r>
            <a:r>
              <a:rPr lang="en-US" sz="1200" b="0" i="0" kern="1200" baseline="0" dirty="0" smtClean="0">
                <a:solidFill>
                  <a:schemeClr val="tx1"/>
                </a:solidFill>
                <a:effectLst/>
                <a:latin typeface="Calibri" pitchFamily="34" charset="0"/>
                <a:ea typeface="+mn-ea"/>
                <a:cs typeface="+mn-cs"/>
              </a:rPr>
              <a:t> Map produced by the Copernicus Emergency Management Service. </a:t>
            </a:r>
            <a:endParaRPr lang="en-US" sz="1200" b="0" i="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79440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Calibri" pitchFamily="34" charset="0"/>
                <a:ea typeface="+mn-ea"/>
                <a:cs typeface="+mn-cs"/>
              </a:rPr>
              <a:t>Witnessed by the Copernicus Sentinel-1 mission on 12 July 2017, a lump of ice more than twice the size of Luxembourg has broken off the Larsen-C ice shelf, spawning one of the largest icebergs on record and changing the outline of the Antarctic Peninsula forever. The iceberg weighs more than a million </a:t>
            </a:r>
            <a:r>
              <a:rPr lang="en-US" sz="1200" b="0" i="0" kern="1200" dirty="0" err="1" smtClean="0">
                <a:solidFill>
                  <a:schemeClr val="tx1"/>
                </a:solidFill>
                <a:effectLst/>
                <a:latin typeface="Calibri" pitchFamily="34" charset="0"/>
                <a:ea typeface="+mn-ea"/>
                <a:cs typeface="+mn-cs"/>
              </a:rPr>
              <a:t>million</a:t>
            </a:r>
            <a:r>
              <a:rPr lang="en-US" sz="1200" b="0" i="0" kern="1200" dirty="0" smtClean="0">
                <a:solidFill>
                  <a:schemeClr val="tx1"/>
                </a:solidFill>
                <a:effectLst/>
                <a:latin typeface="Calibri" pitchFamily="34" charset="0"/>
                <a:ea typeface="+mn-ea"/>
                <a:cs typeface="+mn-cs"/>
              </a:rPr>
              <a:t> </a:t>
            </a:r>
            <a:r>
              <a:rPr lang="en-US" sz="1200" b="0" i="0" kern="1200" dirty="0" err="1" smtClean="0">
                <a:solidFill>
                  <a:schemeClr val="tx1"/>
                </a:solidFill>
                <a:effectLst/>
                <a:latin typeface="Calibri" pitchFamily="34" charset="0"/>
                <a:ea typeface="+mn-ea"/>
                <a:cs typeface="+mn-cs"/>
              </a:rPr>
              <a:t>tonnes</a:t>
            </a:r>
            <a:r>
              <a:rPr lang="en-US" sz="1200" b="0" i="0" kern="1200" dirty="0" smtClean="0">
                <a:solidFill>
                  <a:schemeClr val="tx1"/>
                </a:solidFill>
                <a:effectLst/>
                <a:latin typeface="Calibri" pitchFamily="34" charset="0"/>
                <a:ea typeface="+mn-ea"/>
                <a:cs typeface="+mn-cs"/>
              </a:rPr>
              <a:t> and contains almost as much water as Lake Ontario in North America. Since the ice shelf is already floating, this giant iceberg will not affect sea level. However, because ice shelves are connected to the glaciers and ice streams on the mainland and so play an important role in ‘buttressing’ the ice as it creeps seaward, effectively slowing the flow. If large portions of an ice shelf are removed by calving, the inflow of glaciers can speed up and contribute to sea-level rise. About 10% of the Larsen C shelf has now gone.</a:t>
            </a:r>
            <a:endParaRPr lang="en-GB"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spcBef>
                <a:spcPct val="30000"/>
              </a:spcBef>
              <a:defRPr sz="1200">
                <a:solidFill>
                  <a:schemeClr val="tx1"/>
                </a:solidFill>
                <a:latin typeface="Calibri" pitchFamily="34" charset="0"/>
                <a:ea typeface="MS PGothic" pitchFamily="34" charset="-128"/>
              </a:defRPr>
            </a:lvl1pPr>
            <a:lvl2pPr marL="742950" indent="-285750" defTabSz="862013" eaLnBrk="0" hangingPunct="0">
              <a:spcBef>
                <a:spcPct val="30000"/>
              </a:spcBef>
              <a:defRPr sz="1200">
                <a:solidFill>
                  <a:schemeClr val="tx1"/>
                </a:solidFill>
                <a:latin typeface="Calibri" pitchFamily="34" charset="0"/>
                <a:ea typeface="MS PGothic" pitchFamily="34" charset="-128"/>
              </a:defRPr>
            </a:lvl2pPr>
            <a:lvl3pPr marL="1143000" indent="-228600" defTabSz="862013" eaLnBrk="0" hangingPunct="0">
              <a:spcBef>
                <a:spcPct val="30000"/>
              </a:spcBef>
              <a:defRPr sz="1200">
                <a:solidFill>
                  <a:schemeClr val="tx1"/>
                </a:solidFill>
                <a:latin typeface="Calibri" pitchFamily="34" charset="0"/>
                <a:ea typeface="MS PGothic" pitchFamily="34" charset="-128"/>
              </a:defRPr>
            </a:lvl3pPr>
            <a:lvl4pPr marL="1600200" indent="-228600" defTabSz="862013" eaLnBrk="0" hangingPunct="0">
              <a:spcBef>
                <a:spcPct val="30000"/>
              </a:spcBef>
              <a:defRPr sz="1200">
                <a:solidFill>
                  <a:schemeClr val="tx1"/>
                </a:solidFill>
                <a:latin typeface="Calibri" pitchFamily="34" charset="0"/>
                <a:ea typeface="MS PGothic" pitchFamily="34" charset="-128"/>
              </a:defRPr>
            </a:lvl4pPr>
            <a:lvl5pPr marL="2057400" indent="-228600" defTabSz="862013" eaLnBrk="0" hangingPunct="0">
              <a:spcBef>
                <a:spcPct val="30000"/>
              </a:spcBef>
              <a:defRPr sz="1200">
                <a:solidFill>
                  <a:schemeClr val="tx1"/>
                </a:solidFill>
                <a:latin typeface="Calibri" pitchFamily="34" charset="0"/>
                <a:ea typeface="MS PGothic" pitchFamily="34" charset="-128"/>
              </a:defRPr>
            </a:lvl5pPr>
            <a:lvl6pPr marL="25146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6903DCF-E252-4C2D-9413-BC6E425E238D}" type="slidenum">
              <a:rPr lang="en-US" altLang="en-US" sz="1100">
                <a:latin typeface="Verdana" pitchFamily="34" charset="0"/>
              </a:rPr>
              <a:pPr eaLnBrk="1" hangingPunct="1">
                <a:spcBef>
                  <a:spcPct val="0"/>
                </a:spcBef>
              </a:pPr>
              <a:t>7</a:t>
            </a:fld>
            <a:endParaRPr lang="en-US" altLang="en-US" sz="1100">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introduce the 3 next launches to come and launch swap</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2618637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From 14 Sep WS Slides :</a:t>
            </a:r>
          </a:p>
          <a:p>
            <a:r>
              <a:rPr lang="en-US" dirty="0" smtClean="0"/>
              <a:t>Observation requirements for a future Copernicus Space Component</a:t>
            </a:r>
          </a:p>
          <a:p>
            <a:r>
              <a:rPr lang="en-US" dirty="0" smtClean="0"/>
              <a:t>PRELIMINARY ANALYSIS OF OBSERVATION REQUIREMENTS</a:t>
            </a:r>
          </a:p>
          <a:p>
            <a:endParaRPr lang="en-US" dirty="0" smtClean="0"/>
          </a:p>
          <a:p>
            <a:r>
              <a:rPr lang="en-US" dirty="0" smtClean="0">
                <a:solidFill>
                  <a:srgbClr val="FF0000"/>
                </a:solidFill>
              </a:rPr>
              <a:t>1. CO2 Monitoring Task Force</a:t>
            </a:r>
            <a:r>
              <a:rPr lang="en-US" dirty="0" smtClean="0"/>
              <a:t> </a:t>
            </a:r>
          </a:p>
          <a:p>
            <a:r>
              <a:rPr lang="en-US" dirty="0" smtClean="0"/>
              <a:t>2. Arctic/Polar Task Force</a:t>
            </a:r>
          </a:p>
          <a:p>
            <a:r>
              <a:rPr lang="en-US" dirty="0" smtClean="0"/>
              <a:t>3. Thermal imaging-based high spatial resolution land surface temperature measurements Expert Group</a:t>
            </a:r>
          </a:p>
          <a:p>
            <a:r>
              <a:rPr lang="en-US" dirty="0" smtClean="0"/>
              <a:t>4. Hyperspectral imaging-based Expert Group</a:t>
            </a:r>
          </a:p>
          <a:p>
            <a:endParaRPr lang="en-US" dirty="0" smtClean="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22592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err="1" smtClean="0"/>
              <a:t>Targetted</a:t>
            </a:r>
            <a:r>
              <a:rPr lang="en-GB" altLang="en-US" dirty="0" smtClean="0"/>
              <a:t> overall cost EE9:</a:t>
            </a:r>
          </a:p>
          <a:p>
            <a:endParaRPr lang="en-GB" altLang="en-US" dirty="0" smtClean="0"/>
          </a:p>
          <a:p>
            <a:r>
              <a:rPr lang="en-GB" altLang="en-US" dirty="0" smtClean="0"/>
              <a:t>260</a:t>
            </a:r>
            <a:r>
              <a:rPr lang="en-GB" altLang="en-US" baseline="0" dirty="0" smtClean="0"/>
              <a:t> M€ (150 sat; 25 Ground Segment; 25 launcher; 40 ESA cost; 20 margin)</a:t>
            </a:r>
          </a:p>
          <a:p>
            <a:endParaRPr lang="en-GB" altLang="en-US" baseline="0" dirty="0" smtClean="0"/>
          </a:p>
          <a:p>
            <a:endParaRPr lang="en-GB" altLang="en-US" dirty="0"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spcBef>
                <a:spcPct val="30000"/>
              </a:spcBef>
              <a:defRPr sz="1200">
                <a:solidFill>
                  <a:schemeClr val="tx1"/>
                </a:solidFill>
                <a:latin typeface="Calibri" pitchFamily="34" charset="0"/>
                <a:ea typeface="MS PGothic" pitchFamily="34" charset="-128"/>
              </a:defRPr>
            </a:lvl1pPr>
            <a:lvl2pPr marL="742950" indent="-285750" defTabSz="862013" eaLnBrk="0" hangingPunct="0">
              <a:spcBef>
                <a:spcPct val="30000"/>
              </a:spcBef>
              <a:defRPr sz="1200">
                <a:solidFill>
                  <a:schemeClr val="tx1"/>
                </a:solidFill>
                <a:latin typeface="Calibri" pitchFamily="34" charset="0"/>
                <a:ea typeface="MS PGothic" pitchFamily="34" charset="-128"/>
              </a:defRPr>
            </a:lvl2pPr>
            <a:lvl3pPr marL="1143000" indent="-228600" defTabSz="862013" eaLnBrk="0" hangingPunct="0">
              <a:spcBef>
                <a:spcPct val="30000"/>
              </a:spcBef>
              <a:defRPr sz="1200">
                <a:solidFill>
                  <a:schemeClr val="tx1"/>
                </a:solidFill>
                <a:latin typeface="Calibri" pitchFamily="34" charset="0"/>
                <a:ea typeface="MS PGothic" pitchFamily="34" charset="-128"/>
              </a:defRPr>
            </a:lvl3pPr>
            <a:lvl4pPr marL="1600200" indent="-228600" defTabSz="862013" eaLnBrk="0" hangingPunct="0">
              <a:spcBef>
                <a:spcPct val="30000"/>
              </a:spcBef>
              <a:defRPr sz="1200">
                <a:solidFill>
                  <a:schemeClr val="tx1"/>
                </a:solidFill>
                <a:latin typeface="Calibri" pitchFamily="34" charset="0"/>
                <a:ea typeface="MS PGothic" pitchFamily="34" charset="-128"/>
              </a:defRPr>
            </a:lvl4pPr>
            <a:lvl5pPr marL="2057400" indent="-228600" defTabSz="862013" eaLnBrk="0" hangingPunct="0">
              <a:spcBef>
                <a:spcPct val="30000"/>
              </a:spcBef>
              <a:defRPr sz="1200">
                <a:solidFill>
                  <a:schemeClr val="tx1"/>
                </a:solidFill>
                <a:latin typeface="Calibri" pitchFamily="34" charset="0"/>
                <a:ea typeface="MS PGothic" pitchFamily="34" charset="-128"/>
              </a:defRPr>
            </a:lvl5pPr>
            <a:lvl6pPr marL="25146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F7CD06E-B0A6-44B4-A9C7-4F7400BB2377}" type="slidenum">
              <a:rPr lang="en-US" altLang="en-US" sz="1100" smtClean="0">
                <a:solidFill>
                  <a:srgbClr val="000000"/>
                </a:solidFill>
                <a:latin typeface="Verdana" pitchFamily="34" charset="0"/>
              </a:rPr>
              <a:pPr eaLnBrk="1" hangingPunct="1">
                <a:spcBef>
                  <a:spcPct val="0"/>
                </a:spcBef>
              </a:pPr>
              <a:t>11</a:t>
            </a:fld>
            <a:endParaRPr lang="en-US" altLang="en-US" sz="1100" smtClean="0">
              <a:solidFill>
                <a:srgbClr val="000000"/>
              </a:solidFill>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460375" y="693738"/>
            <a:ext cx="6149975" cy="3459162"/>
          </a:xfrm>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3.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 Id="rId25" Type="http://schemas.openxmlformats.org/officeDocument/2006/relationships/image" Target="../media/image48.png"/><Relationship Id="rId26" Type="http://schemas.openxmlformats.org/officeDocument/2006/relationships/image" Target="../media/image49.png"/><Relationship Id="rId27" Type="http://schemas.openxmlformats.org/officeDocument/2006/relationships/image" Target="../media/image50.png"/><Relationship Id="rId28" Type="http://schemas.openxmlformats.org/officeDocument/2006/relationships/image" Target="../media/image51.png"/><Relationship Id="rId29" Type="http://schemas.openxmlformats.org/officeDocument/2006/relationships/image" Target="../media/image52.png"/><Relationship Id="rId10" Type="http://schemas.openxmlformats.org/officeDocument/2006/relationships/image" Target="../media/image8.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39.png"/><Relationship Id="rId17" Type="http://schemas.openxmlformats.org/officeDocument/2006/relationships/image" Target="../media/image40.png"/><Relationship Id="rId18" Type="http://schemas.openxmlformats.org/officeDocument/2006/relationships/image" Target="../media/image41.png"/><Relationship Id="rId19" Type="http://schemas.openxmlformats.org/officeDocument/2006/relationships/image" Target="../media/image42.png"/><Relationship Id="rId1" Type="http://schemas.openxmlformats.org/officeDocument/2006/relationships/slideMaster" Target="../slideMasters/slideMaster1.xml"/><Relationship Id="rId2" Type="http://schemas.openxmlformats.org/officeDocument/2006/relationships/image" Target="../media/image28.jpe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5.png"/><Relationship Id="rId8" Type="http://schemas.openxmlformats.org/officeDocument/2006/relationships/image" Target="../media/image32.png"/></Relationships>
</file>

<file path=ppt/slideLayouts/_rels/slideLayout10.xml.rels><?xml version="1.0" encoding="UTF-8" standalone="yes"?>
<Relationships xmlns="http://schemas.openxmlformats.org/package/2006/relationships"><Relationship Id="rId9" Type="http://schemas.openxmlformats.org/officeDocument/2006/relationships/image" Target="../media/image33.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 Id="rId25" Type="http://schemas.openxmlformats.org/officeDocument/2006/relationships/image" Target="../media/image48.png"/><Relationship Id="rId26" Type="http://schemas.openxmlformats.org/officeDocument/2006/relationships/image" Target="../media/image49.png"/><Relationship Id="rId27" Type="http://schemas.openxmlformats.org/officeDocument/2006/relationships/image" Target="../media/image50.png"/><Relationship Id="rId28" Type="http://schemas.openxmlformats.org/officeDocument/2006/relationships/image" Target="../media/image51.png"/><Relationship Id="rId29" Type="http://schemas.openxmlformats.org/officeDocument/2006/relationships/image" Target="../media/image52.png"/><Relationship Id="rId10" Type="http://schemas.openxmlformats.org/officeDocument/2006/relationships/image" Target="../media/image8.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39.png"/><Relationship Id="rId17" Type="http://schemas.openxmlformats.org/officeDocument/2006/relationships/image" Target="../media/image40.png"/><Relationship Id="rId18" Type="http://schemas.openxmlformats.org/officeDocument/2006/relationships/image" Target="../media/image41.png"/><Relationship Id="rId19" Type="http://schemas.openxmlformats.org/officeDocument/2006/relationships/image" Target="../media/image42.png"/><Relationship Id="rId1" Type="http://schemas.openxmlformats.org/officeDocument/2006/relationships/slideMaster" Target="../slideMasters/slideMaster1.xml"/><Relationship Id="rId2" Type="http://schemas.openxmlformats.org/officeDocument/2006/relationships/image" Target="../media/image61.jpe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5.png"/><Relationship Id="rId8" Type="http://schemas.openxmlformats.org/officeDocument/2006/relationships/image" Target="../media/image32.png"/></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63.jpe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9.png"/><Relationship Id="rId20" Type="http://schemas.openxmlformats.org/officeDocument/2006/relationships/image" Target="../media/image20.png"/><Relationship Id="rId21" Type="http://schemas.openxmlformats.org/officeDocument/2006/relationships/image" Target="../media/image21.png"/><Relationship Id="rId22" Type="http://schemas.openxmlformats.org/officeDocument/2006/relationships/image" Target="../media/image22.png"/><Relationship Id="rId23" Type="http://schemas.openxmlformats.org/officeDocument/2006/relationships/image" Target="../media/image23.png"/><Relationship Id="rId24" Type="http://schemas.openxmlformats.org/officeDocument/2006/relationships/image" Target="../media/image24.png"/><Relationship Id="rId25" Type="http://schemas.openxmlformats.org/officeDocument/2006/relationships/image" Target="../media/image25.png"/><Relationship Id="rId26" Type="http://schemas.openxmlformats.org/officeDocument/2006/relationships/image" Target="../media/image26.png"/><Relationship Id="rId27" Type="http://schemas.openxmlformats.org/officeDocument/2006/relationships/image" Target="../media/image27.png"/><Relationship Id="rId28" Type="http://schemas.openxmlformats.org/officeDocument/2006/relationships/image" Target="../media/image30.png"/><Relationship Id="rId29" Type="http://schemas.openxmlformats.org/officeDocument/2006/relationships/image" Target="../media/image2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image" Target="../media/image19.png"/><Relationship Id="rId1" Type="http://schemas.openxmlformats.org/officeDocument/2006/relationships/slideMaster" Target="../slideMasters/slideMaster1.xml"/><Relationship Id="rId2" Type="http://schemas.openxmlformats.org/officeDocument/2006/relationships/image" Target="../media/image53.jpe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54.jpe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55.jpe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56.jpe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57.pn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58.jpe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59.jpe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60.jpe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16950723446_e7d8e1bfb9_o.jpg"/>
          <p:cNvPicPr>
            <a:picLocks noChangeAspect="1"/>
          </p:cNvPicPr>
          <p:nvPr userDrawn="1"/>
        </p:nvPicPr>
        <p:blipFill>
          <a:blip r:embed="rId2">
            <a:extLst>
              <a:ext uri="{28A0092B-C50C-407E-A947-70E740481C1C}">
                <a14:useLocalDpi xmlns:a14="http://schemas.microsoft.com/office/drawing/2010/main" val="0"/>
              </a:ext>
            </a:extLst>
          </a:blip>
          <a:srcRect l="48267" t="28851" r="595" b="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a:extLst>
              <a:ext uri="{28A0092B-C50C-407E-A947-70E740481C1C}">
                <a14:useLocalDpi xmlns:a14="http://schemas.microsoft.com/office/drawing/2010/main" val="0"/>
              </a:ext>
            </a:extLst>
          </a:blip>
          <a:srcRect t="-2" b="28613"/>
          <a:stretch>
            <a:fillRect/>
          </a:stretch>
        </p:blipFill>
        <p:spPr bwMode="auto">
          <a:xfrm>
            <a:off x="10383838" y="155575"/>
            <a:ext cx="16129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a:extLst>
              <a:ext uri="{28A0092B-C50C-407E-A947-70E740481C1C}">
                <a14:useLocalDpi xmlns:a14="http://schemas.microsoft.com/office/drawing/2010/main" val="0"/>
              </a:ext>
            </a:extLst>
          </a:blip>
          <a:srcRect t="83098" b="-5313"/>
          <a:stretch>
            <a:fillRect/>
          </a:stretch>
        </p:blipFill>
        <p:spPr bwMode="auto">
          <a:xfrm>
            <a:off x="10383838" y="6611938"/>
            <a:ext cx="15970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62"/>
          <p:cNvGrpSpPr>
            <a:grpSpLocks/>
          </p:cNvGrpSpPr>
          <p:nvPr userDrawn="1"/>
        </p:nvGrpSpPr>
        <p:grpSpPr bwMode="auto">
          <a:xfrm>
            <a:off x="230188" y="6621463"/>
            <a:ext cx="9102725" cy="111125"/>
            <a:chOff x="172269" y="6621494"/>
            <a:chExt cx="6826666" cy="111519"/>
          </a:xfrm>
        </p:grpSpPr>
        <p:pic>
          <p:nvPicPr>
            <p:cNvPr id="10" name="Picture 63" descr="at.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41521843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pic>
        <p:nvPicPr>
          <p:cNvPr id="4" name="Picture 31" descr="Vega_VV04_IXV_Liftoff_970PX.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a:extLst>
              <a:ext uri="{28A0092B-C50C-407E-A947-70E740481C1C}">
                <a14:useLocalDpi xmlns:a14="http://schemas.microsoft.com/office/drawing/2010/main" val="0"/>
              </a:ext>
            </a:extLst>
          </a:blip>
          <a:srcRect t="-2" b="28613"/>
          <a:stretch>
            <a:fillRect/>
          </a:stretch>
        </p:blipFill>
        <p:spPr bwMode="auto">
          <a:xfrm>
            <a:off x="10383838" y="155575"/>
            <a:ext cx="16129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a:extLst>
              <a:ext uri="{28A0092B-C50C-407E-A947-70E740481C1C}">
                <a14:useLocalDpi xmlns:a14="http://schemas.microsoft.com/office/drawing/2010/main" val="0"/>
              </a:ext>
            </a:extLst>
          </a:blip>
          <a:srcRect t="83098" b="-5313"/>
          <a:stretch>
            <a:fillRect/>
          </a:stretch>
        </p:blipFill>
        <p:spPr bwMode="auto">
          <a:xfrm>
            <a:off x="10383838" y="6611938"/>
            <a:ext cx="15970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37"/>
          <p:cNvGrpSpPr>
            <a:grpSpLocks/>
          </p:cNvGrpSpPr>
          <p:nvPr userDrawn="1"/>
        </p:nvGrpSpPr>
        <p:grpSpPr bwMode="auto">
          <a:xfrm>
            <a:off x="230188" y="6621463"/>
            <a:ext cx="9102725" cy="111125"/>
            <a:chOff x="172269" y="6621494"/>
            <a:chExt cx="6826666" cy="111519"/>
          </a:xfrm>
        </p:grpSpPr>
        <p:pic>
          <p:nvPicPr>
            <p:cNvPr id="10" name="Picture 38" descr="at.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descr="be.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descr="ca.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descr="ch.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2" descr="cz.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3" descr="de.pn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dk.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ee.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6" descr="es.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7" descr="fi.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8" descr="fr.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gr.pn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hu.png"/>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1" descr="ie.png"/>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it.png"/>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3" descr="lu.png"/>
            <p:cNvPicPr>
              <a:picLocks noChangeAspect="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4" descr="nl.png"/>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5" descr="no.png"/>
            <p:cNvPicPr>
              <a:picLocks noChangeAspect="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6" descr="pl.png"/>
            <p:cNvPicPr>
              <a:picLocks noChangeAspect="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7" descr="pt.png"/>
            <p:cNvPicPr>
              <a:picLocks noChangeAspect="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8" descr="ro.png"/>
            <p:cNvPicPr>
              <a:picLocks noChangeAspect="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9" descr="se.png"/>
            <p:cNvPicPr>
              <a:picLocks noChangeAspect="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0" descr="uk.png"/>
            <p:cNvPicPr>
              <a:picLocks noChangeAspect="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1" descr="si.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03782354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pic>
        <p:nvPicPr>
          <p:cNvPr id="4" name="Picture 31" descr="cover slide 62.png"/>
          <p:cNvPicPr>
            <a:picLocks noChangeAspect="1"/>
          </p:cNvPicPr>
          <p:nvPr userDrawn="1"/>
        </p:nvPicPr>
        <p:blipFill>
          <a:blip r:embed="rId2">
            <a:extLst>
              <a:ext uri="{28A0092B-C50C-407E-A947-70E740481C1C}">
                <a14:useLocalDpi xmlns:a14="http://schemas.microsoft.com/office/drawing/2010/main" val="0"/>
              </a:ext>
            </a:extLst>
          </a:blip>
          <a:srcRect t="5484" r="1521" b="4765"/>
          <a:stretch>
            <a:fillRect/>
          </a:stretch>
        </p:blipFill>
        <p:spPr bwMode="auto">
          <a:xfrm>
            <a:off x="0" y="-4763"/>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print">
            <a:extLst>
              <a:ext uri="{28A0092B-C50C-407E-A947-70E740481C1C}">
                <a14:useLocalDpi xmlns:a14="http://schemas.microsoft.com/office/drawing/2010/main" val="0"/>
              </a:ext>
            </a:extLst>
          </a:blip>
          <a:srcRect t="-2" b="28613"/>
          <a:stretch>
            <a:fillRect/>
          </a:stretch>
        </p:blipFill>
        <p:spPr bwMode="auto">
          <a:xfrm>
            <a:off x="10787063"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a:extLst>
              <a:ext uri="{28A0092B-C50C-407E-A947-70E740481C1C}">
                <a14:useLocalDpi xmlns:a14="http://schemas.microsoft.com/office/drawing/2010/main" val="0"/>
              </a:ext>
            </a:extLst>
          </a:blip>
          <a:srcRect t="83098" b="-5313"/>
          <a:stretch>
            <a:fillRect/>
          </a:stretch>
        </p:blipFill>
        <p:spPr bwMode="auto">
          <a:xfrm>
            <a:off x="10818813" y="6611938"/>
            <a:ext cx="11969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225425" y="6621463"/>
            <a:ext cx="6826250" cy="111125"/>
            <a:chOff x="226046" y="6621472"/>
            <a:chExt cx="6826250" cy="111125"/>
          </a:xfrm>
        </p:grpSpPr>
        <p:pic>
          <p:nvPicPr>
            <p:cNvPr id="10" name="Picture 63" descr="at.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415776914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6" descr="011_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print">
            <a:extLst>
              <a:ext uri="{28A0092B-C50C-407E-A947-70E740481C1C}">
                <a14:useLocalDpi xmlns:a14="http://schemas.microsoft.com/office/drawing/2010/main" val="0"/>
              </a:ext>
            </a:extLst>
          </a:blip>
          <a:srcRect t="-2" b="28613"/>
          <a:stretch>
            <a:fillRect/>
          </a:stretch>
        </p:blipFill>
        <p:spPr bwMode="auto">
          <a:xfrm>
            <a:off x="10787063"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a:extLst>
              <a:ext uri="{28A0092B-C50C-407E-A947-70E740481C1C}">
                <a14:useLocalDpi xmlns:a14="http://schemas.microsoft.com/office/drawing/2010/main" val="0"/>
              </a:ext>
            </a:extLst>
          </a:blip>
          <a:srcRect t="83098" b="-5313"/>
          <a:stretch>
            <a:fillRect/>
          </a:stretch>
        </p:blipFill>
        <p:spPr bwMode="auto">
          <a:xfrm>
            <a:off x="10818813" y="6611938"/>
            <a:ext cx="11969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225425" y="6621463"/>
            <a:ext cx="6826250" cy="111125"/>
            <a:chOff x="226046" y="6621472"/>
            <a:chExt cx="6826250" cy="111125"/>
          </a:xfrm>
        </p:grpSpPr>
        <p:pic>
          <p:nvPicPr>
            <p:cNvPr id="10" name="Picture 63" descr="at.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21792063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907184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6000" y="3306617"/>
            <a:ext cx="10385400" cy="707886"/>
          </a:xfrm>
        </p:spPr>
        <p:txBody>
          <a:bodyPr anchor="t"/>
          <a:lstStyle>
            <a:lvl1pPr algn="l">
              <a:defRPr sz="4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816000" y="1806426"/>
            <a:ext cx="10385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548893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821269" y="1673225"/>
            <a:ext cx="5185835"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6210297" y="1673225"/>
            <a:ext cx="5184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174680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5497" y="1666800"/>
            <a:ext cx="51936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6193368" y="1666875"/>
            <a:ext cx="5195221"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193368" y="2174891"/>
            <a:ext cx="5198533" cy="3816351"/>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825600" y="2174411"/>
            <a:ext cx="5198533" cy="3816351"/>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itle 1"/>
          <p:cNvSpPr>
            <a:spLocks noGrp="1"/>
          </p:cNvSpPr>
          <p:nvPr>
            <p:ph type="title"/>
          </p:nvPr>
        </p:nvSpPr>
        <p:spPr>
          <a:xfrm>
            <a:off x="190784" y="159650"/>
            <a:ext cx="9566461"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74227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068894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451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55" y="1666880"/>
            <a:ext cx="6625167" cy="4324351"/>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825500" y="1666811"/>
            <a:ext cx="3795184" cy="43243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tle 1"/>
          <p:cNvSpPr>
            <a:spLocks noGrp="1"/>
          </p:cNvSpPr>
          <p:nvPr>
            <p:ph type="title"/>
          </p:nvPr>
        </p:nvSpPr>
        <p:spPr>
          <a:xfrm>
            <a:off x="190784" y="159650"/>
            <a:ext cx="9566461"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80127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31" descr="Maxwell_Test_Chamber_970PX.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835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36"/>
          <p:cNvGrpSpPr>
            <a:grpSpLocks/>
          </p:cNvGrpSpPr>
          <p:nvPr userDrawn="1"/>
        </p:nvGrpSpPr>
        <p:grpSpPr bwMode="auto">
          <a:xfrm>
            <a:off x="225425" y="6621463"/>
            <a:ext cx="6826250" cy="111125"/>
            <a:chOff x="226046" y="6621472"/>
            <a:chExt cx="6826250" cy="111125"/>
          </a:xfrm>
        </p:grpSpPr>
        <p:pic>
          <p:nvPicPr>
            <p:cNvPr id="8" name="Picture 63" descr="a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be.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ca.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6" descr="ch.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7" descr="cz.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8" descr="d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9" descr="d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e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es.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2" descr="f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3" descr="fr.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gr.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5" descr="hu.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6" descr="ie.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descr="it.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 descr="lu.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9" descr="nl.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0" descr="no.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1" descr="pl.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pt.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ro.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4" descr="se.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5" descr="u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6" descr="si.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61"/>
          <p:cNvPicPr>
            <a:picLocks noChangeAspect="1"/>
          </p:cNvPicPr>
          <p:nvPr userDrawn="1"/>
        </p:nvPicPr>
        <p:blipFill>
          <a:blip r:embed="rId28">
            <a:extLst>
              <a:ext uri="{28A0092B-C50C-407E-A947-70E740481C1C}">
                <a14:useLocalDpi xmlns:a14="http://schemas.microsoft.com/office/drawing/2010/main" val="0"/>
              </a:ext>
            </a:extLst>
          </a:blip>
          <a:srcRect t="83098" b="-5313"/>
          <a:stretch>
            <a:fillRect/>
          </a:stretch>
        </p:blipFill>
        <p:spPr bwMode="auto">
          <a:xfrm>
            <a:off x="10818813" y="6611938"/>
            <a:ext cx="11969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8"/>
          <p:cNvPicPr>
            <a:picLocks noChangeAspect="1"/>
          </p:cNvPicPr>
          <p:nvPr userDrawn="1"/>
        </p:nvPicPr>
        <p:blipFill>
          <a:blip r:embed="rId29" cstate="print">
            <a:extLst>
              <a:ext uri="{28A0092B-C50C-407E-A947-70E740481C1C}">
                <a14:useLocalDpi xmlns:a14="http://schemas.microsoft.com/office/drawing/2010/main" val="0"/>
              </a:ext>
            </a:extLst>
          </a:blip>
          <a:srcRect t="-2" b="28613"/>
          <a:stretch>
            <a:fillRect/>
          </a:stretch>
        </p:blipFill>
        <p:spPr bwMode="auto">
          <a:xfrm>
            <a:off x="10787063"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35342164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000" y="5069103"/>
            <a:ext cx="79104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2135716" y="1666885"/>
            <a:ext cx="7909984"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2136000" y="5372116"/>
            <a:ext cx="7910400" cy="619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747806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Tree>
    <p:extLst>
      <p:ext uri="{BB962C8B-B14F-4D97-AF65-F5344CB8AC3E}">
        <p14:creationId xmlns:p14="http://schemas.microsoft.com/office/powerpoint/2010/main" val="21188019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pic>
        <p:nvPicPr>
          <p:cNvPr id="4" name="Picture 32" descr="Winter_Moon.jpg"/>
          <p:cNvPicPr>
            <a:picLocks noChangeAspect="1"/>
          </p:cNvPicPr>
          <p:nvPr userDrawn="1"/>
        </p:nvPicPr>
        <p:blipFill>
          <a:blip r:embed="rId2">
            <a:extLst>
              <a:ext uri="{28A0092B-C50C-407E-A947-70E740481C1C}">
                <a14:useLocalDpi xmlns:a14="http://schemas.microsoft.com/office/drawing/2010/main" val="0"/>
              </a:ext>
            </a:extLst>
          </a:blip>
          <a:srcRect l="339" t="15489" r="2" b="535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print">
            <a:extLst>
              <a:ext uri="{28A0092B-C50C-407E-A947-70E740481C1C}">
                <a14:useLocalDpi xmlns:a14="http://schemas.microsoft.com/office/drawing/2010/main" val="0"/>
              </a:ext>
            </a:extLst>
          </a:blip>
          <a:srcRect t="-2" b="28613"/>
          <a:stretch>
            <a:fillRect/>
          </a:stretch>
        </p:blipFill>
        <p:spPr bwMode="auto">
          <a:xfrm>
            <a:off x="10787063"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a:extLst>
              <a:ext uri="{28A0092B-C50C-407E-A947-70E740481C1C}">
                <a14:useLocalDpi xmlns:a14="http://schemas.microsoft.com/office/drawing/2010/main" val="0"/>
              </a:ext>
            </a:extLst>
          </a:blip>
          <a:srcRect t="83098" b="-5313"/>
          <a:stretch>
            <a:fillRect/>
          </a:stretch>
        </p:blipFill>
        <p:spPr bwMode="auto">
          <a:xfrm>
            <a:off x="10818813" y="6611938"/>
            <a:ext cx="11969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225425" y="6621463"/>
            <a:ext cx="6826250" cy="111125"/>
            <a:chOff x="226046" y="6621472"/>
            <a:chExt cx="6826250" cy="111125"/>
          </a:xfrm>
        </p:grpSpPr>
        <p:pic>
          <p:nvPicPr>
            <p:cNvPr id="10" name="Picture 63" descr="at.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938679385"/>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4288"/>
            <a:ext cx="12192000" cy="6872288"/>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eaLnBrk="1" hangingPunct="1">
              <a:defRPr/>
            </a:pPr>
            <a:endParaRPr lang="en-US" altLang="en-US" smtClean="0">
              <a:solidFill>
                <a:srgbClr val="FFFFFF"/>
              </a:solidFill>
              <a:latin typeface="Arial" pitchFamily="34" charset="0"/>
            </a:endParaRPr>
          </a:p>
        </p:txBody>
      </p:sp>
      <p:pic>
        <p:nvPicPr>
          <p:cNvPr id="5" name="Picture 31" descr="Comet_activity_21_June_970PX.jpg"/>
          <p:cNvPicPr>
            <a:picLocks noChangeAspect="1"/>
          </p:cNvPicPr>
          <p:nvPr userDrawn="1"/>
        </p:nvPicPr>
        <p:blipFill>
          <a:blip r:embed="rId2">
            <a:extLst>
              <a:ext uri="{28A0092B-C50C-407E-A947-70E740481C1C}">
                <a14:useLocalDpi xmlns:a14="http://schemas.microsoft.com/office/drawing/2010/main" val="0"/>
              </a:ext>
            </a:extLst>
          </a:blip>
          <a:srcRect t="8205" r="11816" b="11278"/>
          <a:stretch>
            <a:fillRect/>
          </a:stretch>
        </p:blipFill>
        <p:spPr bwMode="auto">
          <a:xfrm>
            <a:off x="1843088" y="-14288"/>
            <a:ext cx="100298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print">
            <a:extLst>
              <a:ext uri="{28A0092B-C50C-407E-A947-70E740481C1C}">
                <a14:useLocalDpi xmlns:a14="http://schemas.microsoft.com/office/drawing/2010/main" val="0"/>
              </a:ext>
            </a:extLst>
          </a:blip>
          <a:srcRect t="-2" b="28613"/>
          <a:stretch>
            <a:fillRect/>
          </a:stretch>
        </p:blipFill>
        <p:spPr bwMode="auto">
          <a:xfrm>
            <a:off x="10787063"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a:extLst>
              <a:ext uri="{28A0092B-C50C-407E-A947-70E740481C1C}">
                <a14:useLocalDpi xmlns:a14="http://schemas.microsoft.com/office/drawing/2010/main" val="0"/>
              </a:ext>
            </a:extLst>
          </a:blip>
          <a:srcRect t="83098" b="-5313"/>
          <a:stretch>
            <a:fillRect/>
          </a:stretch>
        </p:blipFill>
        <p:spPr bwMode="auto">
          <a:xfrm>
            <a:off x="10818813" y="6611938"/>
            <a:ext cx="11969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3" descr="at.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5425" y="6624638"/>
            <a:ext cx="1651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4825" y="6624638"/>
            <a:ext cx="1635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88163" y="6621463"/>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08663" y="6624638"/>
            <a:ext cx="1651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813" y="6624638"/>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184400" y="6624638"/>
            <a:ext cx="1635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625" y="6624638"/>
            <a:ext cx="1635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1438" y="6624638"/>
            <a:ext cx="1651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49863" y="6624638"/>
            <a:ext cx="1651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25600" y="6624638"/>
            <a:ext cx="1635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3413" y="6624638"/>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462213" y="6624638"/>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38438" y="6624638"/>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016250" y="6624638"/>
            <a:ext cx="1635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294063" y="6624638"/>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571875" y="6624638"/>
            <a:ext cx="1635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852863" y="6624638"/>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137025" y="6624638"/>
            <a:ext cx="1635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413250" y="6624638"/>
            <a:ext cx="1635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692650" y="6624638"/>
            <a:ext cx="1635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973638" y="6624638"/>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5529263" y="6624638"/>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083300" y="6624638"/>
            <a:ext cx="1651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488113" y="6623050"/>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408467778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31" descr="Imja_glacier_Himalayas_970PX.jpg"/>
          <p:cNvPicPr>
            <a:picLocks noChangeAspect="1"/>
          </p:cNvPicPr>
          <p:nvPr userDrawn="1"/>
        </p:nvPicPr>
        <p:blipFill>
          <a:blip r:embed="rId2">
            <a:extLst>
              <a:ext uri="{28A0092B-C50C-407E-A947-70E740481C1C}">
                <a14:useLocalDpi xmlns:a14="http://schemas.microsoft.com/office/drawing/2010/main" val="0"/>
              </a:ext>
            </a:extLst>
          </a:blip>
          <a:srcRect l="-72" t="2287" r="69" b="2255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print">
            <a:extLst>
              <a:ext uri="{28A0092B-C50C-407E-A947-70E740481C1C}">
                <a14:useLocalDpi xmlns:a14="http://schemas.microsoft.com/office/drawing/2010/main" val="0"/>
              </a:ext>
            </a:extLst>
          </a:blip>
          <a:srcRect t="-2" b="28613"/>
          <a:stretch>
            <a:fillRect/>
          </a:stretch>
        </p:blipFill>
        <p:spPr bwMode="auto">
          <a:xfrm>
            <a:off x="10787063"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a:extLst>
              <a:ext uri="{28A0092B-C50C-407E-A947-70E740481C1C}">
                <a14:useLocalDpi xmlns:a14="http://schemas.microsoft.com/office/drawing/2010/main" val="0"/>
              </a:ext>
            </a:extLst>
          </a:blip>
          <a:srcRect t="83098" b="-5313"/>
          <a:stretch>
            <a:fillRect/>
          </a:stretch>
        </p:blipFill>
        <p:spPr bwMode="auto">
          <a:xfrm>
            <a:off x="10818813" y="6611938"/>
            <a:ext cx="11969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225425" y="6621463"/>
            <a:ext cx="6826250" cy="111125"/>
            <a:chOff x="226046" y="6621472"/>
            <a:chExt cx="6826250" cy="111125"/>
          </a:xfrm>
        </p:grpSpPr>
        <p:pic>
          <p:nvPicPr>
            <p:cNvPr id="10" name="Picture 63" descr="at.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62752750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 name="Picture 31" descr="Alphasat_artist_s_impression_970px.png"/>
          <p:cNvPicPr>
            <a:picLocks noChangeAspect="1"/>
          </p:cNvPicPr>
          <p:nvPr userDrawn="1"/>
        </p:nvPicPr>
        <p:blipFill>
          <a:blip r:embed="rId2">
            <a:extLst>
              <a:ext uri="{28A0092B-C50C-407E-A947-70E740481C1C}">
                <a14:useLocalDpi xmlns:a14="http://schemas.microsoft.com/office/drawing/2010/main" val="0"/>
              </a:ext>
            </a:extLst>
          </a:blip>
          <a:srcRect t="14944" b="10159"/>
          <a:stretch>
            <a:fillRect/>
          </a:stretch>
        </p:blipFill>
        <p:spPr bwMode="auto">
          <a:xfrm>
            <a:off x="0" y="0"/>
            <a:ext cx="12209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print">
            <a:extLst>
              <a:ext uri="{28A0092B-C50C-407E-A947-70E740481C1C}">
                <a14:useLocalDpi xmlns:a14="http://schemas.microsoft.com/office/drawing/2010/main" val="0"/>
              </a:ext>
            </a:extLst>
          </a:blip>
          <a:srcRect t="-2" b="28613"/>
          <a:stretch>
            <a:fillRect/>
          </a:stretch>
        </p:blipFill>
        <p:spPr bwMode="auto">
          <a:xfrm>
            <a:off x="10787063"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a:extLst>
              <a:ext uri="{28A0092B-C50C-407E-A947-70E740481C1C}">
                <a14:useLocalDpi xmlns:a14="http://schemas.microsoft.com/office/drawing/2010/main" val="0"/>
              </a:ext>
            </a:extLst>
          </a:blip>
          <a:srcRect t="83098" b="-5313"/>
          <a:stretch>
            <a:fillRect/>
          </a:stretch>
        </p:blipFill>
        <p:spPr bwMode="auto">
          <a:xfrm>
            <a:off x="10818813" y="6611938"/>
            <a:ext cx="11969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225425" y="6621463"/>
            <a:ext cx="6826250" cy="111125"/>
            <a:chOff x="226046" y="6621472"/>
            <a:chExt cx="6826250" cy="111125"/>
          </a:xfrm>
        </p:grpSpPr>
        <p:pic>
          <p:nvPicPr>
            <p:cNvPr id="10" name="Picture 63" descr="at.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48709456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4288"/>
            <a:ext cx="12192000" cy="6872288"/>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eaLnBrk="1" hangingPunct="1">
              <a:defRPr/>
            </a:pPr>
            <a:endParaRPr lang="en-US" altLang="en-US" smtClean="0">
              <a:solidFill>
                <a:srgbClr val="FFFFFF"/>
              </a:solidFill>
              <a:latin typeface="Arial" pitchFamily="34" charset="0"/>
            </a:endParaRPr>
          </a:p>
        </p:txBody>
      </p:sp>
      <p:pic>
        <p:nvPicPr>
          <p:cNvPr id="5" name="Picture 32" descr="navigation.jpg"/>
          <p:cNvPicPr>
            <a:picLocks noChangeAspect="1"/>
          </p:cNvPicPr>
          <p:nvPr userDrawn="1"/>
        </p:nvPicPr>
        <p:blipFill>
          <a:blip r:embed="rId2">
            <a:extLst>
              <a:ext uri="{28A0092B-C50C-407E-A947-70E740481C1C}">
                <a14:useLocalDpi xmlns:a14="http://schemas.microsoft.com/office/drawing/2010/main" val="0"/>
              </a:ext>
            </a:extLst>
          </a:blip>
          <a:srcRect l="6105" b="10957"/>
          <a:stretch>
            <a:fillRect/>
          </a:stretch>
        </p:blipFill>
        <p:spPr bwMode="auto">
          <a:xfrm>
            <a:off x="28241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print">
            <a:extLst>
              <a:ext uri="{28A0092B-C50C-407E-A947-70E740481C1C}">
                <a14:useLocalDpi xmlns:a14="http://schemas.microsoft.com/office/drawing/2010/main" val="0"/>
              </a:ext>
            </a:extLst>
          </a:blip>
          <a:srcRect t="-2" b="28613"/>
          <a:stretch>
            <a:fillRect/>
          </a:stretch>
        </p:blipFill>
        <p:spPr bwMode="auto">
          <a:xfrm>
            <a:off x="10787063"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a:extLst>
              <a:ext uri="{28A0092B-C50C-407E-A947-70E740481C1C}">
                <a14:useLocalDpi xmlns:a14="http://schemas.microsoft.com/office/drawing/2010/main" val="0"/>
              </a:ext>
            </a:extLst>
          </a:blip>
          <a:srcRect t="83098" b="-5313"/>
          <a:stretch>
            <a:fillRect/>
          </a:stretch>
        </p:blipFill>
        <p:spPr bwMode="auto">
          <a:xfrm>
            <a:off x="10818813" y="6611938"/>
            <a:ext cx="11969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9"/>
          <p:cNvGrpSpPr>
            <a:grpSpLocks/>
          </p:cNvGrpSpPr>
          <p:nvPr userDrawn="1"/>
        </p:nvGrpSpPr>
        <p:grpSpPr bwMode="auto">
          <a:xfrm>
            <a:off x="225425" y="6621463"/>
            <a:ext cx="6826250" cy="111125"/>
            <a:chOff x="226046" y="6621472"/>
            <a:chExt cx="6826250" cy="111125"/>
          </a:xfrm>
        </p:grpSpPr>
        <p:pic>
          <p:nvPicPr>
            <p:cNvPr id="11" name="Picture 63" descr="at.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descr="be.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descr="ca.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6" descr="ch.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7" descr="cz.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8" descr="d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9" descr="dk.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0" descr="e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1" descr="es.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2" descr="fi.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fr.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4" descr="gr.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5" descr="hu.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6" descr="ie.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it.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8" descr="lu.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9" descr="nl.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0" descr="no.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1" descr="pl.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2" descr="pt.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3" descr="ro.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4" descr="se.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5" descr="u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6" descr="si.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654178797"/>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4" name="Picture 31" descr="Alexander_Gerst_spacewalk_970px.jpg"/>
          <p:cNvPicPr>
            <a:picLocks noChangeAspect="1"/>
          </p:cNvPicPr>
          <p:nvPr userDrawn="1"/>
        </p:nvPicPr>
        <p:blipFill>
          <a:blip r:embed="rId2">
            <a:extLst>
              <a:ext uri="{28A0092B-C50C-407E-A947-70E740481C1C}">
                <a14:useLocalDpi xmlns:a14="http://schemas.microsoft.com/office/drawing/2010/main" val="0"/>
              </a:ext>
            </a:extLst>
          </a:blip>
          <a:srcRect l="2" t="13858" r="761" b="1169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print">
            <a:extLst>
              <a:ext uri="{28A0092B-C50C-407E-A947-70E740481C1C}">
                <a14:useLocalDpi xmlns:a14="http://schemas.microsoft.com/office/drawing/2010/main" val="0"/>
              </a:ext>
            </a:extLst>
          </a:blip>
          <a:srcRect t="-2" b="28613"/>
          <a:stretch>
            <a:fillRect/>
          </a:stretch>
        </p:blipFill>
        <p:spPr bwMode="auto">
          <a:xfrm>
            <a:off x="10787063"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a:extLst>
              <a:ext uri="{28A0092B-C50C-407E-A947-70E740481C1C}">
                <a14:useLocalDpi xmlns:a14="http://schemas.microsoft.com/office/drawing/2010/main" val="0"/>
              </a:ext>
            </a:extLst>
          </a:blip>
          <a:srcRect t="83098" b="-5313"/>
          <a:stretch>
            <a:fillRect/>
          </a:stretch>
        </p:blipFill>
        <p:spPr bwMode="auto">
          <a:xfrm>
            <a:off x="10818813" y="6611938"/>
            <a:ext cx="11969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225425" y="6621463"/>
            <a:ext cx="6826250" cy="111125"/>
            <a:chOff x="226046" y="6621472"/>
            <a:chExt cx="6826250" cy="111125"/>
          </a:xfrm>
        </p:grpSpPr>
        <p:pic>
          <p:nvPicPr>
            <p:cNvPr id="10" name="Picture 63" descr="at.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895288738"/>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4" name="Picture 31" descr="Liftoff_of_Vega_VV06_carrying_LISA_Pathfinder_970PX.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1219358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0" y="6503988"/>
            <a:ext cx="1176496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print">
            <a:extLst>
              <a:ext uri="{28A0092B-C50C-407E-A947-70E740481C1C}">
                <a14:useLocalDpi xmlns:a14="http://schemas.microsoft.com/office/drawing/2010/main" val="0"/>
              </a:ext>
            </a:extLst>
          </a:blip>
          <a:srcRect t="-2" b="28613"/>
          <a:stretch>
            <a:fillRect/>
          </a:stretch>
        </p:blipFill>
        <p:spPr bwMode="auto">
          <a:xfrm>
            <a:off x="10787063"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a:extLst>
              <a:ext uri="{28A0092B-C50C-407E-A947-70E740481C1C}">
                <a14:useLocalDpi xmlns:a14="http://schemas.microsoft.com/office/drawing/2010/main" val="0"/>
              </a:ext>
            </a:extLst>
          </a:blip>
          <a:srcRect t="83098" b="-5313"/>
          <a:stretch>
            <a:fillRect/>
          </a:stretch>
        </p:blipFill>
        <p:spPr bwMode="auto">
          <a:xfrm>
            <a:off x="10818813" y="6611938"/>
            <a:ext cx="11969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225425" y="6621463"/>
            <a:ext cx="6826250" cy="111125"/>
            <a:chOff x="226046" y="6621472"/>
            <a:chExt cx="6826250" cy="111125"/>
          </a:xfrm>
        </p:grpSpPr>
        <p:pic>
          <p:nvPicPr>
            <p:cNvPr id="10" name="Picture 63" descr="at.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567913" y="3679993"/>
            <a:ext cx="10598400" cy="421975"/>
          </a:xfrm>
          <a:solidFill>
            <a:srgbClr val="0070C0"/>
          </a:solidFill>
        </p:spPr>
        <p:txBody>
          <a:bodyPr>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408665" y="2211954"/>
            <a:ext cx="10596033" cy="584775"/>
          </a:xfrm>
        </p:spPr>
        <p:txBody>
          <a:bodyPr/>
          <a:lstStyle>
            <a:lvl1pPr>
              <a:defRPr sz="32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496392101"/>
      </p:ext>
    </p:extLst>
  </p:cSld>
  <p:clrMapOvr>
    <a:masterClrMapping/>
  </p:clrMapOvr>
  <p:hf sldNum="0" hdr="0" dt="0"/>
</p:sldLayout>
</file>

<file path=ppt/slideMasters/_rels/slideMaster1.xml.rels><?xml version="1.0" encoding="UTF-8" standalone="yes"?>
<Relationships xmlns="http://schemas.openxmlformats.org/package/2006/relationships"><Relationship Id="rId46" Type="http://schemas.openxmlformats.org/officeDocument/2006/relationships/image" Target="../media/image24.png"/><Relationship Id="rId47" Type="http://schemas.openxmlformats.org/officeDocument/2006/relationships/image" Target="../media/image25.png"/><Relationship Id="rId48" Type="http://schemas.openxmlformats.org/officeDocument/2006/relationships/image" Target="../media/image26.png"/><Relationship Id="rId49" Type="http://schemas.openxmlformats.org/officeDocument/2006/relationships/image" Target="../media/image27.png"/><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jpeg"/><Relationship Id="rId24" Type="http://schemas.openxmlformats.org/officeDocument/2006/relationships/image" Target="../media/image2.png"/><Relationship Id="rId25" Type="http://schemas.openxmlformats.org/officeDocument/2006/relationships/image" Target="../media/image3.png"/><Relationship Id="rId26" Type="http://schemas.openxmlformats.org/officeDocument/2006/relationships/image" Target="../media/image4.png"/><Relationship Id="rId27" Type="http://schemas.openxmlformats.org/officeDocument/2006/relationships/image" Target="../media/image5.png"/><Relationship Id="rId28" Type="http://schemas.openxmlformats.org/officeDocument/2006/relationships/image" Target="../media/image6.png"/><Relationship Id="rId2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image" Target="../media/image8.png"/><Relationship Id="rId31" Type="http://schemas.openxmlformats.org/officeDocument/2006/relationships/image" Target="../media/image9.png"/><Relationship Id="rId32" Type="http://schemas.openxmlformats.org/officeDocument/2006/relationships/image" Target="../media/image10.png"/><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11.png"/><Relationship Id="rId34" Type="http://schemas.openxmlformats.org/officeDocument/2006/relationships/image" Target="../media/image12.png"/><Relationship Id="rId35" Type="http://schemas.openxmlformats.org/officeDocument/2006/relationships/image" Target="../media/image13.png"/><Relationship Id="rId36" Type="http://schemas.openxmlformats.org/officeDocument/2006/relationships/image" Target="../media/image1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image" Target="../media/image15.png"/><Relationship Id="rId38" Type="http://schemas.openxmlformats.org/officeDocument/2006/relationships/image" Target="../media/image16.png"/><Relationship Id="rId39" Type="http://schemas.openxmlformats.org/officeDocument/2006/relationships/image" Target="../media/image17.png"/><Relationship Id="rId40" Type="http://schemas.openxmlformats.org/officeDocument/2006/relationships/image" Target="../media/image18.png"/><Relationship Id="rId41" Type="http://schemas.openxmlformats.org/officeDocument/2006/relationships/image" Target="../media/image19.png"/><Relationship Id="rId42" Type="http://schemas.openxmlformats.org/officeDocument/2006/relationships/image" Target="../media/image20.png"/><Relationship Id="rId43" Type="http://schemas.openxmlformats.org/officeDocument/2006/relationships/image" Target="../media/image21.png"/><Relationship Id="rId44" Type="http://schemas.openxmlformats.org/officeDocument/2006/relationships/image" Target="../media/image22.png"/><Relationship Id="rId45"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PT_Footer.jp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6491288"/>
            <a:ext cx="1219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8" descr="PPT_Footer.jp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044825" y="64912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228600" y="863600"/>
            <a:ext cx="11663363"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Text Box 34"/>
          <p:cNvSpPr txBox="1">
            <a:spLocks noChangeAspect="1" noChangeArrowheads="1"/>
          </p:cNvSpPr>
          <p:nvPr/>
        </p:nvSpPr>
        <p:spPr bwMode="auto">
          <a:xfrm>
            <a:off x="5973763" y="6296025"/>
            <a:ext cx="6027737" cy="147638"/>
          </a:xfrm>
          <a:prstGeom prst="rect">
            <a:avLst/>
          </a:prstGeom>
          <a:noFill/>
          <a:ln w="9525">
            <a:noFill/>
            <a:miter lim="800000"/>
            <a:headEnd/>
            <a:tailEnd/>
          </a:ln>
          <a:effectLst/>
        </p:spPr>
        <p:txBody>
          <a:bodyPr wrap="none" rIns="0"/>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spcBef>
                <a:spcPct val="50000"/>
              </a:spcBef>
              <a:defRPr/>
            </a:pPr>
            <a:r>
              <a:rPr lang="en-GB" altLang="en-US" sz="800" noProof="1" smtClean="0">
                <a:solidFill>
                  <a:schemeClr val="bg2"/>
                </a:solidFill>
                <a:latin typeface="Arial" pitchFamily="34" charset="0"/>
              </a:rPr>
              <a:t>Slide  </a:t>
            </a:r>
            <a:fld id="{41DF4D05-2C94-4248-88EB-CF7B6CD75591}" type="slidenum">
              <a:rPr altLang="en-US" sz="800" noProof="1" smtClean="0">
                <a:solidFill>
                  <a:schemeClr val="bg2"/>
                </a:solidFill>
                <a:latin typeface="Arial" pitchFamily="34" charset="0"/>
              </a:rPr>
              <a:pPr algn="r" eaLnBrk="1" hangingPunct="1">
                <a:spcBef>
                  <a:spcPct val="50000"/>
                </a:spcBef>
                <a:defRPr/>
              </a:pPr>
              <a:t>‹#›</a:t>
            </a:fld>
            <a:endParaRPr lang="en-GB" altLang="en-US" sz="800" noProof="1" smtClean="0">
              <a:solidFill>
                <a:schemeClr val="bg2"/>
              </a:solidFill>
              <a:latin typeface="Arial" pitchFamily="34" charset="0"/>
            </a:endParaRPr>
          </a:p>
        </p:txBody>
      </p:sp>
      <p:sp>
        <p:nvSpPr>
          <p:cNvPr id="1031" name="Rectangle 6"/>
          <p:cNvSpPr>
            <a:spLocks noGrp="1" noChangeArrowheads="1"/>
          </p:cNvSpPr>
          <p:nvPr>
            <p:ph type="title"/>
          </p:nvPr>
        </p:nvSpPr>
        <p:spPr bwMode="auto">
          <a:xfrm>
            <a:off x="190500" y="160338"/>
            <a:ext cx="95678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endParaRPr lang="en-GB" altLang="en-US" smtClean="0"/>
          </a:p>
        </p:txBody>
      </p:sp>
      <p:pic>
        <p:nvPicPr>
          <p:cNvPr id="1032" name="Picture 34"/>
          <p:cNvPicPr>
            <a:picLocks noChangeAspect="1"/>
          </p:cNvPicPr>
          <p:nvPr userDrawn="1"/>
        </p:nvPicPr>
        <p:blipFill>
          <a:blip r:embed="rId25">
            <a:extLst>
              <a:ext uri="{28A0092B-C50C-407E-A947-70E740481C1C}">
                <a14:useLocalDpi xmlns:a14="http://schemas.microsoft.com/office/drawing/2010/main" val="0"/>
              </a:ext>
            </a:extLst>
          </a:blip>
          <a:srcRect t="-2" b="23122"/>
          <a:stretch>
            <a:fillRect/>
          </a:stretch>
        </p:blipFill>
        <p:spPr bwMode="auto">
          <a:xfrm>
            <a:off x="10787063" y="155575"/>
            <a:ext cx="12096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60"/>
          <p:cNvGrpSpPr>
            <a:grpSpLocks/>
          </p:cNvGrpSpPr>
          <p:nvPr userDrawn="1"/>
        </p:nvGrpSpPr>
        <p:grpSpPr bwMode="auto">
          <a:xfrm>
            <a:off x="225425" y="6621463"/>
            <a:ext cx="6826250" cy="111125"/>
            <a:chOff x="226046" y="6621472"/>
            <a:chExt cx="6826250" cy="111125"/>
          </a:xfrm>
        </p:grpSpPr>
        <p:pic>
          <p:nvPicPr>
            <p:cNvPr id="1034" name="Picture 63" descr="at.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4" descr="be.png"/>
            <p:cNvPicPr>
              <a:picLocks noChangeAspect="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65" descr="ca.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66" descr="ch.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67" descr="cz.png"/>
            <p:cNvPicPr>
              <a:picLocks noChangeAspect="1"/>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68" descr="de.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69" descr="dk.png"/>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70" descr="ee.png"/>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71" descr="es.png"/>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72" descr="fi.png"/>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73" descr="fr.png"/>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74" descr="gr.png"/>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75" descr="hu.png"/>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76" descr="ie.png"/>
            <p:cNvPicPr>
              <a:picLocks noChangeAspect="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77" descr="it.png"/>
            <p:cNvPicPr>
              <a:picLocks noChangeAspect="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78" descr="lu.png"/>
            <p:cNvPicPr>
              <a:picLocks noChangeAspect="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79" descr="nl.png"/>
            <p:cNvPicPr>
              <a:picLocks noChangeAspect="1"/>
            </p:cNvPicPr>
            <p:nvPr userDrawn="1"/>
          </p:nvPicPr>
          <p:blipFill>
            <a:blip r:embed="rId42">
              <a:extLst>
                <a:ext uri="{28A0092B-C50C-407E-A947-70E740481C1C}">
                  <a14:useLocalDpi xmlns:a14="http://schemas.microsoft.com/office/drawing/2010/main" val="0"/>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80" descr="no.png"/>
            <p:cNvPicPr>
              <a:picLocks noChangeAspect="1"/>
            </p:cNvPicPr>
            <p:nvPr userDrawn="1"/>
          </p:nvPicPr>
          <p:blipFill>
            <a:blip r:embed="rId43">
              <a:extLst>
                <a:ext uri="{28A0092B-C50C-407E-A947-70E740481C1C}">
                  <a14:useLocalDpi xmlns:a14="http://schemas.microsoft.com/office/drawing/2010/main" val="0"/>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81" descr="pl.png"/>
            <p:cNvPicPr>
              <a:picLocks noChangeAspect="1"/>
            </p:cNvPicPr>
            <p:nvPr userDrawn="1"/>
          </p:nvPicPr>
          <p:blipFill>
            <a:blip r:embed="rId44">
              <a:extLst>
                <a:ext uri="{28A0092B-C50C-407E-A947-70E740481C1C}">
                  <a14:useLocalDpi xmlns:a14="http://schemas.microsoft.com/office/drawing/2010/main" val="0"/>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82" descr="pt.png"/>
            <p:cNvPicPr>
              <a:picLocks noChangeAspect="1"/>
            </p:cNvPicPr>
            <p:nvPr userDrawn="1"/>
          </p:nvPicPr>
          <p:blipFill>
            <a:blip r:embed="rId45">
              <a:extLst>
                <a:ext uri="{28A0092B-C50C-407E-A947-70E740481C1C}">
                  <a14:useLocalDpi xmlns:a14="http://schemas.microsoft.com/office/drawing/2010/main" val="0"/>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83" descr="ro.png"/>
            <p:cNvPicPr>
              <a:picLocks noChangeAspect="1"/>
            </p:cNvPicPr>
            <p:nvPr userDrawn="1"/>
          </p:nvPicPr>
          <p:blipFill>
            <a:blip r:embed="rId46">
              <a:extLst>
                <a:ext uri="{28A0092B-C50C-407E-A947-70E740481C1C}">
                  <a14:useLocalDpi xmlns:a14="http://schemas.microsoft.com/office/drawing/2010/main" val="0"/>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84" descr="se.png"/>
            <p:cNvPicPr>
              <a:picLocks noChangeAspect="1"/>
            </p:cNvPicPr>
            <p:nvPr userDrawn="1"/>
          </p:nvPicPr>
          <p:blipFill>
            <a:blip r:embed="rId47">
              <a:extLst>
                <a:ext uri="{28A0092B-C50C-407E-A947-70E740481C1C}">
                  <a14:useLocalDpi xmlns:a14="http://schemas.microsoft.com/office/drawing/2010/main" val="0"/>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85" descr="uk.png"/>
            <p:cNvPicPr>
              <a:picLocks noChangeAspect="1"/>
            </p:cNvPicPr>
            <p:nvPr userDrawn="1"/>
          </p:nvPicPr>
          <p:blipFill>
            <a:blip r:embed="rId48">
              <a:extLst>
                <a:ext uri="{28A0092B-C50C-407E-A947-70E740481C1C}">
                  <a14:useLocalDpi xmlns:a14="http://schemas.microsoft.com/office/drawing/2010/main" val="0"/>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86" descr="si.png"/>
            <p:cNvPicPr>
              <a:picLocks noChangeAspect="1"/>
            </p:cNvPicPr>
            <p:nvPr userDrawn="1"/>
          </p:nvPicPr>
          <p:blipFill>
            <a:blip r:embed="rId49">
              <a:extLst>
                <a:ext uri="{28A0092B-C50C-407E-A947-70E740481C1C}">
                  <a14:useLocalDpi xmlns:a14="http://schemas.microsoft.com/office/drawing/2010/main" val="0"/>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6931" r:id="rId1"/>
    <p:sldLayoutId id="2147486932" r:id="rId2"/>
    <p:sldLayoutId id="2147486933" r:id="rId3"/>
    <p:sldLayoutId id="2147486934" r:id="rId4"/>
    <p:sldLayoutId id="2147486935" r:id="rId5"/>
    <p:sldLayoutId id="2147486936" r:id="rId6"/>
    <p:sldLayoutId id="2147486937" r:id="rId7"/>
    <p:sldLayoutId id="2147486938" r:id="rId8"/>
    <p:sldLayoutId id="2147486939" r:id="rId9"/>
    <p:sldLayoutId id="2147486940" r:id="rId10"/>
    <p:sldLayoutId id="2147486941" r:id="rId11"/>
    <p:sldLayoutId id="2147486942" r:id="rId12"/>
    <p:sldLayoutId id="2147486923" r:id="rId13"/>
    <p:sldLayoutId id="2147486924" r:id="rId14"/>
    <p:sldLayoutId id="2147486925" r:id="rId15"/>
    <p:sldLayoutId id="2147486926" r:id="rId16"/>
    <p:sldLayoutId id="2147486927" r:id="rId17"/>
    <p:sldLayoutId id="2147486928" r:id="rId18"/>
    <p:sldLayoutId id="2147486929" r:id="rId19"/>
    <p:sldLayoutId id="2147486930" r:id="rId20"/>
    <p:sldLayoutId id="2147486944" r:id="rId21"/>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1pPr>
      <a:lvl2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defRPr sz="1600">
          <a:solidFill>
            <a:schemeClr val="bg2"/>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600">
          <a:solidFill>
            <a:schemeClr val="bg2"/>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600">
          <a:solidFill>
            <a:schemeClr val="bg2"/>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600">
          <a:solidFill>
            <a:schemeClr val="bg2"/>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600">
          <a:solidFill>
            <a:schemeClr val="bg2"/>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81.png"/></Relationships>
</file>

<file path=ppt/slides/_rels/slide12.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pn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65.jpeg"/><Relationship Id="rId4" Type="http://schemas.microsoft.com/office/2007/relationships/hdphoto" Target="../media/hdphoto1.wdp"/><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png"/><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jpeg"/><Relationship Id="rId5" Type="http://schemas.openxmlformats.org/officeDocument/2006/relationships/image" Target="../media/image74.png"/><Relationship Id="rId6" Type="http://schemas.openxmlformats.org/officeDocument/2006/relationships/hyperlink" Target="http://www.esa.int/spaceinimages/ESA_Multimedia/Copyright_Notice_Images" TargetMode="External"/><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7" Type="http://schemas.openxmlformats.org/officeDocument/2006/relationships/image" Target="../media/image79.jpeg"/><Relationship Id="rId8" Type="http://schemas.openxmlformats.org/officeDocument/2006/relationships/image" Target="../media/image80.jpeg"/><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710598" y="2370983"/>
            <a:ext cx="10629900"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b" anchorCtr="0" compatLnSpc="1">
            <a:prstTxWarp prst="textNoShape">
              <a:avLst/>
            </a:prstTxWarp>
            <a:spAutoFit/>
          </a:bodyPr>
          <a:lstStyle/>
          <a:p>
            <a:pPr>
              <a:defRPr/>
            </a:pPr>
            <a:r>
              <a:rPr lang="en-US" sz="4300" dirty="0">
                <a:solidFill>
                  <a:schemeClr val="bg1">
                    <a:lumMod val="95000"/>
                  </a:schemeClr>
                </a:solidFill>
                <a:latin typeface="Verdana"/>
                <a:ea typeface="+mj-ea"/>
                <a:cs typeface="Verdana"/>
              </a:rPr>
              <a:t>ESA EO Status Report</a:t>
            </a:r>
            <a:endParaRPr lang="en-GB" sz="4300" dirty="0">
              <a:solidFill>
                <a:schemeClr val="bg1">
                  <a:lumMod val="95000"/>
                </a:schemeClr>
              </a:solidFill>
              <a:latin typeface="Verdana"/>
              <a:ea typeface="+mj-ea"/>
              <a:cs typeface="Verdana"/>
            </a:endParaRPr>
          </a:p>
        </p:txBody>
      </p:sp>
      <p:sp>
        <p:nvSpPr>
          <p:cNvPr id="7" name="Text Box 24"/>
          <p:cNvSpPr txBox="1">
            <a:spLocks noChangeArrowheads="1"/>
          </p:cNvSpPr>
          <p:nvPr/>
        </p:nvSpPr>
        <p:spPr bwMode="auto">
          <a:xfrm>
            <a:off x="820799" y="3724800"/>
            <a:ext cx="7189345" cy="492443"/>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pPr>
              <a:spcBef>
                <a:spcPts val="0"/>
              </a:spcBef>
            </a:pPr>
            <a:r>
              <a:rPr lang="en-GB" dirty="0" smtClean="0">
                <a:solidFill>
                  <a:schemeClr val="bg1"/>
                </a:solidFill>
              </a:rPr>
              <a:t>31</a:t>
            </a:r>
            <a:r>
              <a:rPr lang="en-GB" baseline="30000" dirty="0" smtClean="0">
                <a:solidFill>
                  <a:schemeClr val="bg1"/>
                </a:solidFill>
              </a:rPr>
              <a:t>th</a:t>
            </a:r>
            <a:r>
              <a:rPr lang="en-GB" dirty="0" smtClean="0">
                <a:solidFill>
                  <a:schemeClr val="bg1"/>
                </a:solidFill>
              </a:rPr>
              <a:t> CEOS Plenary,  18-20 October 2017</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58453"/>
            <a:ext cx="11970913" cy="4834909"/>
          </a:xfrm>
          <a:prstGeom prst="rect">
            <a:avLst/>
          </a:prstGeom>
        </p:spPr>
        <p:txBody>
          <a:bodyPr wrap="square" lIns="121917" tIns="60958" rIns="121917" bIns="60958">
            <a:spAutoFit/>
          </a:bodyPr>
          <a:lstStyle/>
          <a:p>
            <a:pPr algn="just">
              <a:lnSpc>
                <a:spcPct val="119000"/>
              </a:lnSpc>
              <a:spcBef>
                <a:spcPct val="20000"/>
              </a:spcBef>
              <a:buClr>
                <a:srgbClr val="0098DB"/>
              </a:buClr>
            </a:pPr>
            <a:r>
              <a:rPr lang="en-US" sz="2100" kern="0" dirty="0" smtClean="0">
                <a:solidFill>
                  <a:schemeClr val="tx1">
                    <a:lumMod val="75000"/>
                    <a:lumOff val="25000"/>
                  </a:schemeClr>
                </a:solidFill>
                <a:latin typeface="+mn-lt"/>
              </a:rPr>
              <a:t>      </a:t>
            </a:r>
            <a:r>
              <a:rPr lang="en-US" sz="2100" b="1" kern="0" dirty="0" smtClean="0">
                <a:solidFill>
                  <a:schemeClr val="tx1">
                    <a:lumMod val="75000"/>
                    <a:lumOff val="25000"/>
                  </a:schemeClr>
                </a:solidFill>
                <a:latin typeface="+mn-lt"/>
              </a:rPr>
              <a:t>Conclusions </a:t>
            </a:r>
            <a:r>
              <a:rPr lang="en-US" sz="2100" b="1" kern="0" dirty="0">
                <a:solidFill>
                  <a:schemeClr val="tx1">
                    <a:lumMod val="75000"/>
                    <a:lumOff val="25000"/>
                  </a:schemeClr>
                </a:solidFill>
                <a:latin typeface="+mn-lt"/>
              </a:rPr>
              <a:t>on major </a:t>
            </a:r>
            <a:r>
              <a:rPr lang="en-US" sz="2100" b="1" kern="0" dirty="0" smtClean="0">
                <a:solidFill>
                  <a:schemeClr val="tx1">
                    <a:lumMod val="75000"/>
                    <a:lumOff val="25000"/>
                  </a:schemeClr>
                </a:solidFill>
                <a:latin typeface="+mn-lt"/>
              </a:rPr>
              <a:t>gaps</a:t>
            </a:r>
          </a:p>
          <a:p>
            <a:pPr algn="just">
              <a:lnSpc>
                <a:spcPct val="119000"/>
              </a:lnSpc>
              <a:spcBef>
                <a:spcPct val="20000"/>
              </a:spcBef>
              <a:buClr>
                <a:srgbClr val="0098DB"/>
              </a:buClr>
            </a:pPr>
            <a:endParaRPr lang="en-US" sz="2100" kern="0" dirty="0">
              <a:solidFill>
                <a:schemeClr val="tx1">
                  <a:lumMod val="75000"/>
                  <a:lumOff val="25000"/>
                </a:schemeClr>
              </a:solidFill>
              <a:latin typeface="+mn-lt"/>
            </a:endParaRPr>
          </a:p>
          <a:p>
            <a:pPr marL="990575" lvl="1" indent="-380990">
              <a:buFont typeface="Arial" panose="020B0604020202020204" pitchFamily="34" charset="0"/>
              <a:buChar char="•"/>
            </a:pPr>
            <a:r>
              <a:rPr lang="en-US" sz="2100" kern="0" dirty="0" smtClean="0">
                <a:solidFill>
                  <a:schemeClr val="tx1">
                    <a:lumMod val="75000"/>
                    <a:lumOff val="25000"/>
                  </a:schemeClr>
                </a:solidFill>
                <a:latin typeface="+mn-lt"/>
              </a:rPr>
              <a:t>CO2 </a:t>
            </a:r>
            <a:r>
              <a:rPr lang="en-US" sz="2100" kern="0" dirty="0">
                <a:solidFill>
                  <a:schemeClr val="tx1">
                    <a:lumMod val="75000"/>
                    <a:lumOff val="25000"/>
                  </a:schemeClr>
                </a:solidFill>
                <a:latin typeface="+mn-lt"/>
              </a:rPr>
              <a:t>measurements to estimate anthropogenic </a:t>
            </a:r>
            <a:r>
              <a:rPr lang="en-US" sz="2100" kern="0" dirty="0" smtClean="0">
                <a:solidFill>
                  <a:schemeClr val="tx1">
                    <a:lumMod val="75000"/>
                    <a:lumOff val="25000"/>
                  </a:schemeClr>
                </a:solidFill>
                <a:latin typeface="+mn-lt"/>
              </a:rPr>
              <a:t>emissions</a:t>
            </a:r>
          </a:p>
          <a:p>
            <a:pPr marL="990575" lvl="1" indent="-380990">
              <a:buFont typeface="Arial" panose="020B0604020202020204" pitchFamily="34" charset="0"/>
              <a:buChar char="•"/>
            </a:pPr>
            <a:endParaRPr lang="en-US" sz="2100" kern="0" dirty="0">
              <a:solidFill>
                <a:schemeClr val="tx1">
                  <a:lumMod val="75000"/>
                  <a:lumOff val="25000"/>
                </a:schemeClr>
              </a:solidFill>
              <a:latin typeface="+mn-lt"/>
            </a:endParaRPr>
          </a:p>
          <a:p>
            <a:pPr marL="990575" lvl="1" indent="-380990">
              <a:buFont typeface="Arial" panose="020B0604020202020204" pitchFamily="34" charset="0"/>
              <a:buChar char="•"/>
            </a:pPr>
            <a:r>
              <a:rPr lang="en-US" sz="2100" kern="0" dirty="0" smtClean="0">
                <a:solidFill>
                  <a:schemeClr val="tx1">
                    <a:lumMod val="75000"/>
                    <a:lumOff val="25000"/>
                  </a:schemeClr>
                </a:solidFill>
                <a:latin typeface="+mn-lt"/>
              </a:rPr>
              <a:t>High-Resolution </a:t>
            </a:r>
            <a:r>
              <a:rPr lang="en-US" sz="2100" kern="0" dirty="0">
                <a:solidFill>
                  <a:schemeClr val="tx1">
                    <a:lumMod val="75000"/>
                    <a:lumOff val="25000"/>
                  </a:schemeClr>
                </a:solidFill>
                <a:latin typeface="+mn-lt"/>
              </a:rPr>
              <a:t>Thermal </a:t>
            </a:r>
            <a:r>
              <a:rPr lang="en-US" sz="2100" kern="0" dirty="0" smtClean="0">
                <a:solidFill>
                  <a:schemeClr val="tx1">
                    <a:lumMod val="75000"/>
                    <a:lumOff val="25000"/>
                  </a:schemeClr>
                </a:solidFill>
                <a:latin typeface="+mn-lt"/>
              </a:rPr>
              <a:t>observations</a:t>
            </a:r>
          </a:p>
          <a:p>
            <a:pPr marL="990575" lvl="1" indent="-380990">
              <a:buFont typeface="Arial" panose="020B0604020202020204" pitchFamily="34" charset="0"/>
              <a:buChar char="•"/>
            </a:pPr>
            <a:endParaRPr lang="en-US" sz="2100" kern="0" dirty="0" smtClean="0">
              <a:solidFill>
                <a:schemeClr val="tx1">
                  <a:lumMod val="75000"/>
                  <a:lumOff val="25000"/>
                </a:schemeClr>
              </a:solidFill>
              <a:latin typeface="+mn-lt"/>
            </a:endParaRPr>
          </a:p>
          <a:p>
            <a:pPr marL="990575" lvl="1" indent="-380990">
              <a:buFont typeface="Arial" panose="020B0604020202020204" pitchFamily="34" charset="0"/>
              <a:buChar char="•"/>
            </a:pPr>
            <a:r>
              <a:rPr lang="en-US" sz="2100" kern="0" dirty="0" smtClean="0">
                <a:solidFill>
                  <a:schemeClr val="tx1">
                    <a:lumMod val="75000"/>
                    <a:lumOff val="25000"/>
                  </a:schemeClr>
                </a:solidFill>
                <a:latin typeface="+mn-lt"/>
              </a:rPr>
              <a:t>Monitoring </a:t>
            </a:r>
            <a:r>
              <a:rPr lang="en-US" sz="2100" kern="0" dirty="0">
                <a:solidFill>
                  <a:schemeClr val="tx1">
                    <a:lumMod val="75000"/>
                    <a:lumOff val="25000"/>
                  </a:schemeClr>
                </a:solidFill>
                <a:latin typeface="+mn-lt"/>
              </a:rPr>
              <a:t>of sea ice and ice sheets in the polar region (</a:t>
            </a:r>
            <a:r>
              <a:rPr lang="en-US" sz="2100" kern="0" dirty="0" smtClean="0">
                <a:solidFill>
                  <a:schemeClr val="tx1">
                    <a:lumMod val="75000"/>
                    <a:lumOff val="25000"/>
                  </a:schemeClr>
                </a:solidFill>
                <a:latin typeface="+mn-lt"/>
              </a:rPr>
              <a:t>various measurements </a:t>
            </a:r>
            <a:r>
              <a:rPr lang="en-US" sz="2100" kern="0" dirty="0">
                <a:solidFill>
                  <a:schemeClr val="tx1">
                    <a:lumMod val="75000"/>
                    <a:lumOff val="25000"/>
                  </a:schemeClr>
                </a:solidFill>
                <a:latin typeface="+mn-lt"/>
              </a:rPr>
              <a:t>and instruments</a:t>
            </a:r>
            <a:r>
              <a:rPr lang="en-US" sz="2100" kern="0" dirty="0" smtClean="0">
                <a:solidFill>
                  <a:schemeClr val="tx1">
                    <a:lumMod val="75000"/>
                    <a:lumOff val="25000"/>
                  </a:schemeClr>
                </a:solidFill>
                <a:latin typeface="+mn-lt"/>
              </a:rPr>
              <a:t>)</a:t>
            </a:r>
          </a:p>
          <a:p>
            <a:pPr marL="990575" lvl="1" indent="-380990">
              <a:buFont typeface="Arial" panose="020B0604020202020204" pitchFamily="34" charset="0"/>
              <a:buChar char="•"/>
            </a:pPr>
            <a:endParaRPr lang="en-US" sz="2100" kern="0" dirty="0">
              <a:solidFill>
                <a:schemeClr val="tx1">
                  <a:lumMod val="75000"/>
                  <a:lumOff val="25000"/>
                </a:schemeClr>
              </a:solidFill>
              <a:latin typeface="+mn-lt"/>
            </a:endParaRPr>
          </a:p>
          <a:p>
            <a:pPr marL="990575" lvl="1" indent="-380990">
              <a:buFont typeface="Arial" panose="020B0604020202020204" pitchFamily="34" charset="0"/>
              <a:buChar char="•"/>
            </a:pPr>
            <a:r>
              <a:rPr lang="en-US" sz="2100" kern="0" dirty="0" smtClean="0">
                <a:solidFill>
                  <a:schemeClr val="tx1">
                    <a:lumMod val="75000"/>
                    <a:lumOff val="25000"/>
                  </a:schemeClr>
                </a:solidFill>
                <a:latin typeface="+mn-lt"/>
              </a:rPr>
              <a:t>Hyper-spectral measurements</a:t>
            </a:r>
          </a:p>
          <a:p>
            <a:pPr marL="990575" lvl="1" indent="-380990">
              <a:buFont typeface="Arial" panose="020B0604020202020204" pitchFamily="34" charset="0"/>
              <a:buChar char="•"/>
            </a:pPr>
            <a:endParaRPr lang="en-US" sz="2100" kern="0" dirty="0">
              <a:solidFill>
                <a:schemeClr val="tx1">
                  <a:lumMod val="75000"/>
                  <a:lumOff val="25000"/>
                </a:schemeClr>
              </a:solidFill>
            </a:endParaRPr>
          </a:p>
          <a:p>
            <a:pPr marL="990575" lvl="1" indent="-380990">
              <a:buFont typeface="Arial" panose="020B0604020202020204" pitchFamily="34" charset="0"/>
              <a:buChar char="•"/>
            </a:pPr>
            <a:r>
              <a:rPr lang="en-US" sz="2100" kern="0" dirty="0">
                <a:solidFill>
                  <a:schemeClr val="tx1">
                    <a:lumMod val="75000"/>
                    <a:lumOff val="25000"/>
                  </a:schemeClr>
                </a:solidFill>
                <a:latin typeface="+mn-lt"/>
              </a:rPr>
              <a:t>SAR L-band </a:t>
            </a:r>
            <a:r>
              <a:rPr lang="en-US" sz="2100" kern="0" dirty="0" smtClean="0">
                <a:solidFill>
                  <a:schemeClr val="tx1">
                    <a:lumMod val="75000"/>
                    <a:lumOff val="25000"/>
                  </a:schemeClr>
                </a:solidFill>
                <a:latin typeface="+mn-lt"/>
              </a:rPr>
              <a:t>observations</a:t>
            </a:r>
          </a:p>
          <a:p>
            <a:pPr marL="990575" lvl="1" indent="-380990">
              <a:buFont typeface="Arial" panose="020B0604020202020204" pitchFamily="34" charset="0"/>
              <a:buChar char="•"/>
            </a:pPr>
            <a:endParaRPr lang="en-US" sz="2100" kern="0" dirty="0">
              <a:solidFill>
                <a:schemeClr val="tx1">
                  <a:lumMod val="75000"/>
                  <a:lumOff val="25000"/>
                </a:schemeClr>
              </a:solidFill>
              <a:latin typeface="+mn-lt"/>
            </a:endParaRPr>
          </a:p>
          <a:p>
            <a:pPr marL="990575" lvl="1" indent="-380990">
              <a:buFont typeface="Arial" panose="020B0604020202020204" pitchFamily="34" charset="0"/>
              <a:buChar char="•"/>
            </a:pPr>
            <a:r>
              <a:rPr lang="en-US" sz="2100" kern="0" dirty="0" smtClean="0">
                <a:solidFill>
                  <a:schemeClr val="tx1">
                    <a:lumMod val="75000"/>
                    <a:lumOff val="25000"/>
                  </a:schemeClr>
                </a:solidFill>
                <a:latin typeface="+mn-lt"/>
              </a:rPr>
              <a:t>Ancillary </a:t>
            </a:r>
            <a:r>
              <a:rPr lang="en-US" sz="2100" kern="0" dirty="0">
                <a:solidFill>
                  <a:schemeClr val="tx1">
                    <a:lumMod val="75000"/>
                    <a:lumOff val="25000"/>
                  </a:schemeClr>
                </a:solidFill>
                <a:latin typeface="+mn-lt"/>
              </a:rPr>
              <a:t>measurements of gravity </a:t>
            </a:r>
            <a:r>
              <a:rPr lang="en-US" sz="2100" kern="0" dirty="0" smtClean="0">
                <a:solidFill>
                  <a:schemeClr val="tx1">
                    <a:lumMod val="75000"/>
                    <a:lumOff val="25000"/>
                  </a:schemeClr>
                </a:solidFill>
                <a:latin typeface="+mn-lt"/>
              </a:rPr>
              <a:t>field</a:t>
            </a:r>
            <a:endParaRPr lang="en-GB" sz="2100" i="1" kern="0" dirty="0">
              <a:solidFill>
                <a:schemeClr val="tx1">
                  <a:lumMod val="75000"/>
                  <a:lumOff val="25000"/>
                </a:schemeClr>
              </a:solidFill>
              <a:latin typeface="+mn-lt"/>
            </a:endParaRPr>
          </a:p>
        </p:txBody>
      </p:sp>
      <p:sp>
        <p:nvSpPr>
          <p:cNvPr id="6" name="Title 6"/>
          <p:cNvSpPr txBox="1">
            <a:spLocks/>
          </p:cNvSpPr>
          <p:nvPr/>
        </p:nvSpPr>
        <p:spPr bwMode="auto">
          <a:xfrm>
            <a:off x="346364" y="234514"/>
            <a:ext cx="11439237" cy="461661"/>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altLang="en-US" b="1" dirty="0" smtClean="0">
                <a:latin typeface="+mj-lt"/>
                <a:ea typeface="ＭＳ Ｐゴシック" charset="0"/>
                <a:cs typeface="ＭＳ Ｐゴシック" charset="0"/>
              </a:rPr>
              <a:t>New Observation Priorities </a:t>
            </a:r>
            <a:endParaRPr lang="en-GB" b="1" dirty="0">
              <a:latin typeface="+mj-lt"/>
              <a:ea typeface="ＭＳ Ｐゴシック" charset="0"/>
              <a:cs typeface="ＭＳ Ｐゴシック" charset="0"/>
            </a:endParaRPr>
          </a:p>
        </p:txBody>
      </p:sp>
    </p:spTree>
    <p:extLst>
      <p:ext uri="{BB962C8B-B14F-4D97-AF65-F5344CB8AC3E}">
        <p14:creationId xmlns:p14="http://schemas.microsoft.com/office/powerpoint/2010/main" val="903136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451" y="929850"/>
            <a:ext cx="5378548" cy="5445967"/>
          </a:xfrm>
          <a:prstGeom prst="rect">
            <a:avLst/>
          </a:prstGeom>
          <a:ln w="22225">
            <a:solidFill>
              <a:schemeClr val="bg1"/>
            </a:solidFill>
          </a:ln>
        </p:spPr>
      </p:pic>
      <p:sp>
        <p:nvSpPr>
          <p:cNvPr id="8" name="Title 6"/>
          <p:cNvSpPr txBox="1">
            <a:spLocks/>
          </p:cNvSpPr>
          <p:nvPr/>
        </p:nvSpPr>
        <p:spPr bwMode="auto">
          <a:xfrm>
            <a:off x="346364" y="234514"/>
            <a:ext cx="11439237" cy="461661"/>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dirty="0" smtClean="0">
                <a:latin typeface="+mj-lt"/>
                <a:ea typeface="ＭＳ Ｐゴシック" charset="0"/>
                <a:cs typeface="ＭＳ Ｐゴシック" charset="0"/>
              </a:rPr>
              <a:t>Earth Explorer 9 &amp; 10 Call</a:t>
            </a:r>
            <a:endParaRPr lang="en-US" b="1" kern="0" dirty="0">
              <a:latin typeface="+mj-lt"/>
            </a:endParaRPr>
          </a:p>
        </p:txBody>
      </p:sp>
      <p:sp>
        <p:nvSpPr>
          <p:cNvPr id="5" name="Rectangle 4"/>
          <p:cNvSpPr/>
          <p:nvPr/>
        </p:nvSpPr>
        <p:spPr>
          <a:xfrm>
            <a:off x="1" y="915907"/>
            <a:ext cx="7015399" cy="2532300"/>
          </a:xfrm>
          <a:prstGeom prst="rect">
            <a:avLst/>
          </a:prstGeom>
          <a:solidFill>
            <a:schemeClr val="tx1">
              <a:lumMod val="85000"/>
              <a:lumOff val="15000"/>
            </a:schemeClr>
          </a:solidFill>
          <a:ln w="22225" cap="flat" cmpd="sng" algn="ctr">
            <a:solidFill>
              <a:schemeClr val="bg1"/>
            </a:solidFill>
            <a:prstDash val="solid"/>
          </a:ln>
          <a:effectLst>
            <a:outerShdw blurRad="40000" dist="23000" dir="5400000" rotWithShape="0">
              <a:srgbClr val="000000">
                <a:alpha val="35000"/>
              </a:srgbClr>
            </a:outerShdw>
          </a:effectLst>
        </p:spPr>
        <p:txBody>
          <a:bodyPr lIns="121904" tIns="60952" rIns="121904" bIns="60952" anchor="ctr"/>
          <a:lstStyle/>
          <a:p>
            <a:pPr algn="ctr" fontAlgn="auto">
              <a:spcBef>
                <a:spcPts val="0"/>
              </a:spcBef>
              <a:spcAft>
                <a:spcPts val="0"/>
              </a:spcAft>
              <a:defRPr/>
            </a:pPr>
            <a:endParaRPr lang="en-GB" kern="0">
              <a:solidFill>
                <a:srgbClr val="FFFFFF"/>
              </a:solidFill>
              <a:latin typeface="Verdana"/>
            </a:endParaRPr>
          </a:p>
        </p:txBody>
      </p:sp>
      <p:sp>
        <p:nvSpPr>
          <p:cNvPr id="2" name="Rectangle 1"/>
          <p:cNvSpPr/>
          <p:nvPr/>
        </p:nvSpPr>
        <p:spPr>
          <a:xfrm>
            <a:off x="1" y="915907"/>
            <a:ext cx="1519132" cy="25323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5900" b="1" dirty="0"/>
              <a:t>9</a:t>
            </a:r>
          </a:p>
        </p:txBody>
      </p:sp>
      <p:sp>
        <p:nvSpPr>
          <p:cNvPr id="67589" name="TextBox 7"/>
          <p:cNvSpPr txBox="1">
            <a:spLocks noChangeArrowheads="1"/>
          </p:cNvSpPr>
          <p:nvPr/>
        </p:nvSpPr>
        <p:spPr bwMode="auto">
          <a:xfrm>
            <a:off x="1519132" y="966346"/>
            <a:ext cx="5496267" cy="243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spAutoFit/>
          </a:bodyPr>
          <a:lstStyle>
            <a:lvl1pPr marL="342900" indent="-342900" eaLnBrk="0" hangingPunct="0">
              <a:lnSpc>
                <a:spcPct val="119000"/>
              </a:lnSpc>
              <a:spcBef>
                <a:spcPct val="20000"/>
              </a:spcBef>
              <a:buClr>
                <a:schemeClr val="accent1"/>
              </a:buClr>
              <a:defRPr sz="1600">
                <a:solidFill>
                  <a:schemeClr val="bg2"/>
                </a:solidFill>
                <a:latin typeface="Verdana" pitchFamily="34" charset="0"/>
                <a:ea typeface="Verdana" pitchFamily="34" charset="0"/>
                <a:cs typeface="Verdana" pitchFamily="34" charset="0"/>
              </a:defRPr>
            </a:lvl1pPr>
            <a:lvl2pPr marL="800100" indent="-342900"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2pPr>
            <a:lvl3pPr marL="1143000" indent="-228600"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3pPr>
            <a:lvl4pPr marL="1600200" indent="-228600"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4pPr>
            <a:lvl5pPr marL="2057400" indent="-228600"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5pPr>
            <a:lvl6pPr marL="2514600" indent="-228600" eaLnBrk="0" fontAlgn="base" hangingPunct="0">
              <a:lnSpc>
                <a:spcPct val="119000"/>
              </a:lnSpc>
              <a:spcBef>
                <a:spcPct val="20000"/>
              </a:spcBef>
              <a:spcAft>
                <a:spcPct val="0"/>
              </a:spcAft>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6pPr>
            <a:lvl7pPr marL="2971800" indent="-228600" eaLnBrk="0" fontAlgn="base" hangingPunct="0">
              <a:lnSpc>
                <a:spcPct val="119000"/>
              </a:lnSpc>
              <a:spcBef>
                <a:spcPct val="20000"/>
              </a:spcBef>
              <a:spcAft>
                <a:spcPct val="0"/>
              </a:spcAft>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7pPr>
            <a:lvl8pPr marL="3429000" indent="-228600" eaLnBrk="0" fontAlgn="base" hangingPunct="0">
              <a:lnSpc>
                <a:spcPct val="119000"/>
              </a:lnSpc>
              <a:spcBef>
                <a:spcPct val="20000"/>
              </a:spcBef>
              <a:spcAft>
                <a:spcPct val="0"/>
              </a:spcAft>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8pPr>
            <a:lvl9pPr marL="3886200" indent="-228600" eaLnBrk="0" fontAlgn="base" hangingPunct="0">
              <a:lnSpc>
                <a:spcPct val="119000"/>
              </a:lnSpc>
              <a:spcBef>
                <a:spcPct val="20000"/>
              </a:spcBef>
              <a:spcAft>
                <a:spcPct val="0"/>
              </a:spcAft>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9pPr>
          </a:lstStyle>
          <a:p>
            <a:pPr eaLnBrk="1" hangingPunct="1">
              <a:lnSpc>
                <a:spcPct val="150000"/>
              </a:lnSpc>
              <a:spcBef>
                <a:spcPct val="0"/>
              </a:spcBef>
              <a:buClrTx/>
              <a:buFontTx/>
              <a:buChar char="•"/>
            </a:pPr>
            <a:r>
              <a:rPr lang="en-GB" altLang="en-US" sz="2000" dirty="0">
                <a:solidFill>
                  <a:srgbClr val="FFFFFF"/>
                </a:solidFill>
                <a:ea typeface="MS PGothic" pitchFamily="34" charset="-128"/>
              </a:rPr>
              <a:t>260 M€ CaC, launch by 2025</a:t>
            </a:r>
          </a:p>
          <a:p>
            <a:pPr eaLnBrk="1" hangingPunct="1">
              <a:lnSpc>
                <a:spcPct val="150000"/>
              </a:lnSpc>
              <a:spcBef>
                <a:spcPct val="0"/>
              </a:spcBef>
              <a:buClrTx/>
              <a:buFontTx/>
              <a:buChar char="•"/>
            </a:pPr>
            <a:r>
              <a:rPr lang="en-GB" altLang="en-US" sz="2000" dirty="0">
                <a:solidFill>
                  <a:srgbClr val="FFFFFF"/>
                </a:solidFill>
                <a:ea typeface="MS PGothic" pitchFamily="34" charset="-128"/>
              </a:rPr>
              <a:t>13 full Proposals received by June 2017 </a:t>
            </a:r>
          </a:p>
          <a:p>
            <a:pPr eaLnBrk="1" hangingPunct="1">
              <a:lnSpc>
                <a:spcPct val="150000"/>
              </a:lnSpc>
              <a:spcBef>
                <a:spcPct val="0"/>
              </a:spcBef>
              <a:buClrTx/>
              <a:buFontTx/>
              <a:buChar char="•"/>
            </a:pPr>
            <a:r>
              <a:rPr lang="en-GB" altLang="en-US" sz="2000" dirty="0">
                <a:solidFill>
                  <a:srgbClr val="FFFFFF"/>
                </a:solidFill>
                <a:ea typeface="MS PGothic" pitchFamily="34" charset="-128"/>
              </a:rPr>
              <a:t>PB-EO decision for EE-9 Phase A</a:t>
            </a:r>
            <a:br>
              <a:rPr lang="en-GB" altLang="en-US" sz="2000" dirty="0">
                <a:solidFill>
                  <a:srgbClr val="FFFFFF"/>
                </a:solidFill>
                <a:ea typeface="MS PGothic" pitchFamily="34" charset="-128"/>
              </a:rPr>
            </a:br>
            <a:r>
              <a:rPr lang="en-GB" altLang="en-US" sz="2000" dirty="0">
                <a:solidFill>
                  <a:srgbClr val="FFFFFF"/>
                </a:solidFill>
                <a:ea typeface="MS PGothic" pitchFamily="34" charset="-128"/>
              </a:rPr>
              <a:t>in November 2017</a:t>
            </a:r>
          </a:p>
        </p:txBody>
      </p:sp>
      <p:sp>
        <p:nvSpPr>
          <p:cNvPr id="10" name="Rectangle 9"/>
          <p:cNvSpPr/>
          <p:nvPr/>
        </p:nvSpPr>
        <p:spPr>
          <a:xfrm>
            <a:off x="939385" y="3448813"/>
            <a:ext cx="6076015" cy="2927004"/>
          </a:xfrm>
          <a:prstGeom prst="rect">
            <a:avLst/>
          </a:prstGeom>
          <a:solidFill>
            <a:schemeClr val="tx1">
              <a:lumMod val="85000"/>
              <a:lumOff val="15000"/>
            </a:schemeClr>
          </a:solidFill>
          <a:ln w="22225" cap="flat" cmpd="sng" algn="ctr">
            <a:solidFill>
              <a:schemeClr val="bg1"/>
            </a:solidFill>
            <a:prstDash val="solid"/>
          </a:ln>
          <a:effectLst>
            <a:outerShdw blurRad="40000" dist="23000" dir="5400000" rotWithShape="0">
              <a:srgbClr val="000000">
                <a:alpha val="35000"/>
              </a:srgbClr>
            </a:outerShdw>
          </a:effectLst>
        </p:spPr>
        <p:txBody>
          <a:bodyPr lIns="121904" tIns="60952" rIns="121904" bIns="60952" anchor="ctr"/>
          <a:lstStyle/>
          <a:p>
            <a:pPr algn="ctr" fontAlgn="auto">
              <a:spcBef>
                <a:spcPts val="0"/>
              </a:spcBef>
              <a:spcAft>
                <a:spcPts val="0"/>
              </a:spcAft>
              <a:defRPr/>
            </a:pPr>
            <a:endParaRPr lang="en-GB" kern="0">
              <a:solidFill>
                <a:srgbClr val="FFFFFF"/>
              </a:solidFill>
              <a:latin typeface="Verdana"/>
            </a:endParaRPr>
          </a:p>
        </p:txBody>
      </p:sp>
      <p:sp>
        <p:nvSpPr>
          <p:cNvPr id="9" name="Rectangle 8"/>
          <p:cNvSpPr/>
          <p:nvPr/>
        </p:nvSpPr>
        <p:spPr>
          <a:xfrm>
            <a:off x="1" y="3448208"/>
            <a:ext cx="1519132" cy="292700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5900" b="1" dirty="0"/>
              <a:t>10</a:t>
            </a:r>
          </a:p>
        </p:txBody>
      </p:sp>
      <p:sp>
        <p:nvSpPr>
          <p:cNvPr id="11" name="TextBox 7"/>
          <p:cNvSpPr txBox="1">
            <a:spLocks noChangeArrowheads="1"/>
          </p:cNvSpPr>
          <p:nvPr/>
        </p:nvSpPr>
        <p:spPr bwMode="auto">
          <a:xfrm>
            <a:off x="1519132" y="3448207"/>
            <a:ext cx="5496267" cy="2893087"/>
          </a:xfrm>
          <a:prstGeom prst="rect">
            <a:avLst/>
          </a:prstGeom>
          <a:noFill/>
          <a:ln w="22225">
            <a:noFill/>
            <a:miter lim="800000"/>
            <a:headEnd/>
            <a:tailEnd/>
          </a:ln>
          <a:extLst>
            <a:ext uri="{909E8E84-426E-40DD-AFC4-6F175D3DCCD1}">
              <a14:hiddenFill xmlns:a14="http://schemas.microsoft.com/office/drawing/2010/main">
                <a:solidFill>
                  <a:srgbClr val="FFFFFF"/>
                </a:solidFill>
              </a14:hiddenFill>
            </a:ext>
          </a:extLst>
        </p:spPr>
        <p:txBody>
          <a:bodyPr wrap="square" lIns="121904" tIns="60952" rIns="121904" bIns="60952">
            <a:spAutoFit/>
          </a:bodyPr>
          <a:lstStyle>
            <a:lvl1pPr marL="342900" indent="-342900" eaLnBrk="0" hangingPunct="0">
              <a:lnSpc>
                <a:spcPct val="119000"/>
              </a:lnSpc>
              <a:spcBef>
                <a:spcPct val="20000"/>
              </a:spcBef>
              <a:buClr>
                <a:schemeClr val="accent1"/>
              </a:buClr>
              <a:defRPr sz="1600">
                <a:solidFill>
                  <a:schemeClr val="bg2"/>
                </a:solidFill>
                <a:latin typeface="Verdana" pitchFamily="34" charset="0"/>
                <a:ea typeface="Verdana" pitchFamily="34" charset="0"/>
                <a:cs typeface="Verdana" pitchFamily="34" charset="0"/>
              </a:defRPr>
            </a:lvl1pPr>
            <a:lvl2pPr marL="800100" indent="-342900"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2pPr>
            <a:lvl3pPr marL="1143000" indent="-228600"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3pPr>
            <a:lvl4pPr marL="1600200" indent="-228600"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4pPr>
            <a:lvl5pPr marL="2057400" indent="-228600"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5pPr>
            <a:lvl6pPr marL="2514600" indent="-228600" eaLnBrk="0" fontAlgn="base" hangingPunct="0">
              <a:lnSpc>
                <a:spcPct val="119000"/>
              </a:lnSpc>
              <a:spcBef>
                <a:spcPct val="20000"/>
              </a:spcBef>
              <a:spcAft>
                <a:spcPct val="0"/>
              </a:spcAft>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6pPr>
            <a:lvl7pPr marL="2971800" indent="-228600" eaLnBrk="0" fontAlgn="base" hangingPunct="0">
              <a:lnSpc>
                <a:spcPct val="119000"/>
              </a:lnSpc>
              <a:spcBef>
                <a:spcPct val="20000"/>
              </a:spcBef>
              <a:spcAft>
                <a:spcPct val="0"/>
              </a:spcAft>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7pPr>
            <a:lvl8pPr marL="3429000" indent="-228600" eaLnBrk="0" fontAlgn="base" hangingPunct="0">
              <a:lnSpc>
                <a:spcPct val="119000"/>
              </a:lnSpc>
              <a:spcBef>
                <a:spcPct val="20000"/>
              </a:spcBef>
              <a:spcAft>
                <a:spcPct val="0"/>
              </a:spcAft>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8pPr>
            <a:lvl9pPr marL="3886200" indent="-228600" eaLnBrk="0" fontAlgn="base" hangingPunct="0">
              <a:lnSpc>
                <a:spcPct val="119000"/>
              </a:lnSpc>
              <a:spcBef>
                <a:spcPct val="20000"/>
              </a:spcBef>
              <a:spcAft>
                <a:spcPct val="0"/>
              </a:spcAft>
              <a:buClr>
                <a:schemeClr val="accent1"/>
              </a:buClr>
              <a:buFont typeface="Verdana" pitchFamily="34" charset="0"/>
              <a:defRPr sz="1600">
                <a:solidFill>
                  <a:schemeClr val="bg2"/>
                </a:solidFill>
                <a:latin typeface="Verdana" pitchFamily="34" charset="0"/>
                <a:ea typeface="Verdana" pitchFamily="34" charset="0"/>
                <a:cs typeface="Verdana" pitchFamily="34" charset="0"/>
              </a:defRPr>
            </a:lvl9pPr>
          </a:lstStyle>
          <a:p>
            <a:pPr eaLnBrk="1" hangingPunct="1">
              <a:lnSpc>
                <a:spcPct val="150000"/>
              </a:lnSpc>
              <a:spcBef>
                <a:spcPct val="0"/>
              </a:spcBef>
              <a:buClrTx/>
              <a:buFontTx/>
              <a:buChar char="•"/>
            </a:pPr>
            <a:r>
              <a:rPr lang="en-GB" altLang="en-US" sz="2000" dirty="0">
                <a:solidFill>
                  <a:srgbClr val="FFFFFF"/>
                </a:solidFill>
                <a:effectLst>
                  <a:outerShdw blurRad="38100" dist="38100" dir="2700000" algn="tl">
                    <a:srgbClr val="000000">
                      <a:alpha val="43137"/>
                    </a:srgbClr>
                  </a:outerShdw>
                </a:effectLst>
                <a:ea typeface="MS PGothic" pitchFamily="34" charset="-128"/>
              </a:rPr>
              <a:t>Call for ideas published in September</a:t>
            </a:r>
          </a:p>
          <a:p>
            <a:pPr eaLnBrk="1" hangingPunct="1">
              <a:lnSpc>
                <a:spcPct val="150000"/>
              </a:lnSpc>
              <a:spcBef>
                <a:spcPct val="0"/>
              </a:spcBef>
              <a:buClrTx/>
              <a:buFontTx/>
              <a:buChar char="•"/>
            </a:pPr>
            <a:r>
              <a:rPr lang="en-GB" altLang="en-US" sz="2000" dirty="0">
                <a:solidFill>
                  <a:srgbClr val="FFFFFF"/>
                </a:solidFill>
                <a:effectLst>
                  <a:outerShdw blurRad="38100" dist="38100" dir="2700000" algn="tl">
                    <a:srgbClr val="000000">
                      <a:alpha val="43137"/>
                    </a:srgbClr>
                  </a:outerShdw>
                </a:effectLst>
                <a:ea typeface="MS PGothic" pitchFamily="34" charset="-128"/>
              </a:rPr>
              <a:t>Letters of Intent due in December </a:t>
            </a:r>
          </a:p>
          <a:p>
            <a:pPr eaLnBrk="1" hangingPunct="1">
              <a:lnSpc>
                <a:spcPct val="150000"/>
              </a:lnSpc>
              <a:spcBef>
                <a:spcPct val="0"/>
              </a:spcBef>
              <a:buClrTx/>
              <a:buFontTx/>
              <a:buChar char="•"/>
            </a:pPr>
            <a:r>
              <a:rPr lang="en-GB" altLang="en-US" sz="2000" dirty="0">
                <a:solidFill>
                  <a:srgbClr val="FFFFFF"/>
                </a:solidFill>
                <a:effectLst>
                  <a:outerShdw blurRad="38100" dist="38100" dir="2700000" algn="tl">
                    <a:srgbClr val="000000">
                      <a:alpha val="43137"/>
                    </a:srgbClr>
                  </a:outerShdw>
                </a:effectLst>
                <a:ea typeface="MS PGothic" pitchFamily="34" charset="-128"/>
              </a:rPr>
              <a:t>Proposals for mission ideas due March 2018</a:t>
            </a:r>
          </a:p>
          <a:p>
            <a:pPr eaLnBrk="1" hangingPunct="1">
              <a:lnSpc>
                <a:spcPct val="150000"/>
              </a:lnSpc>
              <a:spcBef>
                <a:spcPct val="0"/>
              </a:spcBef>
              <a:buClrTx/>
              <a:buFontTx/>
              <a:buChar char="•"/>
            </a:pPr>
            <a:r>
              <a:rPr lang="en-GB" altLang="en-US" sz="2000" dirty="0">
                <a:solidFill>
                  <a:srgbClr val="FFFFFF"/>
                </a:solidFill>
                <a:effectLst>
                  <a:outerShdw blurRad="38100" dist="38100" dir="2700000" algn="tl">
                    <a:srgbClr val="000000">
                      <a:alpha val="43137"/>
                    </a:srgbClr>
                  </a:outerShdw>
                </a:effectLst>
                <a:ea typeface="MS PGothic" pitchFamily="34" charset="-128"/>
              </a:rPr>
              <a:t>Launch foreseen 2027/28</a:t>
            </a:r>
          </a:p>
          <a:p>
            <a:pPr eaLnBrk="1" hangingPunct="1">
              <a:lnSpc>
                <a:spcPct val="150000"/>
              </a:lnSpc>
              <a:spcBef>
                <a:spcPct val="0"/>
              </a:spcBef>
              <a:buClrTx/>
              <a:buFontTx/>
              <a:buChar char="•"/>
            </a:pPr>
            <a:r>
              <a:rPr lang="en-GB" altLang="en-US" sz="2000" dirty="0" err="1">
                <a:solidFill>
                  <a:srgbClr val="FFFFFF"/>
                </a:solidFill>
                <a:effectLst>
                  <a:outerShdw blurRad="38100" dist="38100" dir="2700000" algn="tl">
                    <a:srgbClr val="000000">
                      <a:alpha val="43137"/>
                    </a:srgbClr>
                  </a:outerShdw>
                </a:effectLst>
                <a:ea typeface="MS PGothic" pitchFamily="34" charset="-128"/>
              </a:rPr>
              <a:t>CaC</a:t>
            </a:r>
            <a:r>
              <a:rPr lang="en-GB" altLang="en-US" sz="2000" dirty="0">
                <a:solidFill>
                  <a:srgbClr val="FFFFFF"/>
                </a:solidFill>
                <a:effectLst>
                  <a:outerShdw blurRad="38100" dist="38100" dir="2700000" algn="tl">
                    <a:srgbClr val="000000">
                      <a:alpha val="43137"/>
                    </a:srgbClr>
                  </a:outerShdw>
                </a:effectLst>
                <a:ea typeface="MS PGothic" pitchFamily="34" charset="-128"/>
              </a:rPr>
              <a:t> ≤ 400 M€ (2017 </a:t>
            </a:r>
            <a:r>
              <a:rPr lang="en-GB" altLang="en-US" sz="2000" dirty="0" err="1">
                <a:solidFill>
                  <a:srgbClr val="FFFFFF"/>
                </a:solidFill>
                <a:effectLst>
                  <a:outerShdw blurRad="38100" dist="38100" dir="2700000" algn="tl">
                    <a:srgbClr val="000000">
                      <a:alpha val="43137"/>
                    </a:srgbClr>
                  </a:outerShdw>
                </a:effectLst>
                <a:ea typeface="MS PGothic" pitchFamily="34" charset="-128"/>
              </a:rPr>
              <a:t>e.c</a:t>
            </a:r>
            <a:r>
              <a:rPr lang="en-GB" altLang="en-US" sz="2000" dirty="0">
                <a:solidFill>
                  <a:srgbClr val="FFFFFF"/>
                </a:solidFill>
                <a:effectLst>
                  <a:outerShdw blurRad="38100" dist="38100" dir="2700000" algn="tl">
                    <a:srgbClr val="000000">
                      <a:alpha val="43137"/>
                    </a:srgbClr>
                  </a:outerShdw>
                </a:effectLst>
                <a:ea typeface="MS PGothic" pitchFamily="34" charset="-128"/>
              </a:rPr>
              <a:t>.)</a:t>
            </a:r>
          </a:p>
        </p:txBody>
      </p:sp>
    </p:spTree>
    <p:extLst>
      <p:ext uri="{BB962C8B-B14F-4D97-AF65-F5344CB8AC3E}">
        <p14:creationId xmlns:p14="http://schemas.microsoft.com/office/powerpoint/2010/main" val="1495776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001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0" name="Picture 19" descr="Logo_Signature_Cover_PPT"/>
          <p:cNvPicPr>
            <a:picLocks noChangeAspect="1" noChangeArrowheads="1"/>
          </p:cNvPicPr>
          <p:nvPr/>
        </p:nvPicPr>
        <p:blipFill>
          <a:blip r:embed="rId4" cstate="print">
            <a:extLst>
              <a:ext uri="{28A0092B-C50C-407E-A947-70E740481C1C}">
                <a14:useLocalDpi xmlns:a14="http://schemas.microsoft.com/office/drawing/2010/main" val="0"/>
              </a:ext>
            </a:extLst>
          </a:blip>
          <a:srcRect t="7115"/>
          <a:stretch>
            <a:fillRect/>
          </a:stretch>
        </p:blipFill>
        <p:spPr bwMode="auto">
          <a:xfrm>
            <a:off x="1883508" y="197859"/>
            <a:ext cx="9652000" cy="646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1"/>
          <p:cNvSpPr txBox="1">
            <a:spLocks noChangeArrowheads="1"/>
          </p:cNvSpPr>
          <p:nvPr/>
        </p:nvSpPr>
        <p:spPr bwMode="auto">
          <a:xfrm>
            <a:off x="1136651" y="1570038"/>
            <a:ext cx="5225142" cy="4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eaLnBrk="0" hangingPunct="0">
              <a:defRPr sz="2400">
                <a:solidFill>
                  <a:schemeClr val="tx1"/>
                </a:solidFill>
                <a:latin typeface="NotesEsa" pitchFamily="50" charset="0"/>
                <a:ea typeface="ＭＳ Ｐゴシック" pitchFamily="34" charset="-128"/>
              </a:defRPr>
            </a:lvl1pPr>
            <a:lvl2pPr marL="742950" indent="-285750" eaLnBrk="0" hangingPunct="0">
              <a:defRPr sz="2400">
                <a:solidFill>
                  <a:schemeClr val="tx1"/>
                </a:solidFill>
                <a:latin typeface="NotesEsa" pitchFamily="50" charset="0"/>
                <a:ea typeface="ＭＳ Ｐゴシック" pitchFamily="34" charset="-128"/>
              </a:defRPr>
            </a:lvl2pPr>
            <a:lvl3pPr marL="1143000" indent="-228600" eaLnBrk="0" hangingPunct="0">
              <a:defRPr sz="2400">
                <a:solidFill>
                  <a:schemeClr val="tx1"/>
                </a:solidFill>
                <a:latin typeface="NotesEsa" pitchFamily="50" charset="0"/>
                <a:ea typeface="ＭＳ Ｐゴシック" pitchFamily="34" charset="-128"/>
              </a:defRPr>
            </a:lvl3pPr>
            <a:lvl4pPr marL="1600200" indent="-228600" eaLnBrk="0" hangingPunct="0">
              <a:defRPr sz="2400">
                <a:solidFill>
                  <a:schemeClr val="tx1"/>
                </a:solidFill>
                <a:latin typeface="NotesEsa" pitchFamily="50" charset="0"/>
                <a:ea typeface="ＭＳ Ｐゴシック" pitchFamily="34" charset="-128"/>
              </a:defRPr>
            </a:lvl4pPr>
            <a:lvl5pPr marL="2057400" indent="-228600" eaLnBrk="0" hangingPunct="0">
              <a:defRPr sz="2400">
                <a:solidFill>
                  <a:schemeClr val="tx1"/>
                </a:solidFill>
                <a:latin typeface="NotesEsa" pitchFamily="50"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9pPr>
          </a:lstStyle>
          <a:p>
            <a:pPr eaLnBrk="1" hangingPunct="1"/>
            <a:r>
              <a:rPr lang="en-GB" b="1" dirty="0">
                <a:solidFill>
                  <a:srgbClr val="FFFFFF"/>
                </a:solidFill>
                <a:latin typeface="Verdana" pitchFamily="34" charset="0"/>
              </a:rPr>
              <a:t>Thank you for your attention</a:t>
            </a:r>
          </a:p>
        </p:txBody>
      </p:sp>
    </p:spTree>
    <p:extLst>
      <p:ext uri="{BB962C8B-B14F-4D97-AF65-F5344CB8AC3E}">
        <p14:creationId xmlns:p14="http://schemas.microsoft.com/office/powerpoint/2010/main" val="16934196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332088" y="6166930"/>
            <a:ext cx="7307984" cy="451405"/>
          </a:xfrm>
          <a:prstGeom prst="rect">
            <a:avLst/>
          </a:prstGeom>
        </p:spPr>
        <p:txBody>
          <a:bodyPr wrap="none" lIns="121917" tIns="60958" rIns="121917" bIns="60958">
            <a:spAutoFit/>
          </a:bodyPr>
          <a:lstStyle/>
          <a:p>
            <a:pPr eaLnBrk="1" hangingPunct="1">
              <a:spcBef>
                <a:spcPts val="0"/>
              </a:spcBef>
              <a:defRPr/>
            </a:pPr>
            <a:r>
              <a:rPr lang="en-GB" sz="2100" b="1" i="1" dirty="0">
                <a:solidFill>
                  <a:schemeClr val="bg1"/>
                </a:solidFill>
              </a:rPr>
              <a:t>27 satellites in development, 12 in operations</a:t>
            </a:r>
          </a:p>
        </p:txBody>
      </p:sp>
    </p:spTree>
    <p:extLst>
      <p:ext uri="{BB962C8B-B14F-4D97-AF65-F5344CB8AC3E}">
        <p14:creationId xmlns:p14="http://schemas.microsoft.com/office/powerpoint/2010/main" val="4220075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ederik Altmann\Downloads\ESA_Council_meeting_at_Ministerial_Level_Lucerne_on_1_December_2016.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869350"/>
            <a:ext cx="12192000" cy="56344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025" y="956715"/>
            <a:ext cx="8611055" cy="6114481"/>
          </a:xfrm>
          <a:prstGeom prst="rect">
            <a:avLst/>
          </a:prstGeom>
          <a:noFill/>
        </p:spPr>
        <p:txBody>
          <a:bodyPr wrap="square" lIns="121904" tIns="60952" rIns="121904" bIns="60952" rtlCol="0">
            <a:spAutoFit/>
          </a:bodyPr>
          <a:lstStyle/>
          <a:p>
            <a:pPr marL="380944" indent="-380944">
              <a:buFont typeface="Arial" panose="020B0604020202020204" pitchFamily="34" charset="0"/>
              <a:buChar char="•"/>
            </a:pPr>
            <a:r>
              <a:rPr lang="en-GB" sz="2100" dirty="0">
                <a:solidFill>
                  <a:schemeClr val="bg1"/>
                </a:solidFill>
              </a:rPr>
              <a:t>ESA </a:t>
            </a:r>
            <a:r>
              <a:rPr lang="en-GB" sz="2100" b="1" dirty="0">
                <a:solidFill>
                  <a:schemeClr val="bg1"/>
                </a:solidFill>
              </a:rPr>
              <a:t>Member-State commitment</a:t>
            </a:r>
            <a:r>
              <a:rPr lang="en-GB" sz="2100" dirty="0">
                <a:solidFill>
                  <a:schemeClr val="bg1"/>
                </a:solidFill>
              </a:rPr>
              <a:t> exceeds </a:t>
            </a:r>
            <a:r>
              <a:rPr lang="en-US" sz="2100" dirty="0">
                <a:solidFill>
                  <a:schemeClr val="bg1"/>
                </a:solidFill>
                <a:latin typeface="Calibri" pitchFamily="34" charset="0"/>
              </a:rPr>
              <a:t>€</a:t>
            </a:r>
            <a:r>
              <a:rPr lang="en-GB" sz="2100" dirty="0">
                <a:solidFill>
                  <a:schemeClr val="bg1"/>
                </a:solidFill>
              </a:rPr>
              <a:t>10</a:t>
            </a:r>
            <a:r>
              <a:rPr lang="en-US" sz="2100" dirty="0">
                <a:solidFill>
                  <a:schemeClr val="bg1"/>
                </a:solidFill>
                <a:latin typeface="Calibri" pitchFamily="34" charset="0"/>
              </a:rPr>
              <a:t> </a:t>
            </a:r>
            <a:r>
              <a:rPr lang="en-US" sz="2100" dirty="0">
                <a:solidFill>
                  <a:schemeClr val="bg1"/>
                </a:solidFill>
                <a:latin typeface="+mj-lt"/>
              </a:rPr>
              <a:t>billion</a:t>
            </a:r>
          </a:p>
          <a:p>
            <a:pPr marL="380944" indent="-380944">
              <a:buFont typeface="Arial" panose="020B0604020202020204" pitchFamily="34" charset="0"/>
              <a:buChar char="•"/>
            </a:pPr>
            <a:endParaRPr lang="en-US" sz="2100" dirty="0">
              <a:solidFill>
                <a:schemeClr val="bg1"/>
              </a:solidFill>
              <a:latin typeface="+mj-lt"/>
            </a:endParaRPr>
          </a:p>
          <a:p>
            <a:pPr marL="380944" indent="-380944">
              <a:buFont typeface="Arial" panose="020B0604020202020204" pitchFamily="34" charset="0"/>
              <a:buChar char="•"/>
            </a:pPr>
            <a:r>
              <a:rPr lang="en-US" sz="2100" b="1" dirty="0">
                <a:solidFill>
                  <a:schemeClr val="bg1"/>
                </a:solidFill>
              </a:rPr>
              <a:t>Earth Observation</a:t>
            </a:r>
            <a:r>
              <a:rPr lang="en-US" sz="2100" dirty="0">
                <a:solidFill>
                  <a:schemeClr val="bg1"/>
                </a:solidFill>
              </a:rPr>
              <a:t> receives</a:t>
            </a:r>
            <a:br>
              <a:rPr lang="en-US" sz="2100" dirty="0">
                <a:solidFill>
                  <a:schemeClr val="bg1"/>
                </a:solidFill>
              </a:rPr>
            </a:br>
            <a:r>
              <a:rPr lang="en-US" sz="2100" dirty="0">
                <a:solidFill>
                  <a:schemeClr val="bg1"/>
                </a:solidFill>
              </a:rPr>
              <a:t>€ 1.55 billion consisting of:</a:t>
            </a:r>
          </a:p>
          <a:p>
            <a:pPr marL="990454" lvl="1" indent="-380944">
              <a:lnSpc>
                <a:spcPct val="200000"/>
              </a:lnSpc>
              <a:buFont typeface="Arial" panose="020B0604020202020204" pitchFamily="34" charset="0"/>
              <a:buChar char="•"/>
            </a:pPr>
            <a:r>
              <a:rPr lang="en-US" sz="2100" b="1" dirty="0">
                <a:solidFill>
                  <a:schemeClr val="bg1"/>
                </a:solidFill>
              </a:rPr>
              <a:t>EOEP-5</a:t>
            </a:r>
            <a:r>
              <a:rPr lang="en-US" sz="2100" dirty="0">
                <a:solidFill>
                  <a:schemeClr val="bg1"/>
                </a:solidFill>
              </a:rPr>
              <a:t>:1.158 M€</a:t>
            </a:r>
            <a:endParaRPr lang="en-GB" sz="2100" dirty="0">
              <a:solidFill>
                <a:schemeClr val="bg1"/>
              </a:solidFill>
            </a:endParaRPr>
          </a:p>
          <a:p>
            <a:pPr marL="990454" lvl="1" indent="-380944">
              <a:lnSpc>
                <a:spcPct val="200000"/>
              </a:lnSpc>
              <a:buFont typeface="Arial" panose="020B0604020202020204" pitchFamily="34" charset="0"/>
              <a:buChar char="•"/>
            </a:pPr>
            <a:r>
              <a:rPr lang="en-GB" sz="2100" b="1" dirty="0">
                <a:solidFill>
                  <a:schemeClr val="bg1"/>
                </a:solidFill>
              </a:rPr>
              <a:t>GMECV</a:t>
            </a:r>
            <a:r>
              <a:rPr lang="en-GB" sz="2100" dirty="0">
                <a:solidFill>
                  <a:schemeClr val="bg1"/>
                </a:solidFill>
              </a:rPr>
              <a:t>:83 M€</a:t>
            </a:r>
          </a:p>
          <a:p>
            <a:pPr marL="990454" lvl="1" indent="-380944">
              <a:lnSpc>
                <a:spcPct val="200000"/>
              </a:lnSpc>
              <a:buFont typeface="Arial" panose="020B0604020202020204" pitchFamily="34" charset="0"/>
              <a:buChar char="•"/>
            </a:pPr>
            <a:r>
              <a:rPr lang="en-GB" sz="2100" b="1" dirty="0" err="1">
                <a:solidFill>
                  <a:schemeClr val="bg1"/>
                </a:solidFill>
              </a:rPr>
              <a:t>InCubed</a:t>
            </a:r>
            <a:r>
              <a:rPr lang="en-GB" sz="2100" dirty="0">
                <a:solidFill>
                  <a:schemeClr val="bg1"/>
                </a:solidFill>
              </a:rPr>
              <a:t>: 35 M€</a:t>
            </a:r>
          </a:p>
          <a:p>
            <a:pPr marL="990454" lvl="1" indent="-380944">
              <a:lnSpc>
                <a:spcPct val="200000"/>
              </a:lnSpc>
              <a:buFont typeface="Arial" panose="020B0604020202020204" pitchFamily="34" charset="0"/>
              <a:buChar char="•"/>
            </a:pPr>
            <a:r>
              <a:rPr lang="en-GB" sz="2100" b="1" dirty="0" err="1">
                <a:solidFill>
                  <a:schemeClr val="bg1"/>
                </a:solidFill>
              </a:rPr>
              <a:t>Altius</a:t>
            </a:r>
            <a:r>
              <a:rPr lang="en-GB" sz="2100" dirty="0">
                <a:solidFill>
                  <a:schemeClr val="bg1"/>
                </a:solidFill>
              </a:rPr>
              <a:t>: 95 M€</a:t>
            </a:r>
          </a:p>
          <a:p>
            <a:pPr marL="990454" lvl="1" indent="-380944">
              <a:lnSpc>
                <a:spcPct val="200000"/>
              </a:lnSpc>
              <a:buFont typeface="Arial" panose="020B0604020202020204" pitchFamily="34" charset="0"/>
              <a:buChar char="•"/>
            </a:pPr>
            <a:r>
              <a:rPr lang="en-GB" sz="2100" b="1" dirty="0" err="1">
                <a:solidFill>
                  <a:schemeClr val="bg1"/>
                </a:solidFill>
              </a:rPr>
              <a:t>Seosat</a:t>
            </a:r>
            <a:r>
              <a:rPr lang="en-GB" sz="2100" dirty="0">
                <a:solidFill>
                  <a:schemeClr val="bg1"/>
                </a:solidFill>
              </a:rPr>
              <a:t>: 50 M€</a:t>
            </a:r>
          </a:p>
          <a:p>
            <a:pPr marL="990454" lvl="1" indent="-380944">
              <a:lnSpc>
                <a:spcPct val="200000"/>
              </a:lnSpc>
              <a:buFont typeface="Arial" panose="020B0604020202020204" pitchFamily="34" charset="0"/>
              <a:buChar char="•"/>
            </a:pPr>
            <a:r>
              <a:rPr lang="en-GB" sz="2100" b="1" dirty="0">
                <a:solidFill>
                  <a:schemeClr val="bg1"/>
                </a:solidFill>
              </a:rPr>
              <a:t>Earthnet</a:t>
            </a:r>
            <a:r>
              <a:rPr lang="en-GB" sz="2100" dirty="0">
                <a:solidFill>
                  <a:schemeClr val="bg1"/>
                </a:solidFill>
              </a:rPr>
              <a:t> and </a:t>
            </a:r>
            <a:r>
              <a:rPr lang="en-GB" sz="2100" b="1" dirty="0">
                <a:solidFill>
                  <a:schemeClr val="bg1"/>
                </a:solidFill>
              </a:rPr>
              <a:t>LTDP</a:t>
            </a:r>
            <a:r>
              <a:rPr lang="en-GB" sz="2100" dirty="0">
                <a:solidFill>
                  <a:schemeClr val="bg1"/>
                </a:solidFill>
              </a:rPr>
              <a:t> (Basic Activities): 130 M€</a:t>
            </a:r>
          </a:p>
          <a:p>
            <a:endParaRPr lang="en-GB" sz="2100" dirty="0">
              <a:solidFill>
                <a:schemeClr val="bg1"/>
              </a:solidFill>
            </a:endParaRPr>
          </a:p>
          <a:p>
            <a:pPr marL="380944" indent="-380944">
              <a:buFont typeface="Wingdings" panose="05000000000000000000" pitchFamily="2" charset="2"/>
              <a:buChar char="Ø"/>
            </a:pPr>
            <a:endParaRPr lang="en-US" sz="2700" dirty="0">
              <a:solidFill>
                <a:srgbClr val="0070C0"/>
              </a:solidFill>
              <a:latin typeface="Calibri" pitchFamily="34" charset="0"/>
            </a:endParaRPr>
          </a:p>
        </p:txBody>
      </p:sp>
      <p:sp>
        <p:nvSpPr>
          <p:cNvPr id="7" name="Title 6"/>
          <p:cNvSpPr>
            <a:spLocks noGrp="1"/>
          </p:cNvSpPr>
          <p:nvPr>
            <p:ph type="title"/>
          </p:nvPr>
        </p:nvSpPr>
        <p:spPr>
          <a:xfrm>
            <a:off x="346364" y="249902"/>
            <a:ext cx="9541341" cy="430887"/>
          </a:xfrm>
        </p:spPr>
        <p:txBody>
          <a:bodyPr/>
          <a:lstStyle/>
          <a:p>
            <a:r>
              <a:rPr lang="en-GB" b="1" dirty="0"/>
              <a:t>Ministerial </a:t>
            </a:r>
            <a:r>
              <a:rPr lang="en-GB" b="1" dirty="0" smtClean="0"/>
              <a:t>Council, 1-2 Dec </a:t>
            </a:r>
            <a:r>
              <a:rPr lang="en-GB" b="1" dirty="0"/>
              <a:t>2016: </a:t>
            </a:r>
            <a:r>
              <a:rPr lang="en-GB" b="1" dirty="0" smtClean="0"/>
              <a:t>Results</a:t>
            </a:r>
            <a:endParaRPr lang="en-GB" b="1" dirty="0"/>
          </a:p>
        </p:txBody>
      </p:sp>
    </p:spTree>
    <p:extLst>
      <p:ext uri="{BB962C8B-B14F-4D97-AF65-F5344CB8AC3E}">
        <p14:creationId xmlns:p14="http://schemas.microsoft.com/office/powerpoint/2010/main" val="3621484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8400" y="0"/>
            <a:ext cx="3403600" cy="349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
          <p:cNvSpPr txBox="1">
            <a:spLocks noChangeArrowheads="1"/>
          </p:cNvSpPr>
          <p:nvPr/>
        </p:nvSpPr>
        <p:spPr bwMode="auto">
          <a:xfrm>
            <a:off x="9333877" y="138661"/>
            <a:ext cx="2558321" cy="102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sz="2400">
                <a:solidFill>
                  <a:schemeClr val="tx1"/>
                </a:solidFill>
                <a:latin typeface="NotesEsa" pitchFamily="50" charset="0"/>
                <a:ea typeface="ＭＳ Ｐゴシック" pitchFamily="34" charset="-128"/>
              </a:defRPr>
            </a:lvl1pPr>
            <a:lvl2pPr marL="742950" indent="-285750" eaLnBrk="0" hangingPunct="0">
              <a:defRPr sz="2400">
                <a:solidFill>
                  <a:schemeClr val="tx1"/>
                </a:solidFill>
                <a:latin typeface="NotesEsa" pitchFamily="50" charset="0"/>
                <a:ea typeface="ＭＳ Ｐゴシック" pitchFamily="34" charset="-128"/>
              </a:defRPr>
            </a:lvl2pPr>
            <a:lvl3pPr marL="1143000" indent="-228600" eaLnBrk="0" hangingPunct="0">
              <a:defRPr sz="2400">
                <a:solidFill>
                  <a:schemeClr val="tx1"/>
                </a:solidFill>
                <a:latin typeface="NotesEsa" pitchFamily="50" charset="0"/>
                <a:ea typeface="ＭＳ Ｐゴシック" pitchFamily="34" charset="-128"/>
              </a:defRPr>
            </a:lvl3pPr>
            <a:lvl4pPr marL="1600200" indent="-228600" eaLnBrk="0" hangingPunct="0">
              <a:defRPr sz="2400">
                <a:solidFill>
                  <a:schemeClr val="tx1"/>
                </a:solidFill>
                <a:latin typeface="NotesEsa" pitchFamily="50" charset="0"/>
                <a:ea typeface="ＭＳ Ｐゴシック" pitchFamily="34" charset="-128"/>
              </a:defRPr>
            </a:lvl4pPr>
            <a:lvl5pPr marL="2057400" indent="-228600" eaLnBrk="0" hangingPunct="0">
              <a:defRPr sz="2400">
                <a:solidFill>
                  <a:schemeClr val="tx1"/>
                </a:solidFill>
                <a:latin typeface="NotesEsa" pitchFamily="50"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9pPr>
          </a:lstStyle>
          <a:p>
            <a:pPr algn="ctr" eaLnBrk="1" hangingPunct="1"/>
            <a:r>
              <a:rPr lang="en-GB" sz="2100" b="1" dirty="0">
                <a:solidFill>
                  <a:srgbClr val="FFFFFF"/>
                </a:solidFill>
                <a:effectLst>
                  <a:outerShdw blurRad="38100" dist="38100" dir="2700000" algn="tl">
                    <a:srgbClr val="000000">
                      <a:alpha val="43137"/>
                    </a:srgbClr>
                  </a:outerShdw>
                </a:effectLst>
                <a:latin typeface="Verdana" pitchFamily="34" charset="0"/>
              </a:rPr>
              <a:t>Sentinel-2B </a:t>
            </a:r>
          </a:p>
          <a:p>
            <a:pPr algn="ctr" eaLnBrk="1" hangingPunct="1"/>
            <a:r>
              <a:rPr lang="en-GB" sz="1900" b="1" dirty="0">
                <a:solidFill>
                  <a:srgbClr val="FFFFFF"/>
                </a:solidFill>
                <a:effectLst>
                  <a:outerShdw blurRad="38100" dist="38100" dir="2700000" algn="tl">
                    <a:srgbClr val="000000">
                      <a:alpha val="43137"/>
                    </a:srgbClr>
                  </a:outerShdw>
                </a:effectLst>
                <a:latin typeface="Verdana" pitchFamily="34" charset="0"/>
              </a:rPr>
              <a:t>Launched </a:t>
            </a:r>
          </a:p>
          <a:p>
            <a:pPr algn="ctr" eaLnBrk="1" hangingPunct="1"/>
            <a:r>
              <a:rPr lang="en-GB" sz="1900" b="1" dirty="0">
                <a:solidFill>
                  <a:srgbClr val="FFFFFF"/>
                </a:solidFill>
                <a:effectLst>
                  <a:outerShdw blurRad="38100" dist="38100" dir="2700000" algn="tl">
                    <a:srgbClr val="000000">
                      <a:alpha val="43137"/>
                    </a:srgbClr>
                  </a:outerShdw>
                </a:effectLst>
                <a:latin typeface="Verdana" pitchFamily="34" charset="0"/>
              </a:rPr>
              <a:t>7 March 2017</a:t>
            </a:r>
          </a:p>
        </p:txBody>
      </p:sp>
      <p:sp>
        <p:nvSpPr>
          <p:cNvPr id="15" name="Title 6"/>
          <p:cNvSpPr txBox="1">
            <a:spLocks/>
          </p:cNvSpPr>
          <p:nvPr/>
        </p:nvSpPr>
        <p:spPr bwMode="auto">
          <a:xfrm>
            <a:off x="346364" y="234515"/>
            <a:ext cx="9541341" cy="461661"/>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kern="0" dirty="0" smtClean="0"/>
              <a:t>Sentinel Launches</a:t>
            </a:r>
            <a:endParaRPr lang="en-US" b="1" kern="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400" y="3117956"/>
            <a:ext cx="3403600" cy="3227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8788400" y="3132561"/>
            <a:ext cx="3403600" cy="102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sz="2400">
                <a:solidFill>
                  <a:schemeClr val="tx1"/>
                </a:solidFill>
                <a:latin typeface="NotesEsa" pitchFamily="50" charset="0"/>
                <a:ea typeface="ＭＳ Ｐゴシック" pitchFamily="34" charset="-128"/>
              </a:defRPr>
            </a:lvl1pPr>
            <a:lvl2pPr marL="742950" indent="-285750" eaLnBrk="0" hangingPunct="0">
              <a:defRPr sz="2400">
                <a:solidFill>
                  <a:schemeClr val="tx1"/>
                </a:solidFill>
                <a:latin typeface="NotesEsa" pitchFamily="50" charset="0"/>
                <a:ea typeface="ＭＳ Ｐゴシック" pitchFamily="34" charset="-128"/>
              </a:defRPr>
            </a:lvl2pPr>
            <a:lvl3pPr marL="1143000" indent="-228600" eaLnBrk="0" hangingPunct="0">
              <a:defRPr sz="2400">
                <a:solidFill>
                  <a:schemeClr val="tx1"/>
                </a:solidFill>
                <a:latin typeface="NotesEsa" pitchFamily="50" charset="0"/>
                <a:ea typeface="ＭＳ Ｐゴシック" pitchFamily="34" charset="-128"/>
              </a:defRPr>
            </a:lvl3pPr>
            <a:lvl4pPr marL="1600200" indent="-228600" eaLnBrk="0" hangingPunct="0">
              <a:defRPr sz="2400">
                <a:solidFill>
                  <a:schemeClr val="tx1"/>
                </a:solidFill>
                <a:latin typeface="NotesEsa" pitchFamily="50" charset="0"/>
                <a:ea typeface="ＭＳ Ｐゴシック" pitchFamily="34" charset="-128"/>
              </a:defRPr>
            </a:lvl4pPr>
            <a:lvl5pPr marL="2057400" indent="-228600" eaLnBrk="0" hangingPunct="0">
              <a:defRPr sz="2400">
                <a:solidFill>
                  <a:schemeClr val="tx1"/>
                </a:solidFill>
                <a:latin typeface="NotesEsa" pitchFamily="50"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tesEsa" pitchFamily="50" charset="0"/>
                <a:ea typeface="ＭＳ Ｐゴシック" pitchFamily="34" charset="-128"/>
              </a:defRPr>
            </a:lvl9pPr>
          </a:lstStyle>
          <a:p>
            <a:pPr algn="ctr" eaLnBrk="1" hangingPunct="1"/>
            <a:r>
              <a:rPr lang="en-GB" sz="2100" b="1" dirty="0">
                <a:solidFill>
                  <a:srgbClr val="FFFFFF"/>
                </a:solidFill>
                <a:effectLst>
                  <a:outerShdw blurRad="38100" dist="38100" dir="2700000" algn="tl">
                    <a:srgbClr val="000000">
                      <a:alpha val="43137"/>
                    </a:srgbClr>
                  </a:outerShdw>
                </a:effectLst>
                <a:latin typeface="Verdana" pitchFamily="34" charset="0"/>
              </a:rPr>
              <a:t>Sentinel-5P</a:t>
            </a:r>
          </a:p>
          <a:p>
            <a:pPr algn="ctr" eaLnBrk="1" hangingPunct="1"/>
            <a:r>
              <a:rPr lang="en-GB" sz="1900" b="1" dirty="0">
                <a:solidFill>
                  <a:srgbClr val="FFFFFF"/>
                </a:solidFill>
                <a:effectLst>
                  <a:outerShdw blurRad="38100" dist="38100" dir="2700000" algn="tl">
                    <a:srgbClr val="000000">
                      <a:alpha val="43137"/>
                    </a:srgbClr>
                  </a:outerShdw>
                </a:effectLst>
                <a:latin typeface="Verdana" pitchFamily="34" charset="0"/>
              </a:rPr>
              <a:t>Launch Planned </a:t>
            </a:r>
          </a:p>
          <a:p>
            <a:pPr algn="ctr" eaLnBrk="1" hangingPunct="1"/>
            <a:r>
              <a:rPr lang="en-GB" sz="1900" b="1" dirty="0">
                <a:solidFill>
                  <a:srgbClr val="FFFFFF"/>
                </a:solidFill>
                <a:effectLst>
                  <a:outerShdw blurRad="38100" dist="38100" dir="2700000" algn="tl">
                    <a:srgbClr val="000000">
                      <a:alpha val="43137"/>
                    </a:srgbClr>
                  </a:outerShdw>
                </a:effectLst>
                <a:latin typeface="Verdana" pitchFamily="34" charset="0"/>
              </a:rPr>
              <a:t>13 October 2017</a:t>
            </a:r>
          </a:p>
        </p:txBody>
      </p:sp>
      <p:graphicFrame>
        <p:nvGraphicFramePr>
          <p:cNvPr id="10" name="Group 41"/>
          <p:cNvGraphicFramePr>
            <a:graphicFrameLocks noGrp="1"/>
          </p:cNvGraphicFramePr>
          <p:nvPr>
            <p:extLst>
              <p:ext uri="{D42A27DB-BD31-4B8C-83A1-F6EECF244321}">
                <p14:modId xmlns:p14="http://schemas.microsoft.com/office/powerpoint/2010/main" val="1014266597"/>
              </p:ext>
            </p:extLst>
          </p:nvPr>
        </p:nvGraphicFramePr>
        <p:xfrm>
          <a:off x="256423" y="1225543"/>
          <a:ext cx="8187182" cy="4532715"/>
        </p:xfrm>
        <a:graphic>
          <a:graphicData uri="http://schemas.openxmlformats.org/drawingml/2006/table">
            <a:tbl>
              <a:tblPr/>
              <a:tblGrid>
                <a:gridCol w="2478487"/>
                <a:gridCol w="3353515"/>
                <a:gridCol w="2355180"/>
              </a:tblGrid>
              <a:tr h="42468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Verdana" charset="0"/>
                          <a:ea typeface="ＭＳ Ｐゴシック" charset="0"/>
                          <a:cs typeface="ＭＳ Ｐゴシック" charset="0"/>
                        </a:rPr>
                        <a:t>SENTINEL</a:t>
                      </a: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ACA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Verdana" charset="0"/>
                          <a:ea typeface="ＭＳ Ｐゴシック" charset="0"/>
                          <a:cs typeface="ＭＳ Ｐゴシック" charset="0"/>
                        </a:rPr>
                        <a:t>DATE</a:t>
                      </a:r>
                      <a:endParaRPr kumimoji="0" lang="en-US" sz="1900" b="1"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ACA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Verdana" charset="0"/>
                          <a:ea typeface="ＭＳ Ｐゴシック" charset="0"/>
                          <a:cs typeface="ＭＳ Ｐゴシック" charset="0"/>
                        </a:rPr>
                        <a:t>LAUNCHER</a:t>
                      </a: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ACAEA"/>
                    </a:solidFill>
                  </a:tcPr>
                </a:tc>
              </a:tr>
              <a:tr h="73332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Verdana" charset="0"/>
                          <a:ea typeface="ＭＳ Ｐゴシック" charset="0"/>
                          <a:cs typeface="ＭＳ Ｐゴシック" charset="0"/>
                        </a:rPr>
                        <a:t>Sentinel-1A</a:t>
                      </a: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Verdana" charset="0"/>
                          <a:ea typeface="ＭＳ Ｐゴシック" charset="0"/>
                          <a:cs typeface="ＭＳ Ｐゴシック" charset="0"/>
                        </a:rPr>
                        <a:t>Launched 3 April 2014</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Verdana" charset="0"/>
                          <a:ea typeface="ＭＳ Ｐゴシック" charset="0"/>
                          <a:cs typeface="ＭＳ Ｐゴシック" charset="0"/>
                        </a:rPr>
                        <a:t>Soyuz ST</a:t>
                      </a:r>
                      <a:endParaRPr kumimoji="0" lang="en-US" sz="1900" b="0" i="0" u="none" strike="noStrike" cap="none" normalizeH="0" baseline="0" dirty="0">
                        <a:ln>
                          <a:noFill/>
                        </a:ln>
                        <a:solidFill>
                          <a:srgbClr val="000000"/>
                        </a:solidFill>
                        <a:effectLst/>
                        <a:latin typeface="Verdana" charset="0"/>
                        <a:ea typeface="ＭＳ Ｐゴシック" charset="0"/>
                        <a:cs typeface="ＭＳ Ｐゴシック" charset="0"/>
                      </a:endParaRP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49354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Verdana" charset="0"/>
                          <a:ea typeface="ＭＳ Ｐゴシック" charset="0"/>
                          <a:cs typeface="ＭＳ Ｐゴシック" charset="0"/>
                        </a:rPr>
                        <a:t>Sentinel-2A</a:t>
                      </a: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Verdana" charset="0"/>
                          <a:ea typeface="ＭＳ Ｐゴシック" charset="0"/>
                          <a:cs typeface="ＭＳ Ｐゴシック" charset="0"/>
                        </a:rPr>
                        <a:t>Launched 22 June 2015</a:t>
                      </a:r>
                      <a:endParaRPr kumimoji="0" lang="en-US" sz="1900" b="0" i="0" u="none" strike="noStrike" cap="none" normalizeH="0" baseline="30000" dirty="0">
                        <a:ln>
                          <a:noFill/>
                        </a:ln>
                        <a:solidFill>
                          <a:srgbClr val="000000"/>
                        </a:solidFill>
                        <a:effectLst/>
                        <a:latin typeface="Verdana" charset="0"/>
                        <a:ea typeface="ＭＳ Ｐゴシック" charset="0"/>
                        <a:cs typeface="ＭＳ Ｐゴシック" charset="0"/>
                      </a:endParaRP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900" b="0" i="0" u="none" strike="noStrike" cap="none" normalizeH="0" baseline="0" dirty="0" smtClean="0">
                          <a:ln>
                            <a:noFill/>
                          </a:ln>
                          <a:solidFill>
                            <a:srgbClr val="000000"/>
                          </a:solidFill>
                          <a:effectLst/>
                          <a:latin typeface="Verdana" charset="0"/>
                          <a:ea typeface="ＭＳ Ｐゴシック" charset="0"/>
                          <a:cs typeface="ＭＳ Ｐゴシック" charset="0"/>
                        </a:rPr>
                        <a:t>Vega</a:t>
                      </a:r>
                      <a:endParaRPr kumimoji="0" lang="en-US" sz="1900" b="0" i="0" u="none" strike="noStrike" cap="none" normalizeH="0" baseline="0" dirty="0">
                        <a:ln>
                          <a:noFill/>
                        </a:ln>
                        <a:solidFill>
                          <a:srgbClr val="000000"/>
                        </a:solidFill>
                        <a:effectLst/>
                        <a:latin typeface="Verdana" charset="0"/>
                        <a:ea typeface="ＭＳ Ｐゴシック" charset="0"/>
                        <a:cs typeface="ＭＳ Ｐゴシック" charset="0"/>
                      </a:endParaRP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42468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noFill/>
                          </a:ln>
                          <a:solidFill>
                            <a:srgbClr val="000000"/>
                          </a:solidFill>
                          <a:effectLst/>
                          <a:latin typeface="Verdana" charset="0"/>
                          <a:ea typeface="ＭＳ Ｐゴシック" charset="0"/>
                          <a:cs typeface="ＭＳ Ｐゴシック" charset="0"/>
                        </a:rPr>
                        <a:t>Sentinel-3A</a:t>
                      </a: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Verdana" charset="0"/>
                          <a:ea typeface="ＭＳ Ｐゴシック" charset="0"/>
                          <a:cs typeface="ＭＳ Ｐゴシック" charset="0"/>
                        </a:rPr>
                        <a:t>Launched 16 Feb 2016</a:t>
                      </a:r>
                      <a:endParaRPr kumimoji="0" lang="en-US" sz="1900" b="0" i="0" u="none" strike="noStrike" cap="none" normalizeH="0" baseline="30000" dirty="0">
                        <a:ln>
                          <a:noFill/>
                        </a:ln>
                        <a:solidFill>
                          <a:schemeClr val="tx1"/>
                        </a:solidFill>
                        <a:effectLst/>
                        <a:latin typeface="Verdana" charset="0"/>
                        <a:ea typeface="ＭＳ Ｐゴシック" charset="0"/>
                        <a:cs typeface="ＭＳ Ｐゴシック" charset="0"/>
                      </a:endParaRP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err="1" smtClean="0">
                          <a:ln>
                            <a:noFill/>
                          </a:ln>
                          <a:solidFill>
                            <a:schemeClr val="tx1"/>
                          </a:solidFill>
                          <a:effectLst/>
                          <a:latin typeface="Verdana" charset="0"/>
                          <a:ea typeface="ＭＳ Ｐゴシック" charset="0"/>
                          <a:cs typeface="ＭＳ Ｐゴシック" charset="0"/>
                        </a:rPr>
                        <a:t>Rockot</a:t>
                      </a:r>
                      <a:endParaRPr kumimoji="0" lang="en-US" sz="19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42468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noFill/>
                          </a:ln>
                          <a:solidFill>
                            <a:srgbClr val="000000"/>
                          </a:solidFill>
                          <a:effectLst/>
                          <a:latin typeface="Verdana" charset="0"/>
                          <a:ea typeface="ＭＳ Ｐゴシック" charset="0"/>
                          <a:cs typeface="ＭＳ Ｐゴシック" charset="0"/>
                        </a:rPr>
                        <a:t>Sentinel-1B</a:t>
                      </a: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Verdana" charset="0"/>
                          <a:ea typeface="ＭＳ Ｐゴシック" charset="0"/>
                          <a:cs typeface="ＭＳ Ｐゴシック" charset="0"/>
                        </a:rPr>
                        <a:t>Launched 25 April 2016</a:t>
                      </a:r>
                      <a:endParaRPr kumimoji="0" lang="en-US" sz="1900" b="0" i="0" u="none" strike="noStrike" cap="none" normalizeH="0" baseline="30000" dirty="0" smtClean="0">
                        <a:ln>
                          <a:noFill/>
                        </a:ln>
                        <a:solidFill>
                          <a:schemeClr val="tx1"/>
                        </a:solidFill>
                        <a:effectLst/>
                        <a:latin typeface="Verdana" charset="0"/>
                        <a:ea typeface="ＭＳ Ｐゴシック" charset="0"/>
                        <a:cs typeface="ＭＳ Ｐゴシック" charset="0"/>
                      </a:endParaRP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Verdana" charset="0"/>
                          <a:ea typeface="ＭＳ Ｐゴシック" charset="0"/>
                          <a:cs typeface="ＭＳ Ｐゴシック" charset="0"/>
                        </a:rPr>
                        <a:t>Soyuz ST</a:t>
                      </a:r>
                      <a:endParaRPr kumimoji="0" lang="en-US" sz="19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62856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noFill/>
                          </a:ln>
                          <a:solidFill>
                            <a:schemeClr val="accent1"/>
                          </a:solidFill>
                          <a:effectLst/>
                          <a:latin typeface="Verdana" charset="0"/>
                          <a:ea typeface="ＭＳ Ｐゴシック" charset="0"/>
                          <a:cs typeface="ＭＳ Ｐゴシック" charset="0"/>
                        </a:rPr>
                        <a:t>Sentinel-2B</a:t>
                      </a:r>
                      <a:endParaRPr kumimoji="0" lang="en-US" sz="1900" b="0" i="0" u="none" strike="noStrike" kern="1200" cap="none" normalizeH="0" baseline="0" dirty="0">
                        <a:ln>
                          <a:noFill/>
                        </a:ln>
                        <a:solidFill>
                          <a:schemeClr val="accent1"/>
                        </a:solidFill>
                        <a:effectLst/>
                        <a:latin typeface="Verdana" charset="0"/>
                        <a:ea typeface="ＭＳ Ｐゴシック" charset="0"/>
                        <a:cs typeface="ＭＳ Ｐゴシック" charset="0"/>
                      </a:endParaRPr>
                    </a:p>
                  </a:txBody>
                  <a:tcPr marL="121888" marR="121888" marT="60957" marB="609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F3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normalizeH="0" baseline="0" dirty="0" smtClean="0">
                          <a:ln>
                            <a:noFill/>
                          </a:ln>
                          <a:solidFill>
                            <a:schemeClr val="accent1"/>
                          </a:solidFill>
                          <a:effectLst/>
                          <a:latin typeface="Verdana" charset="0"/>
                          <a:ea typeface="ＭＳ Ｐゴシック" charset="0"/>
                          <a:cs typeface="ＭＳ Ｐゴシック" charset="0"/>
                        </a:rPr>
                        <a:t>Launched 7 March 2017</a:t>
                      </a:r>
                    </a:p>
                  </a:txBody>
                  <a:tcPr marL="121888" marR="121888" marT="60957" marB="609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F3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normalizeH="0" baseline="0" dirty="0" smtClean="0">
                          <a:ln>
                            <a:noFill/>
                          </a:ln>
                          <a:solidFill>
                            <a:schemeClr val="accent1"/>
                          </a:solidFill>
                          <a:effectLst/>
                          <a:latin typeface="Verdana" charset="0"/>
                          <a:ea typeface="ＭＳ Ｐゴシック" charset="0"/>
                          <a:cs typeface="ＭＳ Ｐゴシック" charset="0"/>
                        </a:rPr>
                        <a:t>Vega</a:t>
                      </a:r>
                    </a:p>
                  </a:txBody>
                  <a:tcPr marL="121888" marR="121888" marT="60957" marB="609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F3FA"/>
                    </a:solidFill>
                  </a:tcPr>
                </a:tc>
              </a:tr>
              <a:tr h="42468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noFill/>
                          </a:ln>
                          <a:solidFill>
                            <a:schemeClr val="accent1"/>
                          </a:solidFill>
                          <a:effectLst/>
                          <a:latin typeface="Verdana" charset="0"/>
                          <a:ea typeface="ＭＳ Ｐゴシック" charset="0"/>
                          <a:cs typeface="ＭＳ Ｐゴシック" charset="0"/>
                        </a:rPr>
                        <a:t>Sentinel-5P</a:t>
                      </a:r>
                      <a:endParaRPr kumimoji="0" lang="en-US" sz="1900" b="0" i="0" u="none" strike="noStrike" kern="1200" cap="none" normalizeH="0" baseline="0" dirty="0">
                        <a:ln>
                          <a:noFill/>
                        </a:ln>
                        <a:solidFill>
                          <a:schemeClr val="accent1"/>
                        </a:solidFill>
                        <a:effectLst/>
                        <a:latin typeface="Verdana" charset="0"/>
                        <a:ea typeface="ＭＳ Ｐゴシック" charset="0"/>
                        <a:cs typeface="ＭＳ Ｐゴシック" charset="0"/>
                      </a:endParaRP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F3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noFill/>
                          </a:ln>
                          <a:solidFill>
                            <a:schemeClr val="accent1"/>
                          </a:solidFill>
                          <a:effectLst/>
                          <a:latin typeface="Verdana" charset="0"/>
                          <a:ea typeface="ＭＳ Ｐゴシック" charset="0"/>
                          <a:cs typeface="ＭＳ Ｐゴシック" charset="0"/>
                        </a:rPr>
                        <a:t>13 October 2017</a:t>
                      </a:r>
                      <a:endParaRPr kumimoji="0" lang="en-US" sz="1900" b="0" i="0" u="none" strike="noStrike" kern="1200" cap="none" normalizeH="0" baseline="0" dirty="0">
                        <a:ln>
                          <a:noFill/>
                        </a:ln>
                        <a:solidFill>
                          <a:schemeClr val="accent1"/>
                        </a:solidFill>
                        <a:effectLst/>
                        <a:latin typeface="Verdana" charset="0"/>
                        <a:ea typeface="ＭＳ Ｐゴシック" charset="0"/>
                        <a:cs typeface="ＭＳ Ｐゴシック" charset="0"/>
                      </a:endParaRPr>
                    </a:p>
                  </a:txBody>
                  <a:tcPr marL="121888" marR="121888" marT="60957" marB="609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F3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normalizeH="0" baseline="0" dirty="0" err="1" smtClean="0">
                          <a:ln>
                            <a:noFill/>
                          </a:ln>
                          <a:solidFill>
                            <a:schemeClr val="accent1"/>
                          </a:solidFill>
                          <a:effectLst/>
                          <a:latin typeface="Verdana" charset="0"/>
                          <a:ea typeface="ＭＳ Ｐゴシック" charset="0"/>
                          <a:cs typeface="ＭＳ Ｐゴシック" charset="0"/>
                        </a:rPr>
                        <a:t>Rockot</a:t>
                      </a:r>
                      <a:endParaRPr kumimoji="0" lang="en-US" sz="1900" b="0" i="0" u="none" strike="noStrike" kern="1200" cap="none" normalizeH="0" baseline="0" dirty="0" smtClean="0">
                        <a:ln>
                          <a:noFill/>
                        </a:ln>
                        <a:solidFill>
                          <a:schemeClr val="accent1"/>
                        </a:solidFill>
                        <a:effectLst/>
                        <a:latin typeface="Verdana" charset="0"/>
                        <a:ea typeface="ＭＳ Ｐゴシック" charset="0"/>
                        <a:cs typeface="ＭＳ Ｐゴシック" charset="0"/>
                      </a:endParaRPr>
                    </a:p>
                  </a:txBody>
                  <a:tcPr marL="121888" marR="121888" marT="60957" marB="609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F3FA"/>
                    </a:solidFill>
                  </a:tcPr>
                </a:tc>
              </a:tr>
              <a:tr h="48493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latin typeface="Verdana" charset="0"/>
                          <a:ea typeface="ＭＳ Ｐゴシック" charset="0"/>
                          <a:cs typeface="ＭＳ Ｐゴシック" charset="0"/>
                        </a:rPr>
                        <a:t>Sentinel-3B</a:t>
                      </a: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Verdana" charset="0"/>
                          <a:ea typeface="ＭＳ Ｐゴシック" charset="0"/>
                          <a:cs typeface="ＭＳ Ｐゴシック" charset="0"/>
                        </a:rPr>
                        <a:t>Early 2018</a:t>
                      </a:r>
                    </a:p>
                  </a:txBody>
                  <a:tcPr marL="121888" marR="121888" marT="60957" marB="609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Verdana" charset="0"/>
                          <a:ea typeface="ＭＳ Ｐゴシック" charset="0"/>
                          <a:cs typeface="ＭＳ Ｐゴシック" charset="0"/>
                        </a:rPr>
                        <a:t>TBD</a:t>
                      </a:r>
                    </a:p>
                  </a:txBody>
                  <a:tcPr marL="121888" marR="121888" marT="60957" marB="609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59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Verdana" charset="0"/>
                          <a:ea typeface="ＭＳ Ｐゴシック" charset="0"/>
                          <a:cs typeface="ＭＳ Ｐゴシック" charset="0"/>
                        </a:rPr>
                        <a:t>Sentinel-6A (*)</a:t>
                      </a:r>
                      <a:endParaRPr kumimoji="0" lang="en-US" sz="19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1888" marR="121888" marT="60957" marB="609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Verdana" charset="0"/>
                          <a:ea typeface="ＭＳ Ｐゴシック" charset="0"/>
                          <a:cs typeface="ＭＳ Ｐゴシック" charset="0"/>
                        </a:rPr>
                        <a:t>July 2020</a:t>
                      </a:r>
                      <a:endParaRPr kumimoji="0" lang="en-US" sz="19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1888" marR="121888" marT="60957" marB="609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Verdana" charset="0"/>
                          <a:ea typeface="ＭＳ Ｐゴシック" charset="0"/>
                          <a:cs typeface="ＭＳ Ｐゴシック" charset="0"/>
                        </a:rPr>
                        <a:t>TBD</a:t>
                      </a:r>
                      <a:endParaRPr kumimoji="0" lang="en-US" sz="19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1888" marR="121888" marT="60957" marB="609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 name="Rectangle 1"/>
          <p:cNvSpPr>
            <a:spLocks noChangeArrowheads="1"/>
          </p:cNvSpPr>
          <p:nvPr/>
        </p:nvSpPr>
        <p:spPr bwMode="auto">
          <a:xfrm>
            <a:off x="346364" y="5817510"/>
            <a:ext cx="1357389" cy="28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en-US" sz="1600" baseline="30000" dirty="0"/>
              <a:t>(*)  =  FAR	</a:t>
            </a:r>
          </a:p>
        </p:txBody>
      </p:sp>
    </p:spTree>
    <p:extLst>
      <p:ext uri="{BB962C8B-B14F-4D97-AF65-F5344CB8AC3E}">
        <p14:creationId xmlns:p14="http://schemas.microsoft.com/office/powerpoint/2010/main" val="3645097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197" y="877824"/>
            <a:ext cx="7849924" cy="5087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6"/>
          <p:cNvSpPr txBox="1">
            <a:spLocks/>
          </p:cNvSpPr>
          <p:nvPr/>
        </p:nvSpPr>
        <p:spPr bwMode="auto">
          <a:xfrm>
            <a:off x="346364" y="234514"/>
            <a:ext cx="11439237" cy="461661"/>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dirty="0" smtClean="0">
                <a:latin typeface="+mj-lt"/>
                <a:ea typeface="ＭＳ Ｐゴシック" charset="0"/>
                <a:cs typeface="ＭＳ Ｐゴシック" charset="0"/>
              </a:rPr>
              <a:t>Sentinels: </a:t>
            </a:r>
            <a:r>
              <a:rPr lang="en-US" b="1" dirty="0">
                <a:latin typeface="+mj-lt"/>
                <a:ea typeface="ＭＳ Ｐゴシック" charset="0"/>
                <a:cs typeface="ＭＳ Ｐゴシック" charset="0"/>
              </a:rPr>
              <a:t>Data Access </a:t>
            </a:r>
            <a:r>
              <a:rPr lang="en-US" b="1" dirty="0" smtClean="0">
                <a:latin typeface="+mj-lt"/>
                <a:ea typeface="ＭＳ Ｐゴシック" charset="0"/>
                <a:cs typeface="ＭＳ Ｐゴシック" charset="0"/>
              </a:rPr>
              <a:t>Statistics</a:t>
            </a:r>
            <a:endParaRPr lang="en-US" b="1" kern="0" dirty="0">
              <a:latin typeface="+mj-lt"/>
            </a:endParaRPr>
          </a:p>
        </p:txBody>
      </p:sp>
      <p:sp>
        <p:nvSpPr>
          <p:cNvPr id="50196" name="Title 1"/>
          <p:cNvSpPr>
            <a:spLocks noGrp="1"/>
          </p:cNvSpPr>
          <p:nvPr>
            <p:ph type="title"/>
          </p:nvPr>
        </p:nvSpPr>
        <p:spPr>
          <a:xfrm>
            <a:off x="7573821" y="5385645"/>
            <a:ext cx="4525817" cy="584759"/>
          </a:xfrm>
        </p:spPr>
        <p:txBody>
          <a:bodyPr lIns="121902" tIns="60952" rIns="121902" bIns="60952"/>
          <a:lstStyle/>
          <a:p>
            <a:pPr>
              <a:defRPr/>
            </a:pPr>
            <a:r>
              <a:rPr lang="en-US" sz="1500" kern="1200" dirty="0">
                <a:solidFill>
                  <a:schemeClr val="tx1"/>
                </a:solidFill>
                <a:latin typeface="+mj-lt"/>
                <a:ea typeface="ＭＳ Ｐゴシック" charset="0"/>
                <a:cs typeface="ＭＳ Ｐゴシック" charset="0"/>
              </a:rPr>
              <a:t>Source: </a:t>
            </a:r>
            <a:r>
              <a:rPr lang="en-GB" sz="1500" kern="1200" dirty="0">
                <a:solidFill>
                  <a:schemeClr val="tx1"/>
                </a:solidFill>
                <a:latin typeface="+mj-lt"/>
                <a:ea typeface="ＭＳ Ｐゴシック" charset="0"/>
                <a:cs typeface="ＭＳ Ｐゴシック" charset="0"/>
              </a:rPr>
              <a:t>Open Access Data Hub (9 Oct. 2017</a:t>
            </a:r>
            <a:r>
              <a:rPr lang="en-US" sz="1500" kern="1200" dirty="0">
                <a:solidFill>
                  <a:schemeClr val="tx1"/>
                </a:solidFill>
                <a:latin typeface="+mj-lt"/>
                <a:ea typeface="ＭＳ Ｐゴシック" charset="0"/>
                <a:cs typeface="ＭＳ Ｐゴシック" charset="0"/>
              </a:rPr>
              <a:t>)</a:t>
            </a:r>
          </a:p>
        </p:txBody>
      </p:sp>
    </p:spTree>
    <p:extLst>
      <p:ext uri="{BB962C8B-B14F-4D97-AF65-F5344CB8AC3E}">
        <p14:creationId xmlns:p14="http://schemas.microsoft.com/office/powerpoint/2010/main" val="5451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emergency.copernicus.eu/mapping/system/files/components/EMSR241_04JACKSONVILLESOUTH_01DELINEATION_MAP_v1_200dpi.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99826"/>
            <a:ext cx="7735613" cy="5462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ldergebnis für hurricane irma"/>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8854"/>
          <a:stretch/>
        </p:blipFill>
        <p:spPr bwMode="auto">
          <a:xfrm>
            <a:off x="8466122" y="3420867"/>
            <a:ext cx="3172177" cy="26102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93282" y="1063144"/>
            <a:ext cx="8339108" cy="22415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6"/>
          <p:cNvSpPr txBox="1">
            <a:spLocks/>
          </p:cNvSpPr>
          <p:nvPr/>
        </p:nvSpPr>
        <p:spPr bwMode="auto">
          <a:xfrm>
            <a:off x="346364" y="234514"/>
            <a:ext cx="11439237" cy="461661"/>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b="1" dirty="0">
                <a:latin typeface="+mj-lt"/>
                <a:ea typeface="ＭＳ Ｐゴシック" charset="0"/>
                <a:cs typeface="ＭＳ Ｐゴシック" charset="0"/>
              </a:rPr>
              <a:t>Copernicus: Hurricane Irma (Florida</a:t>
            </a:r>
            <a:r>
              <a:rPr lang="en-GB" b="1" dirty="0" smtClean="0">
                <a:latin typeface="+mj-lt"/>
                <a:ea typeface="ＭＳ Ｐゴシック" charset="0"/>
                <a:cs typeface="ＭＳ Ｐゴシック" charset="0"/>
              </a:rPr>
              <a:t>)</a:t>
            </a:r>
            <a:endParaRPr lang="en-GB" b="1" dirty="0">
              <a:latin typeface="+mj-lt"/>
              <a:ea typeface="ＭＳ Ｐゴシック" charset="0"/>
              <a:cs typeface="ＭＳ Ｐゴシック" charset="0"/>
            </a:endParaRPr>
          </a:p>
        </p:txBody>
      </p:sp>
    </p:spTree>
    <p:extLst>
      <p:ext uri="{BB962C8B-B14F-4D97-AF65-F5344CB8AC3E}">
        <p14:creationId xmlns:p14="http://schemas.microsoft.com/office/powerpoint/2010/main" val="3597040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5323" y="1360071"/>
            <a:ext cx="220495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80830" y="2399524"/>
            <a:ext cx="4583873" cy="223563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63" y="1100329"/>
            <a:ext cx="5610111" cy="5009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80829" y="4796922"/>
            <a:ext cx="4456496" cy="861775"/>
          </a:xfrm>
          <a:prstGeom prst="rect">
            <a:avLst/>
          </a:prstGeom>
        </p:spPr>
        <p:txBody>
          <a:bodyPr wrap="square" lIns="121917" tIns="60958" rIns="121917" bIns="60958">
            <a:spAutoFit/>
          </a:bodyPr>
          <a:lstStyle/>
          <a:p>
            <a:r>
              <a:rPr lang="en-US" sz="1600" dirty="0"/>
              <a:t>contains modified Copernicus</a:t>
            </a:r>
            <a:br>
              <a:rPr lang="en-US" sz="1600" dirty="0"/>
            </a:br>
            <a:r>
              <a:rPr lang="en-US" sz="1600" dirty="0"/>
              <a:t>Sentinel data (2017), processed by ESA,</a:t>
            </a:r>
            <a:br>
              <a:rPr lang="en-US" sz="1600" dirty="0"/>
            </a:br>
            <a:r>
              <a:rPr lang="en-US" sz="1600" dirty="0">
                <a:hlinkClick r:id="rId6"/>
              </a:rPr>
              <a:t>CC BY-SA 3.0 IGO</a:t>
            </a:r>
            <a:endParaRPr lang="en-GB" sz="1600" dirty="0"/>
          </a:p>
        </p:txBody>
      </p:sp>
      <p:sp>
        <p:nvSpPr>
          <p:cNvPr id="9" name="Title 6"/>
          <p:cNvSpPr txBox="1">
            <a:spLocks/>
          </p:cNvSpPr>
          <p:nvPr/>
        </p:nvSpPr>
        <p:spPr bwMode="auto">
          <a:xfrm>
            <a:off x="346364" y="234514"/>
            <a:ext cx="11439237" cy="461661"/>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altLang="en-US" b="1" dirty="0">
                <a:latin typeface="+mj-lt"/>
                <a:ea typeface="ＭＳ Ｐゴシック" charset="0"/>
                <a:cs typeface="ＭＳ Ｐゴシック" charset="0"/>
              </a:rPr>
              <a:t>Copernicus: Antarctica's </a:t>
            </a:r>
            <a:r>
              <a:rPr lang="en-GB" altLang="en-US" b="1" dirty="0" smtClean="0">
                <a:latin typeface="+mj-lt"/>
                <a:ea typeface="ＭＳ Ｐゴシック" charset="0"/>
                <a:cs typeface="ＭＳ Ｐゴシック" charset="0"/>
              </a:rPr>
              <a:t>Larsen-C</a:t>
            </a:r>
            <a:endParaRPr lang="en-GB" b="1" dirty="0">
              <a:latin typeface="+mj-lt"/>
              <a:ea typeface="ＭＳ Ｐゴシック" charset="0"/>
              <a:cs typeface="ＭＳ Ｐゴシック" charset="0"/>
            </a:endParaRPr>
          </a:p>
        </p:txBody>
      </p:sp>
    </p:spTree>
    <p:extLst>
      <p:ext uri="{BB962C8B-B14F-4D97-AF65-F5344CB8AC3E}">
        <p14:creationId xmlns:p14="http://schemas.microsoft.com/office/powerpoint/2010/main" val="235684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Afbeeldingsresultaat voor copernicus sentinel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941" y="991193"/>
            <a:ext cx="4201545" cy="25979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fbeeldingsresultaat voor copernicus sentinel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940" y="3569255"/>
            <a:ext cx="4752981" cy="267355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6"/>
          <p:cNvSpPr txBox="1">
            <a:spLocks/>
          </p:cNvSpPr>
          <p:nvPr/>
        </p:nvSpPr>
        <p:spPr bwMode="auto">
          <a:xfrm>
            <a:off x="346364" y="234515"/>
            <a:ext cx="9541341" cy="461661"/>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kern="0" dirty="0" smtClean="0"/>
              <a:t>Constellation First Generation Sentinels</a:t>
            </a:r>
            <a:endParaRPr lang="en-US" b="1" kern="0" dirty="0"/>
          </a:p>
        </p:txBody>
      </p:sp>
      <p:pic>
        <p:nvPicPr>
          <p:cNvPr id="2" name="Picture 2" descr="Afbeeldingsresultaat voor copernicus sentinel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91193"/>
            <a:ext cx="3646714" cy="2578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copernicus sentinel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3569258"/>
            <a:ext cx="4752373" cy="26735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copernicus sentinel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6714" y="991193"/>
            <a:ext cx="4583227" cy="25780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copernicus sentinel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6714" y="3569258"/>
            <a:ext cx="4583227" cy="267354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6"/>
          <p:cNvSpPr txBox="1">
            <a:spLocks/>
          </p:cNvSpPr>
          <p:nvPr/>
        </p:nvSpPr>
        <p:spPr bwMode="auto">
          <a:xfrm>
            <a:off x="85107" y="991193"/>
            <a:ext cx="686789" cy="615549"/>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sz="3200" b="1" kern="0" dirty="0" smtClean="0">
                <a:solidFill>
                  <a:schemeClr val="bg1"/>
                </a:solidFill>
                <a:effectLst>
                  <a:outerShdw blurRad="38100" dist="38100" dir="2700000" algn="tl">
                    <a:srgbClr val="000000">
                      <a:alpha val="43137"/>
                    </a:srgbClr>
                  </a:outerShdw>
                </a:effectLst>
              </a:rPr>
              <a:t>1</a:t>
            </a:r>
            <a:endParaRPr lang="en-US" sz="3200" b="1" kern="0" dirty="0">
              <a:solidFill>
                <a:schemeClr val="bg1"/>
              </a:solidFill>
              <a:effectLst>
                <a:outerShdw blurRad="38100" dist="38100" dir="2700000" algn="tl">
                  <a:srgbClr val="000000">
                    <a:alpha val="43137"/>
                  </a:srgbClr>
                </a:outerShdw>
              </a:effectLst>
            </a:endParaRPr>
          </a:p>
        </p:txBody>
      </p:sp>
      <p:sp>
        <p:nvSpPr>
          <p:cNvPr id="17" name="Title 6"/>
          <p:cNvSpPr txBox="1">
            <a:spLocks/>
          </p:cNvSpPr>
          <p:nvPr/>
        </p:nvSpPr>
        <p:spPr bwMode="auto">
          <a:xfrm>
            <a:off x="84117" y="3569257"/>
            <a:ext cx="686789" cy="615549"/>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sz="3200" b="1" kern="0" dirty="0" smtClean="0">
                <a:solidFill>
                  <a:schemeClr val="bg1"/>
                </a:solidFill>
                <a:effectLst>
                  <a:outerShdw blurRad="38100" dist="38100" dir="2700000" algn="tl">
                    <a:srgbClr val="000000">
                      <a:alpha val="43137"/>
                    </a:srgbClr>
                  </a:outerShdw>
                </a:effectLst>
              </a:rPr>
              <a:t>2</a:t>
            </a:r>
            <a:endParaRPr lang="en-US" sz="3200" b="1" kern="0" dirty="0">
              <a:solidFill>
                <a:schemeClr val="bg1"/>
              </a:solidFill>
              <a:effectLst>
                <a:outerShdw blurRad="38100" dist="38100" dir="2700000" algn="tl">
                  <a:srgbClr val="000000">
                    <a:alpha val="43137"/>
                  </a:srgbClr>
                </a:outerShdw>
              </a:effectLst>
            </a:endParaRPr>
          </a:p>
        </p:txBody>
      </p:sp>
      <p:sp>
        <p:nvSpPr>
          <p:cNvPr id="18" name="Title 6"/>
          <p:cNvSpPr txBox="1">
            <a:spLocks/>
          </p:cNvSpPr>
          <p:nvPr/>
        </p:nvSpPr>
        <p:spPr bwMode="auto">
          <a:xfrm>
            <a:off x="3677391" y="991193"/>
            <a:ext cx="686789" cy="615549"/>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sz="3200" b="1" kern="0" dirty="0" smtClean="0">
                <a:solidFill>
                  <a:schemeClr val="bg1"/>
                </a:solidFill>
                <a:effectLst>
                  <a:outerShdw blurRad="38100" dist="38100" dir="2700000" algn="tl">
                    <a:srgbClr val="000000">
                      <a:alpha val="43137"/>
                    </a:srgbClr>
                  </a:outerShdw>
                </a:effectLst>
              </a:rPr>
              <a:t>3</a:t>
            </a:r>
            <a:endParaRPr lang="en-US" sz="3200" b="1" kern="0" dirty="0">
              <a:solidFill>
                <a:schemeClr val="bg1"/>
              </a:solidFill>
              <a:effectLst>
                <a:outerShdw blurRad="38100" dist="38100" dir="2700000" algn="tl">
                  <a:srgbClr val="000000">
                    <a:alpha val="43137"/>
                  </a:srgbClr>
                </a:outerShdw>
              </a:effectLst>
            </a:endParaRPr>
          </a:p>
        </p:txBody>
      </p:sp>
      <p:sp>
        <p:nvSpPr>
          <p:cNvPr id="19" name="Title 6"/>
          <p:cNvSpPr txBox="1">
            <a:spLocks/>
          </p:cNvSpPr>
          <p:nvPr/>
        </p:nvSpPr>
        <p:spPr bwMode="auto">
          <a:xfrm>
            <a:off x="3677391" y="3569256"/>
            <a:ext cx="686789" cy="615549"/>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sz="3200" b="1" kern="0" dirty="0" smtClean="0">
                <a:solidFill>
                  <a:schemeClr val="bg1"/>
                </a:solidFill>
                <a:effectLst>
                  <a:outerShdw blurRad="38100" dist="38100" dir="2700000" algn="tl">
                    <a:srgbClr val="000000">
                      <a:alpha val="43137"/>
                    </a:srgbClr>
                  </a:outerShdw>
                </a:effectLst>
              </a:rPr>
              <a:t>4</a:t>
            </a:r>
            <a:endParaRPr lang="en-US" sz="3200" b="1" kern="0" dirty="0">
              <a:solidFill>
                <a:schemeClr val="bg1"/>
              </a:solidFill>
              <a:effectLst>
                <a:outerShdw blurRad="38100" dist="38100" dir="2700000" algn="tl">
                  <a:srgbClr val="000000">
                    <a:alpha val="43137"/>
                  </a:srgbClr>
                </a:outerShdw>
              </a:effectLst>
            </a:endParaRPr>
          </a:p>
        </p:txBody>
      </p:sp>
      <p:sp>
        <p:nvSpPr>
          <p:cNvPr id="20" name="Title 6"/>
          <p:cNvSpPr txBox="1">
            <a:spLocks/>
          </p:cNvSpPr>
          <p:nvPr/>
        </p:nvSpPr>
        <p:spPr bwMode="auto">
          <a:xfrm>
            <a:off x="8229941" y="991786"/>
            <a:ext cx="686789" cy="615549"/>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sz="3200" b="1" kern="0" dirty="0" smtClean="0">
                <a:solidFill>
                  <a:schemeClr val="bg1"/>
                </a:solidFill>
                <a:effectLst>
                  <a:outerShdw blurRad="38100" dist="38100" dir="2700000" algn="tl">
                    <a:srgbClr val="000000">
                      <a:alpha val="43137"/>
                    </a:srgbClr>
                  </a:outerShdw>
                </a:effectLst>
              </a:rPr>
              <a:t>5</a:t>
            </a:r>
            <a:endParaRPr lang="en-US" sz="3200" b="1" kern="0" dirty="0">
              <a:solidFill>
                <a:schemeClr val="bg1"/>
              </a:solidFill>
              <a:effectLst>
                <a:outerShdw blurRad="38100" dist="38100" dir="2700000" algn="tl">
                  <a:srgbClr val="000000">
                    <a:alpha val="43137"/>
                  </a:srgbClr>
                </a:outerShdw>
              </a:effectLst>
            </a:endParaRPr>
          </a:p>
        </p:txBody>
      </p:sp>
      <p:sp>
        <p:nvSpPr>
          <p:cNvPr id="21" name="Title 6"/>
          <p:cNvSpPr txBox="1">
            <a:spLocks/>
          </p:cNvSpPr>
          <p:nvPr/>
        </p:nvSpPr>
        <p:spPr bwMode="auto">
          <a:xfrm>
            <a:off x="8229940" y="3569255"/>
            <a:ext cx="686789" cy="615549"/>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sz="3200" b="1" kern="0" dirty="0" smtClean="0">
                <a:solidFill>
                  <a:schemeClr val="bg1"/>
                </a:solidFill>
                <a:effectLst>
                  <a:outerShdw blurRad="38100" dist="38100" dir="2700000" algn="tl">
                    <a:srgbClr val="000000">
                      <a:alpha val="43137"/>
                    </a:srgbClr>
                  </a:outerShdw>
                </a:effectLst>
              </a:rPr>
              <a:t>6</a:t>
            </a:r>
            <a:endParaRPr lang="en-US" sz="3200" b="1"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6611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877835" y="1450762"/>
            <a:ext cx="568112" cy="456031"/>
          </a:xfrm>
          <a:prstGeom prst="rect">
            <a:avLst/>
          </a:prstGeom>
          <a:solidFill>
            <a:schemeClr val="bg1"/>
          </a:solidFill>
          <a:ln>
            <a:noFill/>
          </a:ln>
          <a:effectLst/>
          <a:extLst/>
        </p:spPr>
        <p:txBody>
          <a:bodyPr vert="horz" wrap="square" lIns="103897" tIns="51949" rIns="103897" bIns="51949" numCol="1" rtlCol="0" anchor="ctr" anchorCtr="0" compatLnSpc="1">
            <a:prstTxWarp prst="textNoShape">
              <a:avLst/>
            </a:prstTxWarp>
          </a:bodyPr>
          <a:lstStyle/>
          <a:p>
            <a:pPr algn="r" defTabSz="1038977"/>
            <a:endParaRPr lang="en-GB" b="1">
              <a:solidFill>
                <a:srgbClr val="00468C"/>
              </a:solidFill>
              <a:latin typeface="Arial" charset="0"/>
            </a:endParaRPr>
          </a:p>
        </p:txBody>
      </p:sp>
      <p:sp>
        <p:nvSpPr>
          <p:cNvPr id="8" name="Rectangle 7"/>
          <p:cNvSpPr/>
          <p:nvPr/>
        </p:nvSpPr>
        <p:spPr bwMode="auto">
          <a:xfrm>
            <a:off x="2760496" y="3149538"/>
            <a:ext cx="568112" cy="456031"/>
          </a:xfrm>
          <a:prstGeom prst="rect">
            <a:avLst/>
          </a:prstGeom>
          <a:solidFill>
            <a:schemeClr val="bg1"/>
          </a:solidFill>
          <a:ln>
            <a:noFill/>
          </a:ln>
          <a:effectLst/>
          <a:extLst/>
        </p:spPr>
        <p:txBody>
          <a:bodyPr vert="horz" wrap="square" lIns="103897" tIns="51949" rIns="103897" bIns="51949" numCol="1" rtlCol="0" anchor="ctr" anchorCtr="0" compatLnSpc="1">
            <a:prstTxWarp prst="textNoShape">
              <a:avLst/>
            </a:prstTxWarp>
          </a:bodyPr>
          <a:lstStyle/>
          <a:p>
            <a:pPr algn="r" defTabSz="1038977"/>
            <a:endParaRPr lang="en-GB" b="1">
              <a:solidFill>
                <a:srgbClr val="00468C"/>
              </a:solidFill>
              <a:latin typeface="Arial" charset="0"/>
            </a:endParaRPr>
          </a:p>
        </p:txBody>
      </p:sp>
      <p:sp>
        <p:nvSpPr>
          <p:cNvPr id="9" name="Rectangle 8"/>
          <p:cNvSpPr/>
          <p:nvPr/>
        </p:nvSpPr>
        <p:spPr bwMode="auto">
          <a:xfrm>
            <a:off x="6990840" y="3862303"/>
            <a:ext cx="568112" cy="456031"/>
          </a:xfrm>
          <a:prstGeom prst="rect">
            <a:avLst/>
          </a:prstGeom>
          <a:solidFill>
            <a:schemeClr val="bg1"/>
          </a:solidFill>
          <a:ln>
            <a:noFill/>
          </a:ln>
          <a:effectLst/>
          <a:extLst/>
        </p:spPr>
        <p:txBody>
          <a:bodyPr vert="horz" wrap="square" lIns="103897" tIns="51949" rIns="103897" bIns="51949" numCol="1" rtlCol="0" anchor="ctr" anchorCtr="0" compatLnSpc="1">
            <a:prstTxWarp prst="textNoShape">
              <a:avLst/>
            </a:prstTxWarp>
          </a:bodyPr>
          <a:lstStyle/>
          <a:p>
            <a:pPr algn="r" defTabSz="1038977"/>
            <a:endParaRPr lang="en-GB" b="1">
              <a:solidFill>
                <a:srgbClr val="00468C"/>
              </a:solidFill>
              <a:latin typeface="Arial" charset="0"/>
            </a:endParaRPr>
          </a:p>
        </p:txBody>
      </p:sp>
      <p:sp>
        <p:nvSpPr>
          <p:cNvPr id="10" name="Rectangle 9"/>
          <p:cNvSpPr/>
          <p:nvPr/>
        </p:nvSpPr>
        <p:spPr bwMode="auto">
          <a:xfrm>
            <a:off x="5428866" y="2769798"/>
            <a:ext cx="378077" cy="456031"/>
          </a:xfrm>
          <a:prstGeom prst="rect">
            <a:avLst/>
          </a:prstGeom>
          <a:solidFill>
            <a:schemeClr val="bg1"/>
          </a:solidFill>
          <a:ln>
            <a:noFill/>
          </a:ln>
          <a:effectLst/>
          <a:extLst/>
        </p:spPr>
        <p:txBody>
          <a:bodyPr vert="horz" wrap="square" lIns="103897" tIns="51949" rIns="103897" bIns="51949" numCol="1" rtlCol="0" anchor="ctr" anchorCtr="0" compatLnSpc="1">
            <a:prstTxWarp prst="textNoShape">
              <a:avLst/>
            </a:prstTxWarp>
          </a:bodyPr>
          <a:lstStyle/>
          <a:p>
            <a:pPr algn="r" defTabSz="1038977"/>
            <a:endParaRPr lang="en-GB" b="1">
              <a:solidFill>
                <a:srgbClr val="00468C"/>
              </a:solidFill>
              <a:latin typeface="Arial" charset="0"/>
            </a:endParaRPr>
          </a:p>
        </p:txBody>
      </p:sp>
      <p:sp>
        <p:nvSpPr>
          <p:cNvPr id="12" name="Right Arrow 11"/>
          <p:cNvSpPr/>
          <p:nvPr/>
        </p:nvSpPr>
        <p:spPr>
          <a:xfrm>
            <a:off x="101573" y="1444725"/>
            <a:ext cx="5047347" cy="1835511"/>
          </a:xfrm>
          <a:prstGeom prst="rightArrow">
            <a:avLst>
              <a:gd name="adj1" fmla="val 69625"/>
              <a:gd name="adj2" fmla="val 50000"/>
            </a:avLst>
          </a:prstGeom>
          <a:pattFill prst="pct10">
            <a:fgClr>
              <a:srgbClr val="4F81BD"/>
            </a:fgClr>
            <a:bgClr>
              <a:schemeClr val="accent5">
                <a:lumMod val="75000"/>
              </a:schemeClr>
            </a:bgClr>
          </a:pattFill>
          <a:ln w="25400" cap="flat" cmpd="sng" algn="ctr">
            <a:solidFill>
              <a:schemeClr val="accent1"/>
            </a:solidFill>
            <a:prstDash val="solid"/>
          </a:ln>
          <a:effectLst>
            <a:innerShdw blurRad="63500" dist="50800" dir="5400000">
              <a:prstClr val="black">
                <a:alpha val="50000"/>
              </a:prstClr>
            </a:innerShdw>
          </a:effectLst>
        </p:spPr>
        <p:txBody>
          <a:bodyPr lIns="121917" tIns="60958" rIns="121917" bIns="60958" rtlCol="0" anchor="ctr"/>
          <a:lstStyle/>
          <a:p>
            <a:pPr algn="ctr" defTabSz="1219170" eaLnBrk="1" fontAlgn="auto" hangingPunct="1">
              <a:spcBef>
                <a:spcPts val="0"/>
              </a:spcBef>
              <a:spcAft>
                <a:spcPts val="0"/>
              </a:spcAft>
              <a:defRPr/>
            </a:pPr>
            <a:r>
              <a:rPr lang="en-US" b="1" kern="0" dirty="0">
                <a:solidFill>
                  <a:prstClr val="white"/>
                </a:solidFill>
                <a:latin typeface="Calibri"/>
                <a:ea typeface="+mn-ea"/>
              </a:rPr>
              <a:t>Current  missions</a:t>
            </a:r>
          </a:p>
        </p:txBody>
      </p:sp>
      <p:sp>
        <p:nvSpPr>
          <p:cNvPr id="13" name="Right Arrow 12"/>
          <p:cNvSpPr/>
          <p:nvPr/>
        </p:nvSpPr>
        <p:spPr>
          <a:xfrm>
            <a:off x="2310284" y="3440092"/>
            <a:ext cx="2802824" cy="1723021"/>
          </a:xfrm>
          <a:prstGeom prst="rightArrow">
            <a:avLst>
              <a:gd name="adj1" fmla="val 67869"/>
              <a:gd name="adj2" fmla="val 50000"/>
            </a:avLst>
          </a:prstGeom>
          <a:pattFill prst="pct20">
            <a:fgClr>
              <a:schemeClr val="accent5"/>
            </a:fgClr>
            <a:bgClr>
              <a:schemeClr val="accent1">
                <a:lumMod val="75000"/>
              </a:schemeClr>
            </a:bgClr>
          </a:pattFill>
          <a:ln w="25400" cap="flat" cmpd="sng" algn="ctr">
            <a:solidFill>
              <a:schemeClr val="accent1"/>
            </a:solidFill>
            <a:prstDash val="solid"/>
          </a:ln>
          <a:effectLst>
            <a:innerShdw blurRad="63500" dist="50800" dir="5400000">
              <a:prstClr val="black">
                <a:alpha val="50000"/>
              </a:prstClr>
            </a:innerShdw>
          </a:effectLst>
        </p:spPr>
        <p:txBody>
          <a:bodyPr lIns="121917" tIns="60958" rIns="121917" bIns="60958" rtlCol="0" anchor="ctr"/>
          <a:lstStyle/>
          <a:p>
            <a:pPr algn="ctr" defTabSz="1219170" eaLnBrk="1" fontAlgn="auto" hangingPunct="1">
              <a:spcBef>
                <a:spcPts val="0"/>
              </a:spcBef>
              <a:spcAft>
                <a:spcPts val="0"/>
              </a:spcAft>
              <a:defRPr/>
            </a:pPr>
            <a:r>
              <a:rPr lang="en-US" sz="2100" b="1" kern="0" dirty="0">
                <a:solidFill>
                  <a:schemeClr val="bg1"/>
                </a:solidFill>
                <a:latin typeface="Calibri"/>
                <a:ea typeface="+mn-ea"/>
              </a:rPr>
              <a:t>Expansion</a:t>
            </a:r>
          </a:p>
        </p:txBody>
      </p:sp>
      <p:sp>
        <p:nvSpPr>
          <p:cNvPr id="14" name="TextBox 13"/>
          <p:cNvSpPr txBox="1"/>
          <p:nvPr/>
        </p:nvSpPr>
        <p:spPr>
          <a:xfrm>
            <a:off x="1" y="1156410"/>
            <a:ext cx="759176" cy="338550"/>
          </a:xfrm>
          <a:prstGeom prst="rect">
            <a:avLst/>
          </a:prstGeom>
          <a:noFill/>
        </p:spPr>
        <p:txBody>
          <a:bodyPr wrap="none" lIns="121917" tIns="60958" rIns="121917" bIns="60958" rtlCol="0">
            <a:spAutoFit/>
          </a:bodyPr>
          <a:lstStyle/>
          <a:p>
            <a:pPr defTabSz="1219170" eaLnBrk="1" fontAlgn="auto" hangingPunct="1">
              <a:spcBef>
                <a:spcPts val="0"/>
              </a:spcBef>
              <a:spcAft>
                <a:spcPts val="0"/>
              </a:spcAft>
              <a:defRPr/>
            </a:pPr>
            <a:r>
              <a:rPr lang="en-US" sz="1400" b="1" kern="0" dirty="0">
                <a:solidFill>
                  <a:prstClr val="black">
                    <a:lumMod val="50000"/>
                    <a:lumOff val="50000"/>
                  </a:prstClr>
                </a:solidFill>
              </a:rPr>
              <a:t>2014</a:t>
            </a:r>
          </a:p>
        </p:txBody>
      </p:sp>
      <p:sp>
        <p:nvSpPr>
          <p:cNvPr id="16" name="Right Arrow 15"/>
          <p:cNvSpPr/>
          <p:nvPr/>
        </p:nvSpPr>
        <p:spPr>
          <a:xfrm>
            <a:off x="5263133" y="1124991"/>
            <a:ext cx="5050559" cy="4428908"/>
          </a:xfrm>
          <a:prstGeom prst="rightArrow">
            <a:avLst>
              <a:gd name="adj1" fmla="val 82226"/>
              <a:gd name="adj2" fmla="val 19303"/>
            </a:avLst>
          </a:prstGeom>
          <a:ln/>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defTabSz="1219170" eaLnBrk="1" fontAlgn="auto" hangingPunct="1">
              <a:spcBef>
                <a:spcPts val="0"/>
              </a:spcBef>
              <a:spcAft>
                <a:spcPts val="0"/>
              </a:spcAft>
              <a:defRPr/>
            </a:pPr>
            <a:r>
              <a:rPr lang="en-US" sz="2700" b="1" kern="0" dirty="0">
                <a:solidFill>
                  <a:schemeClr val="bg1"/>
                </a:solidFill>
                <a:latin typeface="Calibri"/>
              </a:rPr>
              <a:t>Next Generation</a:t>
            </a:r>
          </a:p>
        </p:txBody>
      </p:sp>
      <p:cxnSp>
        <p:nvCxnSpPr>
          <p:cNvPr id="17" name="Straight Connector 16"/>
          <p:cNvCxnSpPr/>
          <p:nvPr/>
        </p:nvCxnSpPr>
        <p:spPr>
          <a:xfrm>
            <a:off x="1482459" y="4292245"/>
            <a:ext cx="359581" cy="0"/>
          </a:xfrm>
          <a:prstGeom prst="line">
            <a:avLst/>
          </a:prstGeom>
          <a:noFill/>
          <a:ln w="28575" cap="flat" cmpd="sng" algn="ctr">
            <a:solidFill>
              <a:srgbClr val="4F81BD">
                <a:shade val="95000"/>
                <a:satMod val="105000"/>
              </a:srgbClr>
            </a:solidFill>
            <a:prstDash val="sysDot"/>
          </a:ln>
          <a:effectLst/>
        </p:spPr>
      </p:cxnSp>
      <p:cxnSp>
        <p:nvCxnSpPr>
          <p:cNvPr id="18" name="Straight Connector 17"/>
          <p:cNvCxnSpPr/>
          <p:nvPr/>
        </p:nvCxnSpPr>
        <p:spPr>
          <a:xfrm>
            <a:off x="1618507" y="4110551"/>
            <a:ext cx="302851" cy="0"/>
          </a:xfrm>
          <a:prstGeom prst="line">
            <a:avLst/>
          </a:prstGeom>
          <a:noFill/>
          <a:ln w="28575" cap="flat" cmpd="sng" algn="ctr">
            <a:solidFill>
              <a:srgbClr val="4F81BD">
                <a:shade val="95000"/>
                <a:satMod val="105000"/>
              </a:srgbClr>
            </a:solidFill>
            <a:prstDash val="sysDot"/>
          </a:ln>
          <a:effectLst/>
        </p:spPr>
      </p:cxnSp>
      <p:cxnSp>
        <p:nvCxnSpPr>
          <p:cNvPr id="19" name="Straight Connector 18"/>
          <p:cNvCxnSpPr/>
          <p:nvPr/>
        </p:nvCxnSpPr>
        <p:spPr>
          <a:xfrm>
            <a:off x="1708076" y="3909413"/>
            <a:ext cx="359581" cy="0"/>
          </a:xfrm>
          <a:prstGeom prst="line">
            <a:avLst/>
          </a:prstGeom>
          <a:noFill/>
          <a:ln w="28575" cap="flat" cmpd="sng" algn="ctr">
            <a:solidFill>
              <a:srgbClr val="4F81BD">
                <a:shade val="95000"/>
                <a:satMod val="105000"/>
              </a:srgbClr>
            </a:solidFill>
            <a:prstDash val="sysDot"/>
          </a:ln>
          <a:effectLst/>
        </p:spPr>
      </p:cxnSp>
      <p:sp>
        <p:nvSpPr>
          <p:cNvPr id="20" name="Rectangle 19"/>
          <p:cNvSpPr/>
          <p:nvPr/>
        </p:nvSpPr>
        <p:spPr>
          <a:xfrm>
            <a:off x="428979" y="5425726"/>
            <a:ext cx="11445633" cy="1201012"/>
          </a:xfrm>
          <a:prstGeom prst="rect">
            <a:avLst/>
          </a:prstGeom>
        </p:spPr>
        <p:txBody>
          <a:bodyPr wrap="square" lIns="121917" tIns="60958" rIns="121917" bIns="60958">
            <a:spAutoFit/>
          </a:bodyPr>
          <a:lstStyle/>
          <a:p>
            <a:pPr algn="ctr">
              <a:lnSpc>
                <a:spcPct val="110000"/>
              </a:lnSpc>
            </a:pPr>
            <a:r>
              <a:rPr lang="de-DE" altLang="en-US" sz="2100" dirty="0">
                <a:solidFill>
                  <a:schemeClr val="bg2">
                    <a:lumMod val="75000"/>
                  </a:schemeClr>
                </a:solidFill>
                <a:latin typeface="Verdana"/>
                <a:cs typeface="Verdana"/>
              </a:rPr>
              <a:t>In </a:t>
            </a:r>
            <a:r>
              <a:rPr lang="de-DE" altLang="en-US" sz="2100" dirty="0" err="1">
                <a:solidFill>
                  <a:schemeClr val="bg2">
                    <a:lumMod val="75000"/>
                  </a:schemeClr>
                </a:solidFill>
                <a:latin typeface="Verdana"/>
                <a:cs typeface="Verdana"/>
              </a:rPr>
              <a:t>the</a:t>
            </a:r>
            <a:r>
              <a:rPr lang="de-DE" altLang="en-US" sz="2100" dirty="0">
                <a:solidFill>
                  <a:schemeClr val="bg2">
                    <a:lumMod val="75000"/>
                  </a:schemeClr>
                </a:solidFill>
                <a:latin typeface="Verdana"/>
                <a:cs typeface="Verdana"/>
              </a:rPr>
              <a:t> </a:t>
            </a:r>
            <a:r>
              <a:rPr lang="de-DE" altLang="en-US" sz="2100" dirty="0" err="1">
                <a:solidFill>
                  <a:schemeClr val="bg2">
                    <a:lumMod val="75000"/>
                  </a:schemeClr>
                </a:solidFill>
                <a:latin typeface="Verdana"/>
                <a:cs typeface="Verdana"/>
              </a:rPr>
              <a:t>long</a:t>
            </a:r>
            <a:r>
              <a:rPr lang="de-DE" altLang="en-US" sz="2100" dirty="0">
                <a:solidFill>
                  <a:schemeClr val="bg2">
                    <a:lumMod val="75000"/>
                  </a:schemeClr>
                </a:solidFill>
                <a:latin typeface="Verdana"/>
                <a:cs typeface="Verdana"/>
              </a:rPr>
              <a:t> </a:t>
            </a:r>
            <a:r>
              <a:rPr lang="de-DE" altLang="en-US" sz="2100" dirty="0" err="1">
                <a:solidFill>
                  <a:schemeClr val="bg2">
                    <a:lumMod val="75000"/>
                  </a:schemeClr>
                </a:solidFill>
                <a:latin typeface="Verdana"/>
                <a:cs typeface="Verdana"/>
              </a:rPr>
              <a:t>run</a:t>
            </a:r>
            <a:r>
              <a:rPr lang="de-DE" altLang="en-US" sz="2100" dirty="0">
                <a:solidFill>
                  <a:schemeClr val="bg2">
                    <a:lumMod val="75000"/>
                  </a:schemeClr>
                </a:solidFill>
                <a:latin typeface="Verdana"/>
                <a:cs typeface="Verdana"/>
              </a:rPr>
              <a:t>, </a:t>
            </a:r>
            <a:r>
              <a:rPr lang="de-DE" altLang="en-US" sz="2100" dirty="0" err="1">
                <a:solidFill>
                  <a:schemeClr val="bg2">
                    <a:lumMod val="75000"/>
                  </a:schemeClr>
                </a:solidFill>
                <a:latin typeface="Verdana"/>
                <a:cs typeface="Verdana"/>
              </a:rPr>
              <a:t>Sentinels</a:t>
            </a:r>
            <a:r>
              <a:rPr lang="de-DE" altLang="en-US" sz="2100" dirty="0">
                <a:solidFill>
                  <a:schemeClr val="bg2">
                    <a:lumMod val="75000"/>
                  </a:schemeClr>
                </a:solidFill>
                <a:latin typeface="Verdana"/>
                <a:cs typeface="Verdana"/>
              </a:rPr>
              <a:t> </a:t>
            </a:r>
            <a:r>
              <a:rPr lang="de-DE" altLang="en-US" sz="2100" dirty="0" err="1">
                <a:solidFill>
                  <a:schemeClr val="bg2">
                    <a:lumMod val="75000"/>
                  </a:schemeClr>
                </a:solidFill>
                <a:latin typeface="Verdana"/>
                <a:cs typeface="Verdana"/>
              </a:rPr>
              <a:t>current</a:t>
            </a:r>
            <a:r>
              <a:rPr lang="de-DE" altLang="en-US" sz="2100" dirty="0">
                <a:solidFill>
                  <a:schemeClr val="bg2">
                    <a:lumMod val="75000"/>
                  </a:schemeClr>
                </a:solidFill>
                <a:latin typeface="Verdana"/>
                <a:cs typeface="Verdana"/>
              </a:rPr>
              <a:t> </a:t>
            </a:r>
            <a:r>
              <a:rPr lang="de-DE" altLang="en-US" sz="2100" dirty="0" err="1">
                <a:solidFill>
                  <a:schemeClr val="bg2">
                    <a:lumMod val="75000"/>
                  </a:schemeClr>
                </a:solidFill>
                <a:latin typeface="Verdana"/>
                <a:cs typeface="Verdana"/>
              </a:rPr>
              <a:t>and</a:t>
            </a:r>
            <a:r>
              <a:rPr lang="de-DE" altLang="en-US" sz="2100" dirty="0">
                <a:solidFill>
                  <a:schemeClr val="bg2">
                    <a:lumMod val="75000"/>
                  </a:schemeClr>
                </a:solidFill>
                <a:latin typeface="Verdana"/>
                <a:cs typeface="Verdana"/>
              </a:rPr>
              <a:t> </a:t>
            </a:r>
            <a:r>
              <a:rPr lang="de-DE" altLang="en-US" sz="2100" dirty="0" err="1">
                <a:solidFill>
                  <a:schemeClr val="bg2">
                    <a:lumMod val="75000"/>
                  </a:schemeClr>
                </a:solidFill>
                <a:latin typeface="Verdana"/>
                <a:cs typeface="Verdana"/>
              </a:rPr>
              <a:t>expansion</a:t>
            </a:r>
            <a:r>
              <a:rPr lang="de-DE" altLang="en-US" sz="2100" dirty="0">
                <a:solidFill>
                  <a:schemeClr val="bg2">
                    <a:lumMod val="75000"/>
                  </a:schemeClr>
                </a:solidFill>
                <a:latin typeface="Verdana"/>
                <a:cs typeface="Verdana"/>
              </a:rPr>
              <a:t> </a:t>
            </a:r>
            <a:r>
              <a:rPr lang="de-DE" altLang="en-US" sz="2100" dirty="0" err="1">
                <a:solidFill>
                  <a:schemeClr val="bg2">
                    <a:lumMod val="75000"/>
                  </a:schemeClr>
                </a:solidFill>
                <a:latin typeface="Verdana"/>
                <a:cs typeface="Verdana"/>
              </a:rPr>
              <a:t>missions</a:t>
            </a:r>
            <a:r>
              <a:rPr lang="de-DE" altLang="en-US" sz="2100" dirty="0">
                <a:solidFill>
                  <a:schemeClr val="bg2">
                    <a:lumMod val="75000"/>
                  </a:schemeClr>
                </a:solidFill>
                <a:latin typeface="Verdana"/>
                <a:cs typeface="Verdana"/>
              </a:rPr>
              <a:t> will </a:t>
            </a:r>
            <a:r>
              <a:rPr lang="de-DE" altLang="en-US" sz="2100" dirty="0" err="1">
                <a:solidFill>
                  <a:schemeClr val="bg2">
                    <a:lumMod val="75000"/>
                  </a:schemeClr>
                </a:solidFill>
                <a:latin typeface="Verdana"/>
                <a:cs typeface="Verdana"/>
              </a:rPr>
              <a:t>be</a:t>
            </a:r>
            <a:r>
              <a:rPr lang="de-DE" altLang="en-US" sz="2100" dirty="0">
                <a:solidFill>
                  <a:schemeClr val="bg2">
                    <a:lumMod val="75000"/>
                  </a:schemeClr>
                </a:solidFill>
                <a:latin typeface="Verdana"/>
                <a:cs typeface="Verdana"/>
              </a:rPr>
              <a:t> </a:t>
            </a:r>
            <a:r>
              <a:rPr lang="de-DE" altLang="en-US" sz="2100" dirty="0" err="1">
                <a:solidFill>
                  <a:schemeClr val="bg2">
                    <a:lumMod val="75000"/>
                  </a:schemeClr>
                </a:solidFill>
                <a:latin typeface="Verdana"/>
                <a:cs typeface="Verdana"/>
              </a:rPr>
              <a:t>replaced</a:t>
            </a:r>
            <a:r>
              <a:rPr lang="de-DE" altLang="en-US" sz="2100" dirty="0">
                <a:solidFill>
                  <a:schemeClr val="bg2">
                    <a:lumMod val="75000"/>
                  </a:schemeClr>
                </a:solidFill>
                <a:latin typeface="Verdana"/>
                <a:cs typeface="Verdana"/>
              </a:rPr>
              <a:t> </a:t>
            </a:r>
            <a:r>
              <a:rPr lang="de-DE" altLang="en-US" sz="2100" dirty="0" err="1">
                <a:solidFill>
                  <a:schemeClr val="bg2">
                    <a:lumMod val="75000"/>
                  </a:schemeClr>
                </a:solidFill>
                <a:latin typeface="Verdana"/>
                <a:cs typeface="Verdana"/>
              </a:rPr>
              <a:t>by</a:t>
            </a:r>
            <a:r>
              <a:rPr lang="de-DE" altLang="en-US" sz="2100" dirty="0">
                <a:solidFill>
                  <a:schemeClr val="bg2">
                    <a:lumMod val="75000"/>
                  </a:schemeClr>
                </a:solidFill>
                <a:latin typeface="Verdana"/>
                <a:cs typeface="Verdana"/>
              </a:rPr>
              <a:t> </a:t>
            </a:r>
            <a:r>
              <a:rPr lang="de-DE" altLang="en-US" sz="2100" dirty="0" err="1">
                <a:solidFill>
                  <a:schemeClr val="bg2">
                    <a:lumMod val="75000"/>
                  </a:schemeClr>
                </a:solidFill>
                <a:latin typeface="Verdana"/>
                <a:cs typeface="Verdana"/>
              </a:rPr>
              <a:t>Sentinels</a:t>
            </a:r>
            <a:r>
              <a:rPr lang="de-DE" altLang="en-US" sz="2100" dirty="0">
                <a:solidFill>
                  <a:schemeClr val="bg2">
                    <a:lumMod val="75000"/>
                  </a:schemeClr>
                </a:solidFill>
                <a:latin typeface="Verdana"/>
                <a:cs typeface="Verdana"/>
              </a:rPr>
              <a:t> Next Generation </a:t>
            </a:r>
            <a:r>
              <a:rPr lang="de-DE" altLang="en-US" sz="2100" dirty="0" err="1">
                <a:solidFill>
                  <a:schemeClr val="bg2">
                    <a:lumMod val="75000"/>
                  </a:schemeClr>
                </a:solidFill>
                <a:latin typeface="Verdana"/>
                <a:cs typeface="Verdana"/>
              </a:rPr>
              <a:t>missions</a:t>
            </a:r>
            <a:r>
              <a:rPr lang="de-DE" altLang="en-US" sz="2100" dirty="0">
                <a:solidFill>
                  <a:schemeClr val="bg2">
                    <a:lumMod val="75000"/>
                  </a:schemeClr>
                </a:solidFill>
                <a:latin typeface="Verdana"/>
                <a:cs typeface="Verdana"/>
              </a:rPr>
              <a:t>. </a:t>
            </a:r>
            <a:endParaRPr lang="en-US" sz="2100" dirty="0">
              <a:solidFill>
                <a:schemeClr val="bg2">
                  <a:lumMod val="75000"/>
                </a:schemeClr>
              </a:solidFill>
            </a:endParaRPr>
          </a:p>
          <a:p>
            <a:pPr algn="ctr" eaLnBrk="1" hangingPunct="1">
              <a:lnSpc>
                <a:spcPct val="110000"/>
              </a:lnSpc>
            </a:pPr>
            <a:endParaRPr lang="en-GB" altLang="en-US" sz="2100" dirty="0">
              <a:solidFill>
                <a:srgbClr val="1F1F89"/>
              </a:solidFill>
              <a:latin typeface="Verdana"/>
              <a:cs typeface="Verdana"/>
            </a:endParaRPr>
          </a:p>
        </p:txBody>
      </p:sp>
      <p:cxnSp>
        <p:nvCxnSpPr>
          <p:cNvPr id="21" name="Straight Connector 20"/>
          <p:cNvCxnSpPr/>
          <p:nvPr/>
        </p:nvCxnSpPr>
        <p:spPr>
          <a:xfrm>
            <a:off x="-390760" y="1503934"/>
            <a:ext cx="10455783" cy="23684"/>
          </a:xfrm>
          <a:prstGeom prst="line">
            <a:avLst/>
          </a:prstGeom>
          <a:noFill/>
          <a:ln w="15875" cap="flat" cmpd="sng" algn="ctr">
            <a:solidFill>
              <a:sysClr val="window" lastClr="FFFFFF">
                <a:lumMod val="50000"/>
              </a:sysClr>
            </a:solidFill>
            <a:prstDash val="sysDot"/>
            <a:tailEnd type="arrow"/>
          </a:ln>
          <a:effectLst/>
        </p:spPr>
      </p:cxnSp>
      <p:sp>
        <p:nvSpPr>
          <p:cNvPr id="24" name="TextBox 23"/>
          <p:cNvSpPr txBox="1"/>
          <p:nvPr/>
        </p:nvSpPr>
        <p:spPr>
          <a:xfrm>
            <a:off x="4797589" y="1122771"/>
            <a:ext cx="1391116" cy="338555"/>
          </a:xfrm>
          <a:prstGeom prst="rect">
            <a:avLst/>
          </a:prstGeom>
          <a:solidFill>
            <a:schemeClr val="bg1"/>
          </a:solidFill>
        </p:spPr>
        <p:txBody>
          <a:bodyPr wrap="none" lIns="121917" tIns="60958" rIns="121917" bIns="60958" rtlCol="0">
            <a:spAutoFit/>
          </a:bodyPr>
          <a:lstStyle/>
          <a:p>
            <a:pPr defTabSz="1219170" eaLnBrk="1" fontAlgn="auto" hangingPunct="1">
              <a:spcBef>
                <a:spcPts val="0"/>
              </a:spcBef>
              <a:spcAft>
                <a:spcPts val="0"/>
              </a:spcAft>
              <a:defRPr/>
            </a:pPr>
            <a:r>
              <a:rPr lang="en-US" sz="1400" b="1" kern="0" dirty="0">
                <a:solidFill>
                  <a:prstClr val="black">
                    <a:lumMod val="50000"/>
                    <a:lumOff val="50000"/>
                  </a:prstClr>
                </a:solidFill>
              </a:rPr>
              <a:t>2028/2029</a:t>
            </a:r>
          </a:p>
        </p:txBody>
      </p:sp>
      <p:sp>
        <p:nvSpPr>
          <p:cNvPr id="22" name="Title 6"/>
          <p:cNvSpPr txBox="1">
            <a:spLocks/>
          </p:cNvSpPr>
          <p:nvPr/>
        </p:nvSpPr>
        <p:spPr bwMode="auto">
          <a:xfrm>
            <a:off x="346364" y="234514"/>
            <a:ext cx="11439237" cy="461661"/>
          </a:xfrm>
          <a:prstGeom prst="rect">
            <a:avLst/>
          </a:prstGeom>
          <a:noFill/>
          <a:ln>
            <a:noFill/>
          </a:ln>
          <a:extLst/>
        </p:spPr>
        <p:txBody>
          <a:bodyPr vert="horz" wrap="square" lIns="121917" tIns="60958" rIns="121917" bIns="60958"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altLang="en-US" b="1" dirty="0" smtClean="0">
                <a:latin typeface="+mj-lt"/>
                <a:ea typeface="ＭＳ Ｐゴシック" charset="0"/>
                <a:cs typeface="ＭＳ Ｐゴシック" charset="0"/>
              </a:rPr>
              <a:t>Sentinel Evolution</a:t>
            </a:r>
            <a:endParaRPr lang="en-GB" b="1" dirty="0">
              <a:latin typeface="+mj-lt"/>
              <a:ea typeface="ＭＳ Ｐゴシック" charset="0"/>
              <a:cs typeface="ＭＳ Ｐゴシック" charset="0"/>
            </a:endParaRPr>
          </a:p>
        </p:txBody>
      </p:sp>
    </p:spTree>
    <p:extLst>
      <p:ext uri="{BB962C8B-B14F-4D97-AF65-F5344CB8AC3E}">
        <p14:creationId xmlns:p14="http://schemas.microsoft.com/office/powerpoint/2010/main" val="3942910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0</TotalTime>
  <Words>659</Words>
  <Application>Microsoft Macintosh PowerPoint</Application>
  <PresentationFormat>Widescreen</PresentationFormat>
  <Paragraphs>128</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MS PGothic</vt:lpstr>
      <vt:lpstr>ＭＳ Ｐゴシック</vt:lpstr>
      <vt:lpstr>Verdana</vt:lpstr>
      <vt:lpstr>Wingdings</vt:lpstr>
      <vt:lpstr>Arial</vt:lpstr>
      <vt:lpstr>ESA Presentation</vt:lpstr>
      <vt:lpstr>PowerPoint Presentation</vt:lpstr>
      <vt:lpstr>PowerPoint Presentation</vt:lpstr>
      <vt:lpstr>Ministerial Council, 1-2 Dec 2016: Results</vt:lpstr>
      <vt:lpstr>PowerPoint Presentation</vt:lpstr>
      <vt:lpstr>Source: Open Access Data Hub (9 Oct.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ESA</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Name Surname</dc:creator>
  <cp:lastModifiedBy>Microsoft Office User</cp:lastModifiedBy>
  <cp:revision>1032</cp:revision>
  <cp:lastPrinted>2017-10-11T12:23:58Z</cp:lastPrinted>
  <dcterms:created xsi:type="dcterms:W3CDTF">2015-07-01T15:01:13Z</dcterms:created>
  <dcterms:modified xsi:type="dcterms:W3CDTF">2017-10-12T14:47:54Z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Issue Date">
    <vt:filetime>2015-06-30T22:00:00Z</vt:filetime>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