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63" r:id="rId3"/>
    <p:sldId id="271" r:id="rId4"/>
    <p:sldId id="262" r:id="rId5"/>
    <p:sldId id="267" r:id="rId6"/>
    <p:sldId id="264" r:id="rId7"/>
    <p:sldId id="265" r:id="rId8"/>
    <p:sldId id="268" r:id="rId9"/>
    <p:sldId id="270" r:id="rId10"/>
    <p:sldId id="274" r:id="rId11"/>
    <p:sldId id="269" r:id="rId12"/>
    <p:sldId id="272" r:id="rId13"/>
    <p:sldId id="273" r:id="rId14"/>
    <p:sldId id="275" r:id="rId15"/>
    <p:sldId id="277" r:id="rId16"/>
  </p:sldIdLst>
  <p:sldSz cx="9144000" cy="6858000" type="screen4x3"/>
  <p:notesSz cx="7010400" cy="92964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1" autoAdjust="0"/>
    <p:restoredTop sz="65008" autoAdjust="0"/>
  </p:normalViewPr>
  <p:slideViewPr>
    <p:cSldViewPr>
      <p:cViewPr>
        <p:scale>
          <a:sx n="59" d="100"/>
          <a:sy n="59" d="100"/>
        </p:scale>
        <p:origin x="3184" y="464"/>
      </p:cViewPr>
      <p:guideLst>
        <p:guide orient="horz" pos="2160"/>
        <p:guide pos="2880"/>
      </p:guideLst>
    </p:cSldViewPr>
  </p:slideViewPr>
  <p:notesTextViewPr>
    <p:cViewPr>
      <p:scale>
        <a:sx n="1" d="1"/>
        <a:sy n="1" d="1"/>
      </p:scale>
      <p:origin x="0" y="0"/>
    </p:cViewPr>
  </p:notesTextViewPr>
  <p:sorterViewPr>
    <p:cViewPr>
      <p:scale>
        <a:sx n="100" d="100"/>
        <a:sy n="100" d="100"/>
      </p:scale>
      <p:origin x="0" y="4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2333A6F-AF46-4C6F-AF73-C44CA06E887E}" type="datetimeFigureOut">
              <a:rPr lang="en-GB" smtClean="0"/>
              <a:t>16/10/2017</a:t>
            </a:fld>
            <a:endParaRPr lang="en-GB"/>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249CB8E-CD1D-4591-91C3-3C92AB66BFE9}" type="slidenum">
              <a:rPr lang="en-GB" smtClean="0"/>
              <a:t>‹#›</a:t>
            </a:fld>
            <a:endParaRPr lang="en-GB"/>
          </a:p>
        </p:txBody>
      </p:sp>
    </p:spTree>
    <p:extLst>
      <p:ext uri="{BB962C8B-B14F-4D97-AF65-F5344CB8AC3E}">
        <p14:creationId xmlns:p14="http://schemas.microsoft.com/office/powerpoint/2010/main" val="117912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81100" y="696913"/>
            <a:ext cx="4648200" cy="3486150"/>
          </a:xfrm>
          <a:prstGeom prst="rect">
            <a:avLst/>
          </a:prstGeom>
        </p:spPr>
        <p:txBody>
          <a:bodyPr lIns="93177" tIns="46589" rIns="93177" bIns="46589"/>
          <a:lstStyle/>
          <a:p>
            <a:pPr lvl="0"/>
            <a:endParaRPr/>
          </a:p>
        </p:txBody>
      </p:sp>
      <p:sp>
        <p:nvSpPr>
          <p:cNvPr id="8" name="Shape 8"/>
          <p:cNvSpPr>
            <a:spLocks noGrp="1"/>
          </p:cNvSpPr>
          <p:nvPr>
            <p:ph type="body" sz="quarter" idx="1"/>
          </p:nvPr>
        </p:nvSpPr>
        <p:spPr>
          <a:xfrm>
            <a:off x="934720" y="4415790"/>
            <a:ext cx="5140960" cy="4183380"/>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62370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76803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37319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100" dirty="0">
                <a:latin typeface="Arial" panose="020B0604020202020204" pitchFamily="34" charset="0"/>
                <a:cs typeface="Arial" panose="020B0604020202020204" pitchFamily="34" charset="0"/>
              </a:rPr>
              <a:t>Both the spatial density and observing frequency of the upper air network over the South Pacific region currently fall short of GCOS and WMO requirements. Due to the unique geography of the region – vast swathes of ocean surface with relative little land mass distributed over some 20 small island states with modest-size populations and correspondingly modest GDPs – systematic observation is particularly challenging in this region. </a:t>
            </a:r>
            <a:endParaRPr lang="en-GB" sz="1100" dirty="0">
              <a:latin typeface="Arial" panose="020B0604020202020204" pitchFamily="34" charset="0"/>
              <a:cs typeface="Arial" panose="020B0604020202020204" pitchFamily="34" charset="0"/>
            </a:endParaRPr>
          </a:p>
          <a:p>
            <a:pPr lvl="0"/>
            <a:r>
              <a:rPr lang="en-US" sz="1100" dirty="0">
                <a:latin typeface="Arial" panose="020B0604020202020204" pitchFamily="34" charset="0"/>
                <a:cs typeface="Arial" panose="020B0604020202020204" pitchFamily="34" charset="0"/>
              </a:rPr>
              <a:t>The upper air network over the South Pacific therefore needs sustained international support.</a:t>
            </a:r>
            <a:endParaRPr lang="en-GB" sz="11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312353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Arial" panose="020B0604020202020204" pitchFamily="34" charset="0"/>
                <a:cs typeface="Arial" panose="020B0604020202020204" pitchFamily="34" charset="0"/>
              </a:rPr>
              <a:t>The future GOS will play a central role within the WMO Integrated Global Observing System (WIGOS). This evolved integrated observing system will be a comprehensive “system of systems” interfaced with WMO co-sponsored and other non-WMO observing systems, making major contributions to the Global Earth Observation System of Systems (GEOSS); and will be delivered through enhanced involvement of WMO Members, Regions and technical commissions. The space-based component will rely on enhanced collaboration through partnerships such as the Coordination Group for Meteorological Satellites (CGMS) and the Committee on Earth Observation Satellites (CEOS). Portions of the surface and space-based sub-systems will rely on WMO partner organizations: the Global Terrestrial Observing System (GTOS), the Global Ocean Observing System (GOOS), the Global Climate Observing System (GCOS), and others.</a:t>
            </a:r>
            <a:endParaRPr lang="en-GB"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7271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17125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73576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96581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ct val="0"/>
              </a:spcBef>
              <a:spcAft>
                <a:spcPts val="1246"/>
              </a:spcAft>
            </a:pPr>
            <a:r>
              <a:rPr lang="en-US" altLang="en-US" sz="1100" dirty="0">
                <a:latin typeface="Arial" panose="020B0604020202020204" pitchFamily="34" charset="0"/>
                <a:cs typeface="Arial" panose="020B0604020202020204" pitchFamily="34" charset="0"/>
              </a:rPr>
              <a:t>COP-21: Paris Agreement Article 7 (7c)</a:t>
            </a:r>
          </a:p>
          <a:p>
            <a:pPr>
              <a:lnSpc>
                <a:spcPct val="100000"/>
              </a:lnSpc>
              <a:spcBef>
                <a:spcPct val="0"/>
              </a:spcBef>
              <a:spcAft>
                <a:spcPts val="1246"/>
              </a:spcAft>
            </a:pPr>
            <a:r>
              <a:rPr lang="en-US" altLang="en-US" sz="1100" dirty="0">
                <a:latin typeface="Arial" panose="020B0604020202020204" pitchFamily="34" charset="0"/>
                <a:cs typeface="Arial" panose="020B0604020202020204" pitchFamily="34" charset="0"/>
              </a:rPr>
              <a:t>Strengthening scientific knowledge on climate, including research, systematic observation of the climate </a:t>
            </a:r>
          </a:p>
          <a:p>
            <a:pPr>
              <a:lnSpc>
                <a:spcPct val="100000"/>
              </a:lnSpc>
              <a:spcBef>
                <a:spcPct val="0"/>
              </a:spcBef>
              <a:spcAft>
                <a:spcPts val="1246"/>
              </a:spcAft>
            </a:pPr>
            <a:r>
              <a:rPr lang="en-US" altLang="en-US" sz="1100" dirty="0">
                <a:latin typeface="Arial" panose="020B0604020202020204" pitchFamily="34" charset="0"/>
                <a:cs typeface="Arial" panose="020B0604020202020204" pitchFamily="34" charset="0"/>
              </a:rPr>
              <a:t>system and early warning systems, in a manner that informs climate services and supports decision- making</a:t>
            </a:r>
          </a:p>
          <a:p>
            <a:pPr>
              <a:lnSpc>
                <a:spcPct val="100000"/>
              </a:lnSpc>
              <a:spcBef>
                <a:spcPct val="0"/>
              </a:spcBef>
              <a:spcAft>
                <a:spcPts val="2492"/>
              </a:spcAft>
            </a:pPr>
            <a:endParaRPr lang="en-US" altLang="en-US" sz="1100" dirty="0">
              <a:latin typeface="Arial" panose="020B0604020202020204" pitchFamily="34" charset="0"/>
              <a:cs typeface="Arial" panose="020B0604020202020204" pitchFamily="34" charset="0"/>
            </a:endParaRPr>
          </a:p>
          <a:p>
            <a:pPr>
              <a:lnSpc>
                <a:spcPct val="100000"/>
              </a:lnSpc>
              <a:spcBef>
                <a:spcPct val="0"/>
              </a:spcBef>
              <a:spcAft>
                <a:spcPts val="2492"/>
              </a:spcAft>
            </a:pPr>
            <a:r>
              <a:rPr lang="en-US" altLang="en-US" sz="1100" dirty="0">
                <a:latin typeface="Arial" panose="020B0604020202020204" pitchFamily="34" charset="0"/>
                <a:cs typeface="Arial" panose="020B0604020202020204" pitchFamily="34" charset="0"/>
              </a:rPr>
              <a:t>Developing the Transparency Framework (the need to promote transparency, accuracy, completeness, consistency, and comparability, and environmental integrity)</a:t>
            </a:r>
          </a:p>
          <a:p>
            <a:pPr>
              <a:lnSpc>
                <a:spcPct val="100000"/>
              </a:lnSpc>
              <a:spcBef>
                <a:spcPct val="0"/>
              </a:spcBef>
              <a:spcAft>
                <a:spcPts val="2492"/>
              </a:spcAft>
            </a:pPr>
            <a:endParaRPr lang="en-US" altLang="en-US" sz="1100" dirty="0">
              <a:latin typeface="Arial" panose="020B0604020202020204" pitchFamily="34" charset="0"/>
              <a:cs typeface="Arial" panose="020B0604020202020204" pitchFamily="34" charset="0"/>
            </a:endParaRPr>
          </a:p>
          <a:p>
            <a:pPr>
              <a:lnSpc>
                <a:spcPct val="100000"/>
              </a:lnSpc>
              <a:spcBef>
                <a:spcPct val="0"/>
              </a:spcBef>
              <a:spcAft>
                <a:spcPts val="2492"/>
              </a:spcAft>
            </a:pPr>
            <a:r>
              <a:rPr lang="fr-CH" altLang="en-US" sz="1100" dirty="0">
                <a:latin typeface="Arial" panose="020B0604020202020204" pitchFamily="34" charset="0"/>
                <a:cs typeface="Arial" panose="020B0604020202020204" pitchFamily="34" charset="0"/>
              </a:rPr>
              <a:t>Short Keys:</a:t>
            </a:r>
          </a:p>
          <a:p>
            <a:pPr>
              <a:lnSpc>
                <a:spcPct val="100000"/>
              </a:lnSpc>
              <a:spcBef>
                <a:spcPct val="0"/>
              </a:spcBef>
              <a:spcAft>
                <a:spcPts val="2492"/>
              </a:spcAft>
            </a:pPr>
            <a:r>
              <a:rPr lang="en-GB" altLang="en-US" sz="1100" dirty="0">
                <a:latin typeface="Arial" panose="020B0604020202020204" pitchFamily="34" charset="0"/>
                <a:cs typeface="Arial" panose="020B0604020202020204" pitchFamily="34" charset="0"/>
              </a:rPr>
              <a:t>Art. 4. Nationally Determined Contribution</a:t>
            </a:r>
          </a:p>
          <a:p>
            <a:pPr>
              <a:lnSpc>
                <a:spcPct val="100000"/>
              </a:lnSpc>
              <a:spcBef>
                <a:spcPct val="0"/>
              </a:spcBef>
              <a:spcAft>
                <a:spcPts val="2492"/>
              </a:spcAft>
            </a:pPr>
            <a:r>
              <a:rPr lang="en-GB" altLang="en-US" sz="1100" dirty="0">
                <a:latin typeface="Arial" panose="020B0604020202020204" pitchFamily="34" charset="0"/>
                <a:cs typeface="Arial" panose="020B0604020202020204" pitchFamily="34" charset="0"/>
              </a:rPr>
              <a:t>Art. 5. Mitigation (REDD+)</a:t>
            </a:r>
            <a:endParaRPr lang="en-US" altLang="en-US" sz="1100" dirty="0">
              <a:latin typeface="Arial" panose="020B0604020202020204" pitchFamily="34" charset="0"/>
              <a:cs typeface="Arial" panose="020B0604020202020204" pitchFamily="34" charset="0"/>
            </a:endParaRPr>
          </a:p>
          <a:p>
            <a:pPr>
              <a:lnSpc>
                <a:spcPct val="100000"/>
              </a:lnSpc>
              <a:spcBef>
                <a:spcPct val="0"/>
              </a:spcBef>
              <a:spcAft>
                <a:spcPts val="2492"/>
              </a:spcAft>
            </a:pPr>
            <a:r>
              <a:rPr lang="en-GB" altLang="en-US" sz="1100" dirty="0">
                <a:latin typeface="Arial" panose="020B0604020202020204" pitchFamily="34" charset="0"/>
                <a:cs typeface="Arial" panose="020B0604020202020204" pitchFamily="34" charset="0"/>
              </a:rPr>
              <a:t>Art. 7. Adaptation &amp; Early Warning Systems. Systematic Observations, Adaption planning</a:t>
            </a:r>
          </a:p>
          <a:p>
            <a:pPr>
              <a:lnSpc>
                <a:spcPct val="100000"/>
              </a:lnSpc>
              <a:spcBef>
                <a:spcPct val="0"/>
              </a:spcBef>
              <a:spcAft>
                <a:spcPts val="2492"/>
              </a:spcAft>
            </a:pPr>
            <a:r>
              <a:rPr lang="en-GB" altLang="en-US" sz="1100" dirty="0">
                <a:latin typeface="Arial" panose="020B0604020202020204" pitchFamily="34" charset="0"/>
                <a:cs typeface="Arial" panose="020B0604020202020204" pitchFamily="34" charset="0"/>
              </a:rPr>
              <a:t>Art. 8. Loss and damage: Early warning systems, emergency preparedness, slow onset events etc.</a:t>
            </a:r>
          </a:p>
          <a:p>
            <a:pPr>
              <a:lnSpc>
                <a:spcPct val="100000"/>
              </a:lnSpc>
              <a:spcBef>
                <a:spcPct val="0"/>
              </a:spcBef>
              <a:spcAft>
                <a:spcPts val="2492"/>
              </a:spcAft>
            </a:pPr>
            <a:r>
              <a:rPr lang="en-GB" altLang="en-US" sz="1100" dirty="0">
                <a:latin typeface="Arial" panose="020B0604020202020204" pitchFamily="34" charset="0"/>
                <a:cs typeface="Arial" panose="020B0604020202020204" pitchFamily="34" charset="0"/>
              </a:rPr>
              <a:t>Art. 9 Provide finance</a:t>
            </a:r>
            <a:br>
              <a:rPr lang="en-GB" altLang="en-US" sz="1100" dirty="0">
                <a:latin typeface="Arial" panose="020B0604020202020204" pitchFamily="34" charset="0"/>
                <a:cs typeface="Arial" panose="020B0604020202020204" pitchFamily="34" charset="0"/>
              </a:rPr>
            </a:br>
            <a:r>
              <a:rPr lang="en-GB" altLang="en-US" sz="1100" dirty="0">
                <a:latin typeface="Arial" panose="020B0604020202020204" pitchFamily="34" charset="0"/>
                <a:cs typeface="Arial" panose="020B0604020202020204" pitchFamily="34" charset="0"/>
              </a:rPr>
              <a:t>Art. 10 Technology Transfer</a:t>
            </a:r>
          </a:p>
          <a:p>
            <a:pPr>
              <a:lnSpc>
                <a:spcPct val="100000"/>
              </a:lnSpc>
              <a:spcBef>
                <a:spcPct val="0"/>
              </a:spcBef>
              <a:spcAft>
                <a:spcPts val="2492"/>
              </a:spcAft>
            </a:pPr>
            <a:r>
              <a:rPr lang="en-GB" altLang="en-US" sz="1100" dirty="0">
                <a:latin typeface="Arial" panose="020B0604020202020204" pitchFamily="34" charset="0"/>
                <a:cs typeface="Arial" panose="020B0604020202020204" pitchFamily="34" charset="0"/>
              </a:rPr>
              <a:t>Art. 11 Capacity Development</a:t>
            </a:r>
          </a:p>
          <a:p>
            <a:pPr>
              <a:lnSpc>
                <a:spcPct val="100000"/>
              </a:lnSpc>
              <a:spcBef>
                <a:spcPct val="0"/>
              </a:spcBef>
              <a:spcAft>
                <a:spcPts val="2492"/>
              </a:spcAft>
            </a:pPr>
            <a:r>
              <a:rPr lang="en-GB" altLang="en-US" sz="1100" dirty="0">
                <a:latin typeface="Arial" panose="020B0604020202020204" pitchFamily="34" charset="0"/>
                <a:cs typeface="Arial" panose="020B0604020202020204" pitchFamily="34" charset="0"/>
              </a:rPr>
              <a:t>Art. 12. Improve Public Communications</a:t>
            </a:r>
            <a:endParaRPr lang="en-US" altLang="en-US" sz="1100" dirty="0">
              <a:latin typeface="Arial" panose="020B0604020202020204" pitchFamily="34" charset="0"/>
              <a:cs typeface="Arial" panose="020B0604020202020204" pitchFamily="34" charset="0"/>
            </a:endParaRPr>
          </a:p>
          <a:p>
            <a:pPr>
              <a:lnSpc>
                <a:spcPct val="100000"/>
              </a:lnSpc>
              <a:spcBef>
                <a:spcPct val="0"/>
              </a:spcBef>
              <a:spcAft>
                <a:spcPts val="2492"/>
              </a:spcAft>
            </a:pPr>
            <a:r>
              <a:rPr lang="en-GB" altLang="en-US" sz="1100" dirty="0">
                <a:latin typeface="Arial" panose="020B0604020202020204" pitchFamily="34" charset="0"/>
                <a:cs typeface="Arial" panose="020B0604020202020204" pitchFamily="34" charset="0"/>
              </a:rPr>
              <a:t>Art. 13: para. 7 &amp; 8. Reporting and transparency framework</a:t>
            </a:r>
            <a:br>
              <a:rPr lang="en-GB" altLang="en-US" sz="1100" dirty="0">
                <a:latin typeface="Arial" panose="020B0604020202020204" pitchFamily="34" charset="0"/>
                <a:cs typeface="Arial" panose="020B0604020202020204" pitchFamily="34" charset="0"/>
              </a:rPr>
            </a:br>
            <a:r>
              <a:rPr lang="en-GB" altLang="en-US" sz="1100" dirty="0">
                <a:latin typeface="Arial" panose="020B0604020202020204" pitchFamily="34" charset="0"/>
                <a:cs typeface="Arial" panose="020B0604020202020204" pitchFamily="34" charset="0"/>
              </a:rPr>
              <a:t>Art. 14 Global Stocktake</a:t>
            </a:r>
          </a:p>
          <a:p>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406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64762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04430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smtClean="0">
                <a:latin typeface="Arial" panose="020B0604020202020204" pitchFamily="34" charset="0"/>
                <a:cs typeface="Arial" panose="020B0604020202020204" pitchFamily="34" charset="0"/>
              </a:rPr>
              <a:t>First, we have observations in the different domains: Land, Air and Oceans</a:t>
            </a:r>
          </a:p>
          <a:p>
            <a:r>
              <a:rPr lang="en-US" altLang="en-US" sz="1100" dirty="0" smtClean="0">
                <a:latin typeface="Arial" panose="020B0604020202020204" pitchFamily="34" charset="0"/>
                <a:cs typeface="Arial" panose="020B0604020202020204" pitchFamily="34" charset="0"/>
              </a:rPr>
              <a:t>They all contribute to the knowledge needed for the water energy and carbon cycle.</a:t>
            </a:r>
          </a:p>
          <a:p>
            <a:r>
              <a:rPr lang="en-US" altLang="en-US" sz="1100" dirty="0" smtClean="0">
                <a:latin typeface="Arial" panose="020B0604020202020204" pitchFamily="34" charset="0"/>
                <a:cs typeface="Arial" panose="020B0604020202020204" pitchFamily="34" charset="0"/>
              </a:rPr>
              <a:t>We need to know about these 3 cycles to get some information on Ocean acidification, Deforestation …..</a:t>
            </a:r>
          </a:p>
          <a:p>
            <a:endParaRPr lang="en-US" altLang="en-US" sz="1100" dirty="0" smtClean="0">
              <a:latin typeface="Arial" panose="020B0604020202020204" pitchFamily="34" charset="0"/>
              <a:cs typeface="Arial" panose="020B0604020202020204" pitchFamily="34" charset="0"/>
            </a:endParaRPr>
          </a:p>
          <a:p>
            <a:r>
              <a:rPr lang="en-US" altLang="en-US" sz="1100" dirty="0" smtClean="0">
                <a:latin typeface="Arial" panose="020B0604020202020204" pitchFamily="34" charset="0"/>
                <a:cs typeface="Arial" panose="020B0604020202020204" pitchFamily="34" charset="0"/>
              </a:rPr>
              <a:t>Consistent Observations Across the Earth System Cycles </a:t>
            </a:r>
          </a:p>
          <a:p>
            <a:endParaRPr lang="en-US" altLang="en-US" sz="1100" dirty="0" smtClean="0">
              <a:latin typeface="Arial" panose="020B0604020202020204" pitchFamily="34" charset="0"/>
              <a:cs typeface="Arial" panose="020B0604020202020204" pitchFamily="34" charset="0"/>
            </a:endParaRPr>
          </a:p>
          <a:p>
            <a:r>
              <a:rPr lang="en-US" altLang="en-US" sz="1100" dirty="0" smtClean="0">
                <a:latin typeface="Arial" panose="020B0604020202020204" pitchFamily="34" charset="0"/>
                <a:cs typeface="Arial" panose="020B0604020202020204" pitchFamily="34" charset="0"/>
              </a:rPr>
              <a:t>Current climate change is driven by the interaction of the gaseous phases of the carbon and nitrogen cycles and radiative properties of the atmosphere. </a:t>
            </a:r>
          </a:p>
          <a:p>
            <a:endParaRPr lang="en-US" altLang="en-US" sz="1100" dirty="0" smtClean="0">
              <a:latin typeface="Arial" panose="020B0604020202020204" pitchFamily="34" charset="0"/>
              <a:cs typeface="Arial" panose="020B0604020202020204" pitchFamily="34" charset="0"/>
            </a:endParaRPr>
          </a:p>
          <a:p>
            <a:r>
              <a:rPr lang="en-US" altLang="en-US" sz="1100" dirty="0" smtClean="0">
                <a:latin typeface="Arial" panose="020B0604020202020204" pitchFamily="34" charset="0"/>
                <a:cs typeface="Arial" panose="020B0604020202020204" pitchFamily="34" charset="0"/>
              </a:rPr>
              <a:t>While the original ECVs were designed largely on the basis of individual usefulness, and maturity, in recent years many people have started to use the climate records based on ECVs to close budgets of energy, carbon and water, and to study changes in growth rates of atmospheric composition or interaction between land and atmosphere in a more integrated way. </a:t>
            </a:r>
          </a:p>
          <a:p>
            <a:endParaRPr lang="en-US" altLang="en-US" sz="1100" dirty="0" smtClean="0">
              <a:latin typeface="Arial" panose="020B0604020202020204" pitchFamily="34" charset="0"/>
              <a:cs typeface="Arial" panose="020B0604020202020204" pitchFamily="34" charset="0"/>
            </a:endParaRPr>
          </a:p>
          <a:p>
            <a:r>
              <a:rPr lang="en-US" altLang="en-US" sz="1100" dirty="0" smtClean="0">
                <a:latin typeface="Arial" panose="020B0604020202020204" pitchFamily="34" charset="0"/>
                <a:cs typeface="Arial" panose="020B0604020202020204" pitchFamily="34" charset="0"/>
              </a:rPr>
              <a:t>Closing the Earth's energy balance and the carbon and water cycles through observations remain outstanding scientific issues that requires high quality climate records of key ECVs. </a:t>
            </a:r>
          </a:p>
          <a:p>
            <a:endParaRPr lang="en-US" altLang="en-US" sz="1100" dirty="0" smtClean="0">
              <a:latin typeface="Arial" panose="020B0604020202020204" pitchFamily="34" charset="0"/>
              <a:cs typeface="Arial" panose="020B0604020202020204" pitchFamily="34" charset="0"/>
            </a:endParaRPr>
          </a:p>
          <a:p>
            <a:r>
              <a:rPr lang="en-US" altLang="en-US" sz="1100" dirty="0" smtClean="0">
                <a:latin typeface="Arial" panose="020B0604020202020204" pitchFamily="34" charset="0"/>
                <a:cs typeface="Arial" panose="020B0604020202020204" pitchFamily="34" charset="0"/>
              </a:rPr>
              <a:t>In this implementation plan latent and sensible heat fluxes over the ocean are a new ECV with actions on similar fluxes over land. Key state variables that were missing in previous plans can now also be observed, such as surface temperature over land. </a:t>
            </a:r>
          </a:p>
          <a:p>
            <a:endParaRPr lang="en-US" altLang="en-US" sz="1100" dirty="0" smtClean="0">
              <a:latin typeface="Arial" panose="020B0604020202020204" pitchFamily="34" charset="0"/>
              <a:cs typeface="Arial" panose="020B0604020202020204" pitchFamily="34" charset="0"/>
            </a:endParaRPr>
          </a:p>
          <a:p>
            <a:r>
              <a:rPr lang="en-US" altLang="en-US" sz="1100" dirty="0" smtClean="0">
                <a:latin typeface="Arial" panose="020B0604020202020204" pitchFamily="34" charset="0"/>
                <a:cs typeface="Arial" panose="020B0604020202020204" pitchFamily="34" charset="0"/>
              </a:rPr>
              <a:t>For carbon fluxes, exchanges between the ocean and atmosphere need to be estimated as well as those between land and atmosphere, and between land and ocean through transport of organic material by rivers. The inclusion of a new ECV on anthropogenic fluxes of GHGs provides the key driver of changes of the carbon cycle in the form of fossil fuel combustion, cement production, land use and land-use change. There is a clear link to the fire disturbance, soil carbon, land use and above-ground biomass ECVs. </a:t>
            </a:r>
            <a:endParaRPr lang="en-GB" altLang="en-US" sz="1100" dirty="0" smtClean="0">
              <a:latin typeface="Arial" panose="020B0604020202020204" pitchFamily="34" charset="0"/>
              <a:cs typeface="Arial" panose="020B0604020202020204" pitchFamily="34" charset="0"/>
            </a:endParaRPr>
          </a:p>
          <a:p>
            <a:endParaRPr lang="en-US" dirty="0" smtClean="0"/>
          </a:p>
          <a:p>
            <a:endParaRPr lang="en-GB" dirty="0"/>
          </a:p>
        </p:txBody>
      </p:sp>
    </p:spTree>
    <p:extLst>
      <p:ext uri="{BB962C8B-B14F-4D97-AF65-F5344CB8AC3E}">
        <p14:creationId xmlns:p14="http://schemas.microsoft.com/office/powerpoint/2010/main" val="3538794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97863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Arial" panose="020B0604020202020204" pitchFamily="34" charset="0"/>
                <a:cs typeface="Arial" panose="020B0604020202020204" pitchFamily="34" charset="0"/>
              </a:rPr>
              <a:t>Concept of suite of historical indicators endorsed</a:t>
            </a:r>
          </a:p>
          <a:p>
            <a:r>
              <a:rPr lang="en-US" sz="1100" dirty="0" smtClean="0">
                <a:latin typeface="Arial" panose="020B0604020202020204" pitchFamily="34" charset="0"/>
                <a:cs typeface="Arial" panose="020B0604020202020204" pitchFamily="34" charset="0"/>
              </a:rPr>
              <a:t>Purpose: information of general public</a:t>
            </a:r>
          </a:p>
          <a:p>
            <a:r>
              <a:rPr lang="en-US" sz="1100" dirty="0" smtClean="0">
                <a:latin typeface="Arial" panose="020B0604020202020204" pitchFamily="34" charset="0"/>
                <a:cs typeface="Arial" panose="020B0604020202020204" pitchFamily="34" charset="0"/>
              </a:rPr>
              <a:t>Rationale and overall criteria for selection broadly approved</a:t>
            </a:r>
          </a:p>
          <a:p>
            <a:r>
              <a:rPr lang="en-US" sz="1100" dirty="0" smtClean="0">
                <a:latin typeface="Arial" panose="020B0604020202020204" pitchFamily="34" charset="0"/>
                <a:cs typeface="Arial" panose="020B0604020202020204" pitchFamily="34" charset="0"/>
              </a:rPr>
              <a:t>Specific list noted:</a:t>
            </a:r>
          </a:p>
          <a:p>
            <a:pPr lvl="1"/>
            <a:r>
              <a:rPr lang="en-US" sz="1100" dirty="0" smtClean="0">
                <a:latin typeface="Arial" panose="020B0604020202020204" pitchFamily="34" charset="0"/>
                <a:cs typeface="Arial" panose="020B0604020202020204" pitchFamily="34" charset="0"/>
              </a:rPr>
              <a:t>Broadly agreed – </a:t>
            </a:r>
            <a:r>
              <a:rPr lang="en-US" sz="1100" dirty="0" err="1" smtClean="0">
                <a:latin typeface="Arial" panose="020B0604020202020204" pitchFamily="34" charset="0"/>
                <a:cs typeface="Arial" panose="020B0604020202020204" pitchFamily="34" charset="0"/>
              </a:rPr>
              <a:t>Ts</a:t>
            </a:r>
            <a:r>
              <a:rPr lang="en-US" sz="1100" dirty="0" smtClean="0">
                <a:latin typeface="Arial" panose="020B0604020202020204" pitchFamily="34" charset="0"/>
                <a:cs typeface="Arial" panose="020B0604020202020204" pitchFamily="34" charset="0"/>
              </a:rPr>
              <a:t>, OHC, SLR, CO2, Arctic sea ice extent</a:t>
            </a:r>
          </a:p>
          <a:p>
            <a:pPr lvl="1"/>
            <a:r>
              <a:rPr lang="en-US" sz="1100" dirty="0" smtClean="0">
                <a:latin typeface="Arial" panose="020B0604020202020204" pitchFamily="34" charset="0"/>
                <a:cs typeface="Arial" panose="020B0604020202020204" pitchFamily="34" charset="0"/>
              </a:rPr>
              <a:t>Some specific issues with </a:t>
            </a:r>
            <a:r>
              <a:rPr lang="en-US" sz="1100" dirty="0" err="1" smtClean="0">
                <a:latin typeface="Arial" panose="020B0604020202020204" pitchFamily="34" charset="0"/>
                <a:cs typeface="Arial" panose="020B0604020202020204" pitchFamily="34" charset="0"/>
              </a:rPr>
              <a:t>eg</a:t>
            </a:r>
            <a:r>
              <a:rPr lang="en-US" sz="1100" dirty="0" smtClean="0">
                <a:latin typeface="Arial" panose="020B0604020202020204" pitchFamily="34" charset="0"/>
                <a:cs typeface="Arial" panose="020B0604020202020204" pitchFamily="34" charset="0"/>
              </a:rPr>
              <a:t> deforestation </a:t>
            </a:r>
          </a:p>
          <a:p>
            <a:pPr lvl="1"/>
            <a:r>
              <a:rPr lang="en-US" sz="1100" dirty="0" smtClean="0">
                <a:latin typeface="Arial" panose="020B0604020202020204" pitchFamily="34" charset="0"/>
                <a:cs typeface="Arial" panose="020B0604020202020204" pitchFamily="34" charset="0"/>
              </a:rPr>
              <a:t>Desire to see some land-based indicator if possible</a:t>
            </a:r>
          </a:p>
          <a:p>
            <a:pPr lvl="1"/>
            <a:r>
              <a:rPr lang="en-US" sz="1100" dirty="0" smtClean="0">
                <a:latin typeface="Arial" panose="020B0604020202020204" pitchFamily="34" charset="0"/>
                <a:cs typeface="Arial" panose="020B0604020202020204" pitchFamily="34" charset="0"/>
              </a:rPr>
              <a:t>Need to define subsidiary indicators:</a:t>
            </a:r>
          </a:p>
          <a:p>
            <a:pPr lvl="1"/>
            <a:r>
              <a:rPr lang="en-US" sz="1100" dirty="0" smtClean="0">
                <a:latin typeface="Arial" panose="020B0604020202020204" pitchFamily="34" charset="0"/>
                <a:cs typeface="Arial" panose="020B0604020202020204" pitchFamily="34" charset="0"/>
              </a:rPr>
              <a:t>TOA Energy Balance, CH4, N2O, </a:t>
            </a:r>
            <a:r>
              <a:rPr lang="en-US" sz="1100" dirty="0" err="1" smtClean="0">
                <a:latin typeface="Arial" panose="020B0604020202020204" pitchFamily="34" charset="0"/>
                <a:cs typeface="Arial" panose="020B0604020202020204" pitchFamily="34" charset="0"/>
              </a:rPr>
              <a:t>hdyrogenated</a:t>
            </a:r>
            <a:r>
              <a:rPr lang="en-US" sz="1100" dirty="0" smtClean="0">
                <a:latin typeface="Arial" panose="020B0604020202020204" pitchFamily="34" charset="0"/>
                <a:cs typeface="Arial" panose="020B0604020202020204" pitchFamily="34" charset="0"/>
              </a:rPr>
              <a:t> GHGs, snow extent</a:t>
            </a:r>
          </a:p>
          <a:p>
            <a:pPr lvl="1"/>
            <a:r>
              <a:rPr lang="en-US" sz="1100" dirty="0" smtClean="0">
                <a:latin typeface="Arial" panose="020B0604020202020204" pitchFamily="34" charset="0"/>
                <a:cs typeface="Arial" panose="020B0604020202020204" pitchFamily="34" charset="0"/>
              </a:rPr>
              <a:t>Some other candidates suggested</a:t>
            </a:r>
          </a:p>
          <a:p>
            <a:pPr lvl="2"/>
            <a:r>
              <a:rPr lang="en-US" sz="1100" dirty="0" smtClean="0">
                <a:latin typeface="Arial" panose="020B0604020202020204" pitchFamily="34" charset="0"/>
                <a:cs typeface="Arial" panose="020B0604020202020204" pitchFamily="34" charset="0"/>
              </a:rPr>
              <a:t>Total area of permafrost</a:t>
            </a:r>
          </a:p>
          <a:p>
            <a:pPr lvl="2"/>
            <a:r>
              <a:rPr lang="en-US" sz="1100" dirty="0" smtClean="0">
                <a:latin typeface="Arial" panose="020B0604020202020204" pitchFamily="34" charset="0"/>
                <a:cs typeface="Arial" panose="020B0604020202020204" pitchFamily="34" charset="0"/>
              </a:rPr>
              <a:t>Seasonal indicator of some sort / phenology</a:t>
            </a:r>
          </a:p>
          <a:p>
            <a:pPr lvl="2"/>
            <a:r>
              <a:rPr lang="en-US" sz="1100" dirty="0" smtClean="0">
                <a:latin typeface="Arial" panose="020B0604020202020204" pitchFamily="34" charset="0"/>
                <a:cs typeface="Arial" panose="020B0604020202020204" pitchFamily="34" charset="0"/>
              </a:rPr>
              <a:t>Desertification/greenness</a:t>
            </a:r>
            <a:r>
              <a:rPr lang="is-IS" sz="1100" dirty="0" smtClean="0">
                <a:latin typeface="Arial" panose="020B0604020202020204" pitchFamily="34" charset="0"/>
                <a:cs typeface="Arial" panose="020B0604020202020204" pitchFamily="34" charset="0"/>
              </a:rPr>
              <a:t>…?</a:t>
            </a:r>
          </a:p>
          <a:p>
            <a:r>
              <a:rPr lang="is-IS" sz="1100" dirty="0" smtClean="0">
                <a:latin typeface="Arial" panose="020B0604020202020204" pitchFamily="34" charset="0"/>
                <a:cs typeface="Arial" panose="020B0604020202020204" pitchFamily="34" charset="0"/>
              </a:rPr>
              <a:t>Extreme events has attraction of frequent update but specific definition problematic.</a:t>
            </a:r>
          </a:p>
          <a:p>
            <a:endParaRPr lang="is-I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Many sources of indicators already exist</a:t>
            </a:r>
          </a:p>
          <a:p>
            <a:r>
              <a:rPr lang="en-US" sz="1100" dirty="0" smtClean="0">
                <a:latin typeface="Arial" panose="020B0604020202020204" pitchFamily="34" charset="0"/>
                <a:cs typeface="Arial" panose="020B0604020202020204" pitchFamily="34" charset="0"/>
              </a:rPr>
              <a:t>Need to consider what sources can be quoted /which are given seal of approval, and why</a:t>
            </a:r>
          </a:p>
          <a:p>
            <a:r>
              <a:rPr lang="en-US" sz="1100" dirty="0" smtClean="0">
                <a:latin typeface="Arial" panose="020B0604020202020204" pitchFamily="34" charset="0"/>
                <a:cs typeface="Arial" panose="020B0604020202020204" pitchFamily="34" charset="0"/>
              </a:rPr>
              <a:t>How should indicators be represented? </a:t>
            </a:r>
          </a:p>
          <a:p>
            <a:pPr lvl="1"/>
            <a:r>
              <a:rPr lang="en-US" sz="1100" dirty="0" smtClean="0">
                <a:latin typeface="Arial" panose="020B0604020202020204" pitchFamily="34" charset="0"/>
                <a:cs typeface="Arial" panose="020B0604020202020204" pitchFamily="34" charset="0"/>
              </a:rPr>
              <a:t>By links to other original sources</a:t>
            </a:r>
          </a:p>
          <a:p>
            <a:pPr lvl="1"/>
            <a:r>
              <a:rPr lang="en-US" sz="1100" dirty="0" smtClean="0">
                <a:latin typeface="Arial" panose="020B0604020202020204" pitchFamily="34" charset="0"/>
                <a:cs typeface="Arial" panose="020B0604020202020204" pitchFamily="34" charset="0"/>
              </a:rPr>
              <a:t>Copies of other site content</a:t>
            </a:r>
          </a:p>
          <a:p>
            <a:pPr lvl="1"/>
            <a:r>
              <a:rPr lang="en-US" sz="1100" dirty="0" smtClean="0">
                <a:latin typeface="Arial" panose="020B0604020202020204" pitchFamily="34" charset="0"/>
                <a:cs typeface="Arial" panose="020B0604020202020204" pitchFamily="34" charset="0"/>
              </a:rPr>
              <a:t>Specific graphs/data items/images?</a:t>
            </a:r>
          </a:p>
          <a:p>
            <a:pPr lvl="1"/>
            <a:r>
              <a:rPr lang="en-US" sz="1100" dirty="0" smtClean="0">
                <a:latin typeface="Arial" panose="020B0604020202020204" pitchFamily="34" charset="0"/>
                <a:cs typeface="Arial" panose="020B0604020202020204" pitchFamily="34" charset="0"/>
              </a:rPr>
              <a:t>Consider carefully use of maps (visualization)</a:t>
            </a:r>
          </a:p>
          <a:p>
            <a:pPr lvl="1"/>
            <a:r>
              <a:rPr lang="en-US" sz="1100" dirty="0" smtClean="0">
                <a:latin typeface="Arial" panose="020B0604020202020204" pitchFamily="34" charset="0"/>
                <a:cs typeface="Arial" panose="020B0604020202020204" pitchFamily="34" charset="0"/>
              </a:rPr>
              <a:t>Draw analogy between ECVs/climate variables and GCOS Headline Climate Indicators/overall climate descriptors</a:t>
            </a:r>
          </a:p>
          <a:p>
            <a:r>
              <a:rPr lang="en-US" sz="1100" dirty="0" smtClean="0">
                <a:latin typeface="Arial" panose="020B0604020202020204" pitchFamily="34" charset="0"/>
                <a:cs typeface="Arial" panose="020B0604020202020204" pitchFamily="34" charset="0"/>
              </a:rPr>
              <a:t>Link Climate Indicators to ECVs</a:t>
            </a:r>
          </a:p>
          <a:p>
            <a:r>
              <a:rPr lang="en-US" sz="1100" dirty="0" smtClean="0">
                <a:latin typeface="Arial" panose="020B0604020202020204" pitchFamily="34" charset="0"/>
                <a:cs typeface="Arial" panose="020B0604020202020204" pitchFamily="34" charset="0"/>
              </a:rPr>
              <a:t>Use as basis for wider communications activities including more detailed stories/links etc.</a:t>
            </a:r>
          </a:p>
          <a:p>
            <a:endParaRPr lang="is-IS"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183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How should indicators be represented? </a:t>
            </a:r>
          </a:p>
          <a:p>
            <a:pPr lvl="1"/>
            <a:r>
              <a:rPr lang="en-US" sz="1100" dirty="0">
                <a:latin typeface="Arial" panose="020B0604020202020204" pitchFamily="34" charset="0"/>
                <a:cs typeface="Arial" panose="020B0604020202020204" pitchFamily="34" charset="0"/>
              </a:rPr>
              <a:t>By links to other original sources</a:t>
            </a:r>
          </a:p>
          <a:p>
            <a:pPr lvl="1"/>
            <a:r>
              <a:rPr lang="en-US" sz="1100" dirty="0">
                <a:latin typeface="Arial" panose="020B0604020202020204" pitchFamily="34" charset="0"/>
                <a:cs typeface="Arial" panose="020B0604020202020204" pitchFamily="34" charset="0"/>
              </a:rPr>
              <a:t>Copies of other site content</a:t>
            </a:r>
          </a:p>
          <a:p>
            <a:pPr lvl="1"/>
            <a:r>
              <a:rPr lang="en-US" sz="1100" dirty="0">
                <a:latin typeface="Arial" panose="020B0604020202020204" pitchFamily="34" charset="0"/>
                <a:cs typeface="Arial" panose="020B0604020202020204" pitchFamily="34" charset="0"/>
              </a:rPr>
              <a:t>Specific graphs/data items/images?</a:t>
            </a:r>
          </a:p>
          <a:p>
            <a:pPr lvl="1"/>
            <a:r>
              <a:rPr lang="en-US" sz="1100" dirty="0">
                <a:latin typeface="Arial" panose="020B0604020202020204" pitchFamily="34" charset="0"/>
                <a:cs typeface="Arial" panose="020B0604020202020204" pitchFamily="34" charset="0"/>
              </a:rPr>
              <a:t>Consider carefully use of maps (visualization)</a:t>
            </a:r>
          </a:p>
          <a:p>
            <a:pPr lvl="1"/>
            <a:r>
              <a:rPr lang="en-US" sz="1100" dirty="0">
                <a:latin typeface="Arial" panose="020B0604020202020204" pitchFamily="34" charset="0"/>
                <a:cs typeface="Arial" panose="020B0604020202020204" pitchFamily="34" charset="0"/>
              </a:rPr>
              <a:t>Draw analogy between ECVs/climate variables and GCOS Headline Climate Indicators/overall climate descriptors</a:t>
            </a:r>
          </a:p>
          <a:p>
            <a:r>
              <a:rPr lang="en-US" sz="1100" dirty="0">
                <a:latin typeface="Arial" panose="020B0604020202020204" pitchFamily="34" charset="0"/>
                <a:cs typeface="Arial" panose="020B0604020202020204" pitchFamily="34" charset="0"/>
              </a:rPr>
              <a:t>Link Climate Indicators to ECVs</a:t>
            </a:r>
          </a:p>
          <a:p>
            <a:r>
              <a:rPr lang="en-US" sz="1100" dirty="0">
                <a:latin typeface="Arial" panose="020B0604020202020204" pitchFamily="34" charset="0"/>
                <a:cs typeface="Arial" panose="020B0604020202020204" pitchFamily="34" charset="0"/>
              </a:rPr>
              <a:t>Use as basis for wider communications activities including more detailed stories/links etc.</a:t>
            </a:r>
          </a:p>
          <a:p>
            <a:endParaRPr lang="en-GB" dirty="0"/>
          </a:p>
        </p:txBody>
      </p:sp>
    </p:spTree>
    <p:extLst>
      <p:ext uri="{BB962C8B-B14F-4D97-AF65-F5344CB8AC3E}">
        <p14:creationId xmlns:p14="http://schemas.microsoft.com/office/powerpoint/2010/main" val="805864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Plenary 20</a:t>
            </a:r>
            <a:r>
              <a:rPr lang="en-AU" sz="1100" i="1" dirty="0" smtClean="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85212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fr-CH" sz="4200" b="1" dirty="0" smtClean="0">
                <a:solidFill>
                  <a:srgbClr val="FFFFFF"/>
                </a:solidFill>
                <a:latin typeface="+mj-lt"/>
              </a:rPr>
              <a:t>Global </a:t>
            </a:r>
            <a:r>
              <a:rPr lang="fr-CH" sz="4200" b="1" dirty="0" err="1" smtClean="0">
                <a:solidFill>
                  <a:srgbClr val="FFFFFF"/>
                </a:solidFill>
                <a:latin typeface="+mj-lt"/>
              </a:rPr>
              <a:t>Climate</a:t>
            </a:r>
            <a:r>
              <a:rPr lang="fr-CH" sz="4200" b="1" dirty="0" smtClean="0">
                <a:solidFill>
                  <a:srgbClr val="FFFFFF"/>
                </a:solidFill>
                <a:latin typeface="+mj-lt"/>
              </a:rPr>
              <a:t> </a:t>
            </a:r>
            <a:r>
              <a:rPr lang="fr-CH" sz="4200" b="1" dirty="0" err="1" smtClean="0">
                <a:solidFill>
                  <a:srgbClr val="FFFFFF"/>
                </a:solidFill>
                <a:latin typeface="+mj-lt"/>
              </a:rPr>
              <a:t>Observing</a:t>
            </a:r>
            <a:r>
              <a:rPr lang="fr-CH" sz="4200" b="1" dirty="0" smtClean="0">
                <a:solidFill>
                  <a:srgbClr val="FFFFFF"/>
                </a:solidFill>
                <a:latin typeface="+mj-lt"/>
              </a:rPr>
              <a:t> System (GCOS)</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CEOS Plenary 2017</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lang="fr-CH" dirty="0" smtClean="0">
                <a:solidFill>
                  <a:srgbClr val="FFFFFF"/>
                </a:solidFill>
                <a:latin typeface="+mj-lt"/>
                <a:ea typeface="Arial Bold"/>
                <a:cs typeface="Arial Bold"/>
                <a:sym typeface="Arial Bold"/>
              </a:rPr>
              <a:t>2.2</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Rapid City, South Dakota,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19 – 20 October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4" name="Content Placeholder 3"/>
          <p:cNvSpPr>
            <a:spLocks noGrp="1"/>
          </p:cNvSpPr>
          <p:nvPr>
            <p:ph sz="quarter" idx="11"/>
          </p:nvPr>
        </p:nvSpPr>
        <p:spPr>
          <a:xfrm>
            <a:off x="2057400" y="304800"/>
            <a:ext cx="6553200" cy="533400"/>
          </a:xfrm>
        </p:spPr>
        <p:txBody>
          <a:bodyPr/>
          <a:lstStyle/>
          <a:p>
            <a:r>
              <a:rPr lang="en-GB" dirty="0"/>
              <a:t>Regional Adaptation Activities – closing the gap between </a:t>
            </a:r>
            <a:r>
              <a:rPr lang="en-GB" dirty="0" smtClean="0"/>
              <a:t>global plans</a:t>
            </a:r>
            <a:endParaRPr lang="en-GB" dirty="0"/>
          </a:p>
        </p:txBody>
      </p:sp>
      <p:grpSp>
        <p:nvGrpSpPr>
          <p:cNvPr id="5" name="Group 4"/>
          <p:cNvGrpSpPr/>
          <p:nvPr/>
        </p:nvGrpSpPr>
        <p:grpSpPr>
          <a:xfrm>
            <a:off x="1470369" y="1431925"/>
            <a:ext cx="6348413" cy="4792663"/>
            <a:chOff x="838200" y="1162050"/>
            <a:chExt cx="6348413" cy="4792663"/>
          </a:xfrm>
        </p:grpSpPr>
        <p:sp>
          <p:nvSpPr>
            <p:cNvPr id="6" name="Rounded Rectangle 5"/>
            <p:cNvSpPr/>
            <p:nvPr/>
          </p:nvSpPr>
          <p:spPr>
            <a:xfrm>
              <a:off x="838200" y="4459288"/>
              <a:ext cx="4211638" cy="1495425"/>
            </a:xfrm>
            <a:prstGeom prst="roundRect">
              <a:avLst>
                <a:gd name="adj" fmla="val 3275"/>
              </a:avLst>
            </a:prstGeom>
            <a:solidFill>
              <a:srgbClr val="0090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fontAlgn="base">
                <a:spcBef>
                  <a:spcPct val="0"/>
                </a:spcBef>
                <a:spcAft>
                  <a:spcPct val="0"/>
                </a:spcAft>
                <a:defRPr/>
              </a:pPr>
              <a:r>
                <a:rPr lang="en-GB" dirty="0">
                  <a:solidFill>
                    <a:prstClr val="white"/>
                  </a:solidFill>
                </a:rPr>
                <a:t>GCOS Regional adaptation workshops</a:t>
              </a:r>
            </a:p>
          </p:txBody>
        </p:sp>
        <p:sp>
          <p:nvSpPr>
            <p:cNvPr id="7" name="Rounded Rectangle 6"/>
            <p:cNvSpPr/>
            <p:nvPr/>
          </p:nvSpPr>
          <p:spPr>
            <a:xfrm>
              <a:off x="838200" y="1162050"/>
              <a:ext cx="6348413" cy="1314450"/>
            </a:xfrm>
            <a:prstGeom prst="roundRect">
              <a:avLst>
                <a:gd name="adj" fmla="val 3275"/>
              </a:avLst>
            </a:prstGeom>
            <a:solidFill>
              <a:srgbClr val="78C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1"/>
            <a:lstStyle/>
            <a:p>
              <a:pPr algn="ctr" fontAlgn="base">
                <a:spcBef>
                  <a:spcPct val="0"/>
                </a:spcBef>
                <a:spcAft>
                  <a:spcPct val="0"/>
                </a:spcAft>
                <a:defRPr/>
              </a:pPr>
              <a:r>
                <a:rPr lang="en-GB">
                  <a:solidFill>
                    <a:prstClr val="white"/>
                  </a:solidFill>
                </a:rPr>
                <a:t>GCOS Implementation Plan</a:t>
              </a:r>
              <a:endParaRPr lang="en-GB" dirty="0">
                <a:solidFill>
                  <a:prstClr val="white"/>
                </a:solidFill>
              </a:endParaRPr>
            </a:p>
          </p:txBody>
        </p:sp>
        <p:grpSp>
          <p:nvGrpSpPr>
            <p:cNvPr id="8" name="Group 7"/>
            <p:cNvGrpSpPr/>
            <p:nvPr/>
          </p:nvGrpSpPr>
          <p:grpSpPr>
            <a:xfrm>
              <a:off x="1032642" y="1617105"/>
              <a:ext cx="1440160" cy="1279668"/>
              <a:chOff x="971600" y="548680"/>
              <a:chExt cx="1440160" cy="1279668"/>
            </a:xfrm>
            <a:solidFill>
              <a:schemeClr val="lt1"/>
            </a:solidFill>
          </p:grpSpPr>
          <p:sp>
            <p:nvSpPr>
              <p:cNvPr id="29" name="Rectangle 28"/>
              <p:cNvSpPr/>
              <p:nvPr/>
            </p:nvSpPr>
            <p:spPr>
              <a:xfrm>
                <a:off x="971600" y="548680"/>
                <a:ext cx="1440160" cy="720080"/>
              </a:xfrm>
              <a:prstGeom prst="rect">
                <a:avLst/>
              </a:prstGeom>
              <a:solidFill>
                <a:srgbClr val="00AD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400" dirty="0">
                    <a:solidFill>
                      <a:prstClr val="white"/>
                    </a:solidFill>
                  </a:rPr>
                  <a:t>Observations made by global networks</a:t>
                </a:r>
              </a:p>
            </p:txBody>
          </p:sp>
          <p:sp>
            <p:nvSpPr>
              <p:cNvPr id="30" name="Down Arrow 29"/>
              <p:cNvSpPr/>
              <p:nvPr/>
            </p:nvSpPr>
            <p:spPr>
              <a:xfrm>
                <a:off x="1406812" y="1252284"/>
                <a:ext cx="553794" cy="576064"/>
              </a:xfrm>
              <a:prstGeom prst="downArrow">
                <a:avLst/>
              </a:prstGeom>
              <a:solidFill>
                <a:srgbClr val="00AD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grpSp>
          <p:nvGrpSpPr>
            <p:cNvPr id="9" name="Group 8"/>
            <p:cNvGrpSpPr>
              <a:grpSpLocks/>
            </p:cNvGrpSpPr>
            <p:nvPr/>
          </p:nvGrpSpPr>
          <p:grpSpPr bwMode="auto">
            <a:xfrm>
              <a:off x="2546350" y="1617663"/>
              <a:ext cx="1441450" cy="1279525"/>
              <a:chOff x="3125795" y="544562"/>
              <a:chExt cx="1440160" cy="1279668"/>
            </a:xfrm>
          </p:grpSpPr>
          <p:sp>
            <p:nvSpPr>
              <p:cNvPr id="27" name="Rectangle 26"/>
              <p:cNvSpPr/>
              <p:nvPr/>
            </p:nvSpPr>
            <p:spPr>
              <a:xfrm>
                <a:off x="3125795" y="544562"/>
                <a:ext cx="1440160" cy="720806"/>
              </a:xfrm>
              <a:prstGeom prst="rect">
                <a:avLst/>
              </a:prstGeom>
              <a:solidFill>
                <a:srgbClr val="00AD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400" dirty="0">
                    <a:solidFill>
                      <a:prstClr val="white"/>
                    </a:solidFill>
                  </a:rPr>
                  <a:t>Reanalysis products</a:t>
                </a:r>
              </a:p>
            </p:txBody>
          </p:sp>
          <p:sp>
            <p:nvSpPr>
              <p:cNvPr id="28" name="Down Arrow 27"/>
              <p:cNvSpPr/>
              <p:nvPr/>
            </p:nvSpPr>
            <p:spPr>
              <a:xfrm>
                <a:off x="3560381" y="1247903"/>
                <a:ext cx="555128" cy="576327"/>
              </a:xfrm>
              <a:prstGeom prst="downArrow">
                <a:avLst/>
              </a:prstGeom>
              <a:solidFill>
                <a:srgbClr val="00AD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grpSp>
          <p:nvGrpSpPr>
            <p:cNvPr id="10" name="Group 11"/>
            <p:cNvGrpSpPr>
              <a:grpSpLocks/>
            </p:cNvGrpSpPr>
            <p:nvPr/>
          </p:nvGrpSpPr>
          <p:grpSpPr bwMode="auto">
            <a:xfrm>
              <a:off x="4060825" y="1617663"/>
              <a:ext cx="1441450" cy="1279525"/>
              <a:chOff x="5284108" y="544561"/>
              <a:chExt cx="1440160" cy="1279668"/>
            </a:xfrm>
          </p:grpSpPr>
          <p:sp>
            <p:nvSpPr>
              <p:cNvPr id="25" name="Rectangle 24"/>
              <p:cNvSpPr/>
              <p:nvPr/>
            </p:nvSpPr>
            <p:spPr>
              <a:xfrm>
                <a:off x="5284108" y="544561"/>
                <a:ext cx="1440160" cy="720806"/>
              </a:xfrm>
              <a:prstGeom prst="rect">
                <a:avLst/>
              </a:prstGeom>
              <a:solidFill>
                <a:srgbClr val="00AD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400" dirty="0">
                    <a:solidFill>
                      <a:prstClr val="white"/>
                    </a:solidFill>
                  </a:rPr>
                  <a:t>Downscaled models</a:t>
                </a:r>
              </a:p>
            </p:txBody>
          </p:sp>
          <p:sp>
            <p:nvSpPr>
              <p:cNvPr id="26" name="Down Arrow 25"/>
              <p:cNvSpPr/>
              <p:nvPr/>
            </p:nvSpPr>
            <p:spPr>
              <a:xfrm>
                <a:off x="5718694" y="1247902"/>
                <a:ext cx="555128" cy="576327"/>
              </a:xfrm>
              <a:prstGeom prst="downArrow">
                <a:avLst/>
              </a:prstGeom>
              <a:solidFill>
                <a:srgbClr val="00AD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grpSp>
          <p:nvGrpSpPr>
            <p:cNvPr id="11" name="Group 14"/>
            <p:cNvGrpSpPr>
              <a:grpSpLocks/>
            </p:cNvGrpSpPr>
            <p:nvPr/>
          </p:nvGrpSpPr>
          <p:grpSpPr bwMode="auto">
            <a:xfrm>
              <a:off x="5575300" y="1617663"/>
              <a:ext cx="1441450" cy="1279525"/>
              <a:chOff x="7458897" y="544561"/>
              <a:chExt cx="1440160" cy="1279668"/>
            </a:xfrm>
          </p:grpSpPr>
          <p:sp>
            <p:nvSpPr>
              <p:cNvPr id="23" name="Rectangle 22"/>
              <p:cNvSpPr/>
              <p:nvPr/>
            </p:nvSpPr>
            <p:spPr>
              <a:xfrm>
                <a:off x="7458897" y="544561"/>
                <a:ext cx="1440160" cy="720806"/>
              </a:xfrm>
              <a:prstGeom prst="rect">
                <a:avLst/>
              </a:prstGeom>
              <a:solidFill>
                <a:srgbClr val="00AD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400" dirty="0">
                    <a:solidFill>
                      <a:prstClr val="white"/>
                    </a:solidFill>
                  </a:rPr>
                  <a:t>Proxy measurements and data rescue</a:t>
                </a:r>
              </a:p>
            </p:txBody>
          </p:sp>
          <p:sp>
            <p:nvSpPr>
              <p:cNvPr id="24" name="Down Arrow 23"/>
              <p:cNvSpPr/>
              <p:nvPr/>
            </p:nvSpPr>
            <p:spPr>
              <a:xfrm>
                <a:off x="7893483" y="1247902"/>
                <a:ext cx="555128" cy="576327"/>
              </a:xfrm>
              <a:prstGeom prst="downArrow">
                <a:avLst/>
              </a:prstGeom>
              <a:solidFill>
                <a:srgbClr val="00AD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grpSp>
          <p:nvGrpSpPr>
            <p:cNvPr id="12" name="Group 17"/>
            <p:cNvGrpSpPr>
              <a:grpSpLocks/>
            </p:cNvGrpSpPr>
            <p:nvPr/>
          </p:nvGrpSpPr>
          <p:grpSpPr bwMode="auto">
            <a:xfrm>
              <a:off x="1349375" y="4090988"/>
              <a:ext cx="5349875" cy="1476375"/>
              <a:chOff x="3195632" y="3001487"/>
              <a:chExt cx="5349291" cy="1476753"/>
            </a:xfrm>
          </p:grpSpPr>
          <p:grpSp>
            <p:nvGrpSpPr>
              <p:cNvPr id="14" name="Group 18"/>
              <p:cNvGrpSpPr>
                <a:grpSpLocks/>
              </p:cNvGrpSpPr>
              <p:nvPr/>
            </p:nvGrpSpPr>
            <p:grpSpPr bwMode="auto">
              <a:xfrm>
                <a:off x="5150198" y="3001487"/>
                <a:ext cx="1440160" cy="1476753"/>
                <a:chOff x="1345963" y="4917156"/>
                <a:chExt cx="1440160" cy="1476753"/>
              </a:xfrm>
            </p:grpSpPr>
            <p:sp>
              <p:nvSpPr>
                <p:cNvPr id="21" name="Rectangle 20"/>
                <p:cNvSpPr/>
                <p:nvPr/>
              </p:nvSpPr>
              <p:spPr>
                <a:xfrm>
                  <a:off x="1345397" y="5493566"/>
                  <a:ext cx="1441293" cy="900343"/>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400" dirty="0">
                      <a:solidFill>
                        <a:prstClr val="white"/>
                      </a:solidFill>
                    </a:rPr>
                    <a:t>Additional parameters based on local needs</a:t>
                  </a:r>
                </a:p>
              </p:txBody>
            </p:sp>
            <p:sp>
              <p:nvSpPr>
                <p:cNvPr id="22" name="Down Arrow 21"/>
                <p:cNvSpPr/>
                <p:nvPr/>
              </p:nvSpPr>
              <p:spPr>
                <a:xfrm rot="10800000">
                  <a:off x="1788261" y="4917156"/>
                  <a:ext cx="555564" cy="576410"/>
                </a:xfrm>
                <a:prstGeom prst="downArrow">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grpSp>
            <p:nvGrpSpPr>
              <p:cNvPr id="15" name="Group 19"/>
              <p:cNvGrpSpPr>
                <a:grpSpLocks/>
              </p:cNvGrpSpPr>
              <p:nvPr/>
            </p:nvGrpSpPr>
            <p:grpSpPr bwMode="auto">
              <a:xfrm>
                <a:off x="3195632" y="3001830"/>
                <a:ext cx="1440160" cy="1476065"/>
                <a:chOff x="625884" y="1606960"/>
                <a:chExt cx="1440160" cy="1476065"/>
              </a:xfrm>
            </p:grpSpPr>
            <p:sp>
              <p:nvSpPr>
                <p:cNvPr id="19" name="Rectangle 18"/>
                <p:cNvSpPr/>
                <p:nvPr/>
              </p:nvSpPr>
              <p:spPr>
                <a:xfrm>
                  <a:off x="625884" y="2183027"/>
                  <a:ext cx="1439706" cy="900344"/>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400" dirty="0">
                      <a:solidFill>
                        <a:prstClr val="white"/>
                      </a:solidFill>
                    </a:rPr>
                    <a:t>Local high resolution measurements</a:t>
                  </a:r>
                </a:p>
              </p:txBody>
            </p:sp>
            <p:sp>
              <p:nvSpPr>
                <p:cNvPr id="20" name="Down Arrow 19"/>
                <p:cNvSpPr/>
                <p:nvPr/>
              </p:nvSpPr>
              <p:spPr>
                <a:xfrm rot="10800000">
                  <a:off x="1068749" y="1606617"/>
                  <a:ext cx="553977" cy="576410"/>
                </a:xfrm>
                <a:prstGeom prst="downArrow">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grpSp>
            <p:nvGrpSpPr>
              <p:cNvPr id="16" name="Group 20"/>
              <p:cNvGrpSpPr>
                <a:grpSpLocks/>
              </p:cNvGrpSpPr>
              <p:nvPr/>
            </p:nvGrpSpPr>
            <p:grpSpPr bwMode="auto">
              <a:xfrm>
                <a:off x="7104763" y="3001487"/>
                <a:ext cx="1440160" cy="1476408"/>
                <a:chOff x="609135" y="3642228"/>
                <a:chExt cx="1440160" cy="1476408"/>
              </a:xfrm>
            </p:grpSpPr>
            <p:sp>
              <p:nvSpPr>
                <p:cNvPr id="17" name="Rectangle 16"/>
                <p:cNvSpPr/>
                <p:nvPr/>
              </p:nvSpPr>
              <p:spPr>
                <a:xfrm>
                  <a:off x="609590" y="4218638"/>
                  <a:ext cx="1439705" cy="900344"/>
                </a:xfrm>
                <a:prstGeom prst="rect">
                  <a:avLst/>
                </a:prstGeom>
                <a:solidFill>
                  <a:srgbClr val="F794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400" dirty="0">
                      <a:solidFill>
                        <a:prstClr val="white"/>
                      </a:solidFill>
                    </a:rPr>
                    <a:t>Socio-economic, health etc. data</a:t>
                  </a:r>
                </a:p>
              </p:txBody>
            </p:sp>
            <p:sp>
              <p:nvSpPr>
                <p:cNvPr id="18" name="Down Arrow 17"/>
                <p:cNvSpPr/>
                <p:nvPr/>
              </p:nvSpPr>
              <p:spPr>
                <a:xfrm rot="10800000">
                  <a:off x="1052454" y="3642228"/>
                  <a:ext cx="553978" cy="576410"/>
                </a:xfrm>
                <a:prstGeom prst="downArrow">
                  <a:avLst/>
                </a:prstGeom>
                <a:solidFill>
                  <a:srgbClr val="F794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grpSp>
        <p:sp>
          <p:nvSpPr>
            <p:cNvPr id="13" name="Rounded Rectangle 12"/>
            <p:cNvSpPr/>
            <p:nvPr/>
          </p:nvSpPr>
          <p:spPr>
            <a:xfrm>
              <a:off x="838200" y="2913063"/>
              <a:ext cx="6348413" cy="1177925"/>
            </a:xfrm>
            <a:prstGeom prst="roundRect">
              <a:avLst>
                <a:gd name="adj" fmla="val 3275"/>
              </a:avLst>
            </a:prstGeom>
            <a:solidFill>
              <a:srgbClr val="F492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dirty="0">
                  <a:solidFill>
                    <a:prstClr val="white"/>
                  </a:solidFill>
                </a:rPr>
                <a:t>climate services</a:t>
              </a:r>
            </a:p>
            <a:p>
              <a:pPr algn="ctr" fontAlgn="base">
                <a:spcBef>
                  <a:spcPct val="0"/>
                </a:spcBef>
                <a:spcAft>
                  <a:spcPct val="0"/>
                </a:spcAft>
                <a:defRPr/>
              </a:pPr>
              <a:r>
                <a:rPr lang="en-GB" dirty="0">
                  <a:solidFill>
                    <a:prstClr val="white"/>
                  </a:solidFill>
                </a:rPr>
                <a:t> such as adaptation, mitigation planning and monitoring</a:t>
              </a:r>
            </a:p>
          </p:txBody>
        </p:sp>
      </p:grpSp>
    </p:spTree>
    <p:extLst>
      <p:ext uri="{BB962C8B-B14F-4D97-AF65-F5344CB8AC3E}">
        <p14:creationId xmlns:p14="http://schemas.microsoft.com/office/powerpoint/2010/main" val="409097319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4" name="Content Placeholder 3"/>
          <p:cNvSpPr>
            <a:spLocks noGrp="1"/>
          </p:cNvSpPr>
          <p:nvPr>
            <p:ph sz="quarter" idx="11"/>
          </p:nvPr>
        </p:nvSpPr>
        <p:spPr>
          <a:xfrm>
            <a:off x="2057400" y="304800"/>
            <a:ext cx="5486400" cy="533400"/>
          </a:xfrm>
        </p:spPr>
        <p:txBody>
          <a:bodyPr/>
          <a:lstStyle/>
          <a:p>
            <a:r>
              <a:rPr lang="en-GB" dirty="0"/>
              <a:t>Regional Adaptation Activities – closing the gap between global plans and local needs</a:t>
            </a:r>
          </a:p>
        </p:txBody>
      </p:sp>
      <p:sp>
        <p:nvSpPr>
          <p:cNvPr id="7" name="Content Placeholder 2"/>
          <p:cNvSpPr>
            <a:spLocks noGrp="1"/>
          </p:cNvSpPr>
          <p:nvPr>
            <p:ph idx="4294967295"/>
          </p:nvPr>
        </p:nvSpPr>
        <p:spPr>
          <a:xfrm>
            <a:off x="685800" y="1371600"/>
            <a:ext cx="4600575" cy="5014913"/>
          </a:xfrm>
          <a:prstGeom prst="rect">
            <a:avLst/>
          </a:prstGeom>
        </p:spPr>
        <p:txBody>
          <a:bodyPr>
            <a:normAutofit fontScale="92500" lnSpcReduction="10000"/>
          </a:bodyPr>
          <a:lstStyle/>
          <a:p>
            <a:pPr>
              <a:defRPr/>
            </a:pPr>
            <a:r>
              <a:rPr lang="en-GB" dirty="0" smtClean="0"/>
              <a:t>GCOS Implementation plan is global but also aims to support local needs: adaptation</a:t>
            </a:r>
          </a:p>
          <a:p>
            <a:pPr>
              <a:defRPr/>
            </a:pPr>
            <a:r>
              <a:rPr lang="en-GB" dirty="0" smtClean="0"/>
              <a:t>GCOS is planning to start a series of regional workshops to</a:t>
            </a:r>
          </a:p>
          <a:p>
            <a:pPr lvl="1">
              <a:defRPr/>
            </a:pPr>
            <a:r>
              <a:rPr lang="en-GB" dirty="0" smtClean="0"/>
              <a:t>identify needs and gaps</a:t>
            </a:r>
          </a:p>
          <a:p>
            <a:pPr lvl="1">
              <a:defRPr/>
            </a:pPr>
            <a:r>
              <a:rPr lang="en-GB" dirty="0" smtClean="0"/>
              <a:t>produce plans</a:t>
            </a:r>
          </a:p>
          <a:p>
            <a:pPr lvl="1">
              <a:defRPr/>
            </a:pPr>
            <a:r>
              <a:rPr lang="en-GB" dirty="0" smtClean="0"/>
              <a:t>identify other sources of information</a:t>
            </a:r>
          </a:p>
          <a:p>
            <a:pPr>
              <a:defRPr/>
            </a:pPr>
            <a:r>
              <a:rPr lang="en-GB" dirty="0" smtClean="0"/>
              <a:t>GCOS Cooperation Mechanism provides practical support and capacity development</a:t>
            </a: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t="19582" r="22688"/>
          <a:stretch>
            <a:fillRect/>
          </a:stretch>
        </p:blipFill>
        <p:spPr bwMode="auto">
          <a:xfrm>
            <a:off x="6096000" y="1481993"/>
            <a:ext cx="3018976" cy="2175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l="13448" t="4858" r="10432"/>
          <a:stretch>
            <a:fillRect/>
          </a:stretch>
        </p:blipFill>
        <p:spPr bwMode="auto">
          <a:xfrm>
            <a:off x="6096000" y="3810000"/>
            <a:ext cx="3018976" cy="2644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91300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4" name="Content Placeholder 3"/>
          <p:cNvSpPr>
            <a:spLocks noGrp="1"/>
          </p:cNvSpPr>
          <p:nvPr>
            <p:ph sz="quarter" idx="11"/>
          </p:nvPr>
        </p:nvSpPr>
        <p:spPr>
          <a:xfrm>
            <a:off x="2057400" y="304800"/>
            <a:ext cx="5486400" cy="533400"/>
          </a:xfrm>
        </p:spPr>
        <p:txBody>
          <a:bodyPr/>
          <a:lstStyle/>
          <a:p>
            <a:r>
              <a:rPr lang="en-GB" dirty="0"/>
              <a:t>Regional Adaptation Activities – closing the gap between global plans and local needs</a:t>
            </a:r>
          </a:p>
        </p:txBody>
      </p:sp>
      <p:sp>
        <p:nvSpPr>
          <p:cNvPr id="6" name="Rectangle 5"/>
          <p:cNvSpPr/>
          <p:nvPr/>
        </p:nvSpPr>
        <p:spPr>
          <a:xfrm>
            <a:off x="215721" y="2229460"/>
            <a:ext cx="8763000" cy="830997"/>
          </a:xfrm>
          <a:prstGeom prst="rect">
            <a:avLst/>
          </a:prstGeom>
        </p:spPr>
        <p:txBody>
          <a:bodyPr wrap="square">
            <a:spAutoFit/>
          </a:bodyPr>
          <a:lstStyle/>
          <a:p>
            <a:r>
              <a:rPr lang="en-US" sz="2400" b="1" dirty="0"/>
              <a:t>Joint GCOS-WIGOS Workshop for Pacific SIDS, </a:t>
            </a:r>
            <a:r>
              <a:rPr lang="en-US" sz="2400" b="1" dirty="0" err="1" smtClean="0"/>
              <a:t>Nadi</a:t>
            </a:r>
            <a:r>
              <a:rPr lang="en-US" sz="2400" b="1" dirty="0"/>
              <a:t>, </a:t>
            </a:r>
            <a:r>
              <a:rPr lang="en-US" sz="2400" b="1" dirty="0" smtClean="0"/>
              <a:t>Fiji, 9-12 </a:t>
            </a:r>
            <a:r>
              <a:rPr lang="en-US" sz="2400" b="1" dirty="0"/>
              <a:t>October 2017</a:t>
            </a:r>
            <a:endParaRPr lang="en-GB" sz="2400" dirty="0"/>
          </a:p>
        </p:txBody>
      </p:sp>
      <p:sp>
        <p:nvSpPr>
          <p:cNvPr id="8" name="TextBox 7"/>
          <p:cNvSpPr txBox="1"/>
          <p:nvPr/>
        </p:nvSpPr>
        <p:spPr>
          <a:xfrm>
            <a:off x="285482" y="1295400"/>
            <a:ext cx="4353059"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70C0"/>
                </a:solidFill>
                <a:effectLst/>
                <a:uFillTx/>
                <a:latin typeface="Bookman Old Style" panose="02050604050505020204" pitchFamily="18" charset="0"/>
              </a:rPr>
              <a:t>19 / CP.22</a:t>
            </a:r>
          </a:p>
          <a:p>
            <a:pPr marL="0" marR="0" indent="0" algn="ctr" defTabSz="457200" rtl="0" fontAlgn="auto" latinLnBrk="1" hangingPunct="0">
              <a:lnSpc>
                <a:spcPct val="100000"/>
              </a:lnSpc>
              <a:spcBef>
                <a:spcPts val="0"/>
              </a:spcBef>
              <a:spcAft>
                <a:spcPts val="0"/>
              </a:spcAft>
              <a:buClrTx/>
              <a:buSzTx/>
              <a:buFontTx/>
              <a:buNone/>
              <a:tabLst/>
            </a:pPr>
            <a:r>
              <a:rPr lang="en-US" dirty="0" smtClean="0">
                <a:solidFill>
                  <a:srgbClr val="0070C0"/>
                </a:solidFill>
                <a:latin typeface="Bookman Old Style" panose="02050604050505020204" pitchFamily="18" charset="0"/>
              </a:rPr>
              <a:t>(Decision 19, </a:t>
            </a:r>
          </a:p>
          <a:p>
            <a:pPr marL="0" marR="0" indent="0" algn="ctr" defTabSz="457200" rtl="0" fontAlgn="auto" latinLnBrk="1" hangingPunct="0">
              <a:lnSpc>
                <a:spcPct val="100000"/>
              </a:lnSpc>
              <a:spcBef>
                <a:spcPts val="0"/>
              </a:spcBef>
              <a:spcAft>
                <a:spcPts val="0"/>
              </a:spcAft>
              <a:buClrTx/>
              <a:buSzTx/>
              <a:buFontTx/>
              <a:buNone/>
              <a:tabLst/>
            </a:pPr>
            <a:r>
              <a:rPr lang="en-US" dirty="0" smtClean="0">
                <a:solidFill>
                  <a:srgbClr val="0070C0"/>
                </a:solidFill>
                <a:latin typeface="Bookman Old Style" panose="02050604050505020204" pitchFamily="18" charset="0"/>
              </a:rPr>
              <a:t>COP-22,  Marrakech, Morocco)</a:t>
            </a:r>
            <a:endParaRPr kumimoji="0" lang="en-US" sz="1800" b="0" i="0" u="none" strike="noStrike" cap="none" spc="0" normalizeH="0" baseline="0" dirty="0">
              <a:ln>
                <a:noFill/>
              </a:ln>
              <a:solidFill>
                <a:srgbClr val="0070C0"/>
              </a:solidFill>
              <a:effectLst/>
              <a:uFillTx/>
              <a:latin typeface="Bookman Old Style" panose="02050604050505020204" pitchFamily="18" charset="0"/>
            </a:endParaRPr>
          </a:p>
        </p:txBody>
      </p:sp>
      <p:sp>
        <p:nvSpPr>
          <p:cNvPr id="3" name="Rectangle 2"/>
          <p:cNvSpPr/>
          <p:nvPr/>
        </p:nvSpPr>
        <p:spPr>
          <a:xfrm>
            <a:off x="1051775" y="3172805"/>
            <a:ext cx="7620000" cy="2862322"/>
          </a:xfrm>
          <a:prstGeom prst="rect">
            <a:avLst/>
          </a:prstGeom>
        </p:spPr>
        <p:txBody>
          <a:bodyPr wrap="square">
            <a:spAutoFit/>
          </a:bodyPr>
          <a:lstStyle/>
          <a:p>
            <a:pPr lvl="0" rtl="0"/>
            <a:r>
              <a:rPr lang="en-US" sz="2000" i="1" dirty="0" smtClean="0">
                <a:latin typeface="Arial" panose="020B0604020202020204" pitchFamily="34" charset="0"/>
                <a:cs typeface="Arial" panose="020B0604020202020204" pitchFamily="34" charset="0"/>
              </a:rPr>
              <a:t>“Systematic </a:t>
            </a:r>
            <a:r>
              <a:rPr lang="en-US" sz="2000" i="1" dirty="0">
                <a:latin typeface="Arial" panose="020B0604020202020204" pitchFamily="34" charset="0"/>
                <a:cs typeface="Arial" panose="020B0604020202020204" pitchFamily="34" charset="0"/>
              </a:rPr>
              <a:t>upper air observations in the Pacific region, tend to have the highest measured impact, of all ground-based measurements, on the quality and accuracy of weather and climate analysis and prediction not only locally, but globally. The resulting products underpin weather and climate aspects of early warning systems as well as other climate-related services</a:t>
            </a:r>
            <a:r>
              <a:rPr lang="en-US" sz="2000" i="1" dirty="0" smtClean="0">
                <a:latin typeface="Arial" panose="020B0604020202020204" pitchFamily="34" charset="0"/>
                <a:cs typeface="Arial" panose="020B0604020202020204" pitchFamily="34" charset="0"/>
              </a:rPr>
              <a:t>. “… </a:t>
            </a:r>
          </a:p>
          <a:p>
            <a:pPr lvl="0" rtl="0"/>
            <a:endParaRPr lang="en-US" sz="2000" i="1" dirty="0">
              <a:latin typeface="Arial" panose="020B0604020202020204" pitchFamily="34" charset="0"/>
              <a:cs typeface="Arial" panose="020B0604020202020204" pitchFamily="34" charset="0"/>
              <a:sym typeface="Avenir Roman"/>
            </a:endParaRPr>
          </a:p>
          <a:p>
            <a:pPr lvl="0" rtl="0"/>
            <a:r>
              <a:rPr lang="en-US" sz="2000" i="1" dirty="0" smtClean="0">
                <a:latin typeface="Arial" panose="020B0604020202020204" pitchFamily="34" charset="0"/>
                <a:cs typeface="Arial" panose="020B0604020202020204" pitchFamily="34" charset="0"/>
                <a:sym typeface="Avenir Roman"/>
              </a:rPr>
              <a:t>“…systematic </a:t>
            </a:r>
            <a:r>
              <a:rPr lang="en-US" sz="2000" i="1" dirty="0">
                <a:latin typeface="Arial" panose="020B0604020202020204" pitchFamily="34" charset="0"/>
                <a:cs typeface="Arial" panose="020B0604020202020204" pitchFamily="34" charset="0"/>
                <a:sym typeface="Avenir Roman"/>
              </a:rPr>
              <a:t>observation is particularly challenging in this </a:t>
            </a:r>
            <a:r>
              <a:rPr lang="en-US" sz="2000" i="1" dirty="0" smtClean="0">
                <a:latin typeface="Arial" panose="020B0604020202020204" pitchFamily="34" charset="0"/>
                <a:cs typeface="Arial" panose="020B0604020202020204" pitchFamily="34" charset="0"/>
                <a:sym typeface="Avenir Roman"/>
              </a:rPr>
              <a:t>region.</a:t>
            </a:r>
            <a:r>
              <a:rPr lang="en-US" sz="2000" i="1" dirty="0" smtClean="0">
                <a:latin typeface="Arial" panose="020B0604020202020204" pitchFamily="34" charset="0"/>
                <a:cs typeface="Arial" panose="020B0604020202020204" pitchFamily="34" charset="0"/>
              </a:rPr>
              <a:t>”</a:t>
            </a:r>
            <a:endParaRPr lang="en-GB"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154741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4" name="Content Placeholder 3"/>
          <p:cNvSpPr>
            <a:spLocks noGrp="1"/>
          </p:cNvSpPr>
          <p:nvPr>
            <p:ph sz="quarter" idx="11"/>
          </p:nvPr>
        </p:nvSpPr>
        <p:spPr>
          <a:xfrm>
            <a:off x="2057400" y="304800"/>
            <a:ext cx="5410200" cy="533400"/>
          </a:xfrm>
        </p:spPr>
        <p:txBody>
          <a:bodyPr/>
          <a:lstStyle/>
          <a:p>
            <a:r>
              <a:rPr lang="en-US" b="1" dirty="0"/>
              <a:t>GCOS-WIGOS Workshop for Pacific </a:t>
            </a:r>
            <a:r>
              <a:rPr lang="en-US" b="1" dirty="0" smtClean="0"/>
              <a:t>SIDS – key outcomes</a:t>
            </a:r>
            <a:endParaRPr lang="en-GB" dirty="0"/>
          </a:p>
        </p:txBody>
      </p:sp>
      <p:sp>
        <p:nvSpPr>
          <p:cNvPr id="5" name="Rectangle 4"/>
          <p:cNvSpPr/>
          <p:nvPr/>
        </p:nvSpPr>
        <p:spPr>
          <a:xfrm>
            <a:off x="609600" y="1371600"/>
            <a:ext cx="8153400" cy="2400657"/>
          </a:xfrm>
          <a:prstGeom prst="rect">
            <a:avLst/>
          </a:prstGeom>
        </p:spPr>
        <p:txBody>
          <a:bodyPr wrap="square">
            <a:spAutoFit/>
          </a:bodyPr>
          <a:lstStyle/>
          <a:p>
            <a:r>
              <a:rPr lang="en-US" sz="2000" b="1" i="1" dirty="0"/>
              <a:t>Pacific region observing network plan in support of the GCOS Implementation Plan and the Implementation Plan for the Evolution of Global Observing Systems (EGOS IP</a:t>
            </a:r>
            <a:r>
              <a:rPr lang="en-US" sz="2000" b="1" i="1" dirty="0" smtClean="0"/>
              <a:t>).</a:t>
            </a:r>
          </a:p>
          <a:p>
            <a:endParaRPr lang="en-US" i="1" dirty="0"/>
          </a:p>
          <a:p>
            <a:pPr lvl="3"/>
            <a:r>
              <a:rPr lang="en-US" i="1" dirty="0" smtClean="0"/>
              <a:t>As a reminder: </a:t>
            </a:r>
            <a:r>
              <a:rPr lang="en-US" b="1" i="1" dirty="0" smtClean="0"/>
              <a:t>EGOS</a:t>
            </a:r>
            <a:r>
              <a:rPr lang="en-US" i="1" dirty="0" smtClean="0"/>
              <a:t> is a major contributor to the GEOSS, with a space component through partnerships with CGMS, CEOS and interfaces with WMO partnered systems like GCOS and GOOS.</a:t>
            </a:r>
          </a:p>
          <a:p>
            <a:endParaRPr lang="en-GB" dirty="0"/>
          </a:p>
        </p:txBody>
      </p:sp>
      <p:sp>
        <p:nvSpPr>
          <p:cNvPr id="6" name="Rectangle 5"/>
          <p:cNvSpPr/>
          <p:nvPr/>
        </p:nvSpPr>
        <p:spPr>
          <a:xfrm>
            <a:off x="304800" y="3276600"/>
            <a:ext cx="8610600" cy="3139321"/>
          </a:xfrm>
          <a:prstGeom prst="rect">
            <a:avLst/>
          </a:prstGeom>
        </p:spPr>
        <p:txBody>
          <a:bodyPr wrap="square">
            <a:spAutoFit/>
          </a:bodyPr>
          <a:lstStyle/>
          <a:p>
            <a:endParaRPr lang="en-GB" dirty="0">
              <a:latin typeface="Arial" panose="020B0604020202020204" pitchFamily="34" charset="0"/>
              <a:cs typeface="Arial" panose="020B0604020202020204" pitchFamily="34" charset="0"/>
            </a:endParaRPr>
          </a:p>
          <a:p>
            <a:pPr lvl="0" rtl="0"/>
            <a:r>
              <a:rPr lang="en-US" i="1" dirty="0" smtClean="0">
                <a:latin typeface="Arial" panose="020B0604020202020204" pitchFamily="34" charset="0"/>
                <a:cs typeface="Arial" panose="020B0604020202020204" pitchFamily="34" charset="0"/>
              </a:rPr>
              <a:t>Commitment </a:t>
            </a:r>
            <a:r>
              <a:rPr lang="en-US" i="1" dirty="0">
                <a:latin typeface="Arial" panose="020B0604020202020204" pitchFamily="34" charset="0"/>
                <a:cs typeface="Arial" panose="020B0604020202020204" pitchFamily="34" charset="0"/>
              </a:rPr>
              <a:t>to free and open data sharing in accordance with WMO Resolutions 40 and 60 and the GCOS Monitoring Principles. </a:t>
            </a:r>
            <a:endParaRPr lang="en-US" i="1" dirty="0" smtClean="0">
              <a:latin typeface="Arial" panose="020B0604020202020204" pitchFamily="34" charset="0"/>
              <a:cs typeface="Arial" panose="020B0604020202020204" pitchFamily="34" charset="0"/>
            </a:endParaRPr>
          </a:p>
          <a:p>
            <a:pPr lvl="0" rtl="0"/>
            <a:endParaRPr lang="en-US" i="1" dirty="0">
              <a:latin typeface="Arial" panose="020B0604020202020204" pitchFamily="34" charset="0"/>
              <a:cs typeface="Arial" panose="020B0604020202020204" pitchFamily="34" charset="0"/>
            </a:endParaRPr>
          </a:p>
          <a:p>
            <a:pPr lvl="0" rtl="0"/>
            <a:r>
              <a:rPr lang="en-US" i="1" dirty="0" smtClean="0">
                <a:latin typeface="Arial" panose="020B0604020202020204" pitchFamily="34" charset="0"/>
                <a:cs typeface="Arial" panose="020B0604020202020204" pitchFamily="34" charset="0"/>
              </a:rPr>
              <a:t>Meeting agreed </a:t>
            </a:r>
            <a:r>
              <a:rPr lang="en-US" i="1" dirty="0">
                <a:latin typeface="Arial" panose="020B0604020202020204" pitchFamily="34" charset="0"/>
                <a:cs typeface="Arial" panose="020B0604020202020204" pitchFamily="34" charset="0"/>
              </a:rPr>
              <a:t>international standards as well as national requirements. </a:t>
            </a:r>
            <a:endParaRPr lang="en-US" i="1" dirty="0" smtClean="0">
              <a:latin typeface="Arial" panose="020B0604020202020204" pitchFamily="34" charset="0"/>
              <a:cs typeface="Arial" panose="020B0604020202020204" pitchFamily="34" charset="0"/>
            </a:endParaRPr>
          </a:p>
          <a:p>
            <a:pPr lvl="0" rtl="0"/>
            <a:r>
              <a:rPr lang="en-US" i="1" dirty="0" smtClean="0">
                <a:latin typeface="Arial" panose="020B0604020202020204" pitchFamily="34" charset="0"/>
                <a:cs typeface="Arial" panose="020B0604020202020204" pitchFamily="34" charset="0"/>
              </a:rPr>
              <a:t>Ensuring sustainability, including necessary </a:t>
            </a:r>
            <a:r>
              <a:rPr lang="en-US" i="1" dirty="0">
                <a:latin typeface="Arial" panose="020B0604020202020204" pitchFamily="34" charset="0"/>
                <a:cs typeface="Arial" panose="020B0604020202020204" pitchFamily="34" charset="0"/>
              </a:rPr>
              <a:t>elements of capacity development</a:t>
            </a:r>
            <a:r>
              <a:rPr lang="en-US" i="1" dirty="0" smtClean="0">
                <a:latin typeface="Arial" panose="020B0604020202020204" pitchFamily="34" charset="0"/>
                <a:cs typeface="Arial" panose="020B0604020202020204" pitchFamily="34" charset="0"/>
              </a:rPr>
              <a:t>.</a:t>
            </a:r>
          </a:p>
          <a:p>
            <a:pPr lvl="0" rtl="0"/>
            <a:endParaRPr lang="en-GB" i="1" dirty="0">
              <a:latin typeface="Arial" panose="020B0604020202020204" pitchFamily="34" charset="0"/>
              <a:cs typeface="Arial" panose="020B0604020202020204" pitchFamily="34" charset="0"/>
            </a:endParaRPr>
          </a:p>
          <a:p>
            <a:pPr lvl="0"/>
            <a:r>
              <a:rPr lang="en-US" i="1" dirty="0" smtClean="0">
                <a:latin typeface="Arial" panose="020B0604020202020204" pitchFamily="34" charset="0"/>
                <a:cs typeface="Arial" panose="020B0604020202020204" pitchFamily="34" charset="0"/>
              </a:rPr>
              <a:t>Developed </a:t>
            </a:r>
            <a:r>
              <a:rPr lang="en-US" i="1" dirty="0">
                <a:latin typeface="Arial" panose="020B0604020202020204" pitchFamily="34" charset="0"/>
                <a:cs typeface="Arial" panose="020B0604020202020204" pitchFamily="34" charset="0"/>
              </a:rPr>
              <a:t>by GCOS and </a:t>
            </a:r>
            <a:r>
              <a:rPr lang="en-US" i="1" dirty="0" smtClean="0">
                <a:latin typeface="Arial" panose="020B0604020202020204" pitchFamily="34" charset="0"/>
                <a:cs typeface="Arial" panose="020B0604020202020204" pitchFamily="34" charset="0"/>
              </a:rPr>
              <a:t>WMO/WIGOS </a:t>
            </a:r>
            <a:r>
              <a:rPr lang="en-US" i="1" dirty="0">
                <a:latin typeface="Arial" panose="020B0604020202020204" pitchFamily="34" charset="0"/>
                <a:cs typeface="Arial" panose="020B0604020202020204" pitchFamily="34" charset="0"/>
              </a:rPr>
              <a:t>in collaboration with Secretariat of the Pacific Regional Environmental </a:t>
            </a:r>
            <a:r>
              <a:rPr lang="en-US" i="1" dirty="0" err="1">
                <a:latin typeface="Arial" panose="020B0604020202020204" pitchFamily="34" charset="0"/>
                <a:cs typeface="Arial" panose="020B0604020202020204" pitchFamily="34" charset="0"/>
              </a:rPr>
              <a:t>Programme</a:t>
            </a:r>
            <a:r>
              <a:rPr lang="en-US" i="1" dirty="0">
                <a:latin typeface="Arial" panose="020B0604020202020204" pitchFamily="34" charset="0"/>
                <a:cs typeface="Arial" panose="020B0604020202020204" pitchFamily="34" charset="0"/>
              </a:rPr>
              <a:t> (SPREP), the Pacific Islands Communication and Infrastructure Panel (PICI), and Pacific Meteorological Council, and submitted to COP 24.</a:t>
            </a:r>
            <a:endParaRPr lang="en-GB"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88595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3" name="Content Placeholder 2"/>
          <p:cNvSpPr>
            <a:spLocks noGrp="1"/>
          </p:cNvSpPr>
          <p:nvPr>
            <p:ph sz="quarter" idx="10"/>
          </p:nvPr>
        </p:nvSpPr>
        <p:spPr>
          <a:xfrm>
            <a:off x="0" y="5105400"/>
            <a:ext cx="9144000" cy="1039968"/>
          </a:xfrm>
        </p:spPr>
        <p:txBody>
          <a:bodyPr/>
          <a:lstStyle/>
          <a:p>
            <a:pPr marL="0" indent="0">
              <a:buNone/>
            </a:pPr>
            <a:r>
              <a:rPr lang="en-GB" b="1" dirty="0" smtClean="0"/>
              <a:t>GCOS Plan Action A15: </a:t>
            </a:r>
            <a:r>
              <a:rPr lang="en-US" b="1" dirty="0" smtClean="0"/>
              <a:t>Implementation </a:t>
            </a:r>
            <a:r>
              <a:rPr lang="en-US" b="1" dirty="0"/>
              <a:t>of Reference Upper-Air Network </a:t>
            </a:r>
            <a:r>
              <a:rPr lang="en-US" dirty="0"/>
              <a:t>	</a:t>
            </a:r>
          </a:p>
          <a:p>
            <a:pPr marL="0" indent="0" rtl="0">
              <a:buNone/>
            </a:pPr>
            <a:r>
              <a:rPr lang="en-US" dirty="0" smtClean="0"/>
              <a:t>Benefit: Reference-quality </a:t>
            </a:r>
            <a:r>
              <a:rPr lang="en-US" dirty="0"/>
              <a:t>measurements for other networks, in particular GUAN, </a:t>
            </a:r>
            <a:r>
              <a:rPr lang="en-US" dirty="0" smtClean="0"/>
              <a:t>process </a:t>
            </a:r>
            <a:r>
              <a:rPr lang="en-US" dirty="0"/>
              <a:t>understanding and satellite </a:t>
            </a:r>
            <a:r>
              <a:rPr lang="en-US" dirty="0" err="1"/>
              <a:t>cal</a:t>
            </a:r>
            <a:r>
              <a:rPr lang="en-US" dirty="0"/>
              <a:t>/val.</a:t>
            </a:r>
            <a:endParaRPr lang="en-GB" dirty="0"/>
          </a:p>
        </p:txBody>
      </p:sp>
      <p:sp>
        <p:nvSpPr>
          <p:cNvPr id="4" name="Content Placeholder 3"/>
          <p:cNvSpPr>
            <a:spLocks noGrp="1"/>
          </p:cNvSpPr>
          <p:nvPr>
            <p:ph sz="quarter" idx="11"/>
          </p:nvPr>
        </p:nvSpPr>
        <p:spPr>
          <a:xfrm>
            <a:off x="2057400" y="304800"/>
            <a:ext cx="5562600" cy="533400"/>
          </a:xfrm>
        </p:spPr>
        <p:txBody>
          <a:bodyPr/>
          <a:lstStyle/>
          <a:p>
            <a:r>
              <a:rPr lang="fr-CH" dirty="0" smtClean="0"/>
              <a:t>Satellite Cal/Val  - </a:t>
            </a:r>
            <a:r>
              <a:rPr lang="fr-CH" dirty="0" err="1" smtClean="0"/>
              <a:t>need</a:t>
            </a:r>
            <a:r>
              <a:rPr lang="fr-CH" dirty="0" smtClean="0"/>
              <a:t> for </a:t>
            </a:r>
            <a:r>
              <a:rPr lang="fr-CH" dirty="0" err="1" smtClean="0"/>
              <a:t>reference</a:t>
            </a:r>
            <a:r>
              <a:rPr lang="fr-CH" dirty="0" smtClean="0"/>
              <a:t> networks</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00" t="17244" r="8974" b="30410"/>
          <a:stretch/>
        </p:blipFill>
        <p:spPr bwMode="auto">
          <a:xfrm>
            <a:off x="-8024" y="1143000"/>
            <a:ext cx="9083253" cy="3828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50050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15</a:t>
            </a:fld>
            <a:endParaRPr lang="uk-UA" dirty="0"/>
          </a:p>
        </p:txBody>
      </p:sp>
      <p:sp>
        <p:nvSpPr>
          <p:cNvPr id="4" name="Content Placeholder 3"/>
          <p:cNvSpPr>
            <a:spLocks noGrp="1"/>
          </p:cNvSpPr>
          <p:nvPr>
            <p:ph sz="quarter" idx="11"/>
          </p:nvPr>
        </p:nvSpPr>
        <p:spPr/>
        <p:txBody>
          <a:bodyPr/>
          <a:lstStyle/>
          <a:p>
            <a:r>
              <a:rPr lang="fr-CH" dirty="0" smtClean="0"/>
              <a:t>Key Points:</a:t>
            </a:r>
            <a:endParaRPr lang="en-GB" dirty="0"/>
          </a:p>
        </p:txBody>
      </p:sp>
      <p:sp>
        <p:nvSpPr>
          <p:cNvPr id="5" name="Rectangle 4"/>
          <p:cNvSpPr/>
          <p:nvPr/>
        </p:nvSpPr>
        <p:spPr>
          <a:xfrm>
            <a:off x="304800" y="1611880"/>
            <a:ext cx="8839200" cy="4616648"/>
          </a:xfrm>
          <a:prstGeom prst="rect">
            <a:avLst/>
          </a:prstGeom>
        </p:spPr>
        <p:txBody>
          <a:bodyPr wrap="square">
            <a:spAutoFit/>
          </a:bodyPr>
          <a:lstStyle/>
          <a:p>
            <a:r>
              <a:rPr lang="en-US" altLang="en-US" sz="2000" i="1" dirty="0" smtClean="0">
                <a:latin typeface="Arial" panose="020B0604020202020204" pitchFamily="34" charset="0"/>
                <a:cs typeface="Arial" panose="020B0604020202020204" pitchFamily="34" charset="0"/>
              </a:rPr>
              <a:t>1.	GCOS Implementation Plan – take actions in light of the Paris Agreement and contribute to the Global Stock Take process</a:t>
            </a:r>
          </a:p>
          <a:p>
            <a:endParaRPr lang="en-US" altLang="en-US" sz="2000" i="1" dirty="0" smtClean="0">
              <a:latin typeface="Arial" panose="020B0604020202020204" pitchFamily="34" charset="0"/>
              <a:cs typeface="Arial" panose="020B0604020202020204" pitchFamily="34" charset="0"/>
            </a:endParaRPr>
          </a:p>
          <a:p>
            <a:r>
              <a:rPr lang="en-US" altLang="en-US" sz="2000" i="1" dirty="0" smtClean="0">
                <a:latin typeface="Arial" panose="020B0604020202020204" pitchFamily="34" charset="0"/>
                <a:cs typeface="Arial" panose="020B0604020202020204" pitchFamily="34" charset="0"/>
              </a:rPr>
              <a:t>2.	Research needed on targets for Energy, Water and Carbon cycle: in need to be refined</a:t>
            </a:r>
          </a:p>
          <a:p>
            <a:endParaRPr lang="en-US" sz="2000" i="1" dirty="0">
              <a:latin typeface="Arial" panose="020B0604020202020204" pitchFamily="34" charset="0"/>
              <a:cs typeface="Arial" panose="020B0604020202020204" pitchFamily="34" charset="0"/>
            </a:endParaRPr>
          </a:p>
          <a:p>
            <a:r>
              <a:rPr lang="en-US" sz="2000" i="1" dirty="0" smtClean="0">
                <a:latin typeface="Arial" panose="020B0604020202020204" pitchFamily="34" charset="0"/>
                <a:cs typeface="Arial" panose="020B0604020202020204" pitchFamily="34" charset="0"/>
              </a:rPr>
              <a:t>3.	Implement GCOS Climate Indicators which should be linked to ECVs and use it  as a communication tool.</a:t>
            </a:r>
          </a:p>
          <a:p>
            <a:endParaRPr lang="en-GB" sz="2000" i="1" dirty="0" smtClean="0">
              <a:latin typeface="Arial" panose="020B0604020202020204" pitchFamily="34" charset="0"/>
              <a:cs typeface="Arial" panose="020B0604020202020204" pitchFamily="34" charset="0"/>
            </a:endParaRPr>
          </a:p>
          <a:p>
            <a:r>
              <a:rPr lang="en-GB" sz="2000" i="1" dirty="0" smtClean="0">
                <a:latin typeface="Arial" panose="020B0604020202020204" pitchFamily="34" charset="0"/>
                <a:cs typeface="Arial" panose="020B0604020202020204" pitchFamily="34" charset="0"/>
              </a:rPr>
              <a:t>4.	Regional </a:t>
            </a:r>
            <a:r>
              <a:rPr lang="en-GB" sz="2000" i="1" dirty="0">
                <a:latin typeface="Arial" panose="020B0604020202020204" pitchFamily="34" charset="0"/>
                <a:cs typeface="Arial" panose="020B0604020202020204" pitchFamily="34" charset="0"/>
              </a:rPr>
              <a:t>Adaptation Activities – closing the gap between global </a:t>
            </a:r>
            <a:r>
              <a:rPr lang="en-GB" sz="2000" i="1" dirty="0" smtClean="0">
                <a:latin typeface="Arial" panose="020B0604020202020204" pitchFamily="34" charset="0"/>
                <a:cs typeface="Arial" panose="020B0604020202020204" pitchFamily="34" charset="0"/>
              </a:rPr>
              <a:t>plans</a:t>
            </a:r>
          </a:p>
          <a:p>
            <a:endParaRPr lang="fr-CH" sz="2000" i="1" dirty="0">
              <a:latin typeface="Arial" panose="020B0604020202020204" pitchFamily="34" charset="0"/>
              <a:cs typeface="Arial" panose="020B0604020202020204" pitchFamily="34" charset="0"/>
            </a:endParaRPr>
          </a:p>
          <a:p>
            <a:r>
              <a:rPr lang="fr-CH" sz="2000" i="1" dirty="0" smtClean="0">
                <a:latin typeface="Arial" panose="020B0604020202020204" pitchFamily="34" charset="0"/>
                <a:cs typeface="Arial" panose="020B0604020202020204" pitchFamily="34" charset="0"/>
              </a:rPr>
              <a:t>5. </a:t>
            </a:r>
            <a:r>
              <a:rPr lang="fr-CH" sz="2000" i="1" dirty="0" err="1" smtClean="0">
                <a:latin typeface="Arial" panose="020B0604020202020204" pitchFamily="34" charset="0"/>
                <a:cs typeface="Arial" panose="020B0604020202020204" pitchFamily="34" charset="0"/>
              </a:rPr>
              <a:t>Tie</a:t>
            </a:r>
            <a:r>
              <a:rPr lang="fr-CH" sz="2000" i="1" dirty="0" smtClean="0">
                <a:latin typeface="Arial" panose="020B0604020202020204" pitchFamily="34" charset="0"/>
                <a:cs typeface="Arial" panose="020B0604020202020204" pitchFamily="34" charset="0"/>
              </a:rPr>
              <a:t> the </a:t>
            </a:r>
            <a:r>
              <a:rPr lang="fr-CH" sz="2000" i="1" dirty="0" err="1" smtClean="0">
                <a:latin typeface="Arial" panose="020B0604020202020204" pitchFamily="34" charset="0"/>
                <a:cs typeface="Arial" panose="020B0604020202020204" pitchFamily="34" charset="0"/>
              </a:rPr>
              <a:t>knot</a:t>
            </a:r>
            <a:r>
              <a:rPr lang="fr-CH" sz="2000" i="1" dirty="0" smtClean="0">
                <a:latin typeface="Arial" panose="020B0604020202020204" pitchFamily="34" charset="0"/>
                <a:cs typeface="Arial" panose="020B0604020202020204" pitchFamily="34" charset="0"/>
              </a:rPr>
              <a:t>: surface and </a:t>
            </a:r>
            <a:r>
              <a:rPr lang="fr-CH" sz="2000" i="1" dirty="0" err="1" smtClean="0">
                <a:latin typeface="Arial" panose="020B0604020202020204" pitchFamily="34" charset="0"/>
                <a:cs typeface="Arial" panose="020B0604020202020204" pitchFamily="34" charset="0"/>
              </a:rPr>
              <a:t>space</a:t>
            </a:r>
            <a:r>
              <a:rPr lang="fr-CH" sz="2000" i="1" dirty="0" smtClean="0">
                <a:latin typeface="Arial" panose="020B0604020202020204" pitchFamily="34" charset="0"/>
                <a:cs typeface="Arial" panose="020B0604020202020204" pitchFamily="34" charset="0"/>
              </a:rPr>
              <a:t> – </a:t>
            </a:r>
            <a:r>
              <a:rPr lang="fr-CH" sz="2000" i="1" dirty="0" err="1" smtClean="0">
                <a:latin typeface="Arial" panose="020B0604020202020204" pitchFamily="34" charset="0"/>
                <a:cs typeface="Arial" panose="020B0604020202020204" pitchFamily="34" charset="0"/>
              </a:rPr>
              <a:t>need</a:t>
            </a:r>
            <a:r>
              <a:rPr lang="fr-CH" sz="2000" i="1" dirty="0" smtClean="0">
                <a:latin typeface="Arial" panose="020B0604020202020204" pitchFamily="34" charset="0"/>
                <a:cs typeface="Arial" panose="020B0604020202020204" pitchFamily="34" charset="0"/>
              </a:rPr>
              <a:t> for high </a:t>
            </a:r>
            <a:r>
              <a:rPr lang="fr-CH" sz="2000" i="1" dirty="0" err="1" smtClean="0">
                <a:latin typeface="Arial" panose="020B0604020202020204" pitchFamily="34" charset="0"/>
                <a:cs typeface="Arial" panose="020B0604020202020204" pitchFamily="34" charset="0"/>
              </a:rPr>
              <a:t>quality</a:t>
            </a:r>
            <a:r>
              <a:rPr lang="fr-CH" sz="2000" i="1" dirty="0" smtClean="0">
                <a:latin typeface="Arial" panose="020B0604020202020204" pitchFamily="34" charset="0"/>
                <a:cs typeface="Arial" panose="020B0604020202020204" pitchFamily="34" charset="0"/>
              </a:rPr>
              <a:t> </a:t>
            </a:r>
            <a:r>
              <a:rPr lang="fr-CH" sz="2000" i="1" dirty="0" err="1" smtClean="0">
                <a:latin typeface="Arial" panose="020B0604020202020204" pitchFamily="34" charset="0"/>
                <a:cs typeface="Arial" panose="020B0604020202020204" pitchFamily="34" charset="0"/>
              </a:rPr>
              <a:t>reference</a:t>
            </a:r>
            <a:r>
              <a:rPr lang="fr-CH" sz="2000" i="1" dirty="0" smtClean="0">
                <a:latin typeface="Arial" panose="020B0604020202020204" pitchFamily="34" charset="0"/>
                <a:cs typeface="Arial" panose="020B0604020202020204" pitchFamily="34" charset="0"/>
              </a:rPr>
              <a:t> networks  </a:t>
            </a:r>
            <a:endParaRPr lang="en-GB" sz="2000" i="1"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5410200"/>
            <a:ext cx="1905000" cy="1273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078013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4" name="Content Placeholder 3"/>
          <p:cNvSpPr>
            <a:spLocks noGrp="1"/>
          </p:cNvSpPr>
          <p:nvPr>
            <p:ph sz="quarter" idx="11"/>
          </p:nvPr>
        </p:nvSpPr>
        <p:spPr/>
        <p:txBody>
          <a:bodyPr/>
          <a:lstStyle/>
          <a:p>
            <a:r>
              <a:rPr lang="fr-CH" dirty="0" smtClean="0"/>
              <a:t>Scope</a:t>
            </a:r>
            <a:endParaRPr lang="en-GB" dirty="0"/>
          </a:p>
        </p:txBody>
      </p:sp>
      <p:sp>
        <p:nvSpPr>
          <p:cNvPr id="5" name="Rectangle 6"/>
          <p:cNvSpPr>
            <a:spLocks noChangeArrowheads="1"/>
          </p:cNvSpPr>
          <p:nvPr/>
        </p:nvSpPr>
        <p:spPr bwMode="auto">
          <a:xfrm>
            <a:off x="0" y="1655708"/>
            <a:ext cx="11366500"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4450" rIns="0" bIns="44450"/>
          <a:lstStyle>
            <a:lvl1pPr defTabSz="407988">
              <a:lnSpc>
                <a:spcPts val="3000"/>
              </a:lnSpc>
              <a:spcBef>
                <a:spcPct val="0"/>
              </a:spcBef>
              <a:spcAft>
                <a:spcPts val="1000"/>
              </a:spcAft>
              <a:buChar char="•"/>
              <a:defRPr sz="2400" b="1">
                <a:solidFill>
                  <a:schemeClr val="tx1"/>
                </a:solidFill>
                <a:latin typeface="Arial" charset="0"/>
              </a:defRPr>
            </a:lvl1pPr>
            <a:lvl2pPr marL="742950" indent="-285750" defTabSz="407988">
              <a:lnSpc>
                <a:spcPts val="3000"/>
              </a:lnSpc>
              <a:spcBef>
                <a:spcPct val="0"/>
              </a:spcBef>
              <a:spcAft>
                <a:spcPts val="1000"/>
              </a:spcAft>
              <a:buFont typeface="Arial Unicode MS" pitchFamily="34" charset="-128"/>
              <a:buChar char="‑"/>
              <a:defRPr sz="2200">
                <a:solidFill>
                  <a:schemeClr val="tx1"/>
                </a:solidFill>
                <a:latin typeface="Arial" charset="0"/>
              </a:defRPr>
            </a:lvl2pPr>
            <a:lvl3pPr marL="363538" indent="-184150" defTabSz="407988">
              <a:lnSpc>
                <a:spcPts val="2600"/>
              </a:lnSpc>
              <a:spcBef>
                <a:spcPct val="0"/>
              </a:spcBef>
              <a:spcAft>
                <a:spcPts val="800"/>
              </a:spcAft>
              <a:buFont typeface="Arial" charset="0"/>
              <a:buChar char="-"/>
              <a:defRPr sz="2200">
                <a:solidFill>
                  <a:schemeClr val="tx1"/>
                </a:solidFill>
                <a:latin typeface="Arial" charset="0"/>
              </a:defRPr>
            </a:lvl3pPr>
            <a:lvl4pPr marL="1600200" indent="-228600" defTabSz="407988">
              <a:lnSpc>
                <a:spcPts val="2600"/>
              </a:lnSpc>
              <a:spcBef>
                <a:spcPct val="0"/>
              </a:spcBef>
              <a:spcAft>
                <a:spcPts val="800"/>
              </a:spcAft>
              <a:buFont typeface="Arial" charset="0"/>
              <a:buChar char="-"/>
              <a:defRPr sz="2200" b="1">
                <a:solidFill>
                  <a:schemeClr val="tx1"/>
                </a:solidFill>
                <a:latin typeface="Arial" charset="0"/>
              </a:defRPr>
            </a:lvl4pPr>
            <a:lvl5pPr marL="2057400" indent="-228600" defTabSz="407988">
              <a:lnSpc>
                <a:spcPts val="2600"/>
              </a:lnSpc>
              <a:spcBef>
                <a:spcPct val="0"/>
              </a:spcBef>
              <a:spcAft>
                <a:spcPts val="800"/>
              </a:spcAft>
              <a:buFont typeface="Arial" charset="0"/>
              <a:buChar char="-"/>
              <a:defRPr sz="2200" b="1">
                <a:solidFill>
                  <a:schemeClr val="tx1"/>
                </a:solidFill>
                <a:latin typeface="Arial" charset="0"/>
              </a:defRPr>
            </a:lvl5pPr>
            <a:lvl6pPr marL="2514600" indent="-228600" defTabSz="407988" eaLnBrk="0" fontAlgn="base" hangingPunct="0">
              <a:lnSpc>
                <a:spcPts val="2600"/>
              </a:lnSpc>
              <a:spcBef>
                <a:spcPct val="0"/>
              </a:spcBef>
              <a:spcAft>
                <a:spcPts val="800"/>
              </a:spcAft>
              <a:buClr>
                <a:schemeClr val="tx1"/>
              </a:buClr>
              <a:buFont typeface="Arial" charset="0"/>
              <a:buChar char="-"/>
              <a:defRPr sz="2200" b="1">
                <a:solidFill>
                  <a:schemeClr val="tx1"/>
                </a:solidFill>
                <a:latin typeface="Arial" charset="0"/>
              </a:defRPr>
            </a:lvl6pPr>
            <a:lvl7pPr marL="2971800" indent="-228600" defTabSz="407988" eaLnBrk="0" fontAlgn="base" hangingPunct="0">
              <a:lnSpc>
                <a:spcPts val="2600"/>
              </a:lnSpc>
              <a:spcBef>
                <a:spcPct val="0"/>
              </a:spcBef>
              <a:spcAft>
                <a:spcPts val="800"/>
              </a:spcAft>
              <a:buClr>
                <a:schemeClr val="tx1"/>
              </a:buClr>
              <a:buFont typeface="Arial" charset="0"/>
              <a:buChar char="-"/>
              <a:defRPr sz="2200" b="1">
                <a:solidFill>
                  <a:schemeClr val="tx1"/>
                </a:solidFill>
                <a:latin typeface="Arial" charset="0"/>
              </a:defRPr>
            </a:lvl7pPr>
            <a:lvl8pPr marL="3429000" indent="-228600" defTabSz="407988" eaLnBrk="0" fontAlgn="base" hangingPunct="0">
              <a:lnSpc>
                <a:spcPts val="2600"/>
              </a:lnSpc>
              <a:spcBef>
                <a:spcPct val="0"/>
              </a:spcBef>
              <a:spcAft>
                <a:spcPts val="800"/>
              </a:spcAft>
              <a:buClr>
                <a:schemeClr val="tx1"/>
              </a:buClr>
              <a:buFont typeface="Arial" charset="0"/>
              <a:buChar char="-"/>
              <a:defRPr sz="2200" b="1">
                <a:solidFill>
                  <a:schemeClr val="tx1"/>
                </a:solidFill>
                <a:latin typeface="Arial" charset="0"/>
              </a:defRPr>
            </a:lvl8pPr>
            <a:lvl9pPr marL="3886200" indent="-228600" defTabSz="407988" eaLnBrk="0" fontAlgn="base" hangingPunct="0">
              <a:lnSpc>
                <a:spcPts val="2600"/>
              </a:lnSpc>
              <a:spcBef>
                <a:spcPct val="0"/>
              </a:spcBef>
              <a:spcAft>
                <a:spcPts val="800"/>
              </a:spcAft>
              <a:buClr>
                <a:schemeClr val="tx1"/>
              </a:buClr>
              <a:buFont typeface="Arial" charset="0"/>
              <a:buChar char="-"/>
              <a:defRPr sz="2200" b="1">
                <a:solidFill>
                  <a:schemeClr val="tx1"/>
                </a:solidFill>
                <a:latin typeface="Arial" charset="0"/>
              </a:defRPr>
            </a:lvl9pPr>
          </a:lstStyle>
          <a:p>
            <a:pPr fontAlgn="base">
              <a:lnSpc>
                <a:spcPct val="100000"/>
              </a:lnSpc>
              <a:spcBef>
                <a:spcPts val="14400"/>
              </a:spcBef>
              <a:spcAft>
                <a:spcPts val="600"/>
              </a:spcAft>
              <a:buFontTx/>
              <a:buNone/>
            </a:pPr>
            <a:r>
              <a:rPr lang="en-GB" altLang="en-US" sz="2000" i="1" dirty="0" smtClean="0">
                <a:solidFill>
                  <a:srgbClr val="003399"/>
                </a:solidFill>
                <a:cs typeface="Arial" charset="0"/>
              </a:rPr>
              <a:t>GCOS assesses progress and requirements, advises on implementation</a:t>
            </a:r>
          </a:p>
          <a:p>
            <a:pPr lvl="2" fontAlgn="base">
              <a:lnSpc>
                <a:spcPct val="100000"/>
              </a:lnSpc>
              <a:spcAft>
                <a:spcPts val="600"/>
              </a:spcAft>
              <a:buFont typeface="Arial" charset="0"/>
              <a:buChar char="•"/>
            </a:pPr>
            <a:r>
              <a:rPr lang="en-GB" altLang="en-US" sz="2000" i="1" dirty="0" smtClean="0">
                <a:solidFill>
                  <a:srgbClr val="003399"/>
                </a:solidFill>
                <a:cs typeface="Arial" charset="0"/>
              </a:rPr>
              <a:t>report and plan to be submitted to sponsors and UNFCCC in 2015/16</a:t>
            </a:r>
          </a:p>
          <a:p>
            <a:pPr fontAlgn="base">
              <a:lnSpc>
                <a:spcPct val="100000"/>
              </a:lnSpc>
              <a:spcBef>
                <a:spcPts val="1800"/>
              </a:spcBef>
              <a:spcAft>
                <a:spcPts val="600"/>
              </a:spcAft>
              <a:buFontTx/>
              <a:buNone/>
            </a:pPr>
            <a:r>
              <a:rPr lang="en-GB" altLang="en-US" sz="2000" i="1" dirty="0" smtClean="0">
                <a:solidFill>
                  <a:srgbClr val="003399"/>
                </a:solidFill>
                <a:cs typeface="Arial" charset="0"/>
              </a:rPr>
              <a:t>GCOS provides assistance with implementation of infrastructure</a:t>
            </a:r>
          </a:p>
          <a:p>
            <a:pPr lvl="2" fontAlgn="base">
              <a:lnSpc>
                <a:spcPct val="100000"/>
              </a:lnSpc>
              <a:spcAft>
                <a:spcPts val="600"/>
              </a:spcAft>
              <a:buFont typeface="Arial" charset="0"/>
              <a:buChar char="•"/>
            </a:pPr>
            <a:r>
              <a:rPr lang="en-GB" altLang="en-US" sz="2000" i="1" dirty="0" smtClean="0">
                <a:solidFill>
                  <a:srgbClr val="003399"/>
                </a:solidFill>
                <a:cs typeface="Arial" charset="0"/>
              </a:rPr>
              <a:t>funds provided in past year by Germany, Japan, Switzerland and the UK</a:t>
            </a:r>
          </a:p>
          <a:p>
            <a:pPr lvl="2" fontAlgn="base">
              <a:lnSpc>
                <a:spcPct val="100000"/>
              </a:lnSpc>
              <a:spcAft>
                <a:spcPts val="600"/>
              </a:spcAft>
              <a:buFont typeface="Arial" charset="0"/>
              <a:buChar char="•"/>
            </a:pPr>
            <a:r>
              <a:rPr lang="en-GB" altLang="en-US" sz="2000" i="1" dirty="0" smtClean="0">
                <a:solidFill>
                  <a:srgbClr val="003399"/>
                </a:solidFill>
                <a:cs typeface="Arial" charset="0"/>
              </a:rPr>
              <a:t>Network Manager is supported by the UK</a:t>
            </a:r>
          </a:p>
          <a:p>
            <a:pPr fontAlgn="base">
              <a:lnSpc>
                <a:spcPct val="100000"/>
              </a:lnSpc>
              <a:spcBef>
                <a:spcPts val="1200"/>
              </a:spcBef>
              <a:spcAft>
                <a:spcPct val="0"/>
              </a:spcAft>
              <a:buFontTx/>
              <a:buNone/>
            </a:pPr>
            <a:endParaRPr lang="en-GB" altLang="en-US" sz="2000" dirty="0" smtClean="0">
              <a:solidFill>
                <a:srgbClr val="003399"/>
              </a:solidFill>
              <a:cs typeface="Arial" charset="0"/>
            </a:endParaRPr>
          </a:p>
          <a:p>
            <a:pPr fontAlgn="base">
              <a:lnSpc>
                <a:spcPct val="100000"/>
              </a:lnSpc>
              <a:spcBef>
                <a:spcPts val="1800"/>
              </a:spcBef>
              <a:spcAft>
                <a:spcPts val="700"/>
              </a:spcAft>
              <a:buFontTx/>
              <a:buNone/>
            </a:pPr>
            <a:endParaRPr lang="en-GB" altLang="en-US" sz="2000" dirty="0" smtClean="0">
              <a:solidFill>
                <a:srgbClr val="003399"/>
              </a:solidFill>
              <a:cs typeface="Arial" charset="0"/>
            </a:endParaRPr>
          </a:p>
        </p:txBody>
      </p:sp>
      <p:pic>
        <p:nvPicPr>
          <p:cNvPr id="7" name="Picture 13" descr="May24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42527"/>
            <a:ext cx="2993262" cy="180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karthoum"/>
          <p:cNvPicPr>
            <a:picLocks noChangeAspect="1" noChangeArrowheads="1"/>
          </p:cNvPicPr>
          <p:nvPr/>
        </p:nvPicPr>
        <p:blipFill>
          <a:blip r:embed="rId4">
            <a:extLst>
              <a:ext uri="{28A0092B-C50C-407E-A947-70E740481C1C}">
                <a14:useLocalDpi xmlns:a14="http://schemas.microsoft.com/office/drawing/2010/main" val="0"/>
              </a:ext>
            </a:extLst>
          </a:blip>
          <a:srcRect l="14279" t="604" r="10416"/>
          <a:stretch>
            <a:fillRect/>
          </a:stretch>
        </p:blipFill>
        <p:spPr bwMode="auto">
          <a:xfrm>
            <a:off x="3027517" y="4145629"/>
            <a:ext cx="3021911" cy="180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DSC000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7392" y="4145628"/>
            <a:ext cx="3072474" cy="180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40309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4" name="Content Placeholder 3"/>
          <p:cNvSpPr>
            <a:spLocks noGrp="1"/>
          </p:cNvSpPr>
          <p:nvPr>
            <p:ph sz="quarter" idx="11"/>
          </p:nvPr>
        </p:nvSpPr>
        <p:spPr>
          <a:xfrm>
            <a:off x="2061304" y="39353"/>
            <a:ext cx="7082695" cy="533400"/>
          </a:xfrm>
        </p:spPr>
        <p:txBody>
          <a:bodyPr/>
          <a:lstStyle/>
          <a:p>
            <a:r>
              <a:rPr lang="fr-CH" dirty="0" smtClean="0"/>
              <a:t>GCOS </a:t>
            </a:r>
            <a:r>
              <a:rPr lang="fr-CH" dirty="0" err="1" smtClean="0"/>
              <a:t>Contributing</a:t>
            </a:r>
            <a:r>
              <a:rPr lang="fr-CH" dirty="0" smtClean="0"/>
              <a:t> to Paris Agreement</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12" y="2133599"/>
            <a:ext cx="4534219" cy="4534219"/>
          </a:xfrm>
          <a:prstGeom prst="rect">
            <a:avLst/>
          </a:prstGeom>
        </p:spPr>
      </p:pic>
      <p:grpSp>
        <p:nvGrpSpPr>
          <p:cNvPr id="6" name="Group 5"/>
          <p:cNvGrpSpPr/>
          <p:nvPr/>
        </p:nvGrpSpPr>
        <p:grpSpPr>
          <a:xfrm>
            <a:off x="3399100" y="2701571"/>
            <a:ext cx="4795300" cy="1699136"/>
            <a:chOff x="7223778" y="1755389"/>
            <a:chExt cx="3157134" cy="1213103"/>
          </a:xfrm>
        </p:grpSpPr>
        <p:sp>
          <p:nvSpPr>
            <p:cNvPr id="7" name="Content Placeholder 4"/>
            <p:cNvSpPr txBox="1">
              <a:spLocks/>
            </p:cNvSpPr>
            <p:nvPr/>
          </p:nvSpPr>
          <p:spPr>
            <a:xfrm>
              <a:off x="8214724" y="1755390"/>
              <a:ext cx="2166188" cy="1213102"/>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lnSpc>
                  <a:spcPct val="100000"/>
                </a:lnSpc>
                <a:spcBef>
                  <a:spcPts val="0"/>
                </a:spcBef>
                <a:spcAft>
                  <a:spcPts val="600"/>
                </a:spcAft>
                <a:buFontTx/>
                <a:buNone/>
                <a:defRPr/>
              </a:pPr>
              <a:r>
                <a:rPr lang="en-US" kern="0" dirty="0" smtClean="0">
                  <a:solidFill>
                    <a:schemeClr val="bg1">
                      <a:lumMod val="50000"/>
                    </a:schemeClr>
                  </a:solidFill>
                  <a:cs typeface="Arial"/>
                </a:rPr>
                <a:t>Paris Agreement Article 7 (7c):  Strengthening scientific knowledge on climate, including research, systemic observation of </a:t>
              </a:r>
              <a:r>
                <a:rPr lang="en-US" kern="0" dirty="0">
                  <a:solidFill>
                    <a:schemeClr val="bg1">
                      <a:lumMod val="50000"/>
                    </a:schemeClr>
                  </a:solidFill>
                  <a:cs typeface="Arial"/>
                </a:rPr>
                <a:t> </a:t>
              </a:r>
              <a:r>
                <a:rPr lang="en-US" kern="0" dirty="0" smtClean="0">
                  <a:solidFill>
                    <a:schemeClr val="bg1">
                      <a:lumMod val="50000"/>
                    </a:schemeClr>
                  </a:solidFill>
                  <a:cs typeface="Arial"/>
                </a:rPr>
                <a:t>the climate system and early warning systems. </a:t>
              </a:r>
            </a:p>
          </p:txBody>
        </p:sp>
        <p:sp>
          <p:nvSpPr>
            <p:cNvPr id="8" name="Oval 7"/>
            <p:cNvSpPr/>
            <p:nvPr/>
          </p:nvSpPr>
          <p:spPr bwMode="auto">
            <a:xfrm>
              <a:off x="7223778" y="1755389"/>
              <a:ext cx="1008832" cy="1063380"/>
            </a:xfrm>
            <a:prstGeom prst="ellipse">
              <a:avLst/>
            </a:prstGeom>
            <a:solidFill>
              <a:srgbClr val="66FF66"/>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indent="-174625" algn="ctr" defTabSz="762000" eaLnBrk="0" hangingPunct="0">
                <a:spcBef>
                  <a:spcPct val="230000"/>
                </a:spcBef>
                <a:buClr>
                  <a:schemeClr val="tx1"/>
                </a:buClr>
                <a:defRPr/>
              </a:pPr>
              <a:r>
                <a:rPr lang="fr-CH" sz="2000" b="1" dirty="0">
                  <a:ln w="19050">
                    <a:noFill/>
                    <a:prstDash val="solid"/>
                  </a:ln>
                  <a:solidFill>
                    <a:schemeClr val="bg1"/>
                  </a:solidFill>
                  <a:effectLst>
                    <a:outerShdw blurRad="38100" dist="38100" dir="2700000" algn="tl">
                      <a:srgbClr val="000000">
                        <a:alpha val="43137"/>
                      </a:srgbClr>
                    </a:outerShdw>
                  </a:effectLst>
                </a:rPr>
                <a:t>Art 7 (7c)</a:t>
              </a:r>
              <a:endParaRPr lang="en-GB" sz="2000" b="1" dirty="0">
                <a:ln w="19050">
                  <a:noFill/>
                  <a:prstDash val="solid"/>
                </a:ln>
                <a:solidFill>
                  <a:schemeClr val="bg1"/>
                </a:solidFill>
                <a:effectLst>
                  <a:outerShdw blurRad="38100" dist="38100" dir="2700000" algn="tl">
                    <a:srgbClr val="000000">
                      <a:alpha val="43137"/>
                    </a:srgbClr>
                  </a:outerShdw>
                </a:effectLst>
              </a:endParaRPr>
            </a:p>
          </p:txBody>
        </p:sp>
      </p:grpSp>
      <p:grpSp>
        <p:nvGrpSpPr>
          <p:cNvPr id="9" name="Group 2"/>
          <p:cNvGrpSpPr>
            <a:grpSpLocks noChangeAspect="1"/>
          </p:cNvGrpSpPr>
          <p:nvPr/>
        </p:nvGrpSpPr>
        <p:grpSpPr bwMode="auto">
          <a:xfrm>
            <a:off x="1048118" y="1371600"/>
            <a:ext cx="8095882" cy="1150613"/>
            <a:chOff x="997517" y="3885611"/>
            <a:chExt cx="7639613" cy="1085850"/>
          </a:xfrm>
        </p:grpSpPr>
        <p:sp>
          <p:nvSpPr>
            <p:cNvPr id="10" name="Oval 9"/>
            <p:cNvSpPr/>
            <p:nvPr/>
          </p:nvSpPr>
          <p:spPr bwMode="auto">
            <a:xfrm>
              <a:off x="997517" y="3885611"/>
              <a:ext cx="1051560" cy="1051560"/>
            </a:xfrm>
            <a:prstGeom prst="ellipse">
              <a:avLst/>
            </a:prstGeom>
            <a:solidFill>
              <a:srgbClr val="996600"/>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2000" indent="-174625" defTabSz="762000" eaLnBrk="0" hangingPunct="0">
                <a:spcBef>
                  <a:spcPct val="230000"/>
                </a:spcBef>
                <a:buClr>
                  <a:schemeClr val="tx1"/>
                </a:buClr>
                <a:defRPr/>
              </a:pPr>
              <a:r>
                <a:rPr lang="fr-CH" sz="1600" b="1" dirty="0">
                  <a:ln w="19050">
                    <a:noFill/>
                    <a:prstDash val="solid"/>
                  </a:ln>
                  <a:solidFill>
                    <a:schemeClr val="bg1"/>
                  </a:solidFill>
                  <a:effectLst>
                    <a:outerShdw blurRad="50800" dist="38100" dir="8100000" algn="tr" rotWithShape="0">
                      <a:prstClr val="black">
                        <a:alpha val="40000"/>
                      </a:prstClr>
                    </a:outerShdw>
                  </a:effectLst>
                </a:rPr>
                <a:t>Art 4</a:t>
              </a:r>
              <a:endParaRPr lang="en-GB" sz="1600" b="1" dirty="0">
                <a:ln w="19050">
                  <a:noFill/>
                  <a:prstDash val="solid"/>
                </a:ln>
                <a:solidFill>
                  <a:schemeClr val="bg1"/>
                </a:solidFill>
                <a:effectLst>
                  <a:outerShdw blurRad="50800" dist="38100" dir="8100000" algn="tr" rotWithShape="0">
                    <a:prstClr val="black">
                      <a:alpha val="40000"/>
                    </a:prstClr>
                  </a:outerShdw>
                </a:effectLst>
              </a:endParaRPr>
            </a:p>
          </p:txBody>
        </p:sp>
        <p:sp>
          <p:nvSpPr>
            <p:cNvPr id="11" name="Oval 10"/>
            <p:cNvSpPr/>
            <p:nvPr/>
          </p:nvSpPr>
          <p:spPr bwMode="auto">
            <a:xfrm>
              <a:off x="1700351" y="3919901"/>
              <a:ext cx="1051560" cy="1051560"/>
            </a:xfrm>
            <a:prstGeom prst="ellipse">
              <a:avLst/>
            </a:prstGeom>
            <a:solidFill>
              <a:srgbClr val="FF9900"/>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2000" indent="-174625" defTabSz="762000" eaLnBrk="0" hangingPunct="0">
                <a:spcBef>
                  <a:spcPct val="230000"/>
                </a:spcBef>
                <a:buClr>
                  <a:schemeClr val="tx1"/>
                </a:buClr>
                <a:defRPr/>
              </a:pPr>
              <a:r>
                <a:rPr lang="fr-CH" sz="1600" b="1" dirty="0">
                  <a:ln w="19050">
                    <a:noFill/>
                    <a:prstDash val="solid"/>
                  </a:ln>
                  <a:solidFill>
                    <a:schemeClr val="bg1"/>
                  </a:solidFill>
                  <a:effectLst>
                    <a:outerShdw blurRad="50800" dist="38100" dir="8100000" algn="tr" rotWithShape="0">
                      <a:prstClr val="black">
                        <a:alpha val="40000"/>
                      </a:prstClr>
                    </a:outerShdw>
                  </a:effectLst>
                </a:rPr>
                <a:t>Art 5</a:t>
              </a:r>
              <a:endParaRPr lang="en-GB" sz="1600" b="1" dirty="0">
                <a:ln w="19050">
                  <a:noFill/>
                  <a:prstDash val="solid"/>
                </a:ln>
                <a:solidFill>
                  <a:schemeClr val="bg1"/>
                </a:solidFill>
                <a:effectLst>
                  <a:outerShdw blurRad="50800" dist="38100" dir="8100000" algn="tr" rotWithShape="0">
                    <a:prstClr val="black">
                      <a:alpha val="40000"/>
                    </a:prstClr>
                  </a:outerShdw>
                </a:effectLst>
              </a:endParaRPr>
            </a:p>
          </p:txBody>
        </p:sp>
        <p:sp>
          <p:nvSpPr>
            <p:cNvPr id="12" name="Oval 11"/>
            <p:cNvSpPr/>
            <p:nvPr/>
          </p:nvSpPr>
          <p:spPr bwMode="auto">
            <a:xfrm>
              <a:off x="2434123" y="3919901"/>
              <a:ext cx="1051560" cy="1051560"/>
            </a:xfrm>
            <a:prstGeom prst="ellipse">
              <a:avLst/>
            </a:prstGeom>
            <a:solidFill>
              <a:srgbClr val="FFCC00"/>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2000" indent="-174625" defTabSz="762000" eaLnBrk="0" hangingPunct="0">
                <a:spcBef>
                  <a:spcPct val="230000"/>
                </a:spcBef>
                <a:buClr>
                  <a:schemeClr val="tx1"/>
                </a:buClr>
                <a:defRPr/>
              </a:pPr>
              <a:r>
                <a:rPr lang="fr-CH" sz="1600" b="1" dirty="0">
                  <a:ln w="19050">
                    <a:noFill/>
                    <a:prstDash val="solid"/>
                  </a:ln>
                  <a:solidFill>
                    <a:schemeClr val="bg1"/>
                  </a:solidFill>
                  <a:effectLst>
                    <a:outerShdw blurRad="50000" dist="50800" dir="7500000" algn="tl">
                      <a:srgbClr val="000000">
                        <a:shade val="5000"/>
                        <a:alpha val="35000"/>
                      </a:srgbClr>
                    </a:outerShdw>
                  </a:effectLst>
                </a:rPr>
                <a:t>Art 7</a:t>
              </a:r>
              <a:endParaRPr lang="en-GB" sz="1600" b="1" dirty="0">
                <a:ln w="19050">
                  <a:noFill/>
                  <a:prstDash val="solid"/>
                </a:ln>
                <a:solidFill>
                  <a:schemeClr val="bg1"/>
                </a:solidFill>
                <a:effectLst>
                  <a:outerShdw blurRad="50000" dist="50800" dir="7500000" algn="tl">
                    <a:srgbClr val="000000">
                      <a:shade val="5000"/>
                      <a:alpha val="35000"/>
                    </a:srgbClr>
                  </a:outerShdw>
                </a:effectLst>
              </a:endParaRPr>
            </a:p>
          </p:txBody>
        </p:sp>
        <p:sp>
          <p:nvSpPr>
            <p:cNvPr id="13" name="Oval 12"/>
            <p:cNvSpPr/>
            <p:nvPr/>
          </p:nvSpPr>
          <p:spPr bwMode="auto">
            <a:xfrm>
              <a:off x="3147252" y="3919901"/>
              <a:ext cx="1051560" cy="1051560"/>
            </a:xfrm>
            <a:prstGeom prst="ellipse">
              <a:avLst/>
            </a:prstGeom>
            <a:solidFill>
              <a:srgbClr val="FFCC66"/>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2000" indent="-174625" defTabSz="762000" eaLnBrk="0" hangingPunct="0">
                <a:spcBef>
                  <a:spcPct val="230000"/>
                </a:spcBef>
                <a:buClr>
                  <a:schemeClr val="tx1"/>
                </a:buClr>
                <a:defRPr/>
              </a:pPr>
              <a:r>
                <a:rPr lang="fr-CH" sz="1600" b="1" dirty="0">
                  <a:ln w="19050">
                    <a:noFill/>
                    <a:prstDash val="solid"/>
                  </a:ln>
                  <a:solidFill>
                    <a:schemeClr val="bg1"/>
                  </a:solidFill>
                  <a:effectLst>
                    <a:outerShdw blurRad="38100" dist="38100" dir="2700000" algn="tl">
                      <a:srgbClr val="000000">
                        <a:alpha val="43137"/>
                      </a:srgbClr>
                    </a:outerShdw>
                  </a:effectLst>
                </a:rPr>
                <a:t>Art 8</a:t>
              </a:r>
              <a:endParaRPr lang="en-GB" sz="1600" b="1" dirty="0">
                <a:ln w="19050">
                  <a:noFill/>
                  <a:prstDash val="solid"/>
                </a:ln>
                <a:solidFill>
                  <a:schemeClr val="bg1"/>
                </a:solidFill>
                <a:effectLst>
                  <a:outerShdw blurRad="38100" dist="38100" dir="2700000" algn="tl">
                    <a:srgbClr val="000000">
                      <a:alpha val="43137"/>
                    </a:srgbClr>
                  </a:outerShdw>
                </a:effectLst>
              </a:endParaRPr>
            </a:p>
          </p:txBody>
        </p:sp>
        <p:sp>
          <p:nvSpPr>
            <p:cNvPr id="14" name="Oval 13"/>
            <p:cNvSpPr/>
            <p:nvPr/>
          </p:nvSpPr>
          <p:spPr bwMode="auto">
            <a:xfrm>
              <a:off x="3874529" y="3919901"/>
              <a:ext cx="1051560" cy="1051560"/>
            </a:xfrm>
            <a:prstGeom prst="ellipse">
              <a:avLst/>
            </a:prstGeom>
            <a:solidFill>
              <a:srgbClr val="FFCC99"/>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2000" indent="-174625" defTabSz="762000" eaLnBrk="0" hangingPunct="0">
                <a:spcBef>
                  <a:spcPct val="230000"/>
                </a:spcBef>
                <a:buClr>
                  <a:schemeClr val="tx1"/>
                </a:buClr>
                <a:defRPr/>
              </a:pPr>
              <a:r>
                <a:rPr lang="fr-CH" sz="1600" b="1" dirty="0">
                  <a:ln w="19050">
                    <a:noFill/>
                    <a:prstDash val="solid"/>
                  </a:ln>
                  <a:solidFill>
                    <a:schemeClr val="bg1"/>
                  </a:solidFill>
                  <a:effectLst>
                    <a:outerShdw blurRad="50000" dist="50800" dir="7500000" algn="tl">
                      <a:srgbClr val="000000">
                        <a:shade val="5000"/>
                        <a:alpha val="35000"/>
                      </a:srgbClr>
                    </a:outerShdw>
                  </a:effectLst>
                </a:rPr>
                <a:t>Art 9</a:t>
              </a:r>
              <a:endParaRPr lang="en-GB" sz="1600" b="1" dirty="0">
                <a:ln w="19050">
                  <a:noFill/>
                  <a:prstDash val="solid"/>
                </a:ln>
                <a:solidFill>
                  <a:schemeClr val="bg1"/>
                </a:solidFill>
                <a:effectLst>
                  <a:outerShdw blurRad="50000" dist="50800" dir="7500000" algn="tl">
                    <a:srgbClr val="000000">
                      <a:shade val="5000"/>
                      <a:alpha val="35000"/>
                    </a:srgbClr>
                  </a:outerShdw>
                </a:effectLst>
              </a:endParaRPr>
            </a:p>
          </p:txBody>
        </p:sp>
        <p:sp>
          <p:nvSpPr>
            <p:cNvPr id="15" name="Oval 14"/>
            <p:cNvSpPr/>
            <p:nvPr/>
          </p:nvSpPr>
          <p:spPr bwMode="auto">
            <a:xfrm>
              <a:off x="4606365" y="3919901"/>
              <a:ext cx="1051560" cy="1051560"/>
            </a:xfrm>
            <a:prstGeom prst="ellipse">
              <a:avLst/>
            </a:prstGeom>
            <a:solidFill>
              <a:srgbClr val="FFCCCC"/>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2000" indent="-174625" defTabSz="762000" eaLnBrk="0" hangingPunct="0">
                <a:spcBef>
                  <a:spcPct val="230000"/>
                </a:spcBef>
                <a:buClr>
                  <a:schemeClr val="tx1"/>
                </a:buClr>
                <a:defRPr/>
              </a:pPr>
              <a:r>
                <a:rPr lang="fr-CH" sz="1600" b="1" dirty="0">
                  <a:ln w="19050">
                    <a:noFill/>
                    <a:prstDash val="solid"/>
                  </a:ln>
                  <a:solidFill>
                    <a:schemeClr val="bg1"/>
                  </a:solidFill>
                  <a:effectLst>
                    <a:outerShdw blurRad="50000" dist="50800" dir="7500000" algn="tl">
                      <a:srgbClr val="000000">
                        <a:shade val="5000"/>
                        <a:alpha val="35000"/>
                      </a:srgbClr>
                    </a:outerShdw>
                  </a:effectLst>
                </a:rPr>
                <a:t>Art</a:t>
              </a:r>
              <a:r>
                <a:rPr lang="fr-CH" sz="1600" b="1" dirty="0">
                  <a:ln w="19050">
                    <a:noFill/>
                    <a:prstDash val="solid"/>
                  </a:ln>
                  <a:solidFill>
                    <a:schemeClr val="bg1"/>
                  </a:solidFill>
                </a:rPr>
                <a:t> </a:t>
              </a:r>
              <a:r>
                <a:rPr lang="fr-CH" sz="1600" b="1" dirty="0">
                  <a:ln w="19050">
                    <a:noFill/>
                    <a:prstDash val="solid"/>
                  </a:ln>
                  <a:solidFill>
                    <a:schemeClr val="bg1"/>
                  </a:solidFill>
                  <a:effectLst>
                    <a:outerShdw blurRad="50000" dist="50800" dir="7500000" algn="tl">
                      <a:srgbClr val="000000">
                        <a:shade val="5000"/>
                        <a:alpha val="35000"/>
                      </a:srgbClr>
                    </a:outerShdw>
                  </a:effectLst>
                </a:rPr>
                <a:t>10</a:t>
              </a:r>
              <a:endParaRPr lang="en-GB" sz="1600" b="1" dirty="0">
                <a:ln w="19050">
                  <a:noFill/>
                  <a:prstDash val="solid"/>
                </a:ln>
                <a:solidFill>
                  <a:schemeClr val="bg1"/>
                </a:solidFill>
                <a:effectLst>
                  <a:outerShdw blurRad="50000" dist="50800" dir="7500000" algn="tl">
                    <a:srgbClr val="000000">
                      <a:shade val="5000"/>
                      <a:alpha val="35000"/>
                    </a:srgbClr>
                  </a:outerShdw>
                </a:effectLst>
              </a:endParaRPr>
            </a:p>
          </p:txBody>
        </p:sp>
        <p:sp>
          <p:nvSpPr>
            <p:cNvPr id="16" name="Oval 15"/>
            <p:cNvSpPr/>
            <p:nvPr/>
          </p:nvSpPr>
          <p:spPr bwMode="auto">
            <a:xfrm>
              <a:off x="5348340" y="3919901"/>
              <a:ext cx="1051560" cy="1051560"/>
            </a:xfrm>
            <a:prstGeom prst="ellipse">
              <a:avLst/>
            </a:prstGeom>
            <a:solidFill>
              <a:srgbClr val="FFCCFF"/>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2000" indent="-174625" defTabSz="762000" eaLnBrk="0" hangingPunct="0">
                <a:spcBef>
                  <a:spcPct val="230000"/>
                </a:spcBef>
                <a:buClr>
                  <a:schemeClr val="tx1"/>
                </a:buClr>
                <a:defRPr/>
              </a:pPr>
              <a:r>
                <a:rPr lang="fr-CH" sz="1600" b="1" dirty="0">
                  <a:ln w="19050">
                    <a:noFill/>
                    <a:prstDash val="solid"/>
                  </a:ln>
                  <a:solidFill>
                    <a:schemeClr val="bg1"/>
                  </a:solidFill>
                  <a:effectLst>
                    <a:outerShdw blurRad="50000" dist="50800" dir="7500000" algn="tl">
                      <a:srgbClr val="000000">
                        <a:shade val="5000"/>
                        <a:alpha val="35000"/>
                      </a:srgbClr>
                    </a:outerShdw>
                  </a:effectLst>
                </a:rPr>
                <a:t>Art 11</a:t>
              </a:r>
              <a:endParaRPr lang="en-GB" sz="1600" b="1" dirty="0">
                <a:ln w="19050">
                  <a:noFill/>
                  <a:prstDash val="solid"/>
                </a:ln>
                <a:solidFill>
                  <a:schemeClr val="bg1"/>
                </a:solidFill>
                <a:effectLst>
                  <a:outerShdw blurRad="50000" dist="50800" dir="7500000" algn="tl">
                    <a:srgbClr val="000000">
                      <a:shade val="5000"/>
                      <a:alpha val="35000"/>
                    </a:srgbClr>
                  </a:outerShdw>
                </a:effectLst>
              </a:endParaRPr>
            </a:p>
          </p:txBody>
        </p:sp>
        <p:sp>
          <p:nvSpPr>
            <p:cNvPr id="17" name="Oval 16"/>
            <p:cNvSpPr/>
            <p:nvPr/>
          </p:nvSpPr>
          <p:spPr bwMode="auto">
            <a:xfrm>
              <a:off x="6091834" y="3919901"/>
              <a:ext cx="1051560" cy="1051560"/>
            </a:xfrm>
            <a:prstGeom prst="ellipse">
              <a:avLst/>
            </a:prstGeom>
            <a:solidFill>
              <a:srgbClr val="CCCCFF"/>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2000" indent="-174625" defTabSz="762000" eaLnBrk="0" hangingPunct="0">
                <a:spcBef>
                  <a:spcPct val="230000"/>
                </a:spcBef>
                <a:buClr>
                  <a:schemeClr val="tx1"/>
                </a:buClr>
                <a:defRPr/>
              </a:pPr>
              <a:r>
                <a:rPr lang="fr-CH" sz="1600" b="1" dirty="0">
                  <a:ln w="19050">
                    <a:noFill/>
                    <a:prstDash val="solid"/>
                  </a:ln>
                  <a:solidFill>
                    <a:schemeClr val="bg1"/>
                  </a:solidFill>
                  <a:effectLst>
                    <a:outerShdw blurRad="50000" dist="50800" dir="7500000" algn="tl">
                      <a:srgbClr val="000000">
                        <a:shade val="5000"/>
                        <a:alpha val="35000"/>
                      </a:srgbClr>
                    </a:outerShdw>
                  </a:effectLst>
                </a:rPr>
                <a:t>Art 12</a:t>
              </a:r>
              <a:endParaRPr lang="en-GB" sz="1600" b="1" dirty="0">
                <a:ln w="19050">
                  <a:noFill/>
                  <a:prstDash val="solid"/>
                </a:ln>
                <a:solidFill>
                  <a:schemeClr val="bg1"/>
                </a:solidFill>
                <a:effectLst>
                  <a:outerShdw blurRad="50000" dist="50800" dir="7500000" algn="tl">
                    <a:srgbClr val="000000">
                      <a:shade val="5000"/>
                      <a:alpha val="35000"/>
                    </a:srgbClr>
                  </a:outerShdw>
                </a:effectLst>
              </a:endParaRPr>
            </a:p>
          </p:txBody>
        </p:sp>
        <p:sp>
          <p:nvSpPr>
            <p:cNvPr id="18" name="Oval 17"/>
            <p:cNvSpPr/>
            <p:nvPr/>
          </p:nvSpPr>
          <p:spPr bwMode="auto">
            <a:xfrm>
              <a:off x="6804292" y="3919901"/>
              <a:ext cx="1051560" cy="1051560"/>
            </a:xfrm>
            <a:prstGeom prst="ellipse">
              <a:avLst/>
            </a:prstGeom>
            <a:solidFill>
              <a:srgbClr val="CC99FF"/>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2000" indent="-174625" defTabSz="762000" eaLnBrk="0" hangingPunct="0">
                <a:spcBef>
                  <a:spcPct val="230000"/>
                </a:spcBef>
                <a:buClr>
                  <a:schemeClr val="tx1"/>
                </a:buClr>
                <a:defRPr/>
              </a:pPr>
              <a:r>
                <a:rPr lang="fr-CH" sz="1600" b="1" dirty="0">
                  <a:ln w="19050">
                    <a:noFill/>
                    <a:prstDash val="solid"/>
                  </a:ln>
                  <a:solidFill>
                    <a:schemeClr val="bg1"/>
                  </a:solidFill>
                  <a:effectLst>
                    <a:outerShdw blurRad="50000" dist="50800" dir="7500000" algn="tl">
                      <a:srgbClr val="000000">
                        <a:shade val="5000"/>
                        <a:alpha val="35000"/>
                      </a:srgbClr>
                    </a:outerShdw>
                  </a:effectLst>
                </a:rPr>
                <a:t>Art 13</a:t>
              </a:r>
              <a:endParaRPr lang="en-GB" sz="1600" b="1" dirty="0">
                <a:ln w="19050">
                  <a:noFill/>
                  <a:prstDash val="solid"/>
                </a:ln>
                <a:solidFill>
                  <a:schemeClr val="bg1"/>
                </a:solidFill>
                <a:effectLst>
                  <a:outerShdw blurRad="50000" dist="50800" dir="7500000" algn="tl">
                    <a:srgbClr val="000000">
                      <a:shade val="5000"/>
                      <a:alpha val="35000"/>
                    </a:srgbClr>
                  </a:outerShdw>
                </a:effectLst>
              </a:endParaRPr>
            </a:p>
          </p:txBody>
        </p:sp>
        <p:sp>
          <p:nvSpPr>
            <p:cNvPr id="19" name="Oval 18"/>
            <p:cNvSpPr/>
            <p:nvPr/>
          </p:nvSpPr>
          <p:spPr bwMode="auto">
            <a:xfrm>
              <a:off x="7585570" y="3919901"/>
              <a:ext cx="1051560" cy="1051560"/>
            </a:xfrm>
            <a:prstGeom prst="ellipse">
              <a:avLst/>
            </a:prstGeom>
            <a:solidFill>
              <a:srgbClr val="9966FF"/>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2000" indent="-174625" defTabSz="762000" eaLnBrk="0" hangingPunct="0">
                <a:spcBef>
                  <a:spcPct val="230000"/>
                </a:spcBef>
                <a:buClr>
                  <a:schemeClr val="tx1"/>
                </a:buClr>
                <a:defRPr/>
              </a:pPr>
              <a:r>
                <a:rPr lang="fr-CH" sz="1600" b="1" dirty="0">
                  <a:ln w="19050">
                    <a:noFill/>
                    <a:prstDash val="solid"/>
                  </a:ln>
                  <a:solidFill>
                    <a:schemeClr val="bg1"/>
                  </a:solidFill>
                  <a:effectLst>
                    <a:outerShdw blurRad="50000" dist="50800" dir="7500000" algn="tl">
                      <a:srgbClr val="000000">
                        <a:shade val="5000"/>
                        <a:alpha val="35000"/>
                      </a:srgbClr>
                    </a:outerShdw>
                  </a:effectLst>
                </a:rPr>
                <a:t>Art 14</a:t>
              </a:r>
              <a:endParaRPr lang="en-GB" sz="1600" b="1" dirty="0">
                <a:ln w="19050">
                  <a:noFill/>
                  <a:prstDash val="solid"/>
                </a:ln>
                <a:solidFill>
                  <a:schemeClr val="bg1"/>
                </a:solidFill>
                <a:effectLst>
                  <a:outerShdw blurRad="50000" dist="50800" dir="7500000" algn="tl">
                    <a:srgbClr val="000000">
                      <a:shade val="5000"/>
                      <a:alpha val="35000"/>
                    </a:srgbClr>
                  </a:outerShdw>
                </a:effectLst>
              </a:endParaRPr>
            </a:p>
          </p:txBody>
        </p:sp>
      </p:grpSp>
    </p:spTree>
    <p:extLst>
      <p:ext uri="{BB962C8B-B14F-4D97-AF65-F5344CB8AC3E}">
        <p14:creationId xmlns:p14="http://schemas.microsoft.com/office/powerpoint/2010/main" val="46710684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4" name="Content Placeholder 3"/>
          <p:cNvSpPr>
            <a:spLocks noGrp="1"/>
          </p:cNvSpPr>
          <p:nvPr>
            <p:ph sz="quarter" idx="11"/>
          </p:nvPr>
        </p:nvSpPr>
        <p:spPr/>
        <p:txBody>
          <a:bodyPr/>
          <a:lstStyle/>
          <a:p>
            <a:endParaRPr lang="en-GB"/>
          </a:p>
        </p:txBody>
      </p:sp>
      <p:sp>
        <p:nvSpPr>
          <p:cNvPr id="5" name="Titel 1"/>
          <p:cNvSpPr txBox="1">
            <a:spLocks/>
          </p:cNvSpPr>
          <p:nvPr/>
        </p:nvSpPr>
        <p:spPr bwMode="auto">
          <a:xfrm>
            <a:off x="0" y="0"/>
            <a:ext cx="9144000" cy="6858000"/>
          </a:xfrm>
          <a:prstGeom prst="rect">
            <a:avLst/>
          </a:prstGeom>
          <a:gradFill flip="none" rotWithShape="1">
            <a:gsLst>
              <a:gs pos="75000">
                <a:srgbClr val="0070C0"/>
              </a:gs>
              <a:gs pos="0">
                <a:srgbClr val="00B0F0"/>
              </a:gs>
            </a:gsLst>
            <a:lin ang="5400000" scaled="1"/>
            <a:tileRect/>
          </a:gradFill>
          <a:ln>
            <a:noFill/>
          </a:ln>
          <a:extLst/>
        </p:spPr>
        <p:txBody>
          <a:bodyPr lIns="0" tIns="44450" rIns="0" bIns="44450"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5400" smtClean="0">
              <a:solidFill>
                <a:srgbClr val="FFFFFF"/>
              </a:solidFill>
              <a:latin typeface="Arial Bold" pitchFamily="1" charset="0"/>
              <a:cs typeface="+mn-cs"/>
              <a:sym typeface="Arial Bold" pitchFamily="1" charset="0"/>
            </a:endParaRPr>
          </a:p>
        </p:txBody>
      </p:sp>
      <p:sp>
        <p:nvSpPr>
          <p:cNvPr id="6" name="TextBox 9"/>
          <p:cNvSpPr txBox="1">
            <a:spLocks noChangeArrowheads="1"/>
          </p:cNvSpPr>
          <p:nvPr/>
        </p:nvSpPr>
        <p:spPr bwMode="auto">
          <a:xfrm>
            <a:off x="0" y="2292694"/>
            <a:ext cx="9462171" cy="3886200"/>
          </a:xfrm>
          <a:prstGeom prst="rect">
            <a:avLst/>
          </a:prstGeom>
          <a:noFill/>
          <a:ln>
            <a:noFill/>
          </a:ln>
          <a:extLst/>
        </p:spPr>
        <p:txBody>
          <a:bodyPr wrap="none" lIns="0" tIns="0" rIns="0" bIns="0">
            <a:no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nSpc>
                <a:spcPct val="80000"/>
              </a:lnSpc>
              <a:spcAft>
                <a:spcPts val="0"/>
              </a:spcAft>
              <a:buFont typeface="+mj-ea"/>
              <a:buNone/>
            </a:pPr>
            <a:r>
              <a:rPr lang="en-US" altLang="en-US" sz="34800" spc="-2000" dirty="0" smtClean="0">
                <a:gradFill>
                  <a:gsLst>
                    <a:gs pos="0">
                      <a:srgbClr val="FFC000"/>
                    </a:gs>
                    <a:gs pos="74000">
                      <a:srgbClr val="FF0000"/>
                    </a:gs>
                  </a:gsLst>
                  <a:lin ang="5400000" scaled="1"/>
                </a:gradFill>
                <a:effectLst>
                  <a:glow rad="152400">
                    <a:schemeClr val="accent1">
                      <a:alpha val="40000"/>
                    </a:schemeClr>
                  </a:glow>
                </a:effectLst>
                <a:latin typeface="+mn-lt"/>
              </a:rPr>
              <a:t>2016</a:t>
            </a:r>
            <a:endParaRPr lang="en-US" altLang="en-US" sz="34800" spc="-2000" dirty="0">
              <a:gradFill>
                <a:gsLst>
                  <a:gs pos="0">
                    <a:srgbClr val="FFC000"/>
                  </a:gs>
                  <a:gs pos="74000">
                    <a:srgbClr val="FF0000"/>
                  </a:gs>
                </a:gsLst>
                <a:lin ang="5400000" scaled="1"/>
              </a:gradFill>
              <a:effectLst>
                <a:glow rad="152400">
                  <a:schemeClr val="accent1">
                    <a:alpha val="40000"/>
                  </a:schemeClr>
                </a:glow>
              </a:effectLst>
              <a:latin typeface="+mn-lt"/>
            </a:endParaRPr>
          </a:p>
        </p:txBody>
      </p:sp>
      <p:sp>
        <p:nvSpPr>
          <p:cNvPr id="7" name="Rectangle 6"/>
          <p:cNvSpPr/>
          <p:nvPr/>
        </p:nvSpPr>
        <p:spPr>
          <a:xfrm>
            <a:off x="2372080" y="670550"/>
            <a:ext cx="7919201" cy="923330"/>
          </a:xfrm>
          <a:prstGeom prst="rect">
            <a:avLst/>
          </a:prstGeom>
        </p:spPr>
        <p:txBody>
          <a:bodyPr wrap="square">
            <a:spAutoFit/>
          </a:bodyPr>
          <a:lstStyle/>
          <a:p>
            <a:pPr algn="ctr">
              <a:lnSpc>
                <a:spcPct val="100000"/>
              </a:lnSpc>
              <a:spcAft>
                <a:spcPct val="0"/>
              </a:spcAft>
              <a:buFontTx/>
              <a:buNone/>
            </a:pPr>
            <a:r>
              <a:rPr lang="en-US" altLang="en-US" sz="5400" dirty="0" smtClean="0">
                <a:solidFill>
                  <a:schemeClr val="bg1"/>
                </a:solidFill>
                <a:latin typeface="+mn-lt"/>
              </a:rPr>
              <a:t>gcos.wmo.int</a:t>
            </a:r>
            <a:endParaRPr lang="en-US" altLang="en-US" sz="5400" dirty="0">
              <a:solidFill>
                <a:schemeClr val="bg1"/>
              </a:solidFill>
              <a:latin typeface="+mn-lt"/>
            </a:endParaRPr>
          </a:p>
        </p:txBody>
      </p:sp>
      <p:grpSp>
        <p:nvGrpSpPr>
          <p:cNvPr id="8" name="Group 7"/>
          <p:cNvGrpSpPr/>
          <p:nvPr/>
        </p:nvGrpSpPr>
        <p:grpSpPr>
          <a:xfrm>
            <a:off x="4621661" y="1372501"/>
            <a:ext cx="4522339" cy="990113"/>
            <a:chOff x="7593477" y="1944706"/>
            <a:chExt cx="4522339" cy="990113"/>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3477" y="2023139"/>
              <a:ext cx="911680" cy="911680"/>
            </a:xfrm>
            <a:prstGeom prst="rect">
              <a:avLst/>
            </a:prstGeom>
            <a:solidFill>
              <a:schemeClr val="bg1">
                <a:alpha val="0"/>
              </a:schemeClr>
            </a:solidFill>
          </p:spPr>
        </p:pic>
        <p:sp>
          <p:nvSpPr>
            <p:cNvPr id="10" name="Rectangle 9"/>
            <p:cNvSpPr/>
            <p:nvPr/>
          </p:nvSpPr>
          <p:spPr>
            <a:xfrm>
              <a:off x="8450981" y="1944706"/>
              <a:ext cx="3664835" cy="923330"/>
            </a:xfrm>
            <a:prstGeom prst="rect">
              <a:avLst/>
            </a:prstGeom>
          </p:spPr>
          <p:txBody>
            <a:bodyPr wrap="square">
              <a:spAutoFit/>
            </a:bodyPr>
            <a:lstStyle/>
            <a:p>
              <a:pPr>
                <a:lnSpc>
                  <a:spcPct val="100000"/>
                </a:lnSpc>
                <a:spcAft>
                  <a:spcPct val="0"/>
                </a:spcAft>
                <a:buFontTx/>
                <a:buNone/>
              </a:pPr>
              <a:r>
                <a:rPr lang="en-US" altLang="en-US" sz="5400" dirty="0">
                  <a:solidFill>
                    <a:schemeClr val="bg1"/>
                  </a:solidFill>
                </a:rPr>
                <a:t>@</a:t>
              </a:r>
              <a:r>
                <a:rPr lang="en-US" altLang="en-US" sz="4800" dirty="0" err="1">
                  <a:solidFill>
                    <a:schemeClr val="bg1"/>
                  </a:solidFill>
                </a:rPr>
                <a:t>gcos_un</a:t>
              </a:r>
              <a:endParaRPr lang="en-US" altLang="en-US" sz="5400" dirty="0">
                <a:solidFill>
                  <a:schemeClr val="bg1"/>
                </a:solidFill>
              </a:endParaRPr>
            </a:p>
          </p:txBody>
        </p:sp>
      </p:grpSp>
      <p:sp>
        <p:nvSpPr>
          <p:cNvPr id="11" name="Content Placeholder 3"/>
          <p:cNvSpPr txBox="1">
            <a:spLocks/>
          </p:cNvSpPr>
          <p:nvPr/>
        </p:nvSpPr>
        <p:spPr>
          <a:xfrm>
            <a:off x="3298382" y="137150"/>
            <a:ext cx="6163789" cy="533400"/>
          </a:xfrm>
          <a:prstGeom prst="rect">
            <a:avLst/>
          </a:prstGeom>
        </p:spPr>
        <p:txBody>
          <a:bodyPr/>
          <a:lstStyle>
            <a:lvl1pPr marL="342900" indent="-342900">
              <a:spcBef>
                <a:spcPts val="500"/>
              </a:spcBef>
              <a:buSzPct val="100000"/>
              <a:buFont typeface="Arial"/>
              <a:buChar char="•"/>
              <a:defRPr sz="2400">
                <a:solidFill>
                  <a:schemeClr val="bg1"/>
                </a:solidFill>
                <a:latin typeface="+mj-lt"/>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US" sz="1800" kern="0" dirty="0" smtClean="0">
                <a:latin typeface="Arial Bold" panose="020B0704020202020204" pitchFamily="34" charset="0"/>
                <a:cs typeface="Arial Bold" panose="020B0704020202020204" pitchFamily="34" charset="0"/>
              </a:rPr>
              <a:t>You can download the English edited version!</a:t>
            </a:r>
          </a:p>
          <a:p>
            <a:pPr marL="0" indent="0">
              <a:buFont typeface="Arial"/>
              <a:buNone/>
            </a:pPr>
            <a:r>
              <a:rPr lang="en-US" sz="1800" kern="0" dirty="0" smtClean="0">
                <a:latin typeface="Arial Bold" panose="020B0704020202020204" pitchFamily="34" charset="0"/>
                <a:cs typeface="Arial Bold" panose="020B0704020202020204" pitchFamily="34" charset="0"/>
              </a:rPr>
              <a:t>Also available: French translation</a:t>
            </a:r>
            <a:endParaRPr lang="en-US" sz="1800" kern="0" dirty="0">
              <a:latin typeface="Arial Bold" panose="020B0704020202020204" pitchFamily="34" charset="0"/>
              <a:cs typeface="Arial Bold" panose="020B07040202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772" t="4630" r="30689" b="4961"/>
          <a:stretch/>
        </p:blipFill>
        <p:spPr bwMode="auto">
          <a:xfrm rot="20811502">
            <a:off x="304368" y="451408"/>
            <a:ext cx="2256605" cy="3224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a:spLocks noChangeArrowheads="1"/>
          </p:cNvSpPr>
          <p:nvPr/>
        </p:nvSpPr>
        <p:spPr bwMode="auto">
          <a:xfrm>
            <a:off x="13137" y="5491275"/>
            <a:ext cx="91308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nSpc>
                <a:spcPct val="100000"/>
              </a:lnSpc>
              <a:spcAft>
                <a:spcPct val="0"/>
              </a:spcAft>
              <a:buFontTx/>
              <a:buNone/>
            </a:pPr>
            <a:r>
              <a:rPr lang="en-US" altLang="en-US" sz="5400" dirty="0" smtClean="0">
                <a:solidFill>
                  <a:schemeClr val="bg1"/>
                </a:solidFill>
                <a:latin typeface="+mn-lt"/>
              </a:rPr>
              <a:t>GCOS Implementation Plan</a:t>
            </a:r>
            <a:endParaRPr lang="en-US" altLang="en-US" sz="5400" dirty="0">
              <a:latin typeface="+mn-lt"/>
            </a:endParaRPr>
          </a:p>
        </p:txBody>
      </p:sp>
    </p:spTree>
    <p:extLst>
      <p:ext uri="{BB962C8B-B14F-4D97-AF65-F5344CB8AC3E}">
        <p14:creationId xmlns:p14="http://schemas.microsoft.com/office/powerpoint/2010/main" val="310519458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
          <p:cNvSpPr txBox="1">
            <a:spLocks/>
          </p:cNvSpPr>
          <p:nvPr/>
        </p:nvSpPr>
        <p:spPr bwMode="auto">
          <a:xfrm>
            <a:off x="-1" y="1143000"/>
            <a:ext cx="9128619" cy="5486400"/>
          </a:xfrm>
          <a:prstGeom prst="rect">
            <a:avLst/>
          </a:prstGeom>
          <a:gradFill flip="none" rotWithShape="1">
            <a:gsLst>
              <a:gs pos="75000">
                <a:srgbClr val="0070C0"/>
              </a:gs>
              <a:gs pos="0">
                <a:srgbClr val="00B0F0"/>
              </a:gs>
            </a:gsLst>
            <a:lin ang="5400000" scaled="1"/>
            <a:tileRect/>
          </a:gradFill>
          <a:ln>
            <a:noFill/>
          </a:ln>
          <a:extLst/>
        </p:spPr>
        <p:txBody>
          <a:bodyPr lIns="0" tIns="44450" rIns="0" bIns="44450"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5400" smtClean="0">
              <a:solidFill>
                <a:srgbClr val="FFFFFF"/>
              </a:solidFill>
              <a:latin typeface="Arial Bold" pitchFamily="1" charset="0"/>
              <a:cs typeface="+mn-cs"/>
              <a:sym typeface="Arial Bold" pitchFamily="1" charset="0"/>
            </a:endParaRPr>
          </a:p>
        </p:txBody>
      </p:sp>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4" name="Content Placeholder 3"/>
          <p:cNvSpPr>
            <a:spLocks noGrp="1"/>
          </p:cNvSpPr>
          <p:nvPr>
            <p:ph sz="quarter" idx="11"/>
          </p:nvPr>
        </p:nvSpPr>
        <p:spPr/>
        <p:txBody>
          <a:bodyPr/>
          <a:lstStyle/>
          <a:p>
            <a:r>
              <a:rPr lang="fr-CH" dirty="0" err="1" smtClean="0"/>
              <a:t>What</a:t>
            </a:r>
            <a:r>
              <a:rPr lang="fr-CH" dirty="0" smtClean="0"/>
              <a:t> </a:t>
            </a:r>
            <a:r>
              <a:rPr lang="fr-CH" dirty="0" err="1" smtClean="0"/>
              <a:t>is</a:t>
            </a:r>
            <a:r>
              <a:rPr lang="fr-CH" dirty="0" smtClean="0"/>
              <a:t> new in the GCOS Plan?</a:t>
            </a:r>
            <a:endParaRPr lang="en-GB" dirty="0"/>
          </a:p>
        </p:txBody>
      </p:sp>
      <p:sp>
        <p:nvSpPr>
          <p:cNvPr id="5" name="TextBox 4"/>
          <p:cNvSpPr txBox="1">
            <a:spLocks noChangeArrowheads="1"/>
          </p:cNvSpPr>
          <p:nvPr/>
        </p:nvSpPr>
        <p:spPr bwMode="auto">
          <a:xfrm>
            <a:off x="4820612" y="1335807"/>
            <a:ext cx="2160000" cy="1791857"/>
          </a:xfrm>
          <a:prstGeom prst="rect">
            <a:avLst/>
          </a:prstGeom>
          <a:solidFill>
            <a:srgbClr val="0CADEA"/>
          </a:solidFill>
          <a:ln>
            <a:noFill/>
          </a:ln>
          <a:extLst/>
        </p:spPr>
        <p:txBody>
          <a:bodyPr wrap="square" lIns="180000" tIns="180000" rIns="180000" anchor="t" anchorCtr="0">
            <a:noAutofit/>
          </a:bodyPr>
          <a:lstStyle>
            <a:lvl1pPr eaLnBrk="0" hangingPunct="0">
              <a:lnSpc>
                <a:spcPts val="3000"/>
              </a:lnSpc>
              <a:spcAft>
                <a:spcPts val="1000"/>
              </a:spcAft>
              <a:buClr>
                <a:schemeClr val="tx1"/>
              </a:buClr>
              <a:buChar char="•"/>
              <a:defRPr sz="2400" b="1">
                <a:solidFill>
                  <a:schemeClr val="tx1"/>
                </a:solidFill>
                <a:latin typeface="Arial" pitchFamily="34" charset="0"/>
                <a:ea typeface="MS PGothic" pitchFamily="34" charset="-128"/>
              </a:defRPr>
            </a:lvl1pPr>
            <a:lvl2pPr marL="742950" indent="-285750" eaLnBrk="0" hangingPunct="0">
              <a:lnSpc>
                <a:spcPts val="3000"/>
              </a:lnSpc>
              <a:spcAft>
                <a:spcPts val="1000"/>
              </a:spcAft>
              <a:buClr>
                <a:schemeClr val="tx1"/>
              </a:buClr>
              <a:buFont typeface="Arial Unicode MS" pitchFamily="34" charset="-128"/>
              <a:buChar char="‑"/>
              <a:defRPr sz="2200">
                <a:solidFill>
                  <a:schemeClr val="tx1"/>
                </a:solidFill>
                <a:latin typeface="Arial" pitchFamily="34" charset="0"/>
                <a:ea typeface="MS PGothic" pitchFamily="34" charset="-128"/>
              </a:defRPr>
            </a:lvl2pPr>
            <a:lvl3pPr marL="1143000" indent="-228600" eaLnBrk="0" hangingPunct="0">
              <a:lnSpc>
                <a:spcPts val="2600"/>
              </a:lnSpc>
              <a:spcAft>
                <a:spcPts val="800"/>
              </a:spcAft>
              <a:buClr>
                <a:schemeClr val="tx1"/>
              </a:buClr>
              <a:buFont typeface="Arial" pitchFamily="34" charset="0"/>
              <a:buChar char="-"/>
              <a:defRPr sz="2200">
                <a:solidFill>
                  <a:schemeClr val="tx1"/>
                </a:solidFill>
                <a:latin typeface="Arial" pitchFamily="34" charset="0"/>
                <a:ea typeface="MS PGothic" pitchFamily="34" charset="-128"/>
              </a:defRPr>
            </a:lvl3pPr>
            <a:lvl4pPr marL="1600200" indent="-228600" eaLnBrk="0" hangingPunct="0">
              <a:lnSpc>
                <a:spcPts val="2600"/>
              </a:lnSpc>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4pPr>
            <a:lvl5pPr marL="2057400" indent="-228600" eaLnBrk="0" hangingPunct="0">
              <a:lnSpc>
                <a:spcPts val="2600"/>
              </a:lnSpc>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5pPr>
            <a:lvl6pPr marL="25146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6pPr>
            <a:lvl7pPr marL="29718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7pPr>
            <a:lvl8pPr marL="34290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8pPr>
            <a:lvl9pPr marL="38862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9pPr>
          </a:lstStyle>
          <a:p>
            <a:pPr algn="ctr" eaLnBrk="1" hangingPunct="1">
              <a:lnSpc>
                <a:spcPct val="100000"/>
              </a:lnSpc>
              <a:spcBef>
                <a:spcPts val="1200"/>
              </a:spcBef>
              <a:spcAft>
                <a:spcPct val="0"/>
              </a:spcAft>
              <a:buClrTx/>
              <a:buNone/>
            </a:pPr>
            <a:r>
              <a:rPr lang="en-US" altLang="en-US" sz="2000" dirty="0" smtClean="0">
                <a:solidFill>
                  <a:schemeClr val="bg1"/>
                </a:solidFill>
              </a:rPr>
              <a:t>Adaptation </a:t>
            </a:r>
            <a:br>
              <a:rPr lang="en-US" altLang="en-US" sz="2000" dirty="0" smtClean="0">
                <a:solidFill>
                  <a:schemeClr val="bg1"/>
                </a:solidFill>
              </a:rPr>
            </a:br>
            <a:r>
              <a:rPr lang="en-US" altLang="en-US" sz="2000" dirty="0" smtClean="0">
                <a:solidFill>
                  <a:schemeClr val="bg1"/>
                </a:solidFill>
              </a:rPr>
              <a:t>&amp; Mitigation</a:t>
            </a:r>
            <a:br>
              <a:rPr lang="en-US" altLang="en-US" sz="2000" dirty="0" smtClean="0">
                <a:solidFill>
                  <a:schemeClr val="bg1"/>
                </a:solidFill>
              </a:rPr>
            </a:br>
            <a:r>
              <a:rPr lang="fr-FR" altLang="en-US" sz="3600" dirty="0" smtClean="0">
                <a:solidFill>
                  <a:schemeClr val="bg1"/>
                </a:solidFill>
              </a:rPr>
              <a:t>I</a:t>
            </a:r>
            <a:endParaRPr lang="en-US" altLang="en-US" sz="4400" dirty="0" smtClean="0">
              <a:solidFill>
                <a:schemeClr val="bg1"/>
              </a:solidFill>
            </a:endParaRPr>
          </a:p>
          <a:p>
            <a:pPr eaLnBrk="1" hangingPunct="1">
              <a:lnSpc>
                <a:spcPct val="100000"/>
              </a:lnSpc>
              <a:spcBef>
                <a:spcPts val="1200"/>
              </a:spcBef>
              <a:spcAft>
                <a:spcPct val="0"/>
              </a:spcAft>
              <a:buClrTx/>
              <a:buNone/>
            </a:pPr>
            <a:r>
              <a:rPr lang="en-US" altLang="en-US" sz="2000" dirty="0" smtClean="0">
                <a:solidFill>
                  <a:schemeClr val="bg1"/>
                </a:solidFill>
              </a:rPr>
              <a:t/>
            </a:r>
            <a:br>
              <a:rPr lang="en-US" altLang="en-US" sz="2000" dirty="0" smtClean="0">
                <a:solidFill>
                  <a:schemeClr val="bg1"/>
                </a:solidFill>
              </a:rPr>
            </a:br>
            <a:r>
              <a:rPr lang="en-US" altLang="en-US" sz="2000" dirty="0" smtClean="0">
                <a:solidFill>
                  <a:schemeClr val="bg1"/>
                </a:solidFill>
              </a:rPr>
              <a:t/>
            </a:r>
            <a:br>
              <a:rPr lang="en-US" altLang="en-US" sz="2000" dirty="0" smtClean="0">
                <a:solidFill>
                  <a:schemeClr val="bg1"/>
                </a:solidFill>
              </a:rPr>
            </a:br>
            <a:endParaRPr lang="en-US" altLang="en-US" sz="2000" dirty="0">
              <a:solidFill>
                <a:schemeClr val="bg1"/>
              </a:solidFill>
            </a:endParaRPr>
          </a:p>
        </p:txBody>
      </p:sp>
      <p:sp>
        <p:nvSpPr>
          <p:cNvPr id="6" name="TextBox 5"/>
          <p:cNvSpPr txBox="1">
            <a:spLocks noChangeArrowheads="1"/>
          </p:cNvSpPr>
          <p:nvPr/>
        </p:nvSpPr>
        <p:spPr bwMode="auto">
          <a:xfrm>
            <a:off x="6980780" y="1335807"/>
            <a:ext cx="2160000" cy="1791857"/>
          </a:xfrm>
          <a:prstGeom prst="rect">
            <a:avLst/>
          </a:prstGeom>
          <a:solidFill>
            <a:srgbClr val="0A8F9D"/>
          </a:solidFill>
          <a:ln>
            <a:noFill/>
          </a:ln>
          <a:extLst/>
        </p:spPr>
        <p:txBody>
          <a:bodyPr wrap="square" lIns="180000" tIns="180000" rIns="180000" anchor="t" anchorCtr="0">
            <a:noAutofit/>
          </a:bodyPr>
          <a:lstStyle>
            <a:lvl1pPr eaLnBrk="0" hangingPunct="0">
              <a:lnSpc>
                <a:spcPts val="3000"/>
              </a:lnSpc>
              <a:spcAft>
                <a:spcPts val="1000"/>
              </a:spcAft>
              <a:buClr>
                <a:schemeClr val="tx1"/>
              </a:buClr>
              <a:buChar char="•"/>
              <a:defRPr sz="2400" b="1">
                <a:solidFill>
                  <a:schemeClr val="tx1"/>
                </a:solidFill>
                <a:latin typeface="Arial" pitchFamily="34" charset="0"/>
                <a:ea typeface="MS PGothic" pitchFamily="34" charset="-128"/>
              </a:defRPr>
            </a:lvl1pPr>
            <a:lvl2pPr marL="742950" indent="-285750" eaLnBrk="0" hangingPunct="0">
              <a:lnSpc>
                <a:spcPts val="3000"/>
              </a:lnSpc>
              <a:spcAft>
                <a:spcPts val="1000"/>
              </a:spcAft>
              <a:buClr>
                <a:schemeClr val="tx1"/>
              </a:buClr>
              <a:buFont typeface="Arial Unicode MS" pitchFamily="34" charset="-128"/>
              <a:buChar char="‑"/>
              <a:defRPr sz="2200">
                <a:solidFill>
                  <a:schemeClr val="tx1"/>
                </a:solidFill>
                <a:latin typeface="Arial" pitchFamily="34" charset="0"/>
                <a:ea typeface="MS PGothic" pitchFamily="34" charset="-128"/>
              </a:defRPr>
            </a:lvl2pPr>
            <a:lvl3pPr marL="1143000" indent="-228600" eaLnBrk="0" hangingPunct="0">
              <a:lnSpc>
                <a:spcPts val="2600"/>
              </a:lnSpc>
              <a:spcAft>
                <a:spcPts val="800"/>
              </a:spcAft>
              <a:buClr>
                <a:schemeClr val="tx1"/>
              </a:buClr>
              <a:buFont typeface="Arial" pitchFamily="34" charset="0"/>
              <a:buChar char="-"/>
              <a:defRPr sz="2200">
                <a:solidFill>
                  <a:schemeClr val="tx1"/>
                </a:solidFill>
                <a:latin typeface="Arial" pitchFamily="34" charset="0"/>
                <a:ea typeface="MS PGothic" pitchFamily="34" charset="-128"/>
              </a:defRPr>
            </a:lvl3pPr>
            <a:lvl4pPr marL="1600200" indent="-228600" eaLnBrk="0" hangingPunct="0">
              <a:lnSpc>
                <a:spcPts val="2600"/>
              </a:lnSpc>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4pPr>
            <a:lvl5pPr marL="2057400" indent="-228600" eaLnBrk="0" hangingPunct="0">
              <a:lnSpc>
                <a:spcPts val="2600"/>
              </a:lnSpc>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5pPr>
            <a:lvl6pPr marL="25146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6pPr>
            <a:lvl7pPr marL="29718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7pPr>
            <a:lvl8pPr marL="34290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8pPr>
            <a:lvl9pPr marL="38862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9pPr>
          </a:lstStyle>
          <a:p>
            <a:pPr algn="ctr" eaLnBrk="1" hangingPunct="1">
              <a:lnSpc>
                <a:spcPct val="100000"/>
              </a:lnSpc>
              <a:spcAft>
                <a:spcPct val="0"/>
              </a:spcAft>
              <a:buClrTx/>
              <a:buNone/>
            </a:pPr>
            <a:r>
              <a:rPr lang="en-US" altLang="en-US" sz="2000" dirty="0" smtClean="0">
                <a:solidFill>
                  <a:schemeClr val="bg1"/>
                </a:solidFill>
              </a:rPr>
              <a:t>Water</a:t>
            </a:r>
            <a:r>
              <a:rPr lang="en-US" altLang="en-US" sz="2000" dirty="0">
                <a:solidFill>
                  <a:schemeClr val="bg1"/>
                </a:solidFill>
              </a:rPr>
              <a:t>, Energy and Carbon </a:t>
            </a:r>
            <a:r>
              <a:rPr lang="en-US" altLang="en-US" sz="2000" dirty="0" smtClean="0">
                <a:solidFill>
                  <a:schemeClr val="bg1"/>
                </a:solidFill>
              </a:rPr>
              <a:t>cycles</a:t>
            </a:r>
          </a:p>
          <a:p>
            <a:pPr algn="ctr" eaLnBrk="1" hangingPunct="1">
              <a:lnSpc>
                <a:spcPct val="100000"/>
              </a:lnSpc>
              <a:spcAft>
                <a:spcPct val="0"/>
              </a:spcAft>
              <a:buClrTx/>
              <a:buNone/>
            </a:pPr>
            <a:r>
              <a:rPr lang="fr-FR" altLang="en-US" sz="3600" dirty="0" smtClean="0">
                <a:solidFill>
                  <a:schemeClr val="bg1"/>
                </a:solidFill>
              </a:rPr>
              <a:t>II</a:t>
            </a:r>
            <a:endParaRPr lang="en-US" altLang="en-US" sz="3600" dirty="0">
              <a:solidFill>
                <a:schemeClr val="bg1"/>
              </a:solidFill>
            </a:endParaRPr>
          </a:p>
        </p:txBody>
      </p:sp>
      <p:sp>
        <p:nvSpPr>
          <p:cNvPr id="7" name="TextBox 6"/>
          <p:cNvSpPr txBox="1">
            <a:spLocks noChangeArrowheads="1"/>
          </p:cNvSpPr>
          <p:nvPr/>
        </p:nvSpPr>
        <p:spPr bwMode="auto">
          <a:xfrm>
            <a:off x="4832771" y="3127665"/>
            <a:ext cx="2160000" cy="1994272"/>
          </a:xfrm>
          <a:prstGeom prst="rect">
            <a:avLst/>
          </a:prstGeom>
          <a:solidFill>
            <a:srgbClr val="92D050"/>
          </a:solidFill>
          <a:ln>
            <a:noFill/>
          </a:ln>
          <a:extLst/>
        </p:spPr>
        <p:txBody>
          <a:bodyPr wrap="square" lIns="180000" tIns="180000" rIns="180000" anchor="t" anchorCtr="0">
            <a:noAutofit/>
          </a:bodyPr>
          <a:lstStyle>
            <a:lvl1pPr eaLnBrk="0" hangingPunct="0">
              <a:lnSpc>
                <a:spcPts val="3000"/>
              </a:lnSpc>
              <a:spcAft>
                <a:spcPts val="1000"/>
              </a:spcAft>
              <a:buClr>
                <a:schemeClr val="tx1"/>
              </a:buClr>
              <a:buChar char="•"/>
              <a:defRPr sz="2400" b="1">
                <a:solidFill>
                  <a:schemeClr val="tx1"/>
                </a:solidFill>
                <a:latin typeface="Arial" pitchFamily="34" charset="0"/>
                <a:ea typeface="MS PGothic" pitchFamily="34" charset="-128"/>
              </a:defRPr>
            </a:lvl1pPr>
            <a:lvl2pPr marL="742950" indent="-285750" eaLnBrk="0" hangingPunct="0">
              <a:lnSpc>
                <a:spcPts val="3000"/>
              </a:lnSpc>
              <a:spcAft>
                <a:spcPts val="1000"/>
              </a:spcAft>
              <a:buClr>
                <a:schemeClr val="tx1"/>
              </a:buClr>
              <a:buFont typeface="Arial Unicode MS" pitchFamily="34" charset="-128"/>
              <a:buChar char="‑"/>
              <a:defRPr sz="2200">
                <a:solidFill>
                  <a:schemeClr val="tx1"/>
                </a:solidFill>
                <a:latin typeface="Arial" pitchFamily="34" charset="0"/>
                <a:ea typeface="MS PGothic" pitchFamily="34" charset="-128"/>
              </a:defRPr>
            </a:lvl2pPr>
            <a:lvl3pPr marL="1143000" indent="-228600" eaLnBrk="0" hangingPunct="0">
              <a:lnSpc>
                <a:spcPts val="2600"/>
              </a:lnSpc>
              <a:spcAft>
                <a:spcPts val="800"/>
              </a:spcAft>
              <a:buClr>
                <a:schemeClr val="tx1"/>
              </a:buClr>
              <a:buFont typeface="Arial" pitchFamily="34" charset="0"/>
              <a:buChar char="-"/>
              <a:defRPr sz="2200">
                <a:solidFill>
                  <a:schemeClr val="tx1"/>
                </a:solidFill>
                <a:latin typeface="Arial" pitchFamily="34" charset="0"/>
                <a:ea typeface="MS PGothic" pitchFamily="34" charset="-128"/>
              </a:defRPr>
            </a:lvl3pPr>
            <a:lvl4pPr marL="1600200" indent="-228600" eaLnBrk="0" hangingPunct="0">
              <a:lnSpc>
                <a:spcPts val="2600"/>
              </a:lnSpc>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4pPr>
            <a:lvl5pPr marL="2057400" indent="-228600" eaLnBrk="0" hangingPunct="0">
              <a:lnSpc>
                <a:spcPts val="2600"/>
              </a:lnSpc>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5pPr>
            <a:lvl6pPr marL="25146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6pPr>
            <a:lvl7pPr marL="29718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7pPr>
            <a:lvl8pPr marL="34290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8pPr>
            <a:lvl9pPr marL="38862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9pPr>
          </a:lstStyle>
          <a:p>
            <a:pPr algn="ctr" eaLnBrk="1" hangingPunct="1">
              <a:lnSpc>
                <a:spcPct val="100000"/>
              </a:lnSpc>
              <a:spcAft>
                <a:spcPct val="0"/>
              </a:spcAft>
              <a:buClrTx/>
              <a:buNone/>
            </a:pPr>
            <a:r>
              <a:rPr lang="en-US" altLang="en-US" sz="2000" dirty="0" smtClean="0">
                <a:solidFill>
                  <a:schemeClr val="bg1"/>
                </a:solidFill>
              </a:rPr>
              <a:t>Additional </a:t>
            </a:r>
            <a:r>
              <a:rPr lang="en-US" altLang="en-US" sz="2000" dirty="0">
                <a:solidFill>
                  <a:schemeClr val="bg1"/>
                </a:solidFill>
              </a:rPr>
              <a:t>Essential Climate </a:t>
            </a:r>
            <a:r>
              <a:rPr lang="en-US" altLang="en-US" sz="2000" dirty="0" smtClean="0">
                <a:solidFill>
                  <a:schemeClr val="bg1"/>
                </a:solidFill>
              </a:rPr>
              <a:t>Variables</a:t>
            </a:r>
          </a:p>
          <a:p>
            <a:pPr algn="ctr" eaLnBrk="1" hangingPunct="1">
              <a:lnSpc>
                <a:spcPct val="100000"/>
              </a:lnSpc>
              <a:spcAft>
                <a:spcPct val="0"/>
              </a:spcAft>
              <a:buClrTx/>
              <a:buNone/>
            </a:pPr>
            <a:r>
              <a:rPr lang="en-US" altLang="en-US" sz="3600" dirty="0" smtClean="0">
                <a:solidFill>
                  <a:schemeClr val="bg1"/>
                </a:solidFill>
              </a:rPr>
              <a:t>III</a:t>
            </a:r>
            <a:r>
              <a:rPr lang="en-US" altLang="en-US" sz="2000" dirty="0" smtClean="0">
                <a:solidFill>
                  <a:schemeClr val="bg1"/>
                </a:solidFill>
              </a:rPr>
              <a:t/>
            </a:r>
            <a:br>
              <a:rPr lang="en-US" altLang="en-US" sz="2000" dirty="0" smtClean="0">
                <a:solidFill>
                  <a:schemeClr val="bg1"/>
                </a:solidFill>
              </a:rPr>
            </a:br>
            <a:endParaRPr lang="en-US" altLang="en-US" sz="2000" dirty="0">
              <a:solidFill>
                <a:schemeClr val="bg1"/>
              </a:solidFill>
            </a:endParaRPr>
          </a:p>
        </p:txBody>
      </p:sp>
      <p:sp>
        <p:nvSpPr>
          <p:cNvPr id="8" name="TextBox 7"/>
          <p:cNvSpPr txBox="1">
            <a:spLocks noChangeArrowheads="1"/>
          </p:cNvSpPr>
          <p:nvPr/>
        </p:nvSpPr>
        <p:spPr bwMode="auto">
          <a:xfrm>
            <a:off x="6980780" y="3127665"/>
            <a:ext cx="2160000" cy="2019635"/>
          </a:xfrm>
          <a:prstGeom prst="rect">
            <a:avLst/>
          </a:prstGeom>
          <a:solidFill>
            <a:srgbClr val="273374"/>
          </a:solidFill>
          <a:ln>
            <a:noFill/>
          </a:ln>
          <a:extLst/>
        </p:spPr>
        <p:txBody>
          <a:bodyPr wrap="square" lIns="180000" tIns="180000" rIns="180000" anchor="t" anchorCtr="0">
            <a:noAutofit/>
          </a:bodyPr>
          <a:lstStyle>
            <a:lvl1pPr eaLnBrk="0" hangingPunct="0">
              <a:lnSpc>
                <a:spcPts val="3000"/>
              </a:lnSpc>
              <a:spcAft>
                <a:spcPts val="1000"/>
              </a:spcAft>
              <a:buClr>
                <a:schemeClr val="tx1"/>
              </a:buClr>
              <a:buChar char="•"/>
              <a:defRPr sz="2400" b="1">
                <a:solidFill>
                  <a:schemeClr val="tx1"/>
                </a:solidFill>
                <a:latin typeface="Arial" pitchFamily="34" charset="0"/>
                <a:ea typeface="MS PGothic" pitchFamily="34" charset="-128"/>
              </a:defRPr>
            </a:lvl1pPr>
            <a:lvl2pPr marL="742950" indent="-285750" eaLnBrk="0" hangingPunct="0">
              <a:lnSpc>
                <a:spcPts val="3000"/>
              </a:lnSpc>
              <a:spcAft>
                <a:spcPts val="1000"/>
              </a:spcAft>
              <a:buClr>
                <a:schemeClr val="tx1"/>
              </a:buClr>
              <a:buFont typeface="Arial Unicode MS" pitchFamily="34" charset="-128"/>
              <a:buChar char="‑"/>
              <a:defRPr sz="2200">
                <a:solidFill>
                  <a:schemeClr val="tx1"/>
                </a:solidFill>
                <a:latin typeface="Arial" pitchFamily="34" charset="0"/>
                <a:ea typeface="MS PGothic" pitchFamily="34" charset="-128"/>
              </a:defRPr>
            </a:lvl2pPr>
            <a:lvl3pPr marL="1143000" indent="-228600" eaLnBrk="0" hangingPunct="0">
              <a:lnSpc>
                <a:spcPts val="2600"/>
              </a:lnSpc>
              <a:spcAft>
                <a:spcPts val="800"/>
              </a:spcAft>
              <a:buClr>
                <a:schemeClr val="tx1"/>
              </a:buClr>
              <a:buFont typeface="Arial" pitchFamily="34" charset="0"/>
              <a:buChar char="-"/>
              <a:defRPr sz="2200">
                <a:solidFill>
                  <a:schemeClr val="tx1"/>
                </a:solidFill>
                <a:latin typeface="Arial" pitchFamily="34" charset="0"/>
                <a:ea typeface="MS PGothic" pitchFamily="34" charset="-128"/>
              </a:defRPr>
            </a:lvl3pPr>
            <a:lvl4pPr marL="1600200" indent="-228600" eaLnBrk="0" hangingPunct="0">
              <a:lnSpc>
                <a:spcPts val="2600"/>
              </a:lnSpc>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4pPr>
            <a:lvl5pPr marL="2057400" indent="-228600" eaLnBrk="0" hangingPunct="0">
              <a:lnSpc>
                <a:spcPts val="2600"/>
              </a:lnSpc>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5pPr>
            <a:lvl6pPr marL="25146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6pPr>
            <a:lvl7pPr marL="29718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7pPr>
            <a:lvl8pPr marL="34290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8pPr>
            <a:lvl9pPr marL="38862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9pPr>
          </a:lstStyle>
          <a:p>
            <a:pPr algn="ctr" eaLnBrk="1" hangingPunct="1">
              <a:lnSpc>
                <a:spcPct val="100000"/>
              </a:lnSpc>
              <a:spcAft>
                <a:spcPct val="0"/>
              </a:spcAft>
              <a:buClrTx/>
              <a:buNone/>
            </a:pPr>
            <a:r>
              <a:rPr lang="en-US" altLang="en-US" sz="1800" dirty="0" smtClean="0">
                <a:solidFill>
                  <a:schemeClr val="bg1"/>
                </a:solidFill>
              </a:rPr>
              <a:t>Emphasis </a:t>
            </a:r>
            <a:r>
              <a:rPr lang="en-US" altLang="en-US" sz="1800" dirty="0">
                <a:solidFill>
                  <a:schemeClr val="bg1"/>
                </a:solidFill>
              </a:rPr>
              <a:t>on more help for networks in developing </a:t>
            </a:r>
            <a:r>
              <a:rPr lang="en-US" altLang="en-US" sz="1800" dirty="0" smtClean="0">
                <a:solidFill>
                  <a:schemeClr val="bg1"/>
                </a:solidFill>
              </a:rPr>
              <a:t>countries</a:t>
            </a:r>
          </a:p>
          <a:p>
            <a:pPr algn="ctr" eaLnBrk="1" hangingPunct="1">
              <a:lnSpc>
                <a:spcPct val="100000"/>
              </a:lnSpc>
              <a:spcAft>
                <a:spcPct val="0"/>
              </a:spcAft>
              <a:buClrTx/>
              <a:buNone/>
            </a:pPr>
            <a:r>
              <a:rPr lang="fr-FR" altLang="en-US" sz="3200" dirty="0" smtClean="0">
                <a:solidFill>
                  <a:schemeClr val="bg1"/>
                </a:solidFill>
              </a:rPr>
              <a:t>IV</a:t>
            </a:r>
            <a:endParaRPr lang="en-GB" altLang="en-US" sz="3200" dirty="0"/>
          </a:p>
        </p:txBody>
      </p:sp>
      <p:sp>
        <p:nvSpPr>
          <p:cNvPr id="9" name="TextBox 8"/>
          <p:cNvSpPr txBox="1">
            <a:spLocks noChangeArrowheads="1"/>
          </p:cNvSpPr>
          <p:nvPr/>
        </p:nvSpPr>
        <p:spPr bwMode="auto">
          <a:xfrm>
            <a:off x="4832770" y="5121936"/>
            <a:ext cx="4295849" cy="1257475"/>
          </a:xfrm>
          <a:prstGeom prst="rect">
            <a:avLst/>
          </a:prstGeom>
          <a:solidFill>
            <a:srgbClr val="FFC000"/>
          </a:solidFill>
          <a:ln>
            <a:noFill/>
          </a:ln>
          <a:extLst/>
        </p:spPr>
        <p:txBody>
          <a:bodyPr wrap="square" lIns="180000" tIns="180000" rIns="180000" anchor="t" anchorCtr="0">
            <a:noAutofit/>
          </a:bodyPr>
          <a:lstStyle>
            <a:lvl1pPr eaLnBrk="0" hangingPunct="0">
              <a:lnSpc>
                <a:spcPts val="3000"/>
              </a:lnSpc>
              <a:spcAft>
                <a:spcPts val="1000"/>
              </a:spcAft>
              <a:buClr>
                <a:schemeClr val="tx1"/>
              </a:buClr>
              <a:buChar char="•"/>
              <a:defRPr sz="2400" b="1">
                <a:solidFill>
                  <a:schemeClr val="tx1"/>
                </a:solidFill>
                <a:latin typeface="Arial" pitchFamily="34" charset="0"/>
                <a:ea typeface="MS PGothic" pitchFamily="34" charset="-128"/>
              </a:defRPr>
            </a:lvl1pPr>
            <a:lvl2pPr marL="742950" indent="-285750" eaLnBrk="0" hangingPunct="0">
              <a:lnSpc>
                <a:spcPts val="3000"/>
              </a:lnSpc>
              <a:spcAft>
                <a:spcPts val="1000"/>
              </a:spcAft>
              <a:buClr>
                <a:schemeClr val="tx1"/>
              </a:buClr>
              <a:buFont typeface="Arial Unicode MS" pitchFamily="34" charset="-128"/>
              <a:buChar char="‑"/>
              <a:defRPr sz="2200">
                <a:solidFill>
                  <a:schemeClr val="tx1"/>
                </a:solidFill>
                <a:latin typeface="Arial" pitchFamily="34" charset="0"/>
                <a:ea typeface="MS PGothic" pitchFamily="34" charset="-128"/>
              </a:defRPr>
            </a:lvl2pPr>
            <a:lvl3pPr marL="1143000" indent="-228600" eaLnBrk="0" hangingPunct="0">
              <a:lnSpc>
                <a:spcPts val="2600"/>
              </a:lnSpc>
              <a:spcAft>
                <a:spcPts val="800"/>
              </a:spcAft>
              <a:buClr>
                <a:schemeClr val="tx1"/>
              </a:buClr>
              <a:buFont typeface="Arial" pitchFamily="34" charset="0"/>
              <a:buChar char="-"/>
              <a:defRPr sz="2200">
                <a:solidFill>
                  <a:schemeClr val="tx1"/>
                </a:solidFill>
                <a:latin typeface="Arial" pitchFamily="34" charset="0"/>
                <a:ea typeface="MS PGothic" pitchFamily="34" charset="-128"/>
              </a:defRPr>
            </a:lvl3pPr>
            <a:lvl4pPr marL="1600200" indent="-228600" eaLnBrk="0" hangingPunct="0">
              <a:lnSpc>
                <a:spcPts val="2600"/>
              </a:lnSpc>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4pPr>
            <a:lvl5pPr marL="2057400" indent="-228600" eaLnBrk="0" hangingPunct="0">
              <a:lnSpc>
                <a:spcPts val="2600"/>
              </a:lnSpc>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5pPr>
            <a:lvl6pPr marL="25146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6pPr>
            <a:lvl7pPr marL="29718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7pPr>
            <a:lvl8pPr marL="34290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8pPr>
            <a:lvl9pPr marL="3886200" indent="-2286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9pPr>
          </a:lstStyle>
          <a:p>
            <a:pPr algn="ctr" eaLnBrk="1" hangingPunct="1">
              <a:lnSpc>
                <a:spcPct val="100000"/>
              </a:lnSpc>
              <a:spcAft>
                <a:spcPct val="0"/>
              </a:spcAft>
              <a:buClrTx/>
              <a:buNone/>
            </a:pPr>
            <a:r>
              <a:rPr lang="en-US" altLang="en-US" sz="2000" dirty="0" smtClean="0">
                <a:solidFill>
                  <a:schemeClr val="bg1"/>
                </a:solidFill>
              </a:rPr>
              <a:t>Climate Indicators</a:t>
            </a:r>
          </a:p>
          <a:p>
            <a:pPr algn="ctr" eaLnBrk="1" hangingPunct="1">
              <a:lnSpc>
                <a:spcPct val="100000"/>
              </a:lnSpc>
              <a:spcAft>
                <a:spcPct val="0"/>
              </a:spcAft>
              <a:buClrTx/>
              <a:buNone/>
            </a:pPr>
            <a:r>
              <a:rPr lang="en-US" altLang="en-US" sz="3600" dirty="0" smtClean="0">
                <a:solidFill>
                  <a:schemeClr val="bg1"/>
                </a:solidFill>
              </a:rPr>
              <a:t>V</a:t>
            </a:r>
            <a:r>
              <a:rPr lang="en-US" altLang="en-US" sz="2000" dirty="0" smtClean="0">
                <a:solidFill>
                  <a:schemeClr val="bg1"/>
                </a:solidFill>
              </a:rPr>
              <a:t/>
            </a:r>
            <a:br>
              <a:rPr lang="en-US" altLang="en-US" sz="2000" dirty="0" smtClean="0">
                <a:solidFill>
                  <a:schemeClr val="bg1"/>
                </a:solidFill>
              </a:rPr>
            </a:br>
            <a:endParaRPr lang="en-US" altLang="en-US" sz="2000" dirty="0">
              <a:solidFill>
                <a:schemeClr val="bg1"/>
              </a:solidFill>
            </a:endParaRPr>
          </a:p>
        </p:txBody>
      </p:sp>
      <p:grpSp>
        <p:nvGrpSpPr>
          <p:cNvPr id="19" name="Group 6"/>
          <p:cNvGrpSpPr>
            <a:grpSpLocks/>
          </p:cNvGrpSpPr>
          <p:nvPr/>
        </p:nvGrpSpPr>
        <p:grpSpPr bwMode="auto">
          <a:xfrm>
            <a:off x="981869" y="2023439"/>
            <a:ext cx="2100263" cy="3086100"/>
            <a:chOff x="1085977" y="1424864"/>
            <a:chExt cx="2682875" cy="3779837"/>
          </a:xfrm>
        </p:grpSpPr>
        <p:grpSp>
          <p:nvGrpSpPr>
            <p:cNvPr id="20" name="Group 18"/>
            <p:cNvGrpSpPr>
              <a:grpSpLocks/>
            </p:cNvGrpSpPr>
            <p:nvPr/>
          </p:nvGrpSpPr>
          <p:grpSpPr bwMode="auto">
            <a:xfrm>
              <a:off x="1085977" y="1424864"/>
              <a:ext cx="2682875" cy="3779837"/>
              <a:chOff x="6461760" y="2370653"/>
              <a:chExt cx="2682240" cy="3779520"/>
            </a:xfrm>
          </p:grpSpPr>
          <p:grpSp>
            <p:nvGrpSpPr>
              <p:cNvPr id="22" name="Group 16"/>
              <p:cNvGrpSpPr>
                <a:grpSpLocks/>
              </p:cNvGrpSpPr>
              <p:nvPr/>
            </p:nvGrpSpPr>
            <p:grpSpPr bwMode="auto">
              <a:xfrm>
                <a:off x="6461760" y="2370653"/>
                <a:ext cx="2682240" cy="3779520"/>
                <a:chOff x="6461760" y="2370653"/>
                <a:chExt cx="2682240" cy="3779520"/>
              </a:xfrm>
            </p:grpSpPr>
            <p:sp>
              <p:nvSpPr>
                <p:cNvPr id="24" name="Rounded Rectangle 23"/>
                <p:cNvSpPr/>
                <p:nvPr/>
              </p:nvSpPr>
              <p:spPr bwMode="auto">
                <a:xfrm>
                  <a:off x="6461760" y="2370653"/>
                  <a:ext cx="2682240" cy="3779520"/>
                </a:xfrm>
                <a:prstGeom prst="roundRect">
                  <a:avLst/>
                </a:prstGeom>
                <a:solidFill>
                  <a:schemeClr val="accent1">
                    <a:lumMod val="40000"/>
                    <a:lumOff val="60000"/>
                  </a:schemeClr>
                </a:solidFill>
                <a:ln w="12700" cap="flat" cmpd="sng" algn="ctr">
                  <a:noFill/>
                  <a:prstDash val="solid"/>
                  <a:round/>
                  <a:headEnd type="none" w="med" len="med"/>
                  <a:tailEnd type="none" w="med" len="med"/>
                </a:ln>
                <a:effectLst/>
              </p:spPr>
              <p:txBody>
                <a:bodyPr lIns="90487" tIns="44450" rIns="90487" bIns="44450"/>
                <a:lstStyle>
                  <a:lvl1pPr marL="174625" indent="-174625" defTabSz="762000" eaLnBrk="0" hangingPunct="0">
                    <a:lnSpc>
                      <a:spcPts val="3000"/>
                    </a:lnSpc>
                    <a:spcAft>
                      <a:spcPts val="1000"/>
                    </a:spcAft>
                    <a:buClr>
                      <a:schemeClr val="tx1"/>
                    </a:buClr>
                    <a:buChar char="•"/>
                    <a:defRPr sz="2400" b="1">
                      <a:solidFill>
                        <a:schemeClr val="tx1"/>
                      </a:solidFill>
                      <a:latin typeface="Arial" pitchFamily="34" charset="0"/>
                      <a:ea typeface="MS PGothic" pitchFamily="34" charset="-128"/>
                    </a:defRPr>
                  </a:lvl1pPr>
                  <a:lvl2pPr marL="742950" indent="-285750" defTabSz="762000" eaLnBrk="0" hangingPunct="0">
                    <a:lnSpc>
                      <a:spcPts val="3000"/>
                    </a:lnSpc>
                    <a:spcAft>
                      <a:spcPts val="1000"/>
                    </a:spcAft>
                    <a:buClr>
                      <a:schemeClr val="tx1"/>
                    </a:buClr>
                    <a:buFont typeface="Arial Unicode MS" pitchFamily="34" charset="-128"/>
                    <a:buChar char="‑"/>
                    <a:defRPr sz="2200">
                      <a:solidFill>
                        <a:schemeClr val="tx1"/>
                      </a:solidFill>
                      <a:latin typeface="Arial" pitchFamily="34" charset="0"/>
                      <a:ea typeface="MS PGothic" pitchFamily="34" charset="-128"/>
                    </a:defRPr>
                  </a:lvl2pPr>
                  <a:lvl3pPr marL="1143000" indent="-228600" defTabSz="762000" eaLnBrk="0" hangingPunct="0">
                    <a:lnSpc>
                      <a:spcPts val="2600"/>
                    </a:lnSpc>
                    <a:spcAft>
                      <a:spcPts val="800"/>
                    </a:spcAft>
                    <a:buClr>
                      <a:schemeClr val="tx1"/>
                    </a:buClr>
                    <a:buFont typeface="Arial" pitchFamily="34" charset="0"/>
                    <a:buChar char="-"/>
                    <a:defRPr sz="2200">
                      <a:solidFill>
                        <a:schemeClr val="tx1"/>
                      </a:solidFill>
                      <a:latin typeface="Arial" pitchFamily="34" charset="0"/>
                      <a:ea typeface="MS PGothic" pitchFamily="34" charset="-128"/>
                    </a:defRPr>
                  </a:lvl3pPr>
                  <a:lvl4pPr marL="1600200" indent="-228600" defTabSz="762000" eaLnBrk="0" hangingPunct="0">
                    <a:lnSpc>
                      <a:spcPts val="2600"/>
                    </a:lnSpc>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4pPr>
                  <a:lvl5pPr marL="2057400" indent="-228600" defTabSz="762000" eaLnBrk="0" hangingPunct="0">
                    <a:lnSpc>
                      <a:spcPts val="2600"/>
                    </a:lnSpc>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5pPr>
                  <a:lvl6pPr marL="2514600" indent="-228600" defTabSz="7620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6pPr>
                  <a:lvl7pPr marL="2971800" indent="-228600" defTabSz="7620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7pPr>
                  <a:lvl8pPr marL="3429000" indent="-228600" defTabSz="7620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8pPr>
                  <a:lvl9pPr marL="3886200" indent="-228600" defTabSz="76200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Arial" pitchFamily="34" charset="0"/>
                      <a:ea typeface="MS PGothic" pitchFamily="34" charset="-128"/>
                    </a:defRPr>
                  </a:lvl9pPr>
                </a:lstStyle>
                <a:p>
                  <a:pPr>
                    <a:lnSpc>
                      <a:spcPct val="100000"/>
                    </a:lnSpc>
                    <a:spcBef>
                      <a:spcPct val="230000"/>
                    </a:spcBef>
                    <a:spcAft>
                      <a:spcPct val="0"/>
                    </a:spcAft>
                    <a:buFontTx/>
                    <a:buNone/>
                    <a:defRPr/>
                  </a:pPr>
                  <a:endParaRPr lang="en-US" altLang="en-US" sz="1100" b="0" smtClean="0"/>
                </a:p>
              </p:txBody>
            </p:sp>
            <p:sp>
              <p:nvSpPr>
                <p:cNvPr id="25" name="Rectangle 24"/>
                <p:cNvSpPr>
                  <a:spLocks noChangeArrowheads="1"/>
                </p:cNvSpPr>
                <p:nvPr/>
              </p:nvSpPr>
              <p:spPr bwMode="auto">
                <a:xfrm>
                  <a:off x="6461760" y="3228139"/>
                  <a:ext cx="2682240" cy="887491"/>
                </a:xfrm>
                <a:prstGeom prst="rect">
                  <a:avLst/>
                </a:prstGeom>
                <a:ln/>
              </p:spPr>
              <p:style>
                <a:lnRef idx="0">
                  <a:schemeClr val="accent5"/>
                </a:lnRef>
                <a:fillRef idx="3">
                  <a:schemeClr val="accent5"/>
                </a:fillRef>
                <a:effectRef idx="3">
                  <a:schemeClr val="accent5"/>
                </a:effectRef>
                <a:fontRef idx="minor">
                  <a:schemeClr val="lt1"/>
                </a:fontRef>
              </p:style>
              <p:txBody>
                <a:bodyPr>
                  <a:noAutofit/>
                </a:bodyPr>
                <a:lstStyle>
                  <a:lvl1pPr eaLnBrk="0" hangingPunct="0">
                    <a:defRPr sz="2200" b="1">
                      <a:solidFill>
                        <a:schemeClr val="tx1"/>
                      </a:solidFill>
                      <a:latin typeface="Arial" pitchFamily="34" charset="0"/>
                      <a:ea typeface="MS PGothic" pitchFamily="34" charset="-128"/>
                    </a:defRPr>
                  </a:lvl1pPr>
                  <a:lvl2pPr marL="742950" indent="-285750" eaLnBrk="0" hangingPunct="0">
                    <a:defRPr sz="2200" b="1">
                      <a:solidFill>
                        <a:schemeClr val="tx1"/>
                      </a:solidFill>
                      <a:latin typeface="Arial" pitchFamily="34" charset="0"/>
                      <a:ea typeface="MS PGothic" pitchFamily="34" charset="-128"/>
                    </a:defRPr>
                  </a:lvl2pPr>
                  <a:lvl3pPr marL="1143000" indent="-228600" eaLnBrk="0" hangingPunct="0">
                    <a:defRPr sz="2200" b="1">
                      <a:solidFill>
                        <a:schemeClr val="tx1"/>
                      </a:solidFill>
                      <a:latin typeface="Arial" pitchFamily="34" charset="0"/>
                      <a:ea typeface="MS PGothic" pitchFamily="34" charset="-128"/>
                    </a:defRPr>
                  </a:lvl3pPr>
                  <a:lvl4pPr marL="1600200" indent="-228600" eaLnBrk="0" hangingPunct="0">
                    <a:defRPr sz="2200" b="1">
                      <a:solidFill>
                        <a:schemeClr val="tx1"/>
                      </a:solidFill>
                      <a:latin typeface="Arial" pitchFamily="34" charset="0"/>
                      <a:ea typeface="MS PGothic" pitchFamily="34" charset="-128"/>
                    </a:defRPr>
                  </a:lvl4pPr>
                  <a:lvl5pPr marL="2057400" indent="-228600" eaLnBrk="0" hangingPunct="0">
                    <a:defRPr sz="22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buClr>
                      <a:schemeClr val="tx1"/>
                    </a:buClr>
                    <a:defRPr/>
                  </a:pPr>
                  <a:r>
                    <a:rPr lang="en-US" altLang="en-US" sz="4400" dirty="0" smtClean="0">
                      <a:solidFill>
                        <a:schemeClr val="bg1"/>
                      </a:solidFill>
                      <a:latin typeface="Arial Rounded MT Bold" pitchFamily="34" charset="0"/>
                    </a:rPr>
                    <a:t>2016</a:t>
                  </a:r>
                  <a:endParaRPr lang="en-US" altLang="en-US" sz="2400" dirty="0" smtClean="0">
                    <a:latin typeface="Arial Rounded MT Bold" pitchFamily="34" charset="0"/>
                  </a:endParaRPr>
                </a:p>
              </p:txBody>
            </p:sp>
            <p:sp>
              <p:nvSpPr>
                <p:cNvPr id="26" name="Rectangle 11"/>
                <p:cNvSpPr>
                  <a:spLocks noChangeArrowheads="1"/>
                </p:cNvSpPr>
                <p:nvPr/>
              </p:nvSpPr>
              <p:spPr bwMode="auto">
                <a:xfrm>
                  <a:off x="6477000" y="2475309"/>
                  <a:ext cx="2667000" cy="52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ctr">
                    <a:lnSpc>
                      <a:spcPct val="100000"/>
                    </a:lnSpc>
                    <a:spcAft>
                      <a:spcPct val="0"/>
                    </a:spcAft>
                    <a:buFontTx/>
                    <a:buNone/>
                  </a:pPr>
                  <a:r>
                    <a:rPr lang="en-US" altLang="en-US" sz="2800" dirty="0">
                      <a:solidFill>
                        <a:schemeClr val="bg1"/>
                      </a:solidFill>
                      <a:latin typeface="Arial Rounded MT Bold" panose="020F0704030504030204" pitchFamily="34" charset="0"/>
                    </a:rPr>
                    <a:t>New Plan</a:t>
                  </a:r>
                  <a:endParaRPr lang="en-US" altLang="en-US" sz="1400" dirty="0">
                    <a:latin typeface="Arial Rounded MT Bold" panose="020F0704030504030204" pitchFamily="34" charset="0"/>
                  </a:endParaRPr>
                </a:p>
              </p:txBody>
            </p:sp>
          </p:grpSp>
          <p:sp>
            <p:nvSpPr>
              <p:cNvPr id="23" name="Oval 22"/>
              <p:cNvSpPr/>
              <p:nvPr/>
            </p:nvSpPr>
            <p:spPr bwMode="auto">
              <a:xfrm>
                <a:off x="7117080" y="4438899"/>
                <a:ext cx="1371600" cy="1443741"/>
              </a:xfrm>
              <a:prstGeom prst="ellipse">
                <a:avLst/>
              </a:prstGeom>
              <a:gradFill flip="none" rotWithShape="1">
                <a:gsLst>
                  <a:gs pos="0">
                    <a:schemeClr val="bg1">
                      <a:shade val="30000"/>
                      <a:satMod val="115000"/>
                    </a:schemeClr>
                  </a:gs>
                  <a:gs pos="63000">
                    <a:schemeClr val="bg1">
                      <a:shade val="67500"/>
                      <a:satMod val="115000"/>
                      <a:alpha val="58000"/>
                    </a:schemeClr>
                  </a:gs>
                  <a:gs pos="100000">
                    <a:schemeClr val="bg1">
                      <a:shade val="100000"/>
                      <a:satMod val="115000"/>
                    </a:schemeClr>
                  </a:gs>
                </a:gsLst>
                <a:lin ang="13500000" scaled="1"/>
                <a:tileRect/>
              </a:gradFill>
              <a:ln w="12700" cap="flat" cmpd="sng" algn="ctr">
                <a:solidFill>
                  <a:schemeClr val="bg1"/>
                </a:solidFill>
                <a:prstDash val="solid"/>
                <a:round/>
                <a:headEnd type="none" w="med" len="med"/>
                <a:tailEnd type="none" w="med" len="med"/>
              </a:ln>
              <a:effectLst>
                <a:glow rad="711200">
                  <a:schemeClr val="bg1">
                    <a:alpha val="73000"/>
                  </a:schemeClr>
                </a:glow>
                <a:softEdge rad="609600"/>
              </a:effectLst>
            </p:spPr>
            <p:txBody>
              <a:bodyPr lIns="90487" tIns="44450" rIns="90487" bIns="44450"/>
              <a:lstStyle>
                <a:lvl1pPr marL="174625" indent="-174625"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spcBef>
                    <a:spcPct val="230000"/>
                  </a:spcBef>
                  <a:buClr>
                    <a:schemeClr val="tx1"/>
                  </a:buClr>
                  <a:defRPr/>
                </a:pPr>
                <a:endParaRPr lang="en-US" altLang="en-US" sz="1100" b="0" smtClean="0">
                  <a:cs typeface="+mn-cs"/>
                </a:endParaRPr>
              </a:p>
            </p:txBody>
          </p:sp>
        </p:gr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452" y="3295869"/>
              <a:ext cx="1672341" cy="167234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pic>
      </p:grpSp>
      <p:sp>
        <p:nvSpPr>
          <p:cNvPr id="27" name="TextBox 26"/>
          <p:cNvSpPr txBox="1"/>
          <p:nvPr/>
        </p:nvSpPr>
        <p:spPr>
          <a:xfrm>
            <a:off x="-9659" y="5289009"/>
            <a:ext cx="4353059"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chemeClr val="bg1"/>
                </a:solidFill>
                <a:effectLst/>
                <a:uFillTx/>
                <a:latin typeface="Bookman Old Style" panose="02050604050505020204" pitchFamily="18" charset="0"/>
              </a:rPr>
              <a:t>19 / CP.22</a:t>
            </a:r>
          </a:p>
          <a:p>
            <a:pPr marL="0" marR="0" indent="0" algn="ctr" defTabSz="457200" rtl="0" fontAlgn="auto" latinLnBrk="1" hangingPunct="0">
              <a:lnSpc>
                <a:spcPct val="100000"/>
              </a:lnSpc>
              <a:spcBef>
                <a:spcPts val="0"/>
              </a:spcBef>
              <a:spcAft>
                <a:spcPts val="0"/>
              </a:spcAft>
              <a:buClrTx/>
              <a:buSzTx/>
              <a:buFontTx/>
              <a:buNone/>
              <a:tabLst/>
            </a:pPr>
            <a:r>
              <a:rPr lang="en-US" dirty="0" smtClean="0">
                <a:solidFill>
                  <a:schemeClr val="bg1"/>
                </a:solidFill>
                <a:latin typeface="Bookman Old Style" panose="02050604050505020204" pitchFamily="18" charset="0"/>
              </a:rPr>
              <a:t>(Decision 19, </a:t>
            </a:r>
          </a:p>
          <a:p>
            <a:pPr marL="0" marR="0" indent="0" algn="ctr" defTabSz="457200" rtl="0" fontAlgn="auto" latinLnBrk="1" hangingPunct="0">
              <a:lnSpc>
                <a:spcPct val="100000"/>
              </a:lnSpc>
              <a:spcBef>
                <a:spcPts val="0"/>
              </a:spcBef>
              <a:spcAft>
                <a:spcPts val="0"/>
              </a:spcAft>
              <a:buClrTx/>
              <a:buSzTx/>
              <a:buFontTx/>
              <a:buNone/>
              <a:tabLst/>
            </a:pPr>
            <a:r>
              <a:rPr lang="en-US" dirty="0" smtClean="0">
                <a:solidFill>
                  <a:schemeClr val="bg1"/>
                </a:solidFill>
                <a:latin typeface="Bookman Old Style" panose="02050604050505020204" pitchFamily="18" charset="0"/>
              </a:rPr>
              <a:t>COP-22,  Marrakech, Morocco)</a:t>
            </a:r>
            <a:endParaRPr kumimoji="0" lang="en-US" sz="1800" b="0" i="0" u="none" strike="noStrike" cap="none" spc="0" normalizeH="0" baseline="0" dirty="0">
              <a:ln>
                <a:noFill/>
              </a:ln>
              <a:solidFill>
                <a:schemeClr val="bg1"/>
              </a:solidFill>
              <a:effectLst/>
              <a:uFillTx/>
              <a:latin typeface="Bookman Old Style" panose="02050604050505020204" pitchFamily="18" charset="0"/>
            </a:endParaRPr>
          </a:p>
        </p:txBody>
      </p:sp>
      <p:sp>
        <p:nvSpPr>
          <p:cNvPr id="28" name="Chevron 27"/>
          <p:cNvSpPr/>
          <p:nvPr/>
        </p:nvSpPr>
        <p:spPr>
          <a:xfrm>
            <a:off x="3505200" y="2486725"/>
            <a:ext cx="595313" cy="213201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endParaRPr lang="de-DE" altLang="en-US" sz="1800" smtClean="0">
              <a:cs typeface="Arial" pitchFamily="34" charset="0"/>
            </a:endParaRPr>
          </a:p>
        </p:txBody>
      </p:sp>
    </p:spTree>
    <p:extLst>
      <p:ext uri="{BB962C8B-B14F-4D97-AF65-F5344CB8AC3E}">
        <p14:creationId xmlns:p14="http://schemas.microsoft.com/office/powerpoint/2010/main" val="166319230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5" name="Titel 1"/>
          <p:cNvSpPr txBox="1">
            <a:spLocks/>
          </p:cNvSpPr>
          <p:nvPr/>
        </p:nvSpPr>
        <p:spPr bwMode="auto">
          <a:xfrm>
            <a:off x="0" y="1143000"/>
            <a:ext cx="9144000" cy="5486400"/>
          </a:xfrm>
          <a:prstGeom prst="rect">
            <a:avLst/>
          </a:prstGeom>
          <a:gradFill rotWithShape="1">
            <a:gsLst>
              <a:gs pos="0">
                <a:srgbClr val="00B0F0"/>
              </a:gs>
              <a:gs pos="75000">
                <a:srgbClr val="0070C0"/>
              </a:gs>
              <a:gs pos="100000">
                <a:srgbClr val="0070C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44450" rIns="0" bIns="44450" anchor="ctr"/>
          <a:lstStyle>
            <a:lvl1pPr defTabSz="762000"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defTabSz="76200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defTabSz="7620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defTabSz="7620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defTabSz="7620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defTabSz="7620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defTabSz="7620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defTabSz="7620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defTabSz="7620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gn="ctr">
              <a:lnSpc>
                <a:spcPct val="100000"/>
              </a:lnSpc>
              <a:spcBef>
                <a:spcPct val="0"/>
              </a:spcBef>
              <a:buFontTx/>
              <a:buNone/>
            </a:pPr>
            <a:endParaRPr lang="de-DE" altLang="en-US" sz="5400" b="1">
              <a:solidFill>
                <a:srgbClr val="FFFFFF"/>
              </a:solidFill>
              <a:latin typeface="Arial Bold" charset="0"/>
              <a:sym typeface="Arial Bold" charset="0"/>
            </a:endParaRPr>
          </a:p>
        </p:txBody>
      </p:sp>
      <p:grpSp>
        <p:nvGrpSpPr>
          <p:cNvPr id="50" name="Group 49"/>
          <p:cNvGrpSpPr/>
          <p:nvPr/>
        </p:nvGrpSpPr>
        <p:grpSpPr>
          <a:xfrm>
            <a:off x="420706" y="235721"/>
            <a:ext cx="8374062" cy="6453187"/>
            <a:chOff x="1836738" y="261938"/>
            <a:chExt cx="8374062" cy="6453187"/>
          </a:xfrm>
        </p:grpSpPr>
        <p:sp>
          <p:nvSpPr>
            <p:cNvPr id="51" name="Shape 126"/>
            <p:cNvSpPr>
              <a:spLocks noChangeArrowheads="1"/>
            </p:cNvSpPr>
            <p:nvPr/>
          </p:nvSpPr>
          <p:spPr bwMode="auto">
            <a:xfrm>
              <a:off x="3497263" y="261938"/>
              <a:ext cx="5335587" cy="5456237"/>
            </a:xfrm>
            <a:prstGeom prst="ellipse">
              <a:avLst/>
            </a:prstGeom>
            <a:noFill/>
            <a:ln w="190500">
              <a:solidFill>
                <a:srgbClr val="A5A5A5"/>
              </a:solidFill>
              <a:round/>
              <a:headEnd/>
              <a:tailEnd/>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gn="ctr" eaLnBrk="1" hangingPunct="1">
                <a:lnSpc>
                  <a:spcPct val="100000"/>
                </a:lnSpc>
                <a:spcBef>
                  <a:spcPct val="0"/>
                </a:spcBef>
                <a:buClr>
                  <a:srgbClr val="000000"/>
                </a:buClr>
                <a:buFontTx/>
                <a:buNone/>
              </a:pPr>
              <a:endParaRPr lang="de-DE" altLang="en-US" sz="900">
                <a:solidFill>
                  <a:srgbClr val="FFFFFF"/>
                </a:solidFill>
                <a:sym typeface="Calibri" pitchFamily="34" charset="0"/>
              </a:endParaRPr>
            </a:p>
          </p:txBody>
        </p:sp>
        <p:sp>
          <p:nvSpPr>
            <p:cNvPr id="52" name="Shape 127"/>
            <p:cNvSpPr>
              <a:spLocks noChangeArrowheads="1"/>
            </p:cNvSpPr>
            <p:nvPr/>
          </p:nvSpPr>
          <p:spPr bwMode="auto">
            <a:xfrm>
              <a:off x="4533900" y="3379788"/>
              <a:ext cx="3260725" cy="3335337"/>
            </a:xfrm>
            <a:prstGeom prst="ellipse">
              <a:avLst/>
            </a:prstGeom>
            <a:solidFill>
              <a:schemeClr val="bg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gn="ctr" eaLnBrk="1" hangingPunct="1">
                <a:lnSpc>
                  <a:spcPct val="100000"/>
                </a:lnSpc>
                <a:spcBef>
                  <a:spcPct val="0"/>
                </a:spcBef>
                <a:buClr>
                  <a:srgbClr val="000000"/>
                </a:buClr>
                <a:buFontTx/>
                <a:buNone/>
              </a:pPr>
              <a:endParaRPr lang="de-DE" altLang="en-US" sz="900">
                <a:solidFill>
                  <a:srgbClr val="FFFFFF"/>
                </a:solidFill>
                <a:sym typeface="Calibri" pitchFamily="34" charset="0"/>
              </a:endParaRPr>
            </a:p>
          </p:txBody>
        </p:sp>
        <p:sp>
          <p:nvSpPr>
            <p:cNvPr id="53" name="Shape 140"/>
            <p:cNvSpPr>
              <a:spLocks noChangeArrowheads="1"/>
            </p:cNvSpPr>
            <p:nvPr/>
          </p:nvSpPr>
          <p:spPr bwMode="auto">
            <a:xfrm>
              <a:off x="2882900" y="349250"/>
              <a:ext cx="3260725" cy="3333750"/>
            </a:xfrm>
            <a:prstGeom prst="ellipse">
              <a:avLst/>
            </a:prstGeom>
            <a:solidFill>
              <a:schemeClr val="bg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gn="ctr" eaLnBrk="1" hangingPunct="1">
                <a:lnSpc>
                  <a:spcPct val="100000"/>
                </a:lnSpc>
                <a:spcBef>
                  <a:spcPct val="0"/>
                </a:spcBef>
                <a:buClr>
                  <a:srgbClr val="000000"/>
                </a:buClr>
                <a:buFontTx/>
                <a:buNone/>
              </a:pPr>
              <a:endParaRPr lang="de-DE" altLang="en-US" sz="900">
                <a:solidFill>
                  <a:srgbClr val="FFFFFF"/>
                </a:solidFill>
                <a:sym typeface="Calibri" pitchFamily="34" charset="0"/>
              </a:endParaRPr>
            </a:p>
          </p:txBody>
        </p:sp>
        <p:sp>
          <p:nvSpPr>
            <p:cNvPr id="54" name="Shape 141"/>
            <p:cNvSpPr>
              <a:spLocks noChangeArrowheads="1"/>
            </p:cNvSpPr>
            <p:nvPr/>
          </p:nvSpPr>
          <p:spPr bwMode="auto">
            <a:xfrm>
              <a:off x="6207125" y="349250"/>
              <a:ext cx="3260725" cy="3333750"/>
            </a:xfrm>
            <a:prstGeom prst="ellipse">
              <a:avLst/>
            </a:prstGeom>
            <a:solidFill>
              <a:schemeClr val="bg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gn="ctr" eaLnBrk="1" hangingPunct="1">
                <a:lnSpc>
                  <a:spcPct val="100000"/>
                </a:lnSpc>
                <a:spcBef>
                  <a:spcPct val="0"/>
                </a:spcBef>
                <a:buClr>
                  <a:srgbClr val="000000"/>
                </a:buClr>
                <a:buFontTx/>
                <a:buNone/>
              </a:pPr>
              <a:endParaRPr lang="de-DE" altLang="en-US" sz="900">
                <a:solidFill>
                  <a:srgbClr val="FFFFFF"/>
                </a:solidFill>
                <a:sym typeface="Calibri" pitchFamily="34" charset="0"/>
              </a:endParaRPr>
            </a:p>
          </p:txBody>
        </p:sp>
        <p:grpSp>
          <p:nvGrpSpPr>
            <p:cNvPr id="55" name="Group 58"/>
            <p:cNvGrpSpPr>
              <a:grpSpLocks/>
            </p:cNvGrpSpPr>
            <p:nvPr/>
          </p:nvGrpSpPr>
          <p:grpSpPr bwMode="auto">
            <a:xfrm>
              <a:off x="3502025" y="952500"/>
              <a:ext cx="5332413" cy="5024438"/>
              <a:chOff x="1707806" y="1038164"/>
              <a:chExt cx="5331979" cy="5024941"/>
            </a:xfrm>
          </p:grpSpPr>
          <p:sp>
            <p:nvSpPr>
              <p:cNvPr id="91" name="Shape 129"/>
              <p:cNvSpPr/>
              <p:nvPr/>
            </p:nvSpPr>
            <p:spPr>
              <a:xfrm>
                <a:off x="3380895" y="3989622"/>
                <a:ext cx="1995326" cy="2073483"/>
              </a:xfrm>
              <a:prstGeom prst="blockArc">
                <a:avLst>
                  <a:gd name="adj1" fmla="val 9057867"/>
                  <a:gd name="adj2" fmla="val 16252686"/>
                  <a:gd name="adj3" fmla="val 4641"/>
                </a:avLst>
              </a:prstGeom>
              <a:solidFill>
                <a:srgbClr val="00D2DA"/>
              </a:solidFill>
              <a:ln>
                <a:noFill/>
              </a:ln>
            </p:spPr>
            <p:txBody>
              <a:bodyPr lIns="91425" tIns="91425" rIns="91425" bIns="91425" anchor="ctr"/>
              <a:lstStyle/>
              <a:p>
                <a:pPr fontAlgn="auto">
                  <a:spcBef>
                    <a:spcPts val="0"/>
                  </a:spcBef>
                  <a:spcAft>
                    <a:spcPts val="0"/>
                  </a:spcAft>
                  <a:defRPr/>
                </a:pPr>
                <a:endParaRPr sz="800">
                  <a:solidFill>
                    <a:prstClr val="black"/>
                  </a:solidFill>
                  <a:latin typeface="Arial" charset="0"/>
                  <a:ea typeface="ＭＳ Ｐゴシック" charset="0"/>
                </a:endParaRPr>
              </a:p>
            </p:txBody>
          </p:sp>
          <p:sp>
            <p:nvSpPr>
              <p:cNvPr id="92" name="Shape 130"/>
              <p:cNvSpPr/>
              <p:nvPr/>
            </p:nvSpPr>
            <p:spPr>
              <a:xfrm>
                <a:off x="3377720" y="3981684"/>
                <a:ext cx="1993738" cy="2073483"/>
              </a:xfrm>
              <a:prstGeom prst="blockArc">
                <a:avLst>
                  <a:gd name="adj1" fmla="val 1745754"/>
                  <a:gd name="adj2" fmla="val 9112068"/>
                  <a:gd name="adj3" fmla="val 4641"/>
                </a:avLst>
              </a:prstGeom>
              <a:solidFill>
                <a:srgbClr val="F29200"/>
              </a:solidFill>
              <a:ln>
                <a:noFill/>
              </a:ln>
            </p:spPr>
            <p:txBody>
              <a:bodyPr lIns="91425" tIns="91425" rIns="91425" bIns="91425" anchor="ctr"/>
              <a:lstStyle/>
              <a:p>
                <a:pPr fontAlgn="auto">
                  <a:spcBef>
                    <a:spcPts val="0"/>
                  </a:spcBef>
                  <a:spcAft>
                    <a:spcPts val="0"/>
                  </a:spcAft>
                  <a:defRPr/>
                </a:pPr>
                <a:endParaRPr sz="800">
                  <a:solidFill>
                    <a:prstClr val="black"/>
                  </a:solidFill>
                  <a:latin typeface="Arial" charset="0"/>
                  <a:ea typeface="ＭＳ Ｐゴシック" charset="0"/>
                </a:endParaRPr>
              </a:p>
            </p:txBody>
          </p:sp>
          <p:sp>
            <p:nvSpPr>
              <p:cNvPr id="93" name="Shape 143"/>
              <p:cNvSpPr/>
              <p:nvPr/>
            </p:nvSpPr>
            <p:spPr>
              <a:xfrm>
                <a:off x="1707806" y="1038164"/>
                <a:ext cx="1993738" cy="2073483"/>
              </a:xfrm>
              <a:prstGeom prst="blockArc">
                <a:avLst>
                  <a:gd name="adj1" fmla="val 9057867"/>
                  <a:gd name="adj2" fmla="val 16252686"/>
                  <a:gd name="adj3" fmla="val 4641"/>
                </a:avLst>
              </a:prstGeom>
              <a:solidFill>
                <a:srgbClr val="00D2DA"/>
              </a:solidFill>
              <a:ln>
                <a:noFill/>
              </a:ln>
            </p:spPr>
            <p:txBody>
              <a:bodyPr lIns="91425" tIns="91425" rIns="91425" bIns="91425" anchor="ctr"/>
              <a:lstStyle/>
              <a:p>
                <a:pPr fontAlgn="auto">
                  <a:spcBef>
                    <a:spcPts val="0"/>
                  </a:spcBef>
                  <a:spcAft>
                    <a:spcPts val="0"/>
                  </a:spcAft>
                  <a:defRPr/>
                </a:pPr>
                <a:endParaRPr sz="800">
                  <a:solidFill>
                    <a:prstClr val="black"/>
                  </a:solidFill>
                  <a:latin typeface="Arial" charset="0"/>
                  <a:ea typeface="ＭＳ Ｐゴシック" charset="0"/>
                </a:endParaRPr>
              </a:p>
            </p:txBody>
          </p:sp>
          <p:sp>
            <p:nvSpPr>
              <p:cNvPr id="94" name="Shape 145"/>
              <p:cNvSpPr/>
              <p:nvPr/>
            </p:nvSpPr>
            <p:spPr>
              <a:xfrm>
                <a:off x="1722093" y="1038164"/>
                <a:ext cx="1993738" cy="2073483"/>
              </a:xfrm>
              <a:prstGeom prst="blockArc">
                <a:avLst>
                  <a:gd name="adj1" fmla="val 16200000"/>
                  <a:gd name="adj2" fmla="val 1800000"/>
                  <a:gd name="adj3" fmla="val 4641"/>
                </a:avLst>
              </a:prstGeom>
              <a:solidFill>
                <a:srgbClr val="009FE3"/>
              </a:solidFill>
              <a:ln>
                <a:noFill/>
              </a:ln>
            </p:spPr>
            <p:txBody>
              <a:bodyPr lIns="91425" tIns="91425" rIns="91425" bIns="91425" anchor="ctr"/>
              <a:lstStyle/>
              <a:p>
                <a:pPr fontAlgn="auto">
                  <a:spcBef>
                    <a:spcPts val="0"/>
                  </a:spcBef>
                  <a:spcAft>
                    <a:spcPts val="0"/>
                  </a:spcAft>
                  <a:defRPr/>
                </a:pPr>
                <a:endParaRPr sz="800">
                  <a:solidFill>
                    <a:prstClr val="black"/>
                  </a:solidFill>
                  <a:latin typeface="Arial" charset="0"/>
                  <a:ea typeface="ＭＳ Ｐゴシック" charset="0"/>
                </a:endParaRPr>
              </a:p>
            </p:txBody>
          </p:sp>
          <p:sp>
            <p:nvSpPr>
              <p:cNvPr id="95" name="Shape 155"/>
              <p:cNvSpPr/>
              <p:nvPr/>
            </p:nvSpPr>
            <p:spPr>
              <a:xfrm>
                <a:off x="5031760" y="1038164"/>
                <a:ext cx="1993738" cy="2073483"/>
              </a:xfrm>
              <a:prstGeom prst="blockArc">
                <a:avLst>
                  <a:gd name="adj1" fmla="val 9057867"/>
                  <a:gd name="adj2" fmla="val 16252686"/>
                  <a:gd name="adj3" fmla="val 4641"/>
                </a:avLst>
              </a:prstGeom>
              <a:solidFill>
                <a:srgbClr val="00D2DA"/>
              </a:solidFill>
              <a:ln>
                <a:noFill/>
              </a:ln>
            </p:spPr>
            <p:txBody>
              <a:bodyPr lIns="91425" tIns="91425" rIns="91425" bIns="91425" anchor="ctr"/>
              <a:lstStyle/>
              <a:p>
                <a:pPr fontAlgn="auto">
                  <a:spcBef>
                    <a:spcPts val="0"/>
                  </a:spcBef>
                  <a:spcAft>
                    <a:spcPts val="0"/>
                  </a:spcAft>
                  <a:defRPr/>
                </a:pPr>
                <a:endParaRPr sz="800">
                  <a:solidFill>
                    <a:prstClr val="black"/>
                  </a:solidFill>
                  <a:latin typeface="Arial" charset="0"/>
                  <a:ea typeface="ＭＳ Ｐゴシック" charset="0"/>
                </a:endParaRPr>
              </a:p>
            </p:txBody>
          </p:sp>
          <p:sp>
            <p:nvSpPr>
              <p:cNvPr id="96" name="Shape 157"/>
              <p:cNvSpPr/>
              <p:nvPr/>
            </p:nvSpPr>
            <p:spPr>
              <a:xfrm>
                <a:off x="5046047" y="1038164"/>
                <a:ext cx="1993738" cy="2073483"/>
              </a:xfrm>
              <a:prstGeom prst="blockArc">
                <a:avLst>
                  <a:gd name="adj1" fmla="val 16200000"/>
                  <a:gd name="adj2" fmla="val 1800000"/>
                  <a:gd name="adj3" fmla="val 4641"/>
                </a:avLst>
              </a:prstGeom>
              <a:solidFill>
                <a:srgbClr val="009FE3"/>
              </a:solidFill>
              <a:ln>
                <a:noFill/>
              </a:ln>
            </p:spPr>
            <p:txBody>
              <a:bodyPr lIns="91425" tIns="91425" rIns="91425" bIns="91425" anchor="ctr"/>
              <a:lstStyle/>
              <a:p>
                <a:pPr fontAlgn="auto">
                  <a:spcBef>
                    <a:spcPts val="0"/>
                  </a:spcBef>
                  <a:spcAft>
                    <a:spcPts val="0"/>
                  </a:spcAft>
                  <a:defRPr/>
                </a:pPr>
                <a:endParaRPr sz="800">
                  <a:solidFill>
                    <a:prstClr val="black"/>
                  </a:solidFill>
                  <a:latin typeface="Arial" charset="0"/>
                  <a:ea typeface="ＭＳ Ｐゴシック" charset="0"/>
                </a:endParaRPr>
              </a:p>
            </p:txBody>
          </p:sp>
          <p:sp>
            <p:nvSpPr>
              <p:cNvPr id="97" name="Shape 131"/>
              <p:cNvSpPr/>
              <p:nvPr/>
            </p:nvSpPr>
            <p:spPr>
              <a:xfrm>
                <a:off x="3372958" y="3989622"/>
                <a:ext cx="1995325" cy="2073483"/>
              </a:xfrm>
              <a:prstGeom prst="blockArc">
                <a:avLst>
                  <a:gd name="adj1" fmla="val 16200000"/>
                  <a:gd name="adj2" fmla="val 1800000"/>
                  <a:gd name="adj3" fmla="val 4641"/>
                </a:avLst>
              </a:prstGeom>
              <a:solidFill>
                <a:srgbClr val="009FE3"/>
              </a:solidFill>
              <a:ln>
                <a:noFill/>
              </a:ln>
            </p:spPr>
            <p:txBody>
              <a:bodyPr lIns="91425" tIns="91425" rIns="91425" bIns="91425" anchor="ctr"/>
              <a:lstStyle/>
              <a:p>
                <a:pPr fontAlgn="auto">
                  <a:spcBef>
                    <a:spcPts val="0"/>
                  </a:spcBef>
                  <a:spcAft>
                    <a:spcPts val="0"/>
                  </a:spcAft>
                  <a:defRPr/>
                </a:pPr>
                <a:endParaRPr sz="800">
                  <a:solidFill>
                    <a:prstClr val="black"/>
                  </a:solidFill>
                  <a:latin typeface="Arial" charset="0"/>
                  <a:ea typeface="ＭＳ Ｐゴシック" charset="0"/>
                </a:endParaRPr>
              </a:p>
            </p:txBody>
          </p:sp>
          <p:sp>
            <p:nvSpPr>
              <p:cNvPr id="98" name="Shape 144"/>
              <p:cNvSpPr/>
              <p:nvPr/>
            </p:nvSpPr>
            <p:spPr>
              <a:xfrm>
                <a:off x="1715743" y="1052453"/>
                <a:ext cx="1992150" cy="2073483"/>
              </a:xfrm>
              <a:prstGeom prst="blockArc">
                <a:avLst>
                  <a:gd name="adj1" fmla="val 1745754"/>
                  <a:gd name="adj2" fmla="val 9112068"/>
                  <a:gd name="adj3" fmla="val 4641"/>
                </a:avLst>
              </a:prstGeom>
              <a:solidFill>
                <a:srgbClr val="F29200"/>
              </a:solidFill>
              <a:ln>
                <a:noFill/>
              </a:ln>
            </p:spPr>
            <p:txBody>
              <a:bodyPr lIns="91425" tIns="91425" rIns="91425" bIns="91425" anchor="ctr"/>
              <a:lstStyle/>
              <a:p>
                <a:pPr fontAlgn="auto">
                  <a:spcBef>
                    <a:spcPts val="0"/>
                  </a:spcBef>
                  <a:spcAft>
                    <a:spcPts val="0"/>
                  </a:spcAft>
                  <a:defRPr/>
                </a:pPr>
                <a:endParaRPr sz="800">
                  <a:solidFill>
                    <a:prstClr val="black"/>
                  </a:solidFill>
                  <a:latin typeface="Arial" charset="0"/>
                  <a:ea typeface="ＭＳ Ｐゴシック" charset="0"/>
                </a:endParaRPr>
              </a:p>
            </p:txBody>
          </p:sp>
          <p:sp>
            <p:nvSpPr>
              <p:cNvPr id="99" name="Shape 156"/>
              <p:cNvSpPr/>
              <p:nvPr/>
            </p:nvSpPr>
            <p:spPr>
              <a:xfrm>
                <a:off x="5039698" y="1052453"/>
                <a:ext cx="1992150" cy="2071894"/>
              </a:xfrm>
              <a:prstGeom prst="blockArc">
                <a:avLst>
                  <a:gd name="adj1" fmla="val 1745754"/>
                  <a:gd name="adj2" fmla="val 9112068"/>
                  <a:gd name="adj3" fmla="val 4641"/>
                </a:avLst>
              </a:prstGeom>
              <a:solidFill>
                <a:srgbClr val="F29200"/>
              </a:solidFill>
              <a:ln>
                <a:noFill/>
              </a:ln>
            </p:spPr>
            <p:txBody>
              <a:bodyPr lIns="91425" tIns="91425" rIns="91425" bIns="91425" anchor="ctr"/>
              <a:lstStyle/>
              <a:p>
                <a:pPr fontAlgn="auto">
                  <a:spcBef>
                    <a:spcPts val="0"/>
                  </a:spcBef>
                  <a:spcAft>
                    <a:spcPts val="0"/>
                  </a:spcAft>
                  <a:defRPr/>
                </a:pPr>
                <a:endParaRPr sz="800">
                  <a:solidFill>
                    <a:prstClr val="black"/>
                  </a:solidFill>
                  <a:latin typeface="Arial" charset="0"/>
                  <a:ea typeface="ＭＳ Ｐゴシック" charset="0"/>
                </a:endParaRPr>
              </a:p>
            </p:txBody>
          </p:sp>
        </p:grpSp>
        <p:grpSp>
          <p:nvGrpSpPr>
            <p:cNvPr id="56" name="Group 68"/>
            <p:cNvGrpSpPr>
              <a:grpSpLocks/>
            </p:cNvGrpSpPr>
            <p:nvPr/>
          </p:nvGrpSpPr>
          <p:grpSpPr bwMode="auto">
            <a:xfrm>
              <a:off x="4054475" y="1511300"/>
              <a:ext cx="4248986" cy="3905250"/>
              <a:chOff x="2260605" y="1597646"/>
              <a:chExt cx="4248675" cy="3905191"/>
            </a:xfrm>
          </p:grpSpPr>
          <p:sp>
            <p:nvSpPr>
              <p:cNvPr id="85" name="Shape 132"/>
              <p:cNvSpPr>
                <a:spLocks noChangeArrowheads="1"/>
              </p:cNvSpPr>
              <p:nvPr/>
            </p:nvSpPr>
            <p:spPr bwMode="auto">
              <a:xfrm>
                <a:off x="3912265" y="4549234"/>
                <a:ext cx="916976" cy="953603"/>
              </a:xfrm>
              <a:prstGeom prst="ellipse">
                <a:avLst/>
              </a:prstGeom>
              <a:solidFill>
                <a:srgbClr val="4F81BD"/>
              </a:solidFill>
              <a:ln w="25400">
                <a:solidFill>
                  <a:srgbClr val="FFFFFF"/>
                </a:solidFill>
                <a:round/>
                <a:headEnd/>
                <a:tailEnd/>
              </a:ln>
            </p:spPr>
            <p:txBody>
              <a:bodyPr lIns="91425" tIns="91425" rIns="91425" bIns="91425"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de-DE" altLang="en-US" sz="800">
                  <a:solidFill>
                    <a:srgbClr val="000000"/>
                  </a:solidFill>
                  <a:latin typeface="Arial" pitchFamily="34" charset="0"/>
                </a:endParaRPr>
              </a:p>
            </p:txBody>
          </p:sp>
          <p:sp>
            <p:nvSpPr>
              <p:cNvPr id="86" name="Shape 146"/>
              <p:cNvSpPr>
                <a:spLocks noChangeArrowheads="1"/>
              </p:cNvSpPr>
              <p:nvPr/>
            </p:nvSpPr>
            <p:spPr bwMode="auto">
              <a:xfrm>
                <a:off x="2260605" y="1597646"/>
                <a:ext cx="917596" cy="954248"/>
              </a:xfrm>
              <a:prstGeom prst="ellipse">
                <a:avLst/>
              </a:prstGeom>
              <a:solidFill>
                <a:srgbClr val="4F81BD"/>
              </a:solidFill>
              <a:ln w="25400">
                <a:solidFill>
                  <a:srgbClr val="FFFFFF"/>
                </a:solidFill>
                <a:round/>
                <a:headEnd/>
                <a:tailEnd/>
              </a:ln>
            </p:spPr>
            <p:txBody>
              <a:bodyPr lIns="91425" tIns="91425" rIns="91425" bIns="91425"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de-DE" altLang="en-US" sz="800">
                  <a:solidFill>
                    <a:srgbClr val="000000"/>
                  </a:solidFill>
                  <a:latin typeface="Arial" pitchFamily="34" charset="0"/>
                </a:endParaRPr>
              </a:p>
            </p:txBody>
          </p:sp>
          <p:sp>
            <p:nvSpPr>
              <p:cNvPr id="87" name="Shape 158"/>
              <p:cNvSpPr>
                <a:spLocks noChangeArrowheads="1"/>
              </p:cNvSpPr>
              <p:nvPr/>
            </p:nvSpPr>
            <p:spPr bwMode="auto">
              <a:xfrm>
                <a:off x="5584457" y="1597665"/>
                <a:ext cx="917637" cy="954291"/>
              </a:xfrm>
              <a:prstGeom prst="ellipse">
                <a:avLst/>
              </a:prstGeom>
              <a:solidFill>
                <a:srgbClr val="4F81BD"/>
              </a:solidFill>
              <a:ln w="25400">
                <a:solidFill>
                  <a:srgbClr val="FFFFFF"/>
                </a:solidFill>
                <a:round/>
                <a:headEnd/>
                <a:tailEnd/>
              </a:ln>
            </p:spPr>
            <p:txBody>
              <a:bodyPr lIns="91425" tIns="91425" rIns="91425" bIns="91425"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de-DE" altLang="en-US" sz="800">
                  <a:solidFill>
                    <a:srgbClr val="000000"/>
                  </a:solidFill>
                  <a:latin typeface="Arial" pitchFamily="34" charset="0"/>
                </a:endParaRPr>
              </a:p>
            </p:txBody>
          </p:sp>
          <p:sp>
            <p:nvSpPr>
              <p:cNvPr id="88" name="Shape 133"/>
              <p:cNvSpPr txBox="1">
                <a:spLocks noChangeArrowheads="1"/>
              </p:cNvSpPr>
              <p:nvPr/>
            </p:nvSpPr>
            <p:spPr bwMode="auto">
              <a:xfrm>
                <a:off x="3944096" y="4662346"/>
                <a:ext cx="811012" cy="67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550" tIns="35550" rIns="35550" bIns="35550"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gn="ctr" eaLnBrk="1" hangingPunct="1">
                  <a:spcBef>
                    <a:spcPct val="0"/>
                  </a:spcBef>
                  <a:buSzPct val="25000"/>
                  <a:buFontTx/>
                  <a:buNone/>
                </a:pPr>
                <a:r>
                  <a:rPr lang="en-GB" altLang="en-US" sz="1600" b="1" dirty="0">
                    <a:solidFill>
                      <a:srgbClr val="FFFFFF"/>
                    </a:solidFill>
                    <a:latin typeface="Arial" pitchFamily="34" charset="0"/>
                    <a:sym typeface="Arial" pitchFamily="34" charset="0"/>
                  </a:rPr>
                  <a:t>Energy</a:t>
                </a:r>
              </a:p>
            </p:txBody>
          </p:sp>
          <p:sp>
            <p:nvSpPr>
              <p:cNvPr id="89" name="Shape 147"/>
              <p:cNvSpPr txBox="1">
                <a:spLocks noChangeArrowheads="1"/>
              </p:cNvSpPr>
              <p:nvPr/>
            </p:nvSpPr>
            <p:spPr bwMode="auto">
              <a:xfrm>
                <a:off x="2394984" y="1737393"/>
                <a:ext cx="648838" cy="67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550" tIns="35550" rIns="35550" bIns="35550"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gn="ctr" eaLnBrk="1" hangingPunct="1">
                  <a:spcBef>
                    <a:spcPct val="0"/>
                  </a:spcBef>
                  <a:buSzPct val="25000"/>
                  <a:buFontTx/>
                  <a:buNone/>
                </a:pPr>
                <a:r>
                  <a:rPr lang="en-GB" altLang="en-US" sz="1600" b="1" dirty="0">
                    <a:solidFill>
                      <a:srgbClr val="FFFFFF"/>
                    </a:solidFill>
                    <a:latin typeface="Arial" pitchFamily="34" charset="0"/>
                    <a:sym typeface="Arial" pitchFamily="34" charset="0"/>
                  </a:rPr>
                  <a:t>Water</a:t>
                </a:r>
              </a:p>
            </p:txBody>
          </p:sp>
          <p:sp>
            <p:nvSpPr>
              <p:cNvPr id="90" name="Shape 159"/>
              <p:cNvSpPr txBox="1">
                <a:spLocks noChangeArrowheads="1"/>
              </p:cNvSpPr>
              <p:nvPr/>
            </p:nvSpPr>
            <p:spPr bwMode="auto">
              <a:xfrm>
                <a:off x="5670427" y="1737418"/>
                <a:ext cx="838853" cy="67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550" tIns="35550" rIns="35550" bIns="35550"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gn="ctr" eaLnBrk="1" hangingPunct="1">
                  <a:spcBef>
                    <a:spcPct val="0"/>
                  </a:spcBef>
                  <a:buSzPct val="25000"/>
                  <a:buFontTx/>
                  <a:buNone/>
                </a:pPr>
                <a:r>
                  <a:rPr lang="en-GB" altLang="en-US" sz="1600" b="1" dirty="0">
                    <a:solidFill>
                      <a:srgbClr val="FFFFFF"/>
                    </a:solidFill>
                    <a:latin typeface="Arial" pitchFamily="34" charset="0"/>
                    <a:sym typeface="Arial" pitchFamily="34" charset="0"/>
                  </a:rPr>
                  <a:t>Carbon</a:t>
                </a:r>
                <a:endParaRPr lang="en-GB" altLang="en-US" sz="1100" b="1" dirty="0">
                  <a:solidFill>
                    <a:srgbClr val="FFFFFF"/>
                  </a:solidFill>
                  <a:latin typeface="Arial" pitchFamily="34" charset="0"/>
                  <a:sym typeface="Arial" pitchFamily="34" charset="0"/>
                </a:endParaRPr>
              </a:p>
            </p:txBody>
          </p:sp>
        </p:grpSp>
        <p:grpSp>
          <p:nvGrpSpPr>
            <p:cNvPr id="57" name="Group 75"/>
            <p:cNvGrpSpPr>
              <a:grpSpLocks/>
            </p:cNvGrpSpPr>
            <p:nvPr/>
          </p:nvGrpSpPr>
          <p:grpSpPr bwMode="auto">
            <a:xfrm>
              <a:off x="4699000" y="1908175"/>
              <a:ext cx="4621213" cy="4125913"/>
              <a:chOff x="2905287" y="1993535"/>
              <a:chExt cx="4620578" cy="4126006"/>
            </a:xfrm>
          </p:grpSpPr>
          <p:sp>
            <p:nvSpPr>
              <p:cNvPr id="79" name="Shape 136"/>
              <p:cNvSpPr>
                <a:spLocks noChangeArrowheads="1"/>
              </p:cNvSpPr>
              <p:nvPr/>
            </p:nvSpPr>
            <p:spPr bwMode="auto">
              <a:xfrm>
                <a:off x="4525835" y="4945570"/>
                <a:ext cx="1377076" cy="1173971"/>
              </a:xfrm>
              <a:prstGeom prst="ellipse">
                <a:avLst/>
              </a:prstGeom>
              <a:solidFill>
                <a:srgbClr val="FED6A5"/>
              </a:solidFill>
              <a:ln w="25400">
                <a:solidFill>
                  <a:srgbClr val="FFFFFF"/>
                </a:solidFill>
                <a:round/>
                <a:headEnd/>
                <a:tailEnd/>
              </a:ln>
            </p:spPr>
            <p:txBody>
              <a:bodyPr lIns="91425" tIns="91425" rIns="91425" bIns="91425"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de-DE" altLang="en-US" sz="800">
                  <a:solidFill>
                    <a:srgbClr val="000000"/>
                  </a:solidFill>
                  <a:latin typeface="Arial" pitchFamily="34" charset="0"/>
                </a:endParaRPr>
              </a:p>
            </p:txBody>
          </p:sp>
          <p:sp>
            <p:nvSpPr>
              <p:cNvPr id="80" name="Shape 137"/>
              <p:cNvSpPr txBox="1"/>
              <p:nvPr/>
            </p:nvSpPr>
            <p:spPr>
              <a:xfrm>
                <a:off x="4727487" y="5117805"/>
                <a:ext cx="973004" cy="830282"/>
              </a:xfrm>
              <a:prstGeom prst="rect">
                <a:avLst/>
              </a:prstGeom>
              <a:noFill/>
              <a:ln>
                <a:noFill/>
              </a:ln>
            </p:spPr>
            <p:txBody>
              <a:bodyPr lIns="30475" tIns="30475" rIns="30475" bIns="30475" anchor="ctr"/>
              <a:lstStyle/>
              <a:p>
                <a:pPr algn="ctr" fontAlgn="auto">
                  <a:lnSpc>
                    <a:spcPct val="90000"/>
                  </a:lnSpc>
                  <a:spcBef>
                    <a:spcPts val="0"/>
                  </a:spcBef>
                  <a:spcAft>
                    <a:spcPts val="0"/>
                  </a:spcAft>
                  <a:buSzPct val="25000"/>
                  <a:defRPr/>
                </a:pPr>
                <a:r>
                  <a:rPr lang="en-GB" sz="1050" dirty="0">
                    <a:solidFill>
                      <a:srgbClr val="000000"/>
                    </a:solidFill>
                    <a:latin typeface="Calibri"/>
                    <a:ea typeface="Calibri"/>
                    <a:cs typeface="Calibri"/>
                    <a:sym typeface="Calibri"/>
                  </a:rPr>
                  <a:t>Albedo,</a:t>
                </a:r>
                <a:br>
                  <a:rPr lang="en-GB" sz="1050" dirty="0">
                    <a:solidFill>
                      <a:srgbClr val="000000"/>
                    </a:solidFill>
                    <a:latin typeface="Calibri"/>
                    <a:ea typeface="Calibri"/>
                    <a:cs typeface="Calibri"/>
                    <a:sym typeface="Calibri"/>
                  </a:rPr>
                </a:br>
                <a:r>
                  <a:rPr lang="en-GB" sz="1050" i="1" dirty="0">
                    <a:solidFill>
                      <a:srgbClr val="000000"/>
                    </a:solidFill>
                    <a:latin typeface="Calibri"/>
                    <a:ea typeface="Calibri"/>
                    <a:cs typeface="Calibri"/>
                    <a:sym typeface="Calibri"/>
                  </a:rPr>
                  <a:t>Latent and Sensible Heat</a:t>
                </a:r>
                <a:r>
                  <a:rPr lang="en-GB" sz="1050" dirty="0">
                    <a:solidFill>
                      <a:srgbClr val="000000"/>
                    </a:solidFill>
                    <a:latin typeface="Calibri"/>
                    <a:ea typeface="Calibri"/>
                    <a:cs typeface="Calibri"/>
                    <a:sym typeface="Calibri"/>
                  </a:rPr>
                  <a:t> fluxes, Land Surface Temperature</a:t>
                </a:r>
              </a:p>
            </p:txBody>
          </p:sp>
          <p:sp>
            <p:nvSpPr>
              <p:cNvPr id="81" name="Shape 150"/>
              <p:cNvSpPr>
                <a:spLocks noChangeArrowheads="1"/>
              </p:cNvSpPr>
              <p:nvPr/>
            </p:nvSpPr>
            <p:spPr bwMode="auto">
              <a:xfrm>
                <a:off x="2905287" y="1993608"/>
                <a:ext cx="1314476" cy="1174765"/>
              </a:xfrm>
              <a:prstGeom prst="ellipse">
                <a:avLst/>
              </a:prstGeom>
              <a:solidFill>
                <a:srgbClr val="FED6A5"/>
              </a:solidFill>
              <a:ln w="25400">
                <a:solidFill>
                  <a:srgbClr val="FFFFFF"/>
                </a:solidFill>
                <a:round/>
                <a:headEnd/>
                <a:tailEnd/>
              </a:ln>
            </p:spPr>
            <p:txBody>
              <a:bodyPr lIns="91425" tIns="91425" rIns="91425" bIns="91425"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de-DE" altLang="en-US" sz="800">
                  <a:solidFill>
                    <a:srgbClr val="000000"/>
                  </a:solidFill>
                  <a:latin typeface="Arial" pitchFamily="34" charset="0"/>
                </a:endParaRPr>
              </a:p>
            </p:txBody>
          </p:sp>
          <p:sp>
            <p:nvSpPr>
              <p:cNvPr id="82" name="Shape 151"/>
              <p:cNvSpPr txBox="1"/>
              <p:nvPr/>
            </p:nvSpPr>
            <p:spPr>
              <a:xfrm>
                <a:off x="3097349" y="2164989"/>
                <a:ext cx="930147" cy="831869"/>
              </a:xfrm>
              <a:prstGeom prst="rect">
                <a:avLst/>
              </a:prstGeom>
              <a:noFill/>
              <a:ln>
                <a:noFill/>
              </a:ln>
            </p:spPr>
            <p:txBody>
              <a:bodyPr lIns="30475" tIns="30475" rIns="30475" bIns="30475" anchor="ctr"/>
              <a:lstStyle/>
              <a:p>
                <a:pPr algn="ctr" fontAlgn="auto">
                  <a:lnSpc>
                    <a:spcPct val="90000"/>
                  </a:lnSpc>
                  <a:spcBef>
                    <a:spcPts val="0"/>
                  </a:spcBef>
                  <a:spcAft>
                    <a:spcPts val="0"/>
                  </a:spcAft>
                  <a:buSzPct val="25000"/>
                  <a:defRPr/>
                </a:pPr>
                <a:r>
                  <a:rPr lang="en-GB" sz="1050" dirty="0">
                    <a:solidFill>
                      <a:srgbClr val="000000"/>
                    </a:solidFill>
                    <a:latin typeface="Calibri"/>
                    <a:ea typeface="Calibri"/>
                    <a:cs typeface="Calibri"/>
                    <a:sym typeface="Calibri"/>
                  </a:rPr>
                  <a:t>Soil Moisture,</a:t>
                </a:r>
                <a:br>
                  <a:rPr lang="en-GB" sz="1050" dirty="0">
                    <a:solidFill>
                      <a:srgbClr val="000000"/>
                    </a:solidFill>
                    <a:latin typeface="Calibri"/>
                    <a:ea typeface="Calibri"/>
                    <a:cs typeface="Calibri"/>
                    <a:sym typeface="Calibri"/>
                  </a:rPr>
                </a:br>
                <a:r>
                  <a:rPr lang="en-GB" sz="1050" dirty="0">
                    <a:solidFill>
                      <a:srgbClr val="000000"/>
                    </a:solidFill>
                    <a:latin typeface="Calibri"/>
                    <a:ea typeface="Calibri"/>
                    <a:cs typeface="Calibri"/>
                    <a:sym typeface="Calibri"/>
                  </a:rPr>
                  <a:t>River </a:t>
                </a:r>
                <a:r>
                  <a:rPr lang="en-GB" sz="1050" dirty="0" smtClean="0">
                    <a:solidFill>
                      <a:srgbClr val="000000"/>
                    </a:solidFill>
                    <a:latin typeface="Calibri"/>
                    <a:ea typeface="Calibri"/>
                    <a:cs typeface="Calibri"/>
                    <a:sym typeface="Calibri"/>
                  </a:rPr>
                  <a:t>Discharge</a:t>
                </a:r>
                <a:r>
                  <a:rPr lang="en-GB" sz="1050" dirty="0">
                    <a:solidFill>
                      <a:srgbClr val="000000"/>
                    </a:solidFill>
                    <a:latin typeface="Calibri"/>
                    <a:ea typeface="Calibri"/>
                    <a:cs typeface="Calibri"/>
                    <a:sym typeface="Calibri"/>
                  </a:rPr>
                  <a:t>,</a:t>
                </a:r>
                <a:br>
                  <a:rPr lang="en-GB" sz="1050" dirty="0">
                    <a:solidFill>
                      <a:srgbClr val="000000"/>
                    </a:solidFill>
                    <a:latin typeface="Calibri"/>
                    <a:ea typeface="Calibri"/>
                    <a:cs typeface="Calibri"/>
                    <a:sym typeface="Calibri"/>
                  </a:rPr>
                </a:br>
                <a:r>
                  <a:rPr lang="en-GB" sz="1050" dirty="0">
                    <a:solidFill>
                      <a:srgbClr val="000000"/>
                    </a:solidFill>
                    <a:latin typeface="Calibri"/>
                    <a:ea typeface="Calibri"/>
                    <a:cs typeface="Calibri"/>
                    <a:sym typeface="Calibri"/>
                  </a:rPr>
                  <a:t>Lakes, Groundwater, Cryosphere, Water use</a:t>
                </a:r>
              </a:p>
            </p:txBody>
          </p:sp>
          <p:sp>
            <p:nvSpPr>
              <p:cNvPr id="83" name="Shape 162"/>
              <p:cNvSpPr>
                <a:spLocks noChangeArrowheads="1"/>
              </p:cNvSpPr>
              <p:nvPr/>
            </p:nvSpPr>
            <p:spPr bwMode="auto">
              <a:xfrm>
                <a:off x="6246640" y="1993535"/>
                <a:ext cx="1279225" cy="1174818"/>
              </a:xfrm>
              <a:prstGeom prst="ellipse">
                <a:avLst/>
              </a:prstGeom>
              <a:solidFill>
                <a:srgbClr val="FED6A5"/>
              </a:solidFill>
              <a:ln w="25400">
                <a:solidFill>
                  <a:srgbClr val="FFFFFF"/>
                </a:solidFill>
                <a:round/>
                <a:headEnd/>
                <a:tailEnd/>
              </a:ln>
            </p:spPr>
            <p:txBody>
              <a:bodyPr lIns="91425" tIns="91425" rIns="91425" bIns="91425"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de-DE" altLang="en-US" sz="800">
                  <a:solidFill>
                    <a:srgbClr val="000000"/>
                  </a:solidFill>
                  <a:latin typeface="Arial" pitchFamily="34" charset="0"/>
                </a:endParaRPr>
              </a:p>
            </p:txBody>
          </p:sp>
          <p:sp>
            <p:nvSpPr>
              <p:cNvPr id="84" name="Shape 163"/>
              <p:cNvSpPr txBox="1"/>
              <p:nvPr/>
            </p:nvSpPr>
            <p:spPr>
              <a:xfrm>
                <a:off x="6433815" y="2164989"/>
                <a:ext cx="904751" cy="831869"/>
              </a:xfrm>
              <a:prstGeom prst="rect">
                <a:avLst/>
              </a:prstGeom>
              <a:noFill/>
              <a:ln>
                <a:noFill/>
              </a:ln>
            </p:spPr>
            <p:txBody>
              <a:bodyPr lIns="30475" tIns="30475" rIns="30475" bIns="30475" anchor="ctr"/>
              <a:lstStyle/>
              <a:p>
                <a:pPr algn="ctr" fontAlgn="auto">
                  <a:lnSpc>
                    <a:spcPct val="90000"/>
                  </a:lnSpc>
                  <a:spcBef>
                    <a:spcPts val="0"/>
                  </a:spcBef>
                  <a:spcAft>
                    <a:spcPts val="0"/>
                  </a:spcAft>
                  <a:buSzPct val="25000"/>
                  <a:defRPr/>
                </a:pPr>
                <a:r>
                  <a:rPr lang="en-GB" sz="1050" dirty="0">
                    <a:solidFill>
                      <a:srgbClr val="000000"/>
                    </a:solidFill>
                    <a:latin typeface="Calibri"/>
                    <a:ea typeface="Calibri"/>
                    <a:cs typeface="Calibri"/>
                    <a:sym typeface="Calibri"/>
                  </a:rPr>
                  <a:t>Soil Carbon,</a:t>
                </a:r>
                <a:br>
                  <a:rPr lang="en-GB" sz="1050" dirty="0">
                    <a:solidFill>
                      <a:srgbClr val="000000"/>
                    </a:solidFill>
                    <a:latin typeface="Calibri"/>
                    <a:ea typeface="Calibri"/>
                    <a:cs typeface="Calibri"/>
                    <a:sym typeface="Calibri"/>
                  </a:rPr>
                </a:br>
                <a:r>
                  <a:rPr lang="en-GB" sz="1050" dirty="0">
                    <a:solidFill>
                      <a:srgbClr val="000000"/>
                    </a:solidFill>
                    <a:latin typeface="Calibri"/>
                    <a:ea typeface="Calibri"/>
                    <a:cs typeface="Calibri"/>
                    <a:sym typeface="Calibri"/>
                  </a:rPr>
                  <a:t>Above-ground Biomass, Fire, GHG Fluxes</a:t>
                </a:r>
              </a:p>
            </p:txBody>
          </p:sp>
        </p:grpSp>
        <p:grpSp>
          <p:nvGrpSpPr>
            <p:cNvPr id="58" name="Group 82"/>
            <p:cNvGrpSpPr>
              <a:grpSpLocks/>
            </p:cNvGrpSpPr>
            <p:nvPr/>
          </p:nvGrpSpPr>
          <p:grpSpPr bwMode="auto">
            <a:xfrm>
              <a:off x="2989263" y="388938"/>
              <a:ext cx="5487987" cy="5629275"/>
              <a:chOff x="1196049" y="474948"/>
              <a:chExt cx="5486839" cy="5629635"/>
            </a:xfrm>
          </p:grpSpPr>
          <p:sp>
            <p:nvSpPr>
              <p:cNvPr id="67" name="Shape 134"/>
              <p:cNvSpPr>
                <a:spLocks noChangeArrowheads="1"/>
              </p:cNvSpPr>
              <p:nvPr/>
            </p:nvSpPr>
            <p:spPr bwMode="auto">
              <a:xfrm>
                <a:off x="3682214" y="3426011"/>
                <a:ext cx="1377076" cy="1173971"/>
              </a:xfrm>
              <a:prstGeom prst="ellipse">
                <a:avLst/>
              </a:prstGeom>
              <a:solidFill>
                <a:srgbClr val="AFDEF8"/>
              </a:solidFill>
              <a:ln w="25400">
                <a:solidFill>
                  <a:srgbClr val="FFFFFF"/>
                </a:solidFill>
                <a:round/>
                <a:headEnd/>
                <a:tailEnd/>
              </a:ln>
            </p:spPr>
            <p:txBody>
              <a:bodyPr lIns="91425" tIns="91425" rIns="91425" bIns="91425"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de-DE" altLang="en-US" sz="800">
                  <a:solidFill>
                    <a:srgbClr val="000000"/>
                  </a:solidFill>
                  <a:latin typeface="Arial" pitchFamily="34" charset="0"/>
                </a:endParaRPr>
              </a:p>
            </p:txBody>
          </p:sp>
          <p:sp>
            <p:nvSpPr>
              <p:cNvPr id="68" name="Shape 135"/>
              <p:cNvSpPr txBox="1"/>
              <p:nvPr/>
            </p:nvSpPr>
            <p:spPr>
              <a:xfrm>
                <a:off x="3883124" y="3597760"/>
                <a:ext cx="974521" cy="830316"/>
              </a:xfrm>
              <a:prstGeom prst="rect">
                <a:avLst/>
              </a:prstGeom>
              <a:noFill/>
              <a:ln>
                <a:noFill/>
              </a:ln>
            </p:spPr>
            <p:txBody>
              <a:bodyPr lIns="30475" tIns="30475" rIns="30475" bIns="30475" anchor="ctr"/>
              <a:lstStyle/>
              <a:p>
                <a:pPr algn="ctr" fontAlgn="auto">
                  <a:lnSpc>
                    <a:spcPct val="90000"/>
                  </a:lnSpc>
                  <a:spcBef>
                    <a:spcPts val="0"/>
                  </a:spcBef>
                  <a:spcAft>
                    <a:spcPts val="0"/>
                  </a:spcAft>
                  <a:buSzPct val="25000"/>
                  <a:defRPr/>
                </a:pPr>
                <a:r>
                  <a:rPr lang="en-GB" sz="1050" dirty="0">
                    <a:solidFill>
                      <a:srgbClr val="000000"/>
                    </a:solidFill>
                    <a:latin typeface="Calibri"/>
                    <a:ea typeface="Calibri"/>
                    <a:cs typeface="Calibri"/>
                    <a:sym typeface="Calibri"/>
                  </a:rPr>
                  <a:t>Radiation Budgets, Temperature Wind speed &amp; direction</a:t>
                </a:r>
              </a:p>
            </p:txBody>
          </p:sp>
          <p:sp>
            <p:nvSpPr>
              <p:cNvPr id="69" name="Shape 138"/>
              <p:cNvSpPr>
                <a:spLocks noChangeArrowheads="1"/>
              </p:cNvSpPr>
              <p:nvPr/>
            </p:nvSpPr>
            <p:spPr bwMode="auto">
              <a:xfrm>
                <a:off x="2838595" y="4930612"/>
                <a:ext cx="1377076" cy="1173971"/>
              </a:xfrm>
              <a:prstGeom prst="ellipse">
                <a:avLst/>
              </a:prstGeom>
              <a:solidFill>
                <a:srgbClr val="AAD2DA"/>
              </a:solidFill>
              <a:ln w="25400">
                <a:solidFill>
                  <a:srgbClr val="FFFFFF"/>
                </a:solidFill>
                <a:round/>
                <a:headEnd/>
                <a:tailEnd/>
              </a:ln>
            </p:spPr>
            <p:txBody>
              <a:bodyPr lIns="91425" tIns="91425" rIns="91425" bIns="91425"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de-DE" altLang="en-US" sz="800">
                  <a:solidFill>
                    <a:srgbClr val="000000"/>
                  </a:solidFill>
                  <a:latin typeface="Arial" pitchFamily="34" charset="0"/>
                </a:endParaRPr>
              </a:p>
            </p:txBody>
          </p:sp>
          <p:sp>
            <p:nvSpPr>
              <p:cNvPr id="70" name="Shape 139"/>
              <p:cNvSpPr txBox="1"/>
              <p:nvPr/>
            </p:nvSpPr>
            <p:spPr>
              <a:xfrm>
                <a:off x="3040338" y="5102806"/>
                <a:ext cx="972933" cy="830316"/>
              </a:xfrm>
              <a:prstGeom prst="rect">
                <a:avLst/>
              </a:prstGeom>
              <a:noFill/>
              <a:ln>
                <a:noFill/>
              </a:ln>
            </p:spPr>
            <p:txBody>
              <a:bodyPr lIns="30475" tIns="30475" rIns="30475" bIns="30475" anchor="ctr"/>
              <a:lstStyle/>
              <a:p>
                <a:pPr algn="ctr" fontAlgn="auto">
                  <a:lnSpc>
                    <a:spcPct val="90000"/>
                  </a:lnSpc>
                  <a:spcBef>
                    <a:spcPts val="0"/>
                  </a:spcBef>
                  <a:spcAft>
                    <a:spcPts val="0"/>
                  </a:spcAft>
                  <a:buSzPct val="25000"/>
                  <a:defRPr/>
                </a:pPr>
                <a:r>
                  <a:rPr lang="en-GB" sz="1050" dirty="0">
                    <a:solidFill>
                      <a:srgbClr val="000000"/>
                    </a:solidFill>
                    <a:latin typeface="Calibri"/>
                    <a:ea typeface="Calibri"/>
                    <a:cs typeface="Calibri"/>
                    <a:sym typeface="Calibri"/>
                  </a:rPr>
                  <a:t>Ocean Surface Heat Flux, Sea Surface &amp; Subsurface Temperature,</a:t>
                </a:r>
              </a:p>
            </p:txBody>
          </p:sp>
          <p:sp>
            <p:nvSpPr>
              <p:cNvPr id="71" name="Shape 148"/>
              <p:cNvSpPr>
                <a:spLocks noChangeArrowheads="1"/>
              </p:cNvSpPr>
              <p:nvPr/>
            </p:nvSpPr>
            <p:spPr bwMode="auto">
              <a:xfrm>
                <a:off x="2062165" y="474948"/>
                <a:ext cx="1314476" cy="1174765"/>
              </a:xfrm>
              <a:prstGeom prst="ellipse">
                <a:avLst/>
              </a:prstGeom>
              <a:solidFill>
                <a:srgbClr val="AFDEF8"/>
              </a:solidFill>
              <a:ln w="25400">
                <a:solidFill>
                  <a:srgbClr val="FFFFFF"/>
                </a:solidFill>
                <a:round/>
                <a:headEnd/>
                <a:tailEnd/>
              </a:ln>
            </p:spPr>
            <p:txBody>
              <a:bodyPr lIns="91425" tIns="91425" rIns="91425" bIns="91425"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de-DE" altLang="en-US" sz="800">
                  <a:solidFill>
                    <a:srgbClr val="000000"/>
                  </a:solidFill>
                  <a:latin typeface="Arial" pitchFamily="34" charset="0"/>
                </a:endParaRPr>
              </a:p>
            </p:txBody>
          </p:sp>
          <p:sp>
            <p:nvSpPr>
              <p:cNvPr id="72" name="Shape 149"/>
              <p:cNvSpPr txBox="1"/>
              <p:nvPr/>
            </p:nvSpPr>
            <p:spPr>
              <a:xfrm>
                <a:off x="2254690" y="646409"/>
                <a:ext cx="930080" cy="831903"/>
              </a:xfrm>
              <a:prstGeom prst="rect">
                <a:avLst/>
              </a:prstGeom>
              <a:noFill/>
              <a:ln>
                <a:noFill/>
              </a:ln>
            </p:spPr>
            <p:txBody>
              <a:bodyPr lIns="30475" tIns="30475" rIns="30475" bIns="30475" anchor="ctr"/>
              <a:lstStyle/>
              <a:p>
                <a:pPr algn="ctr" fontAlgn="auto">
                  <a:lnSpc>
                    <a:spcPct val="90000"/>
                  </a:lnSpc>
                  <a:spcBef>
                    <a:spcPts val="0"/>
                  </a:spcBef>
                  <a:spcAft>
                    <a:spcPts val="0"/>
                  </a:spcAft>
                  <a:buSzPct val="25000"/>
                  <a:defRPr/>
                </a:pPr>
                <a:r>
                  <a:rPr lang="en-GB" sz="1050">
                    <a:solidFill>
                      <a:srgbClr val="000000"/>
                    </a:solidFill>
                    <a:latin typeface="Calibri"/>
                    <a:ea typeface="Calibri"/>
                    <a:cs typeface="Calibri"/>
                    <a:sym typeface="Calibri"/>
                  </a:rPr>
                  <a:t>Precipitation, Cloud Properties,</a:t>
                </a:r>
                <a:br>
                  <a:rPr lang="en-GB" sz="1050">
                    <a:solidFill>
                      <a:srgbClr val="000000"/>
                    </a:solidFill>
                    <a:latin typeface="Calibri"/>
                    <a:ea typeface="Calibri"/>
                    <a:cs typeface="Calibri"/>
                    <a:sym typeface="Calibri"/>
                  </a:rPr>
                </a:br>
                <a:r>
                  <a:rPr lang="en-GB" sz="1050">
                    <a:solidFill>
                      <a:srgbClr val="000000"/>
                    </a:solidFill>
                    <a:latin typeface="Calibri"/>
                    <a:ea typeface="Calibri"/>
                    <a:cs typeface="Calibri"/>
                    <a:sym typeface="Calibri"/>
                  </a:rPr>
                  <a:t>Water Vapour Surface Temperature</a:t>
                </a:r>
              </a:p>
            </p:txBody>
          </p:sp>
          <p:sp>
            <p:nvSpPr>
              <p:cNvPr id="73" name="Shape 152"/>
              <p:cNvSpPr>
                <a:spLocks noChangeArrowheads="1"/>
              </p:cNvSpPr>
              <p:nvPr/>
            </p:nvSpPr>
            <p:spPr bwMode="auto">
              <a:xfrm>
                <a:off x="1196049" y="1978659"/>
                <a:ext cx="1314476" cy="1174765"/>
              </a:xfrm>
              <a:prstGeom prst="ellipse">
                <a:avLst/>
              </a:prstGeom>
              <a:solidFill>
                <a:srgbClr val="AAD2DA"/>
              </a:solidFill>
              <a:ln w="25400">
                <a:solidFill>
                  <a:srgbClr val="FFFFFF"/>
                </a:solidFill>
                <a:round/>
                <a:headEnd/>
                <a:tailEnd/>
              </a:ln>
            </p:spPr>
            <p:txBody>
              <a:bodyPr lIns="91425" tIns="91425" rIns="91425" bIns="91425"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de-DE" altLang="en-US" sz="800">
                  <a:solidFill>
                    <a:srgbClr val="000000"/>
                  </a:solidFill>
                  <a:latin typeface="Arial" pitchFamily="34" charset="0"/>
                </a:endParaRPr>
              </a:p>
            </p:txBody>
          </p:sp>
          <p:sp>
            <p:nvSpPr>
              <p:cNvPr id="74" name="Shape 153"/>
              <p:cNvSpPr txBox="1"/>
              <p:nvPr/>
            </p:nvSpPr>
            <p:spPr>
              <a:xfrm>
                <a:off x="1388096" y="2151455"/>
                <a:ext cx="930080" cy="830315"/>
              </a:xfrm>
              <a:prstGeom prst="rect">
                <a:avLst/>
              </a:prstGeom>
              <a:noFill/>
              <a:ln>
                <a:noFill/>
              </a:ln>
            </p:spPr>
            <p:txBody>
              <a:bodyPr lIns="30475" tIns="30475" rIns="30475" bIns="30475" anchor="ctr"/>
              <a:lstStyle/>
              <a:p>
                <a:pPr algn="ctr" fontAlgn="auto">
                  <a:lnSpc>
                    <a:spcPct val="90000"/>
                  </a:lnSpc>
                  <a:spcBef>
                    <a:spcPts val="0"/>
                  </a:spcBef>
                  <a:spcAft>
                    <a:spcPts val="0"/>
                  </a:spcAft>
                  <a:buSzPct val="25000"/>
                  <a:defRPr/>
                </a:pPr>
                <a:r>
                  <a:rPr lang="en-GB" sz="1050" dirty="0">
                    <a:solidFill>
                      <a:srgbClr val="000000"/>
                    </a:solidFill>
                    <a:latin typeface="Calibri"/>
                    <a:ea typeface="Calibri"/>
                    <a:cs typeface="Calibri"/>
                    <a:sym typeface="Calibri"/>
                  </a:rPr>
                  <a:t>Sea Surface </a:t>
                </a:r>
                <a:br>
                  <a:rPr lang="en-GB" sz="1050" dirty="0">
                    <a:solidFill>
                      <a:srgbClr val="000000"/>
                    </a:solidFill>
                    <a:latin typeface="Calibri"/>
                    <a:ea typeface="Calibri"/>
                    <a:cs typeface="Calibri"/>
                    <a:sym typeface="Calibri"/>
                  </a:rPr>
                </a:br>
                <a:r>
                  <a:rPr lang="en-GB" sz="1050" dirty="0">
                    <a:solidFill>
                      <a:srgbClr val="000000"/>
                    </a:solidFill>
                    <a:latin typeface="Calibri"/>
                    <a:ea typeface="Calibri"/>
                    <a:cs typeface="Calibri"/>
                    <a:sym typeface="Calibri"/>
                  </a:rPr>
                  <a:t>&amp; Subsurface Salinity, </a:t>
                </a:r>
                <a:br>
                  <a:rPr lang="en-GB" sz="1050" dirty="0">
                    <a:solidFill>
                      <a:srgbClr val="000000"/>
                    </a:solidFill>
                    <a:latin typeface="Calibri"/>
                    <a:ea typeface="Calibri"/>
                    <a:cs typeface="Calibri"/>
                    <a:sym typeface="Calibri"/>
                  </a:rPr>
                </a:br>
                <a:r>
                  <a:rPr lang="en-GB" sz="1050" dirty="0">
                    <a:solidFill>
                      <a:srgbClr val="000000"/>
                    </a:solidFill>
                    <a:latin typeface="Calibri"/>
                    <a:ea typeface="Calibri"/>
                    <a:cs typeface="Calibri"/>
                    <a:sym typeface="Calibri"/>
                  </a:rPr>
                  <a:t>Sea Level,  </a:t>
                </a:r>
                <a:br>
                  <a:rPr lang="en-GB" sz="1050" dirty="0">
                    <a:solidFill>
                      <a:srgbClr val="000000"/>
                    </a:solidFill>
                    <a:latin typeface="Calibri"/>
                    <a:ea typeface="Calibri"/>
                    <a:cs typeface="Calibri"/>
                    <a:sym typeface="Calibri"/>
                  </a:rPr>
                </a:br>
                <a:r>
                  <a:rPr lang="en-GB" sz="1050" dirty="0">
                    <a:solidFill>
                      <a:srgbClr val="000000"/>
                    </a:solidFill>
                    <a:latin typeface="Calibri"/>
                    <a:ea typeface="Calibri"/>
                    <a:cs typeface="Calibri"/>
                    <a:sym typeface="Calibri"/>
                  </a:rPr>
                  <a:t>Sea Surface Temperature</a:t>
                </a:r>
              </a:p>
            </p:txBody>
          </p:sp>
          <p:sp>
            <p:nvSpPr>
              <p:cNvPr id="75" name="Shape 160"/>
              <p:cNvSpPr>
                <a:spLocks noChangeArrowheads="1"/>
              </p:cNvSpPr>
              <p:nvPr/>
            </p:nvSpPr>
            <p:spPr bwMode="auto">
              <a:xfrm>
                <a:off x="5403663" y="475136"/>
                <a:ext cx="1279225" cy="1174818"/>
              </a:xfrm>
              <a:prstGeom prst="ellipse">
                <a:avLst/>
              </a:prstGeom>
              <a:solidFill>
                <a:srgbClr val="AFDEF8"/>
              </a:solidFill>
              <a:ln w="25400">
                <a:solidFill>
                  <a:srgbClr val="FFFFFF"/>
                </a:solidFill>
                <a:round/>
                <a:headEnd/>
                <a:tailEnd/>
              </a:ln>
            </p:spPr>
            <p:txBody>
              <a:bodyPr lIns="91425" tIns="91425" rIns="91425" bIns="91425"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de-DE" altLang="en-US" sz="800">
                  <a:solidFill>
                    <a:srgbClr val="000000"/>
                  </a:solidFill>
                  <a:latin typeface="Arial" pitchFamily="34" charset="0"/>
                </a:endParaRPr>
              </a:p>
            </p:txBody>
          </p:sp>
          <p:sp>
            <p:nvSpPr>
              <p:cNvPr id="76" name="Shape 161"/>
              <p:cNvSpPr txBox="1"/>
              <p:nvPr/>
            </p:nvSpPr>
            <p:spPr>
              <a:xfrm>
                <a:off x="5590916" y="646409"/>
                <a:ext cx="904686" cy="831903"/>
              </a:xfrm>
              <a:prstGeom prst="rect">
                <a:avLst/>
              </a:prstGeom>
              <a:noFill/>
              <a:ln>
                <a:noFill/>
              </a:ln>
            </p:spPr>
            <p:txBody>
              <a:bodyPr lIns="30475" tIns="30475" rIns="30475" bIns="30475" anchor="ctr"/>
              <a:lstStyle/>
              <a:p>
                <a:pPr algn="ctr" fontAlgn="auto">
                  <a:lnSpc>
                    <a:spcPct val="90000"/>
                  </a:lnSpc>
                  <a:spcBef>
                    <a:spcPts val="0"/>
                  </a:spcBef>
                  <a:spcAft>
                    <a:spcPts val="0"/>
                  </a:spcAft>
                  <a:buSzPct val="25000"/>
                  <a:defRPr/>
                </a:pPr>
                <a:r>
                  <a:rPr lang="en-GB" sz="1050" dirty="0">
                    <a:solidFill>
                      <a:srgbClr val="000000"/>
                    </a:solidFill>
                    <a:latin typeface="Calibri"/>
                    <a:ea typeface="Calibri"/>
                    <a:cs typeface="Calibri"/>
                    <a:sym typeface="Calibri"/>
                  </a:rPr>
                  <a:t>Carbon Dioxide,</a:t>
                </a:r>
                <a:br>
                  <a:rPr lang="en-GB" sz="1050" dirty="0">
                    <a:solidFill>
                      <a:srgbClr val="000000"/>
                    </a:solidFill>
                    <a:latin typeface="Calibri"/>
                    <a:ea typeface="Calibri"/>
                    <a:cs typeface="Calibri"/>
                    <a:sym typeface="Calibri"/>
                  </a:rPr>
                </a:br>
                <a:r>
                  <a:rPr lang="en-GB" sz="1050" dirty="0">
                    <a:solidFill>
                      <a:srgbClr val="000000"/>
                    </a:solidFill>
                    <a:latin typeface="Calibri"/>
                    <a:ea typeface="Calibri"/>
                    <a:cs typeface="Calibri"/>
                    <a:sym typeface="Calibri"/>
                  </a:rPr>
                  <a:t>Methane </a:t>
                </a:r>
              </a:p>
            </p:txBody>
          </p:sp>
          <p:sp>
            <p:nvSpPr>
              <p:cNvPr id="77" name="Shape 164"/>
              <p:cNvSpPr>
                <a:spLocks noChangeArrowheads="1"/>
              </p:cNvSpPr>
              <p:nvPr/>
            </p:nvSpPr>
            <p:spPr bwMode="auto">
              <a:xfrm>
                <a:off x="4537696" y="1978589"/>
                <a:ext cx="1279225" cy="1174818"/>
              </a:xfrm>
              <a:prstGeom prst="ellipse">
                <a:avLst/>
              </a:prstGeom>
              <a:solidFill>
                <a:srgbClr val="AAD2DA"/>
              </a:solidFill>
              <a:ln w="25400">
                <a:solidFill>
                  <a:srgbClr val="FFFFFF"/>
                </a:solidFill>
                <a:round/>
                <a:headEnd/>
                <a:tailEnd/>
              </a:ln>
            </p:spPr>
            <p:txBody>
              <a:bodyPr lIns="91425" tIns="91425" rIns="91425" bIns="91425" anchor="ctr"/>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endParaRPr lang="de-DE" altLang="en-US" sz="800">
                  <a:solidFill>
                    <a:srgbClr val="000000"/>
                  </a:solidFill>
                  <a:latin typeface="Arial" pitchFamily="34" charset="0"/>
                </a:endParaRPr>
              </a:p>
            </p:txBody>
          </p:sp>
          <p:sp>
            <p:nvSpPr>
              <p:cNvPr id="78" name="Shape 165"/>
              <p:cNvSpPr txBox="1"/>
              <p:nvPr/>
            </p:nvSpPr>
            <p:spPr>
              <a:xfrm>
                <a:off x="4724323" y="2149867"/>
                <a:ext cx="904686" cy="831903"/>
              </a:xfrm>
              <a:prstGeom prst="rect">
                <a:avLst/>
              </a:prstGeom>
              <a:noFill/>
              <a:ln>
                <a:noFill/>
              </a:ln>
            </p:spPr>
            <p:txBody>
              <a:bodyPr lIns="30475" tIns="30475" rIns="30475" bIns="30475" anchor="ctr"/>
              <a:lstStyle/>
              <a:p>
                <a:pPr algn="ctr" fontAlgn="auto">
                  <a:lnSpc>
                    <a:spcPct val="90000"/>
                  </a:lnSpc>
                  <a:spcBef>
                    <a:spcPts val="0"/>
                  </a:spcBef>
                  <a:spcAft>
                    <a:spcPts val="0"/>
                  </a:spcAft>
                  <a:buSzPct val="25000"/>
                  <a:defRPr/>
                </a:pPr>
                <a:r>
                  <a:rPr lang="en-GB" sz="1050" dirty="0">
                    <a:solidFill>
                      <a:srgbClr val="000000"/>
                    </a:solidFill>
                    <a:latin typeface="Calibri"/>
                    <a:ea typeface="Calibri"/>
                    <a:cs typeface="Calibri"/>
                    <a:sym typeface="Calibri"/>
                  </a:rPr>
                  <a:t>Inorganic</a:t>
                </a:r>
                <a:r>
                  <a:rPr lang="en-GB" sz="1400" dirty="0">
                    <a:solidFill>
                      <a:srgbClr val="000000"/>
                    </a:solidFill>
                    <a:latin typeface="Calibri"/>
                    <a:ea typeface="Calibri"/>
                    <a:cs typeface="Calibri"/>
                    <a:sym typeface="Calibri"/>
                  </a:rPr>
                  <a:t> </a:t>
                </a:r>
                <a:r>
                  <a:rPr lang="en-GB" sz="1050" dirty="0">
                    <a:solidFill>
                      <a:srgbClr val="000000"/>
                    </a:solidFill>
                    <a:latin typeface="Calibri"/>
                    <a:ea typeface="Calibri"/>
                    <a:cs typeface="Calibri"/>
                    <a:sym typeface="Calibri"/>
                  </a:rPr>
                  <a:t>Carbon</a:t>
                </a:r>
              </a:p>
            </p:txBody>
          </p:sp>
        </p:grpSp>
        <p:grpSp>
          <p:nvGrpSpPr>
            <p:cNvPr id="59" name="Group 95"/>
            <p:cNvGrpSpPr>
              <a:grpSpLocks/>
            </p:cNvGrpSpPr>
            <p:nvPr/>
          </p:nvGrpSpPr>
          <p:grpSpPr bwMode="auto">
            <a:xfrm>
              <a:off x="1836738" y="433388"/>
              <a:ext cx="8374062" cy="6281737"/>
              <a:chOff x="-140489" y="548755"/>
              <a:chExt cx="8374584" cy="6280310"/>
            </a:xfrm>
          </p:grpSpPr>
          <p:sp>
            <p:nvSpPr>
              <p:cNvPr id="61" name="Shape 168"/>
              <p:cNvSpPr txBox="1">
                <a:spLocks noChangeArrowheads="1"/>
              </p:cNvSpPr>
              <p:nvPr/>
            </p:nvSpPr>
            <p:spPr bwMode="auto">
              <a:xfrm>
                <a:off x="383275" y="1148760"/>
                <a:ext cx="1859035" cy="84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gn="r" eaLnBrk="1" hangingPunct="1">
                  <a:lnSpc>
                    <a:spcPct val="100000"/>
                  </a:lnSpc>
                  <a:spcBef>
                    <a:spcPct val="0"/>
                  </a:spcBef>
                  <a:buFontTx/>
                  <a:buNone/>
                </a:pPr>
                <a:endParaRPr lang="en-US" altLang="en-US" sz="1200" b="1" dirty="0">
                  <a:solidFill>
                    <a:schemeClr val="bg1"/>
                  </a:solidFill>
                  <a:latin typeface="Arial" pitchFamily="34" charset="0"/>
                  <a:sym typeface="Arial" pitchFamily="34" charset="0"/>
                </a:endParaRPr>
              </a:p>
              <a:p>
                <a:pPr eaLnBrk="1" hangingPunct="1">
                  <a:lnSpc>
                    <a:spcPct val="100000"/>
                  </a:lnSpc>
                  <a:spcBef>
                    <a:spcPct val="0"/>
                  </a:spcBef>
                  <a:buSzPct val="25000"/>
                  <a:buFontTx/>
                  <a:buNone/>
                </a:pPr>
                <a:r>
                  <a:rPr lang="en-GB" altLang="en-US" sz="1200" b="1" dirty="0">
                    <a:solidFill>
                      <a:schemeClr val="bg1"/>
                    </a:solidFill>
                    <a:latin typeface="Arial" pitchFamily="34" charset="0"/>
                    <a:sym typeface="Arial" pitchFamily="34" charset="0"/>
                  </a:rPr>
                  <a:t> Sea Level Rise</a:t>
                </a:r>
              </a:p>
              <a:p>
                <a:pPr eaLnBrk="1" hangingPunct="1">
                  <a:lnSpc>
                    <a:spcPct val="100000"/>
                  </a:lnSpc>
                  <a:spcBef>
                    <a:spcPct val="0"/>
                  </a:spcBef>
                  <a:buSzPct val="25000"/>
                  <a:buFontTx/>
                  <a:buNone/>
                </a:pPr>
                <a:r>
                  <a:rPr lang="en-GB" altLang="en-US" sz="1200" b="1" dirty="0">
                    <a:solidFill>
                      <a:schemeClr val="bg1"/>
                    </a:solidFill>
                    <a:latin typeface="Arial" pitchFamily="34" charset="0"/>
                    <a:sym typeface="Arial" pitchFamily="34" charset="0"/>
                  </a:rPr>
                  <a:t>       Fisheries</a:t>
                </a:r>
              </a:p>
              <a:p>
                <a:pPr algn="r" eaLnBrk="1" hangingPunct="1">
                  <a:lnSpc>
                    <a:spcPct val="100000"/>
                  </a:lnSpc>
                  <a:spcBef>
                    <a:spcPct val="0"/>
                  </a:spcBef>
                  <a:buFontTx/>
                  <a:buNone/>
                </a:pPr>
                <a:endParaRPr lang="en-US" altLang="en-US" sz="1200" b="1" dirty="0">
                  <a:solidFill>
                    <a:schemeClr val="bg1"/>
                  </a:solidFill>
                  <a:latin typeface="Arial" pitchFamily="34" charset="0"/>
                  <a:sym typeface="Arial" pitchFamily="34" charset="0"/>
                </a:endParaRPr>
              </a:p>
            </p:txBody>
          </p:sp>
          <p:sp>
            <p:nvSpPr>
              <p:cNvPr id="62" name="Shape 166"/>
              <p:cNvSpPr txBox="1">
                <a:spLocks noChangeArrowheads="1"/>
              </p:cNvSpPr>
              <p:nvPr/>
            </p:nvSpPr>
            <p:spPr bwMode="auto">
              <a:xfrm>
                <a:off x="6495510" y="701977"/>
                <a:ext cx="1602928" cy="64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Deforestation</a:t>
                </a:r>
              </a:p>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  Mitigation</a:t>
                </a:r>
              </a:p>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  Ecosystem Loss</a:t>
                </a:r>
              </a:p>
            </p:txBody>
          </p:sp>
          <p:sp>
            <p:nvSpPr>
              <p:cNvPr id="63" name="Shape 167"/>
              <p:cNvSpPr txBox="1">
                <a:spLocks noChangeArrowheads="1"/>
              </p:cNvSpPr>
              <p:nvPr/>
            </p:nvSpPr>
            <p:spPr bwMode="auto">
              <a:xfrm>
                <a:off x="3204567" y="6183203"/>
                <a:ext cx="1859035" cy="64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gn="ctr" eaLnBrk="1" hangingPunct="1">
                  <a:lnSpc>
                    <a:spcPct val="100000"/>
                  </a:lnSpc>
                  <a:spcBef>
                    <a:spcPct val="0"/>
                  </a:spcBef>
                  <a:buSzPct val="25000"/>
                  <a:buFontTx/>
                  <a:buNone/>
                </a:pPr>
                <a:r>
                  <a:rPr lang="en-GB" altLang="en-US" sz="1200" b="1">
                    <a:solidFill>
                      <a:srgbClr val="0CADEA"/>
                    </a:solidFill>
                    <a:latin typeface="Arial" pitchFamily="34" charset="0"/>
                    <a:sym typeface="Arial" pitchFamily="34" charset="0"/>
                  </a:rPr>
                  <a:t>Temperature</a:t>
                </a:r>
              </a:p>
              <a:p>
                <a:pPr algn="ctr" eaLnBrk="1" hangingPunct="1">
                  <a:lnSpc>
                    <a:spcPct val="100000"/>
                  </a:lnSpc>
                  <a:spcBef>
                    <a:spcPct val="0"/>
                  </a:spcBef>
                  <a:buSzPct val="25000"/>
                  <a:buFontTx/>
                  <a:buNone/>
                </a:pPr>
                <a:r>
                  <a:rPr lang="en-GB" altLang="en-US" sz="1200" b="1">
                    <a:solidFill>
                      <a:srgbClr val="0CADEA"/>
                    </a:solidFill>
                    <a:latin typeface="Arial" pitchFamily="34" charset="0"/>
                    <a:sym typeface="Arial" pitchFamily="34" charset="0"/>
                  </a:rPr>
                  <a:t>Heat waves</a:t>
                </a:r>
              </a:p>
              <a:p>
                <a:pPr algn="ctr" eaLnBrk="1" hangingPunct="1">
                  <a:lnSpc>
                    <a:spcPct val="100000"/>
                  </a:lnSpc>
                  <a:spcBef>
                    <a:spcPct val="0"/>
                  </a:spcBef>
                  <a:buFontTx/>
                  <a:buNone/>
                </a:pPr>
                <a:endParaRPr lang="en-US" altLang="en-US" sz="1200" b="1">
                  <a:solidFill>
                    <a:srgbClr val="0CADEA"/>
                  </a:solidFill>
                  <a:latin typeface="Arial" pitchFamily="34" charset="0"/>
                  <a:sym typeface="Arial" pitchFamily="34" charset="0"/>
                </a:endParaRPr>
              </a:p>
            </p:txBody>
          </p:sp>
          <p:sp>
            <p:nvSpPr>
              <p:cNvPr id="64" name="Shape 169"/>
              <p:cNvSpPr txBox="1">
                <a:spLocks noChangeArrowheads="1"/>
              </p:cNvSpPr>
              <p:nvPr/>
            </p:nvSpPr>
            <p:spPr bwMode="auto">
              <a:xfrm>
                <a:off x="-140489" y="3686417"/>
                <a:ext cx="2401104" cy="14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      Coral Bleaching      </a:t>
                </a:r>
              </a:p>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              Agriculture</a:t>
                </a:r>
              </a:p>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            Human Health</a:t>
                </a:r>
              </a:p>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                           Floods</a:t>
                </a:r>
              </a:p>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                        Droughts</a:t>
                </a:r>
              </a:p>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              Water Resources</a:t>
                </a:r>
              </a:p>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                                  Storms</a:t>
                </a:r>
              </a:p>
            </p:txBody>
          </p:sp>
          <p:sp>
            <p:nvSpPr>
              <p:cNvPr id="65" name="Shape 170"/>
              <p:cNvSpPr txBox="1">
                <a:spLocks noChangeArrowheads="1"/>
              </p:cNvSpPr>
              <p:nvPr/>
            </p:nvSpPr>
            <p:spPr bwMode="auto">
              <a:xfrm>
                <a:off x="3266883" y="548755"/>
                <a:ext cx="1859035" cy="24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gn="ct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Ocean Acidification</a:t>
                </a:r>
              </a:p>
            </p:txBody>
          </p:sp>
          <p:sp>
            <p:nvSpPr>
              <p:cNvPr id="66" name="Shape 171"/>
              <p:cNvSpPr txBox="1">
                <a:spLocks noChangeArrowheads="1"/>
              </p:cNvSpPr>
              <p:nvPr/>
            </p:nvSpPr>
            <p:spPr bwMode="auto">
              <a:xfrm>
                <a:off x="6375060" y="4287283"/>
                <a:ext cx="1859035" cy="84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        Systemic Risks</a:t>
                </a:r>
              </a:p>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      Security</a:t>
                </a:r>
              </a:p>
              <a:p>
                <a:pPr eaLnBrk="1" hangingPunct="1">
                  <a:lnSpc>
                    <a:spcPct val="100000"/>
                  </a:lnSpc>
                  <a:spcBef>
                    <a:spcPct val="0"/>
                  </a:spcBef>
                  <a:buSzPct val="25000"/>
                  <a:buFontTx/>
                  <a:buNone/>
                </a:pPr>
                <a:r>
                  <a:rPr lang="en-GB" altLang="en-US" sz="1200" b="1">
                    <a:solidFill>
                      <a:schemeClr val="bg1"/>
                    </a:solidFill>
                    <a:latin typeface="Arial" pitchFamily="34" charset="0"/>
                    <a:sym typeface="Arial" pitchFamily="34" charset="0"/>
                  </a:rPr>
                  <a:t>   Slow Economic Development</a:t>
                </a:r>
              </a:p>
            </p:txBody>
          </p:sp>
        </p:grpSp>
        <p:pic>
          <p:nvPicPr>
            <p:cNvPr id="60" name="Picture 105"/>
            <p:cNvPicPr>
              <a:picLocks noChangeAspect="1"/>
            </p:cNvPicPr>
            <p:nvPr/>
          </p:nvPicPr>
          <p:blipFill>
            <a:blip r:embed="rId3">
              <a:extLst>
                <a:ext uri="{28A0092B-C50C-407E-A947-70E740481C1C}">
                  <a14:useLocalDpi xmlns:a14="http://schemas.microsoft.com/office/drawing/2010/main" val="0"/>
                </a:ext>
              </a:extLst>
            </a:blip>
            <a:srcRect l="-2" t="2" r="74268" b="19594"/>
            <a:stretch>
              <a:fillRect/>
            </a:stretch>
          </p:blipFill>
          <p:spPr bwMode="auto">
            <a:xfrm>
              <a:off x="5832475" y="2709863"/>
              <a:ext cx="687388"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Title 1"/>
          <p:cNvSpPr txBox="1">
            <a:spLocks/>
          </p:cNvSpPr>
          <p:nvPr/>
        </p:nvSpPr>
        <p:spPr>
          <a:xfrm>
            <a:off x="-20301" y="5639942"/>
            <a:ext cx="3282968" cy="7358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defRPr/>
            </a:pPr>
            <a:r>
              <a:rPr lang="en-US" sz="3200" b="1" dirty="0" smtClean="0">
                <a:solidFill>
                  <a:schemeClr val="bg1"/>
                </a:solidFill>
                <a:latin typeface="+mn-lt"/>
              </a:rPr>
              <a:t>Global Climate Cycles</a:t>
            </a:r>
            <a:endParaRPr lang="en-US" sz="3200" b="1" dirty="0">
              <a:solidFill>
                <a:schemeClr val="bg1"/>
              </a:solidFill>
              <a:latin typeface="+mn-lt"/>
            </a:endParaRPr>
          </a:p>
        </p:txBody>
      </p:sp>
    </p:spTree>
    <p:extLst>
      <p:ext uri="{BB962C8B-B14F-4D97-AF65-F5344CB8AC3E}">
        <p14:creationId xmlns:p14="http://schemas.microsoft.com/office/powerpoint/2010/main" val="39443641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4" name="Content Placeholder 3"/>
          <p:cNvSpPr>
            <a:spLocks noGrp="1"/>
          </p:cNvSpPr>
          <p:nvPr>
            <p:ph sz="quarter" idx="11"/>
          </p:nvPr>
        </p:nvSpPr>
        <p:spPr>
          <a:xfrm>
            <a:off x="1828800" y="304800"/>
            <a:ext cx="5867400" cy="533400"/>
          </a:xfrm>
        </p:spPr>
        <p:txBody>
          <a:bodyPr/>
          <a:lstStyle/>
          <a:p>
            <a:r>
              <a:rPr lang="en-GB" altLang="en-US" dirty="0"/>
              <a:t>Targets: </a:t>
            </a:r>
            <a:r>
              <a:rPr lang="en-GB" altLang="en-US" dirty="0" smtClean="0"/>
              <a:t>in need </a:t>
            </a:r>
            <a:r>
              <a:rPr lang="en-GB" altLang="en-US" dirty="0"/>
              <a:t>to be </a:t>
            </a:r>
            <a:r>
              <a:rPr lang="en-GB" altLang="en-US" dirty="0" smtClean="0"/>
              <a:t>refined</a:t>
            </a:r>
            <a:endParaRPr lang="en-GB" dirty="0"/>
          </a:p>
        </p:txBody>
      </p:sp>
      <p:sp>
        <p:nvSpPr>
          <p:cNvPr id="5" name="Content Placeholder 2"/>
          <p:cNvSpPr>
            <a:spLocks noGrp="1"/>
          </p:cNvSpPr>
          <p:nvPr>
            <p:ph idx="4294967295"/>
          </p:nvPr>
        </p:nvSpPr>
        <p:spPr>
          <a:xfrm>
            <a:off x="0" y="1447800"/>
            <a:ext cx="9144000" cy="5014913"/>
          </a:xfrm>
          <a:prstGeom prst="rect">
            <a:avLst/>
          </a:prstGeom>
        </p:spPr>
        <p:txBody>
          <a:bodyPr/>
          <a:lstStyle/>
          <a:p>
            <a:pPr eaLnBrk="1" hangingPunct="1"/>
            <a:r>
              <a:rPr lang="en-GB" altLang="en-US" sz="2000" i="1" dirty="0" smtClean="0">
                <a:latin typeface="Arial" panose="020B0604020202020204" pitchFamily="34" charset="0"/>
                <a:cs typeface="Arial" panose="020B0604020202020204" pitchFamily="34" charset="0"/>
              </a:rPr>
              <a:t>Carbon Budget</a:t>
            </a:r>
          </a:p>
          <a:p>
            <a:pPr lvl="1" eaLnBrk="1" hangingPunct="1"/>
            <a:r>
              <a:rPr lang="en-US" altLang="en-US" sz="2000" i="1" dirty="0" smtClean="0">
                <a:latin typeface="Arial" panose="020B0604020202020204" pitchFamily="34" charset="0"/>
                <a:cs typeface="Arial" panose="020B0604020202020204" pitchFamily="34" charset="0"/>
              </a:rPr>
              <a:t>Quantify fluxes of carbon-related greenhouse gases to +/- 10% on annual timescales</a:t>
            </a:r>
          </a:p>
          <a:p>
            <a:pPr lvl="1" eaLnBrk="1" hangingPunct="1"/>
            <a:r>
              <a:rPr lang="en-US" altLang="en-US" sz="2000" i="1" dirty="0" smtClean="0">
                <a:latin typeface="Arial" panose="020B0604020202020204" pitchFamily="34" charset="0"/>
                <a:cs typeface="Arial" panose="020B0604020202020204" pitchFamily="34" charset="0"/>
              </a:rPr>
              <a:t>Quantify changes in carbon stocks to +/- 10% on decadal timescales in the ocean and on land, and to +/- 2.5 % in the atmosphere on annual timescales</a:t>
            </a:r>
          </a:p>
          <a:p>
            <a:pPr eaLnBrk="1" hangingPunct="1"/>
            <a:r>
              <a:rPr lang="en-GB" altLang="en-US" sz="2000" i="1" dirty="0" smtClean="0">
                <a:latin typeface="Arial" panose="020B0604020202020204" pitchFamily="34" charset="0"/>
                <a:cs typeface="Arial" panose="020B0604020202020204" pitchFamily="34" charset="0"/>
              </a:rPr>
              <a:t>Global Water Cycle</a:t>
            </a:r>
          </a:p>
          <a:p>
            <a:pPr lvl="1" eaLnBrk="1" hangingPunct="1"/>
            <a:r>
              <a:rPr lang="en-US" altLang="en-US" sz="2000" i="1" dirty="0" smtClean="0">
                <a:latin typeface="Arial" panose="020B0604020202020204" pitchFamily="34" charset="0"/>
                <a:cs typeface="Arial" panose="020B0604020202020204" pitchFamily="34" charset="0"/>
              </a:rPr>
              <a:t>Close water cycle globally within 5% on annual timescales</a:t>
            </a:r>
          </a:p>
          <a:p>
            <a:pPr eaLnBrk="1" hangingPunct="1"/>
            <a:r>
              <a:rPr lang="en-US" altLang="en-US" sz="2000" i="1" dirty="0" smtClean="0">
                <a:latin typeface="Arial" panose="020B0604020202020204" pitchFamily="34" charset="0"/>
                <a:cs typeface="Arial" panose="020B0604020202020204" pitchFamily="34" charset="0"/>
              </a:rPr>
              <a:t>Global Energy Balance</a:t>
            </a:r>
          </a:p>
          <a:p>
            <a:pPr lvl="1" eaLnBrk="1" hangingPunct="1"/>
            <a:r>
              <a:rPr lang="en-US" altLang="en-US" sz="2000" i="1" dirty="0" smtClean="0">
                <a:latin typeface="Arial" panose="020B0604020202020204" pitchFamily="34" charset="0"/>
                <a:cs typeface="Arial" panose="020B0604020202020204" pitchFamily="34" charset="0"/>
              </a:rPr>
              <a:t>Balance energy budget to within 0.1 Wm</a:t>
            </a:r>
            <a:r>
              <a:rPr lang="en-US" altLang="en-US" sz="2000" i="1" baseline="30000" dirty="0" smtClean="0">
                <a:latin typeface="Arial" panose="020B0604020202020204" pitchFamily="34" charset="0"/>
                <a:cs typeface="Arial" panose="020B0604020202020204" pitchFamily="34" charset="0"/>
              </a:rPr>
              <a:t>-2</a:t>
            </a:r>
            <a:r>
              <a:rPr lang="en-US" altLang="en-US" sz="2000" i="1" dirty="0" smtClean="0">
                <a:latin typeface="Arial" panose="020B0604020202020204" pitchFamily="34" charset="0"/>
                <a:cs typeface="Arial" panose="020B0604020202020204" pitchFamily="34" charset="0"/>
              </a:rPr>
              <a:t> on annual timescales</a:t>
            </a:r>
          </a:p>
          <a:p>
            <a:pPr eaLnBrk="1" hangingPunct="1"/>
            <a:r>
              <a:rPr lang="en-US" altLang="en-US" sz="2000" i="1" dirty="0" smtClean="0">
                <a:latin typeface="Arial" panose="020B0604020202020204" pitchFamily="34" charset="0"/>
                <a:cs typeface="Arial" panose="020B0604020202020204" pitchFamily="34" charset="0"/>
              </a:rPr>
              <a:t>Explain changing conditions of the biosphere</a:t>
            </a:r>
          </a:p>
          <a:p>
            <a:pPr lvl="1" eaLnBrk="1" hangingPunct="1"/>
            <a:r>
              <a:rPr lang="en-US" altLang="en-US" sz="2000" i="1" dirty="0" smtClean="0">
                <a:latin typeface="Arial" panose="020B0604020202020204" pitchFamily="34" charset="0"/>
                <a:cs typeface="Arial" panose="020B0604020202020204" pitchFamily="34" charset="0"/>
              </a:rPr>
              <a:t>Measured ECVs that are accurate enough to explain changes of the biosphere (for example, species composition, biodiversity, etc.)</a:t>
            </a:r>
            <a:endParaRPr lang="en-GB" altLang="en-US" sz="2000"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10234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4" name="Content Placeholder 3"/>
          <p:cNvSpPr>
            <a:spLocks noGrp="1"/>
          </p:cNvSpPr>
          <p:nvPr>
            <p:ph sz="quarter" idx="11"/>
          </p:nvPr>
        </p:nvSpPr>
        <p:spPr/>
        <p:txBody>
          <a:bodyPr/>
          <a:lstStyle/>
          <a:p>
            <a:r>
              <a:rPr lang="fr-CH" dirty="0" err="1" smtClean="0"/>
              <a:t>Climate</a:t>
            </a:r>
            <a:r>
              <a:rPr lang="fr-CH" dirty="0" smtClean="0"/>
              <a:t> </a:t>
            </a:r>
            <a:r>
              <a:rPr lang="fr-CH" dirty="0" err="1" smtClean="0"/>
              <a:t>Indicators</a:t>
            </a:r>
            <a:r>
              <a:rPr lang="fr-CH" dirty="0" smtClean="0"/>
              <a:t> – </a:t>
            </a:r>
            <a:r>
              <a:rPr lang="fr-CH" dirty="0" err="1" smtClean="0"/>
              <a:t>endorsed</a:t>
            </a:r>
            <a:r>
              <a:rPr lang="fr-CH" dirty="0" smtClean="0"/>
              <a:t> by  GCOS SC25, </a:t>
            </a:r>
            <a:r>
              <a:rPr lang="fr-CH" dirty="0" err="1" smtClean="0"/>
              <a:t>September</a:t>
            </a:r>
            <a:r>
              <a:rPr lang="fr-CH" dirty="0" smtClean="0"/>
              <a:t> 2017</a:t>
            </a: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066800"/>
            <a:ext cx="8694104" cy="529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27024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4" name="Content Placeholder 3"/>
          <p:cNvSpPr>
            <a:spLocks noGrp="1"/>
          </p:cNvSpPr>
          <p:nvPr>
            <p:ph sz="quarter" idx="11"/>
          </p:nvPr>
        </p:nvSpPr>
        <p:spPr/>
        <p:txBody>
          <a:bodyPr/>
          <a:lstStyle/>
          <a:p>
            <a:r>
              <a:rPr lang="fr-CH" dirty="0" err="1" smtClean="0"/>
              <a:t>Climate</a:t>
            </a:r>
            <a:r>
              <a:rPr lang="fr-CH" dirty="0" smtClean="0"/>
              <a:t> </a:t>
            </a:r>
            <a:r>
              <a:rPr lang="fr-CH" dirty="0" err="1" smtClean="0"/>
              <a:t>Indicators</a:t>
            </a:r>
            <a:r>
              <a:rPr lang="fr-CH" dirty="0" smtClean="0"/>
              <a:t> - </a:t>
            </a:r>
            <a:r>
              <a:rPr lang="fr-CH" dirty="0" err="1" smtClean="0"/>
              <a:t>Criteria</a:t>
            </a:r>
            <a:endParaRPr lang="en-GB" dirty="0"/>
          </a:p>
        </p:txBody>
      </p:sp>
      <p:sp>
        <p:nvSpPr>
          <p:cNvPr id="5" name="Rectangle 4"/>
          <p:cNvSpPr/>
          <p:nvPr/>
        </p:nvSpPr>
        <p:spPr>
          <a:xfrm>
            <a:off x="304800" y="1447800"/>
            <a:ext cx="8434589" cy="5016758"/>
          </a:xfrm>
          <a:prstGeom prst="rect">
            <a:avLst/>
          </a:prstGeom>
        </p:spPr>
        <p:txBody>
          <a:bodyPr wrap="square">
            <a:spAutoFit/>
          </a:bodyPr>
          <a:lstStyle/>
          <a:p>
            <a:r>
              <a:rPr lang="en-US" sz="2000" b="1" i="1" dirty="0" smtClean="0">
                <a:latin typeface="Arial" panose="020B0604020202020204" pitchFamily="34" charset="0"/>
                <a:cs typeface="Arial" panose="020B0604020202020204" pitchFamily="34" charset="0"/>
              </a:rPr>
              <a:t>Relevance</a:t>
            </a:r>
            <a:r>
              <a:rPr lang="en-US" sz="2000" dirty="0">
                <a:latin typeface="Arial" panose="020B0604020202020204" pitchFamily="34" charset="0"/>
                <a:cs typeface="Arial" panose="020B0604020202020204" pitchFamily="34" charset="0"/>
              </a:rPr>
              <a:t>: each one should be a clear and understandable indicator of global climate change, which has broad impact for a range of audiences. Some indicators will also have national and regional </a:t>
            </a:r>
            <a:r>
              <a:rPr lang="en-US" sz="2000" dirty="0" smtClean="0">
                <a:latin typeface="Arial" panose="020B0604020202020204" pitchFamily="34" charset="0"/>
                <a:cs typeface="Arial" panose="020B0604020202020204" pitchFamily="34" charset="0"/>
              </a:rPr>
              <a:t>values</a:t>
            </a:r>
          </a:p>
          <a:p>
            <a:endParaRPr lang="en-US" sz="2000" dirty="0">
              <a:latin typeface="Arial" panose="020B0604020202020204" pitchFamily="34" charset="0"/>
              <a:cs typeface="Arial" panose="020B0604020202020204" pitchFamily="34" charset="0"/>
            </a:endParaRPr>
          </a:p>
          <a:p>
            <a:r>
              <a:rPr lang="en-US" sz="2000" b="1" i="1" dirty="0">
                <a:latin typeface="Arial" panose="020B0604020202020204" pitchFamily="34" charset="0"/>
                <a:cs typeface="Arial" panose="020B0604020202020204" pitchFamily="34" charset="0"/>
              </a:rPr>
              <a:t>Representativeness</a:t>
            </a:r>
            <a:r>
              <a:rPr lang="en-US" sz="2000" dirty="0">
                <a:latin typeface="Arial" panose="020B0604020202020204" pitchFamily="34" charset="0"/>
                <a:cs typeface="Arial" panose="020B0604020202020204" pitchFamily="34" charset="0"/>
              </a:rPr>
              <a:t>: indicators as a package should provide a representative picture of changes to the earth system related to climate </a:t>
            </a:r>
            <a:r>
              <a:rPr lang="en-US" sz="2000" dirty="0" smtClean="0">
                <a:latin typeface="Arial" panose="020B0604020202020204" pitchFamily="34" charset="0"/>
                <a:cs typeface="Arial" panose="020B0604020202020204" pitchFamily="34" charset="0"/>
              </a:rPr>
              <a:t>change</a:t>
            </a:r>
          </a:p>
          <a:p>
            <a:endParaRPr lang="en-US" sz="2000" dirty="0">
              <a:latin typeface="Arial" panose="020B0604020202020204" pitchFamily="34" charset="0"/>
              <a:cs typeface="Arial" panose="020B0604020202020204" pitchFamily="34" charset="0"/>
            </a:endParaRPr>
          </a:p>
          <a:p>
            <a:r>
              <a:rPr lang="en-US" sz="2000" b="1" i="1" dirty="0">
                <a:latin typeface="Arial" panose="020B0604020202020204" pitchFamily="34" charset="0"/>
                <a:cs typeface="Arial" panose="020B0604020202020204" pitchFamily="34" charset="0"/>
              </a:rPr>
              <a:t>Traceability</a:t>
            </a:r>
            <a:r>
              <a:rPr lang="en-US" sz="2000" dirty="0">
                <a:latin typeface="Arial" panose="020B0604020202020204" pitchFamily="34" charset="0"/>
                <a:cs typeface="Arial" panose="020B0604020202020204" pitchFamily="34" charset="0"/>
              </a:rPr>
              <a:t>: indicators should be calculated using an internationally agreed and published </a:t>
            </a:r>
            <a:r>
              <a:rPr lang="en-US" sz="2000" dirty="0" smtClean="0">
                <a:latin typeface="Arial" panose="020B0604020202020204" pitchFamily="34" charset="0"/>
                <a:cs typeface="Arial" panose="020B0604020202020204" pitchFamily="34" charset="0"/>
              </a:rPr>
              <a:t>method</a:t>
            </a:r>
          </a:p>
          <a:p>
            <a:endParaRPr lang="en-US" sz="2000" dirty="0">
              <a:latin typeface="Arial" panose="020B0604020202020204" pitchFamily="34" charset="0"/>
              <a:cs typeface="Arial" panose="020B0604020202020204" pitchFamily="34" charset="0"/>
            </a:endParaRPr>
          </a:p>
          <a:p>
            <a:r>
              <a:rPr lang="en-US" sz="2000" b="1" i="1" dirty="0">
                <a:latin typeface="Arial" panose="020B0604020202020204" pitchFamily="34" charset="0"/>
                <a:cs typeface="Arial" panose="020B0604020202020204" pitchFamily="34" charset="0"/>
              </a:rPr>
              <a:t>Timeliness</a:t>
            </a:r>
            <a:r>
              <a:rPr lang="en-US" sz="2000" dirty="0">
                <a:latin typeface="Arial" panose="020B0604020202020204" pitchFamily="34" charset="0"/>
                <a:cs typeface="Arial" panose="020B0604020202020204" pitchFamily="34" charset="0"/>
              </a:rPr>
              <a:t>: indicators should be calculated regularly (at least annually) with a short lag between the end of the period and publishing the </a:t>
            </a:r>
            <a:r>
              <a:rPr lang="en-US" sz="2000" dirty="0" smtClean="0">
                <a:latin typeface="Arial" panose="020B0604020202020204" pitchFamily="34" charset="0"/>
                <a:cs typeface="Arial" panose="020B0604020202020204" pitchFamily="34" charset="0"/>
              </a:rPr>
              <a:t>data</a:t>
            </a:r>
          </a:p>
          <a:p>
            <a:endParaRPr lang="en-US" sz="2000" dirty="0">
              <a:latin typeface="Arial" panose="020B0604020202020204" pitchFamily="34" charset="0"/>
              <a:cs typeface="Arial" panose="020B0604020202020204" pitchFamily="34" charset="0"/>
            </a:endParaRPr>
          </a:p>
          <a:p>
            <a:r>
              <a:rPr lang="en-US" sz="2000" b="1" i="1" dirty="0">
                <a:latin typeface="Arial" panose="020B0604020202020204" pitchFamily="34" charset="0"/>
                <a:cs typeface="Arial" panose="020B0604020202020204" pitchFamily="34" charset="0"/>
              </a:rPr>
              <a:t>Limited number</a:t>
            </a:r>
            <a:r>
              <a:rPr lang="en-US" sz="2000" dirty="0">
                <a:latin typeface="Arial" panose="020B0604020202020204" pitchFamily="34" charset="0"/>
                <a:cs typeface="Arial" panose="020B0604020202020204" pitchFamily="34" charset="0"/>
              </a:rPr>
              <a:t>: to allow clear and concise communication, the number of indicators should be limited to less than 10</a:t>
            </a:r>
          </a:p>
        </p:txBody>
      </p:sp>
    </p:spTree>
    <p:extLst>
      <p:ext uri="{BB962C8B-B14F-4D97-AF65-F5344CB8AC3E}">
        <p14:creationId xmlns:p14="http://schemas.microsoft.com/office/powerpoint/2010/main" val="256937336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9048</TotalTime>
  <Words>1849</Words>
  <Application>Microsoft Macintosh PowerPoint</Application>
  <PresentationFormat>On-screen Show (4:3)</PresentationFormat>
  <Paragraphs>232</Paragraphs>
  <Slides>15</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Arial Bold</vt:lpstr>
      <vt:lpstr>Arial Rounded MT Bold</vt:lpstr>
      <vt:lpstr>Avenir Roman</vt:lpstr>
      <vt:lpstr>Bookman Old Style</vt:lpstr>
      <vt:lpstr>Calibri</vt:lpstr>
      <vt:lpstr>Courier New</vt:lpstr>
      <vt:lpstr>Droid Serif</vt:lpstr>
      <vt:lpstr>Helvetica</vt:lpstr>
      <vt:lpstr>MS PGothic</vt:lpstr>
      <vt:lpstr>ＭＳ Ｐゴシック</vt:lpstr>
      <vt:lpstr>Proxima Nova Regular</vt:lpstr>
      <vt:lpstr>Wingdings</vt:lpstr>
      <vt:lpstr>Arial</vt:lpstr>
      <vt:lpstr>Default</vt:lpstr>
      <vt:lpstr>Global Climate Observing System (GCOS)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159</cp:revision>
  <dcterms:modified xsi:type="dcterms:W3CDTF">2017-10-16T18:10:19Z</dcterms:modified>
</cp:coreProperties>
</file>