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77" r:id="rId3"/>
    <p:sldId id="282" r:id="rId4"/>
    <p:sldId id="280" r:id="rId5"/>
    <p:sldId id="281" r:id="rId6"/>
    <p:sldId id="278" r:id="rId7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/>
    <p:restoredTop sz="93969" autoAdjust="0"/>
  </p:normalViewPr>
  <p:slideViewPr>
    <p:cSldViewPr>
      <p:cViewPr varScale="1">
        <p:scale>
          <a:sx n="105" d="100"/>
          <a:sy n="105" d="100"/>
        </p:scale>
        <p:origin x="17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</a:t>
            </a:r>
            <a:r>
              <a:rPr lang="en-AU" sz="1100" i="1" baseline="0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Plenary 20</a:t>
            </a: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17, 19-20 October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85212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2800" b="1" dirty="0">
                <a:solidFill>
                  <a:srgbClr val="FFFFFF"/>
                </a:solidFill>
                <a:latin typeface="+mj-lt"/>
              </a:rPr>
              <a:t>Recap of Decisions on One-Year Extensions of the CEOS Ad-Hoc Teams and WG Leadership Succession</a:t>
            </a:r>
            <a:endParaRPr sz="28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lang="en-US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lang="en-US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Dr. Frank Kelly, USGS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Plenary 2017 –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Item </a:t>
            </a:r>
            <a:r>
              <a:rPr lang="en-US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12.1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Rapid City, South Dakota, USA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19-20 October 2017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098AD0B-D86E-4697-A196-7CADD58D2AA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CC3D00-9A0C-4CB0-ADA7-2F4AC35DEF1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828800" y="0"/>
            <a:ext cx="7315200" cy="1143000"/>
          </a:xfrm>
        </p:spPr>
        <p:txBody>
          <a:bodyPr anchor="ctr"/>
          <a:lstStyle/>
          <a:p>
            <a:r>
              <a:rPr lang="en-US" sz="2800" b="1" dirty="0"/>
              <a:t>Ad-Hoc Teams &amp; Working Groups</a:t>
            </a:r>
          </a:p>
        </p:txBody>
      </p:sp>
      <p:sp>
        <p:nvSpPr>
          <p:cNvPr id="5" name="Shape 43">
            <a:extLst>
              <a:ext uri="{FF2B5EF4-FFF2-40B4-BE49-F238E27FC236}">
                <a16:creationId xmlns:a16="http://schemas.microsoft.com/office/drawing/2014/main" id="{DDE53D0A-55EB-46CD-B102-A4DD58BEA638}"/>
              </a:ext>
            </a:extLst>
          </p:cNvPr>
          <p:cNvSpPr txBox="1">
            <a:spLocks/>
          </p:cNvSpPr>
          <p:nvPr/>
        </p:nvSpPr>
        <p:spPr>
          <a:xfrm>
            <a:off x="544310" y="1303021"/>
            <a:ext cx="8599690" cy="507512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/>
            <a:r>
              <a:rPr lang="en-US" sz="2000" dirty="0">
                <a:latin typeface="+mj-ea"/>
                <a:ea typeface="+mj-ea"/>
              </a:rPr>
              <a:t>Continuation of the following Ad-Hoc Teams</a:t>
            </a:r>
          </a:p>
          <a:p>
            <a:pPr lvl="1" defTabSz="914400"/>
            <a:r>
              <a:rPr lang="en-US" sz="2000" dirty="0">
                <a:latin typeface="+mj-ea"/>
                <a:ea typeface="+mj-ea"/>
              </a:rPr>
              <a:t>GEOGLAM</a:t>
            </a:r>
          </a:p>
          <a:p>
            <a:pPr lvl="1" defTabSz="914400"/>
            <a:r>
              <a:rPr lang="en-US" sz="2000" dirty="0">
                <a:latin typeface="+mj-ea"/>
                <a:ea typeface="+mj-ea"/>
              </a:rPr>
              <a:t>SDCG for GFOI</a:t>
            </a:r>
          </a:p>
          <a:p>
            <a:pPr lvl="1" defTabSz="914400"/>
            <a:r>
              <a:rPr lang="en-US" sz="2000" dirty="0">
                <a:latin typeface="+mj-ea"/>
                <a:ea typeface="+mj-ea"/>
              </a:rPr>
              <a:t>SDG</a:t>
            </a:r>
          </a:p>
          <a:p>
            <a:pPr lvl="1" defTabSz="914400"/>
            <a:r>
              <a:rPr lang="en-US" sz="2000" dirty="0">
                <a:latin typeface="+mj-ea"/>
                <a:ea typeface="+mj-ea"/>
              </a:rPr>
              <a:t>FDA</a:t>
            </a:r>
          </a:p>
          <a:p>
            <a:pPr defTabSz="914400"/>
            <a:endParaRPr lang="en-US" sz="2000" dirty="0">
              <a:latin typeface="+mj-ea"/>
              <a:ea typeface="+mj-ea"/>
            </a:endParaRPr>
          </a:p>
          <a:p>
            <a:pPr defTabSz="914400"/>
            <a:r>
              <a:rPr lang="en-US" sz="2000" dirty="0">
                <a:latin typeface="+mj-ea"/>
                <a:ea typeface="+mj-ea"/>
              </a:rPr>
              <a:t>Working Group Vice-Chairs</a:t>
            </a:r>
          </a:p>
          <a:p>
            <a:pPr lvl="1" defTabSz="914400"/>
            <a:r>
              <a:rPr lang="en-US" sz="2000" dirty="0">
                <a:latin typeface="+mj-ea"/>
                <a:ea typeface="+mj-ea"/>
              </a:rPr>
              <a:t>WGClimate</a:t>
            </a:r>
          </a:p>
          <a:p>
            <a:pPr lvl="1" defTabSz="914400"/>
            <a:r>
              <a:rPr lang="en-US" sz="2000" dirty="0">
                <a:latin typeface="+mj-ea"/>
                <a:ea typeface="+mj-ea"/>
              </a:rPr>
              <a:t>WGDisasters</a:t>
            </a:r>
          </a:p>
          <a:p>
            <a:pPr lvl="1" defTabSz="914400"/>
            <a:r>
              <a:rPr lang="en-US" sz="2000" dirty="0">
                <a:latin typeface="+mj-ea"/>
                <a:ea typeface="+mj-ea"/>
              </a:rPr>
              <a:t>WGISS</a:t>
            </a:r>
          </a:p>
        </p:txBody>
      </p:sp>
    </p:spTree>
    <p:extLst>
      <p:ext uri="{BB962C8B-B14F-4D97-AF65-F5344CB8AC3E}">
        <p14:creationId xmlns:p14="http://schemas.microsoft.com/office/powerpoint/2010/main" val="334857791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828800" y="0"/>
            <a:ext cx="7315200" cy="1143000"/>
          </a:xfrm>
        </p:spPr>
        <p:txBody>
          <a:bodyPr anchor="ctr"/>
          <a:lstStyle/>
          <a:p>
            <a:pPr marL="0" indent="0">
              <a:buNone/>
            </a:pPr>
            <a:r>
              <a:rPr lang="en-US" b="1" dirty="0"/>
              <a:t>GEOGLAM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1295400"/>
            <a:ext cx="8686800" cy="51054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/>
            <a:r>
              <a:rPr lang="en-US" b="1" dirty="0"/>
              <a:t>2018 continuation of the GEOGLAM ad hoc Working Group</a:t>
            </a:r>
          </a:p>
          <a:p>
            <a:pPr defTabSz="914400"/>
            <a:endParaRPr lang="en-US" sz="1000" dirty="0"/>
          </a:p>
          <a:p>
            <a:pPr defTabSz="914400"/>
            <a:r>
              <a:rPr lang="en-US" sz="1800" dirty="0"/>
              <a:t>GEOGLAM ad hoc Working Group continuation for another year is necessary to continue the refresh of the GEOGLAM EO requirements, continue the evolution of Data Cube and end-user tools, continue the collaborations of current and emerging EO-agriculture initiatives such as RAPP, and continue to build and improve interactions across CEOS entities (e.g. LSI-VC and </a:t>
            </a:r>
            <a:r>
              <a:rPr lang="en-US" sz="1800" dirty="0" err="1"/>
              <a:t>WGCapD</a:t>
            </a:r>
            <a:r>
              <a:rPr lang="en-US" sz="1800" dirty="0"/>
              <a:t>).  </a:t>
            </a:r>
          </a:p>
          <a:p>
            <a:pPr defTabSz="914400"/>
            <a:endParaRPr lang="en-US" sz="1000" dirty="0"/>
          </a:p>
          <a:p>
            <a:pPr defTabSz="914400"/>
            <a:r>
              <a:rPr lang="en-US" sz="1800" b="1" dirty="0"/>
              <a:t>Leadership Resourcing:</a:t>
            </a:r>
            <a:r>
              <a:rPr lang="en-US" sz="1800" dirty="0"/>
              <a:t> 2 Co-Leads</a:t>
            </a:r>
          </a:p>
          <a:p>
            <a:pPr lvl="1" defTabSz="914400"/>
            <a:r>
              <a:rPr lang="en-US" sz="1600" dirty="0"/>
              <a:t>Selma </a:t>
            </a:r>
            <a:r>
              <a:rPr lang="en-US" sz="1600" dirty="0" err="1"/>
              <a:t>Cherchali</a:t>
            </a:r>
            <a:r>
              <a:rPr lang="en-US" sz="1600" dirty="0"/>
              <a:t> (CNES) and Bradley Doorn (NASA)</a:t>
            </a:r>
          </a:p>
          <a:p>
            <a:pPr defTabSz="914400"/>
            <a:endParaRPr lang="en-US" sz="1000" dirty="0"/>
          </a:p>
          <a:p>
            <a:pPr defTabSz="914400"/>
            <a:r>
              <a:rPr lang="en-US" sz="1800" b="1" dirty="0"/>
              <a:t>Team Member Resourcing</a:t>
            </a:r>
          </a:p>
          <a:p>
            <a:pPr lvl="1" defTabSz="914400"/>
            <a:r>
              <a:rPr lang="en-US" sz="1600" dirty="0"/>
              <a:t>Alyssa </a:t>
            </a:r>
            <a:r>
              <a:rPr lang="en-US" sz="1600" dirty="0" err="1"/>
              <a:t>Whitcraft</a:t>
            </a:r>
            <a:r>
              <a:rPr lang="en-US" sz="1600" dirty="0"/>
              <a:t> (GEOGLAM-Secretariat) and Ian Jarvis (GEOGLAM-Secretariat Coordinator)</a:t>
            </a:r>
          </a:p>
          <a:p>
            <a:pPr lvl="1" defTabSz="914400"/>
            <a:r>
              <a:rPr lang="en-US" sz="1600" dirty="0"/>
              <a:t>5 Core Members</a:t>
            </a:r>
          </a:p>
          <a:p>
            <a:pPr lvl="1" defTabSz="914400"/>
            <a:r>
              <a:rPr lang="en-US" sz="1600"/>
              <a:t>+10 </a:t>
            </a:r>
            <a:r>
              <a:rPr lang="en-US" sz="1600" dirty="0"/>
              <a:t>space and </a:t>
            </a:r>
            <a:r>
              <a:rPr lang="en-US" sz="1600"/>
              <a:t>agriculture members on Working Group</a:t>
            </a:r>
            <a:endParaRPr lang="en-US" sz="1600" dirty="0"/>
          </a:p>
          <a:p>
            <a:pPr lvl="2" defTabSz="914400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5289040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8686800" cy="5105400"/>
          </a:xfrm>
        </p:spPr>
        <p:txBody>
          <a:bodyPr/>
          <a:lstStyle/>
          <a:p>
            <a:r>
              <a:rPr lang="en-AU" sz="1800" dirty="0">
                <a:latin typeface="Calibri" charset="0"/>
                <a:ea typeface="ＭＳ Ｐゴシック" charset="0"/>
                <a:cs typeface="ＭＳ Ｐゴシック" charset="0"/>
              </a:rPr>
              <a:t>Per the conclusions from the Joint LSI/GFOI/GEOGLAM </a:t>
            </a:r>
            <a:r>
              <a:rPr lang="en-AU" sz="1800" dirty="0" err="1">
                <a:latin typeface="Calibri" charset="0"/>
                <a:ea typeface="ＭＳ Ｐゴシック" charset="0"/>
                <a:cs typeface="ＭＳ Ｐゴシック" charset="0"/>
              </a:rPr>
              <a:t>mtg</a:t>
            </a:r>
            <a:r>
              <a:rPr lang="en-AU" sz="1800" dirty="0">
                <a:latin typeface="Calibri" charset="0"/>
                <a:ea typeface="ＭＳ Ｐゴシック" charset="0"/>
                <a:cs typeface="ＭＳ Ｐゴシック" charset="0"/>
              </a:rPr>
              <a:t> in Sept, SDCG notes the ongoing requirement for a CEOS group dedicated to the GFOI interface so long as CEOS is engaged in the GEO flagship and requests 31</a:t>
            </a:r>
            <a:r>
              <a:rPr lang="en-AU" sz="1800" baseline="30000" dirty="0">
                <a:latin typeface="Calibri" charset="0"/>
                <a:ea typeface="ＭＳ Ｐゴシック" charset="0"/>
                <a:cs typeface="ＭＳ Ｐゴシック" charset="0"/>
              </a:rPr>
              <a:t>st</a:t>
            </a:r>
            <a:r>
              <a:rPr lang="en-AU" sz="1800" dirty="0">
                <a:latin typeface="Calibri" charset="0"/>
                <a:ea typeface="ＭＳ Ｐゴシック" charset="0"/>
                <a:cs typeface="ＭＳ Ｐゴシック" charset="0"/>
              </a:rPr>
              <a:t> Plenary approval to continue</a:t>
            </a:r>
          </a:p>
          <a:p>
            <a:pPr lvl="1"/>
            <a:r>
              <a:rPr lang="en-AU" sz="1800" dirty="0">
                <a:latin typeface="Calibri" charset="0"/>
                <a:ea typeface="ＭＳ Ｐゴシック" charset="0"/>
                <a:cs typeface="ＭＳ Ｐゴシック" charset="0"/>
              </a:rPr>
              <a:t>With the evolution towards the closer integration with LSI/GEOGLAM to be reported on Day 2 of plenary</a:t>
            </a:r>
          </a:p>
          <a:p>
            <a:r>
              <a:rPr lang="en-AU" sz="1800" dirty="0">
                <a:latin typeface="Calibri" charset="0"/>
                <a:ea typeface="ＭＳ Ｐゴシック" charset="0"/>
                <a:cs typeface="ＭＳ Ｐゴシック" charset="0"/>
              </a:rPr>
              <a:t>The Space Data needs for GFOI remain ongoing and Phase 2 will feature renewed work on closer relations with countries and emphasise data uptake and application </a:t>
            </a:r>
            <a:r>
              <a:rPr lang="mr-IN" sz="1800" dirty="0">
                <a:latin typeface="Calibri" charset="0"/>
                <a:ea typeface="ＭＳ Ｐゴシック" charset="0"/>
                <a:cs typeface="ＭＳ Ｐゴシック" charset="0"/>
              </a:rPr>
              <a:t>–</a:t>
            </a:r>
            <a:r>
              <a:rPr lang="en-AU" sz="1800" dirty="0">
                <a:latin typeface="Calibri" charset="0"/>
                <a:ea typeface="ＭＳ Ｐゴシック" charset="0"/>
                <a:cs typeface="ＭＳ Ｐゴシック" charset="0"/>
              </a:rPr>
              <a:t> consistent with many current CEOS priorities</a:t>
            </a:r>
          </a:p>
          <a:p>
            <a:r>
              <a:rPr lang="en-AU" sz="1800" dirty="0">
                <a:latin typeface="Calibri" charset="0"/>
                <a:ea typeface="ＭＳ Ｐゴシック" charset="0"/>
                <a:cs typeface="ＭＳ Ｐゴシック" charset="0"/>
              </a:rPr>
              <a:t>Resourcing:</a:t>
            </a:r>
          </a:p>
          <a:p>
            <a:pPr lvl="1"/>
            <a:r>
              <a:rPr lang="en-AU" sz="1800" dirty="0">
                <a:latin typeface="Calibri" charset="0"/>
                <a:ea typeface="ＭＳ Ｐゴシック" charset="0"/>
                <a:cs typeface="ＭＳ Ｐゴシック" charset="0"/>
              </a:rPr>
              <a:t>Significant impact in losing USGS Co-Chair and representation (other than for joint meetings) </a:t>
            </a:r>
          </a:p>
          <a:p>
            <a:pPr lvl="1"/>
            <a:r>
              <a:rPr lang="en-AU" sz="1800" dirty="0">
                <a:latin typeface="Calibri" charset="0"/>
                <a:ea typeface="ＭＳ Ｐゴシック" charset="0"/>
                <a:cs typeface="ＭＳ Ｐゴシック" charset="0"/>
              </a:rPr>
              <a:t>UKSA volunteering a Co-Chair (name TBA soon)</a:t>
            </a:r>
          </a:p>
          <a:p>
            <a:pPr lvl="1"/>
            <a:r>
              <a:rPr lang="en-AU" sz="1800" dirty="0">
                <a:latin typeface="Calibri" charset="0"/>
                <a:ea typeface="ＭＳ Ｐゴシック" charset="0"/>
                <a:cs typeface="ＭＳ Ｐゴシック" charset="0"/>
              </a:rPr>
              <a:t>SDCG SEC resourcing not yet resolved. Would necessitate a remodelling of the operation if stays unresolved</a:t>
            </a:r>
          </a:p>
          <a:p>
            <a:pPr lvl="1"/>
            <a:r>
              <a:rPr lang="en-AU" sz="1800" dirty="0">
                <a:latin typeface="Calibri" charset="0"/>
                <a:ea typeface="ＭＳ Ｐゴシック" charset="0"/>
                <a:cs typeface="ＭＳ Ｐゴシック" charset="0"/>
              </a:rPr>
              <a:t>Main contributors to date are: ESA, USGS, NASA (SEO), JAXA</a:t>
            </a:r>
          </a:p>
          <a:p>
            <a:endParaRPr lang="en-AU" sz="18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828800" y="0"/>
            <a:ext cx="7315200" cy="1143000"/>
          </a:xfrm>
        </p:spPr>
        <p:txBody>
          <a:bodyPr anchor="ctr"/>
          <a:lstStyle/>
          <a:p>
            <a:r>
              <a:rPr lang="en-US" b="1" dirty="0"/>
              <a:t>SDCG for GFOI</a:t>
            </a:r>
          </a:p>
        </p:txBody>
      </p:sp>
    </p:spTree>
    <p:extLst>
      <p:ext uri="{BB962C8B-B14F-4D97-AF65-F5344CB8AC3E}">
        <p14:creationId xmlns:p14="http://schemas.microsoft.com/office/powerpoint/2010/main" val="300675855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5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8686800" cy="5105400"/>
          </a:xfrm>
        </p:spPr>
        <p:txBody>
          <a:bodyPr/>
          <a:lstStyle/>
          <a:p>
            <a:r>
              <a:rPr lang="en-US" b="1" dirty="0"/>
              <a:t>SDG AHT is still needed to pursue following themes:</a:t>
            </a:r>
          </a:p>
          <a:p>
            <a:pPr lvl="1"/>
            <a:r>
              <a:rPr lang="en-US" sz="1600" dirty="0"/>
              <a:t>Compile &amp; maintain a compendium of CEOS Agencies’ engagement on SDGs </a:t>
            </a:r>
          </a:p>
          <a:p>
            <a:pPr lvl="1"/>
            <a:r>
              <a:rPr lang="en-US" sz="1600" dirty="0" err="1"/>
              <a:t>Finalise</a:t>
            </a:r>
            <a:r>
              <a:rPr lang="en-US" sz="1600" dirty="0"/>
              <a:t> CEOS Implementation Plan on SDGs</a:t>
            </a:r>
          </a:p>
          <a:p>
            <a:pPr lvl="1"/>
            <a:r>
              <a:rPr lang="en-US" sz="1600" dirty="0"/>
              <a:t>Continue “space arm” support of GEO-led SDG activities</a:t>
            </a:r>
          </a:p>
          <a:p>
            <a:pPr lvl="1"/>
            <a:r>
              <a:rPr lang="en-US" sz="1600" dirty="0"/>
              <a:t>Further identify EO inputs and examples to SDG Targets and Indicators </a:t>
            </a:r>
          </a:p>
          <a:p>
            <a:pPr lvl="1"/>
            <a:r>
              <a:rPr lang="en-US" sz="1600" dirty="0"/>
              <a:t>Showcase (</a:t>
            </a:r>
            <a:r>
              <a:rPr lang="en-US" sz="1600" dirty="0" err="1"/>
              <a:t>ie</a:t>
            </a:r>
            <a:r>
              <a:rPr lang="en-US" sz="1600" dirty="0"/>
              <a:t> via pilots) the added-value of EO in the SDG process </a:t>
            </a:r>
          </a:p>
          <a:p>
            <a:pPr lvl="1"/>
            <a:r>
              <a:rPr lang="en-US" sz="1600" dirty="0"/>
              <a:t>Work with GEO to facilitate uptake of EO by SDG stakeholders (</a:t>
            </a:r>
            <a:r>
              <a:rPr lang="en-US" sz="1600" dirty="0" err="1"/>
              <a:t>eg</a:t>
            </a:r>
            <a:r>
              <a:rPr lang="en-US" sz="1600" dirty="0"/>
              <a:t>. Custodian Agencies and National Statistics Offices)</a:t>
            </a:r>
          </a:p>
          <a:p>
            <a:pPr lvl="1"/>
            <a:r>
              <a:rPr lang="en-US" sz="1600" dirty="0"/>
              <a:t>Develop impactful Communication &amp; Outreach activities on EO for SDGs</a:t>
            </a:r>
          </a:p>
          <a:p>
            <a:endParaRPr lang="en-US" sz="1000" dirty="0"/>
          </a:p>
          <a:p>
            <a:endParaRPr lang="en-US" sz="1000" dirty="0"/>
          </a:p>
          <a:p>
            <a:r>
              <a:rPr lang="en-US" sz="1800" b="1" dirty="0"/>
              <a:t>Only one year of operation so far </a:t>
            </a:r>
            <a:r>
              <a:rPr lang="mr-IN" sz="1800" b="1" dirty="0"/>
              <a:t>–</a:t>
            </a:r>
            <a:r>
              <a:rPr lang="en-US" sz="1800" b="1" dirty="0"/>
              <a:t> suggest extension for 2018</a:t>
            </a:r>
          </a:p>
          <a:p>
            <a:endParaRPr lang="en-US" sz="1800" b="1" dirty="0"/>
          </a:p>
          <a:p>
            <a:r>
              <a:rPr lang="en-US" sz="1800" b="1" dirty="0"/>
              <a:t>Leadership Resourcing:</a:t>
            </a:r>
            <a:r>
              <a:rPr lang="en-US" sz="1800" dirty="0"/>
              <a:t> 3 Co-Leads &amp; 30+ team members</a:t>
            </a:r>
          </a:p>
          <a:p>
            <a:pPr lvl="1"/>
            <a:r>
              <a:rPr lang="en-US" sz="1600" dirty="0"/>
              <a:t>Marc Paganini (ESA), Eric Wood (USGS), Alex Held (CSIRO)</a:t>
            </a:r>
          </a:p>
          <a:p>
            <a:pPr lvl="1"/>
            <a:r>
              <a:rPr lang="en-US" sz="1600" dirty="0"/>
              <a:t>Exploring more direct links to </a:t>
            </a:r>
            <a:r>
              <a:rPr lang="en-US" sz="1600" dirty="0" err="1"/>
              <a:t>WGCapD</a:t>
            </a:r>
            <a:endParaRPr lang="en-US" sz="1600" dirty="0"/>
          </a:p>
          <a:p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828800" y="0"/>
            <a:ext cx="7315200" cy="1143000"/>
          </a:xfrm>
        </p:spPr>
        <p:txBody>
          <a:bodyPr anchor="ctr"/>
          <a:lstStyle/>
          <a:p>
            <a:r>
              <a:rPr lang="en-US" b="1" dirty="0"/>
              <a:t>SDG</a:t>
            </a:r>
          </a:p>
        </p:txBody>
      </p:sp>
    </p:spTree>
    <p:extLst>
      <p:ext uri="{BB962C8B-B14F-4D97-AF65-F5344CB8AC3E}">
        <p14:creationId xmlns:p14="http://schemas.microsoft.com/office/powerpoint/2010/main" val="342249987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6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8686800" cy="5105400"/>
          </a:xfrm>
        </p:spPr>
        <p:txBody>
          <a:bodyPr/>
          <a:lstStyle/>
          <a:p>
            <a:r>
              <a:rPr lang="en-US" b="1" dirty="0"/>
              <a:t>2018 continuation of FDA AHT centered around the 5 FDA themes</a:t>
            </a:r>
          </a:p>
          <a:p>
            <a:pPr lvl="1"/>
            <a:r>
              <a:rPr lang="en-US" sz="1600" dirty="0"/>
              <a:t>CEOS Analysis Ready Data (ARD)</a:t>
            </a:r>
          </a:p>
          <a:p>
            <a:pPr lvl="1"/>
            <a:r>
              <a:rPr lang="en-US" sz="1600" dirty="0"/>
              <a:t>Interoperable Free and Open Tools</a:t>
            </a:r>
          </a:p>
          <a:p>
            <a:pPr lvl="1"/>
            <a:r>
              <a:rPr lang="en-US" sz="1600" dirty="0"/>
              <a:t>Data, Processing, and Architecture Interface Standards</a:t>
            </a:r>
          </a:p>
          <a:p>
            <a:pPr lvl="1"/>
            <a:r>
              <a:rPr lang="en-US" sz="1600" dirty="0"/>
              <a:t>Analytical Processing Capabilities</a:t>
            </a:r>
          </a:p>
          <a:p>
            <a:pPr lvl="1"/>
            <a:r>
              <a:rPr lang="en-US" sz="1600" dirty="0"/>
              <a:t>User Metrics</a:t>
            </a:r>
          </a:p>
          <a:p>
            <a:endParaRPr lang="en-US" sz="1000" dirty="0"/>
          </a:p>
          <a:p>
            <a:r>
              <a:rPr lang="en-US" sz="1800" dirty="0"/>
              <a:t>FDA AHT continuation for another year is necessary to provide focused integration and oversight of the FDA-related activities across several key entities within the CEOS structure – specifically LSI-VC, SEO, WGISS, and WGCapD. A transition to a more permanent CEOS entity (i.e., WGISS) is recommended to occur by the end of this next year.</a:t>
            </a:r>
          </a:p>
          <a:p>
            <a:endParaRPr lang="en-US" sz="1000" dirty="0"/>
          </a:p>
          <a:p>
            <a:r>
              <a:rPr lang="en-US" sz="1800" b="1" dirty="0"/>
              <a:t>Leadership Resourcing:</a:t>
            </a:r>
            <a:r>
              <a:rPr lang="en-US" sz="1800" dirty="0"/>
              <a:t> 3 Co-Leads</a:t>
            </a:r>
          </a:p>
          <a:p>
            <a:pPr lvl="1"/>
            <a:r>
              <a:rPr lang="en-US" sz="1600" dirty="0"/>
              <a:t>Steve Labahn (USGS), Nick Hanowski (ESA), Alex Held (CSIRO)</a:t>
            </a:r>
          </a:p>
          <a:p>
            <a:endParaRPr lang="en-US" sz="1000" dirty="0"/>
          </a:p>
          <a:p>
            <a:r>
              <a:rPr lang="en-US" sz="1800" b="1" dirty="0"/>
              <a:t>Team Member Resourcing</a:t>
            </a:r>
          </a:p>
          <a:p>
            <a:pPr lvl="1"/>
            <a:r>
              <a:rPr lang="en-US" sz="1600" dirty="0"/>
              <a:t>31 geographically distributed active team members</a:t>
            </a:r>
          </a:p>
          <a:p>
            <a:pPr lvl="2"/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828800" y="0"/>
            <a:ext cx="7315200" cy="1143000"/>
          </a:xfrm>
        </p:spPr>
        <p:txBody>
          <a:bodyPr anchor="ctr"/>
          <a:lstStyle/>
          <a:p>
            <a:pPr marL="0" indent="0">
              <a:buNone/>
            </a:pPr>
            <a:r>
              <a:rPr lang="en-US" b="1" dirty="0"/>
              <a:t>FDA</a:t>
            </a:r>
          </a:p>
        </p:txBody>
      </p:sp>
    </p:spTree>
    <p:extLst>
      <p:ext uri="{BB962C8B-B14F-4D97-AF65-F5344CB8AC3E}">
        <p14:creationId xmlns:p14="http://schemas.microsoft.com/office/powerpoint/2010/main" val="118033892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9555</TotalTime>
  <Words>614</Words>
  <Application>Microsoft Office PowerPoint</Application>
  <PresentationFormat>On-screen Show (4:3)</PresentationFormat>
  <Paragraphs>76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ＭＳ Ｐゴシック</vt:lpstr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Recap of Decisions on One-Year Extensions of the CEOS Ad-Hoc Teams and WG Leadership Succession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Labahn, Steven T</cp:lastModifiedBy>
  <cp:revision>287</cp:revision>
  <dcterms:modified xsi:type="dcterms:W3CDTF">2017-10-20T16:19:10Z</dcterms:modified>
</cp:coreProperties>
</file>