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51" r:id="rId2"/>
  </p:sldMasterIdLst>
  <p:notesMasterIdLst>
    <p:notesMasterId r:id="rId17"/>
  </p:notesMasterIdLst>
  <p:sldIdLst>
    <p:sldId id="256" r:id="rId3"/>
    <p:sldId id="294" r:id="rId4"/>
    <p:sldId id="295" r:id="rId5"/>
    <p:sldId id="284" r:id="rId6"/>
    <p:sldId id="283" r:id="rId7"/>
    <p:sldId id="287" r:id="rId8"/>
    <p:sldId id="286" r:id="rId9"/>
    <p:sldId id="292" r:id="rId10"/>
    <p:sldId id="293" r:id="rId11"/>
    <p:sldId id="291" r:id="rId12"/>
    <p:sldId id="296" r:id="rId13"/>
    <p:sldId id="297" r:id="rId14"/>
    <p:sldId id="280" r:id="rId15"/>
    <p:sldId id="270" r:id="rId16"/>
  </p:sldIdLst>
  <p:sldSz cx="9144000" cy="6858000" type="screen4x3"/>
  <p:notesSz cx="6794500" cy="99314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hila Sibandze" initials="PS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935" autoAdjust="0"/>
    <p:restoredTop sz="94704"/>
  </p:normalViewPr>
  <p:slideViewPr>
    <p:cSldViewPr>
      <p:cViewPr varScale="1">
        <p:scale>
          <a:sx n="69" d="100"/>
          <a:sy n="69" d="100"/>
        </p:scale>
        <p:origin x="-906" y="-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commentAuthors" Target="commentAuthors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</p:spPr>
        <p:txBody>
          <a:bodyPr lIns="95553" tIns="47777" rIns="95553" bIns="47777"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05934" y="4717415"/>
            <a:ext cx="4982633" cy="4469130"/>
          </a:xfrm>
          <a:prstGeom prst="rect">
            <a:avLst/>
          </a:prstGeom>
        </p:spPr>
        <p:txBody>
          <a:bodyPr lIns="95553" tIns="47777" rIns="95553" bIns="47777"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xfrm>
            <a:off x="8763000" y="6629400"/>
            <a:ext cx="3048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>
            <a:lvl1pPr algn="ctr">
              <a:defRPr lang="uk-UA" sz="1100" i="1" smtClean="0">
                <a:solidFill>
                  <a:schemeClr val="tx2"/>
                </a:solidFill>
                <a:latin typeface="+mj-lt"/>
                <a:ea typeface="+mj-ea"/>
                <a:cs typeface="Proxima Nova Regular"/>
              </a:defRPr>
            </a:lvl1pPr>
          </a:lstStyle>
          <a:p>
            <a:pPr defTabSz="914400"/>
            <a:fld id="{86CB4B4D-7CA3-9044-876B-883B54F8677D}" type="slidenum">
              <a:rPr lang="uk-UA" smtClean="0"/>
              <a:pPr defTabSz="914400"/>
              <a:t>‹#›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+mj-lt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+mj-lt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+mj-lt"/>
                <a:cs typeface="Arial" panose="020B0604020202020204" pitchFamily="34" charset="0"/>
              </a:defRPr>
            </a:lvl3pPr>
            <a:lvl4pPr>
              <a:defRPr sz="2000">
                <a:latin typeface="+mj-lt"/>
                <a:cs typeface="Arial" panose="020B0604020202020204" pitchFamily="34" charset="0"/>
              </a:defRPr>
            </a:lvl4pPr>
            <a:lvl5pPr>
              <a:defRPr sz="20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 hasCustomPrompt="1"/>
          </p:nvPr>
        </p:nvSpPr>
        <p:spPr>
          <a:xfrm>
            <a:off x="2057400" y="304800"/>
            <a:ext cx="49530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Title Goes Here</a:t>
            </a:r>
            <a:endParaRPr lang="en-US" dirty="0"/>
          </a:p>
        </p:txBody>
      </p:sp>
      <p:sp>
        <p:nvSpPr>
          <p:cNvPr id="8" name="Shape 3"/>
          <p:cNvSpPr/>
          <p:nvPr userDrawn="1"/>
        </p:nvSpPr>
        <p:spPr>
          <a:xfrm>
            <a:off x="76200" y="6629400"/>
            <a:ext cx="23622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lvl="0" algn="ctr" defTabSz="914400">
              <a:defRPr>
                <a:solidFill>
                  <a:srgbClr val="000000"/>
                </a:solidFill>
              </a:defRPr>
            </a:pPr>
            <a:r>
              <a:rPr lang="en-AU" sz="1100" i="1" dirty="0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CEOS</a:t>
            </a:r>
            <a:r>
              <a:rPr lang="en-AU" sz="1100" i="1" baseline="0" dirty="0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 Plenary 20</a:t>
            </a:r>
            <a:r>
              <a:rPr lang="en-AU" sz="1100" i="1" dirty="0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17, 18-20 October</a:t>
            </a:r>
            <a:endParaRPr sz="1100" i="1" dirty="0">
              <a:solidFill>
                <a:schemeClr val="tx2"/>
              </a:solidFill>
              <a:latin typeface="+mj-ea"/>
              <a:ea typeface="+mj-ea"/>
              <a:cs typeface="Proxima Nova Regular"/>
              <a:sym typeface="Proxima Nova Regular"/>
            </a:endParaRP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3810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hape 6">
            <a:extLst>
              <a:ext uri="{FF2B5EF4-FFF2-40B4-BE49-F238E27FC236}">
                <a16:creationId xmlns:a16="http://schemas.microsoft.com/office/drawing/2014/main" xmlns="" id="{83C22ABF-6F12-405A-A837-2FB1BD5CC00B}"/>
              </a:ext>
            </a:extLst>
          </p:cNvPr>
          <p:cNvSpPr txBox="1">
            <a:spLocks/>
          </p:cNvSpPr>
          <p:nvPr userDrawn="1"/>
        </p:nvSpPr>
        <p:spPr>
          <a:xfrm>
            <a:off x="2362200" y="6553201"/>
            <a:ext cx="5943600" cy="304800"/>
          </a:xfrm>
          <a:prstGeom prst="rect">
            <a:avLst/>
          </a:prstGeom>
        </p:spPr>
        <p:txBody>
          <a:bodyPr/>
          <a:lstStyle>
            <a:lvl1pPr defTabSz="457200">
              <a:spcBef>
                <a:spcPts val="0"/>
              </a:spcBef>
              <a:defRPr sz="1050">
                <a:solidFill>
                  <a:srgbClr val="002569"/>
                </a:solidFill>
              </a:defRPr>
            </a:lvl1pPr>
            <a:lvl2pPr indent="457200" defTabSz="457200">
              <a:defRPr>
                <a:solidFill>
                  <a:srgbClr val="002569"/>
                </a:solidFill>
              </a:defRPr>
            </a:lvl2pPr>
            <a:lvl3pPr indent="914400" defTabSz="457200">
              <a:defRPr>
                <a:solidFill>
                  <a:srgbClr val="002569"/>
                </a:solidFill>
              </a:defRPr>
            </a:lvl3pPr>
            <a:lvl4pPr indent="1371600" defTabSz="457200">
              <a:defRPr>
                <a:solidFill>
                  <a:srgbClr val="002569"/>
                </a:solidFill>
              </a:defRPr>
            </a:lvl4pPr>
            <a:lvl5pPr indent="1828800" defTabSz="457200">
              <a:defRPr>
                <a:solidFill>
                  <a:srgbClr val="002569"/>
                </a:solidFill>
              </a:defRPr>
            </a:lvl5pPr>
            <a:lvl6pPr indent="2286000" defTabSz="457200">
              <a:defRPr>
                <a:solidFill>
                  <a:srgbClr val="002569"/>
                </a:solidFill>
              </a:defRPr>
            </a:lvl6pPr>
            <a:lvl7pPr indent="2743200" defTabSz="457200">
              <a:defRPr>
                <a:solidFill>
                  <a:srgbClr val="002569"/>
                </a:solidFill>
              </a:defRPr>
            </a:lvl7pPr>
            <a:lvl8pPr indent="3200400" defTabSz="457200">
              <a:defRPr>
                <a:solidFill>
                  <a:srgbClr val="002569"/>
                </a:solidFill>
              </a:defRPr>
            </a:lvl8pPr>
            <a:lvl9pPr indent="3657600" defTabSz="457200">
              <a:defRPr>
                <a:solidFill>
                  <a:srgbClr val="002569"/>
                </a:solidFill>
              </a:defRPr>
            </a:lvl9pPr>
          </a:lstStyle>
          <a:p>
            <a:pPr algn="l"/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WGCapD Side Meeting, CEOS Plenary, South Dakota, USA,  18-20 October </a:t>
            </a:r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2017</a:t>
            </a:r>
          </a:p>
        </p:txBody>
      </p:sp>
    </p:spTree>
    <p:extLst>
      <p:ext uri="{BB962C8B-B14F-4D97-AF65-F5344CB8AC3E}">
        <p14:creationId xmlns:p14="http://schemas.microsoft.com/office/powerpoint/2010/main" val="895190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19107650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01636598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3810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1727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  <p:sp>
        <p:nvSpPr>
          <p:cNvPr id="3" name="Shape 3"/>
          <p:cNvSpPr/>
          <p:nvPr userDrawn="1"/>
        </p:nvSpPr>
        <p:spPr>
          <a:xfrm>
            <a:off x="76200" y="6629400"/>
            <a:ext cx="23622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lvl="0" algn="ctr" defTabSz="914400">
              <a:defRPr>
                <a:solidFill>
                  <a:srgbClr val="000000"/>
                </a:solidFill>
              </a:defRPr>
            </a:pPr>
            <a:r>
              <a:rPr lang="en-AU" sz="1100" i="1" dirty="0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CEOS</a:t>
            </a:r>
            <a:r>
              <a:rPr lang="en-AU" sz="1100" i="1" baseline="0" dirty="0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 Plenary 20</a:t>
            </a:r>
            <a:r>
              <a:rPr lang="en-AU" sz="1100" i="1" dirty="0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17, 18-20 October</a:t>
            </a:r>
            <a:endParaRPr sz="1100" i="1" dirty="0">
              <a:solidFill>
                <a:schemeClr val="tx2"/>
              </a:solidFill>
              <a:latin typeface="+mj-ea"/>
              <a:ea typeface="+mj-ea"/>
              <a:cs typeface="Proxima Nova Regular"/>
              <a:sym typeface="Proxima Nova Regular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</p:sldLayoutIdLst>
  <p:transition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 userDrawn="1"/>
        </p:nvSpPr>
        <p:spPr>
          <a:xfrm>
            <a:off x="7856" y="6553200"/>
            <a:ext cx="2362200" cy="187285"/>
          </a:xfrm>
          <a:prstGeom prst="roundRect">
            <a:avLst/>
          </a:prstGeom>
          <a:solidFill>
            <a:sysClr val="window" lastClr="FFFFFF">
              <a:alpha val="49000"/>
            </a:sysClr>
          </a:solidFill>
          <a:ln w="25400" cap="flat" cmpd="sng" algn="ctr">
            <a:solidFill>
              <a:srgbClr val="1F497D">
                <a:alpha val="60000"/>
              </a:srgbClr>
            </a:solidFill>
            <a:prstDash val="solid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rgbClr val="000000"/>
                </a:solidFill>
              </a:defRPr>
            </a:pPr>
            <a:r>
              <a:rPr kumimoji="0" lang="en-AU" sz="1100" b="0" i="1" u="none" strike="noStrike" kern="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Helvetica"/>
                <a:ea typeface="+mj-ea"/>
                <a:cs typeface="Proxima Nova Regular"/>
                <a:sym typeface="Proxima Nova Regular"/>
              </a:rPr>
              <a:t>CEOS Plenary 2017, 18-20 October</a:t>
            </a:r>
            <a:endParaRPr kumimoji="0" sz="1100" b="0" i="1" u="none" strike="noStrike" kern="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Helvetica"/>
              <a:ea typeface="+mj-ea"/>
              <a:cs typeface="Proxima Nova Regular"/>
              <a:sym typeface="Proxima Nova Regular"/>
            </a:endParaRPr>
          </a:p>
        </p:txBody>
      </p:sp>
    </p:spTree>
    <p:extLst>
      <p:ext uri="{BB962C8B-B14F-4D97-AF65-F5344CB8AC3E}">
        <p14:creationId xmlns:p14="http://schemas.microsoft.com/office/powerpoint/2010/main" val="2499869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</p:sldLayoutIdLst>
  <p:transition spd="med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ceos.org/ourwork/workinggroups/wgcapd/training-workshops/" TargetMode="External"/><Relationship Id="rId2" Type="http://schemas.openxmlformats.org/officeDocument/2006/relationships/hyperlink" Target="http://ceos.org/ourwork/workinggroups/wgcapd/e-learning/" TargetMode="Externa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622789" y="2514600"/>
            <a:ext cx="5746243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US" sz="4200" b="1" dirty="0" smtClean="0">
                <a:solidFill>
                  <a:srgbClr val="FFFFFF"/>
                </a:solidFill>
                <a:latin typeface="+mj-lt"/>
              </a:rPr>
              <a:t>WGCapD Report </a:t>
            </a:r>
            <a:endParaRPr sz="4200" b="1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304800" y="3759199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sz="2000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Organization</a:t>
            </a:r>
            <a:r>
              <a:rPr lang="en-US" sz="2000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:  SANSA</a:t>
            </a:r>
            <a:endParaRPr sz="2000"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sz="2000" dirty="0">
                <a:solidFill>
                  <a:srgbClr val="FFFFFF"/>
                </a:solidFill>
                <a:ea typeface="Arial Bold"/>
                <a:cs typeface="Arial Bold"/>
                <a:sym typeface="Arial Bold"/>
              </a:rPr>
              <a:t>CEOS Plenary </a:t>
            </a:r>
            <a:r>
              <a:rPr lang="en-AU" sz="2000" dirty="0" smtClean="0">
                <a:solidFill>
                  <a:srgbClr val="FFFFFF"/>
                </a:solidFill>
                <a:ea typeface="Arial Bold"/>
                <a:cs typeface="Arial Bold"/>
                <a:sym typeface="Arial Bold"/>
              </a:rPr>
              <a:t>2017</a:t>
            </a:r>
            <a:endParaRPr lang="en-AU" sz="2000" dirty="0">
              <a:solidFill>
                <a:srgbClr val="FFFFFF"/>
              </a:solidFill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sz="2000" dirty="0">
                <a:solidFill>
                  <a:srgbClr val="FFFFFF"/>
                </a:solidFill>
                <a:ea typeface="Arial Bold"/>
                <a:cs typeface="Arial Bold"/>
                <a:sym typeface="Arial Bold"/>
              </a:rPr>
              <a:t>Agenda Item </a:t>
            </a:r>
            <a:r>
              <a:rPr lang="en-AU" sz="2000" dirty="0" smtClean="0">
                <a:solidFill>
                  <a:srgbClr val="FFFFFF"/>
                </a:solidFill>
                <a:ea typeface="Arial Bold"/>
                <a:cs typeface="Arial Bold"/>
                <a:sym typeface="Arial Bold"/>
              </a:rPr>
              <a:t># 10.3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sz="2000" dirty="0" smtClean="0">
                <a:solidFill>
                  <a:srgbClr val="FFFFFF"/>
                </a:solidFill>
                <a:ea typeface="Arial Bold"/>
                <a:cs typeface="Arial Bold"/>
                <a:sym typeface="Arial Bold"/>
              </a:rPr>
              <a:t>Rapid City, South Dakota, USA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sz="2000" dirty="0" smtClean="0">
                <a:solidFill>
                  <a:srgbClr val="FFFFFF"/>
                </a:solidFill>
                <a:ea typeface="Arial Bold"/>
                <a:cs typeface="Arial Bold"/>
                <a:sym typeface="Arial Bold"/>
              </a:rPr>
              <a:t>18</a:t>
            </a:r>
            <a:r>
              <a:rPr lang="en-AU" sz="2000" baseline="30000" dirty="0" smtClean="0">
                <a:solidFill>
                  <a:srgbClr val="FFFFFF"/>
                </a:solidFill>
                <a:ea typeface="Arial Bold"/>
                <a:cs typeface="Arial Bold"/>
                <a:sym typeface="Arial Bold"/>
              </a:rPr>
              <a:t>th</a:t>
            </a:r>
            <a:r>
              <a:rPr lang="en-AU" sz="2000" dirty="0" smtClean="0">
                <a:solidFill>
                  <a:srgbClr val="FFFFFF"/>
                </a:solidFill>
                <a:ea typeface="Arial Bold"/>
                <a:cs typeface="Arial Bold"/>
                <a:sym typeface="Arial Bold"/>
              </a:rPr>
              <a:t> – 20</a:t>
            </a:r>
            <a:r>
              <a:rPr lang="en-AU" sz="2000" baseline="30000" dirty="0" smtClean="0">
                <a:solidFill>
                  <a:srgbClr val="FFFFFF"/>
                </a:solidFill>
                <a:ea typeface="Arial Bold"/>
                <a:cs typeface="Arial Bold"/>
                <a:sym typeface="Arial Bold"/>
              </a:rPr>
              <a:t>th</a:t>
            </a:r>
            <a:r>
              <a:rPr lang="en-AU" sz="2000" dirty="0" smtClean="0">
                <a:solidFill>
                  <a:srgbClr val="FFFFFF"/>
                </a:solidFill>
                <a:ea typeface="Arial Bold"/>
                <a:cs typeface="Arial Bold"/>
                <a:sym typeface="Arial Bold"/>
              </a:rPr>
              <a:t> October 2017</a:t>
            </a:r>
            <a:endParaRPr lang="en-AU" sz="2000" dirty="0">
              <a:solidFill>
                <a:srgbClr val="FFFFFF"/>
              </a:solidFill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 smtClean="0">
                <a:solidFill>
                  <a:schemeClr val="bg1">
                    <a:lumMod val="20000"/>
                    <a:lumOff val="80000"/>
                  </a:schemeClr>
                </a:solidFill>
                <a:latin typeface="+mj-lt"/>
              </a:rPr>
              <a:t>Committee on Earth Observation Satellites</a:t>
            </a:r>
            <a:endParaRPr lang="en-US" sz="1050" dirty="0">
              <a:solidFill>
                <a:schemeClr val="bg1">
                  <a:lumMod val="20000"/>
                  <a:lumOff val="8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2400"/>
            <a:ext cx="7772400" cy="1143000"/>
          </a:xfrm>
        </p:spPr>
        <p:txBody>
          <a:bodyPr/>
          <a:lstStyle/>
          <a:p>
            <a:pPr algn="ctr"/>
            <a:r>
              <a:rPr lang="en-US" dirty="0" smtClean="0"/>
              <a:t>Collaborations with </a:t>
            </a:r>
            <a:br>
              <a:rPr lang="en-US" dirty="0" smtClean="0"/>
            </a:br>
            <a:r>
              <a:rPr lang="en-US" dirty="0" smtClean="0"/>
              <a:t>Open Data Cube (ODC)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8575" y="1828800"/>
            <a:ext cx="9144000" cy="4648200"/>
          </a:xfrm>
        </p:spPr>
        <p:txBody>
          <a:bodyPr/>
          <a:lstStyle/>
          <a:p>
            <a:r>
              <a:rPr lang="en-US" dirty="0"/>
              <a:t>H</a:t>
            </a:r>
            <a:r>
              <a:rPr lang="en-US" dirty="0" smtClean="0"/>
              <a:t>elp </a:t>
            </a:r>
            <a:r>
              <a:rPr lang="en-US" dirty="0"/>
              <a:t>p</a:t>
            </a:r>
            <a:r>
              <a:rPr lang="en-US" dirty="0" smtClean="0"/>
              <a:t>romote awareness of data cube training, e.g. at IGARSS 2018.</a:t>
            </a:r>
          </a:p>
          <a:p>
            <a:r>
              <a:rPr lang="en-US" dirty="0" smtClean="0"/>
              <a:t>Provide advice on how to best make YouTube video tutorials.</a:t>
            </a:r>
          </a:p>
          <a:p>
            <a:r>
              <a:rPr lang="en-US" dirty="0" smtClean="0"/>
              <a:t>Provide advice on improvements to </a:t>
            </a:r>
            <a:r>
              <a:rPr lang="en-US" dirty="0" err="1" smtClean="0"/>
              <a:t>ODC.org</a:t>
            </a:r>
            <a:r>
              <a:rPr lang="en-US" dirty="0" smtClean="0"/>
              <a:t> website.</a:t>
            </a:r>
          </a:p>
          <a:p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315919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2400"/>
            <a:ext cx="7772400" cy="1143000"/>
          </a:xfrm>
        </p:spPr>
        <p:txBody>
          <a:bodyPr/>
          <a:lstStyle/>
          <a:p>
            <a:pPr algn="ctr"/>
            <a:r>
              <a:rPr lang="en-US" dirty="0" smtClean="0"/>
              <a:t>Collaborations with </a:t>
            </a:r>
            <a:r>
              <a:rPr lang="en-US" dirty="0" smtClean="0"/>
              <a:t>AHTs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4648200"/>
          </a:xfrm>
        </p:spPr>
        <p:txBody>
          <a:bodyPr/>
          <a:lstStyle/>
          <a:p>
            <a:r>
              <a:rPr lang="en-US" dirty="0" smtClean="0"/>
              <a:t>Ad Hoc Teams</a:t>
            </a:r>
          </a:p>
          <a:p>
            <a:pPr lvl="1"/>
            <a:r>
              <a:rPr lang="en-US" dirty="0" smtClean="0"/>
              <a:t>SDG  </a:t>
            </a:r>
          </a:p>
          <a:p>
            <a:pPr lvl="2"/>
            <a:r>
              <a:rPr lang="en-US" dirty="0"/>
              <a:t>P</a:t>
            </a:r>
            <a:r>
              <a:rPr lang="en-US" dirty="0" smtClean="0"/>
              <a:t>romote awareness of SDG methodologies as are developed, along with GEO</a:t>
            </a:r>
          </a:p>
          <a:p>
            <a:pPr lvl="2"/>
            <a:r>
              <a:rPr lang="en-US" dirty="0" smtClean="0"/>
              <a:t>Leverage existing efforts to develop materials</a:t>
            </a:r>
          </a:p>
          <a:p>
            <a:pPr lvl="1"/>
            <a:r>
              <a:rPr lang="en-US" dirty="0" smtClean="0"/>
              <a:t>GEOGLAM</a:t>
            </a:r>
          </a:p>
          <a:p>
            <a:pPr lvl="2"/>
            <a:r>
              <a:rPr lang="en-US" dirty="0" smtClean="0"/>
              <a:t>Joined our 2017 </a:t>
            </a:r>
            <a:r>
              <a:rPr lang="en-US" dirty="0" err="1" smtClean="0"/>
              <a:t>WGCapD</a:t>
            </a:r>
            <a:r>
              <a:rPr lang="en-US" dirty="0" smtClean="0"/>
              <a:t> annual meeting, exploring potential</a:t>
            </a:r>
          </a:p>
          <a:p>
            <a:pPr lvl="1"/>
            <a:r>
              <a:rPr lang="en-US" dirty="0" smtClean="0"/>
              <a:t>Potential collaborations with other AHTs</a:t>
            </a:r>
          </a:p>
          <a:p>
            <a:r>
              <a:rPr lang="en-US" dirty="0" smtClean="0"/>
              <a:t>Other WGs and VCs – potential collaborations</a:t>
            </a:r>
          </a:p>
          <a:p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760298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05000"/>
            <a:ext cx="8839200" cy="3810000"/>
          </a:xfrm>
        </p:spPr>
        <p:txBody>
          <a:bodyPr/>
          <a:lstStyle/>
          <a:p>
            <a:r>
              <a:rPr lang="en-US" sz="2000" dirty="0"/>
              <a:t>Raise awareness of the value of EO data </a:t>
            </a:r>
            <a:r>
              <a:rPr lang="en-US" sz="2000" dirty="0" smtClean="0"/>
              <a:t>products </a:t>
            </a:r>
            <a:r>
              <a:rPr lang="en-US" sz="2000" dirty="0"/>
              <a:t>and services</a:t>
            </a:r>
            <a:endParaRPr lang="en-US" sz="2000" dirty="0" smtClean="0"/>
          </a:p>
          <a:p>
            <a:r>
              <a:rPr lang="en-US" sz="2000" dirty="0"/>
              <a:t>Support CEOS initiatives </a:t>
            </a:r>
          </a:p>
          <a:p>
            <a:r>
              <a:rPr lang="en-US" sz="2000" dirty="0" smtClean="0"/>
              <a:t>Collaborate with WGs, VCs, GEO, UNOOSA and other UN agencies in capacity building</a:t>
            </a:r>
          </a:p>
          <a:p>
            <a:r>
              <a:rPr lang="en-US" sz="2000" dirty="0" smtClean="0"/>
              <a:t>Continue conducting training workshops and webinars (</a:t>
            </a:r>
            <a:r>
              <a:rPr lang="en-US" sz="1200" dirty="0" smtClean="0">
                <a:solidFill>
                  <a:srgbClr val="FF0000"/>
                </a:solidFill>
              </a:rPr>
              <a:t>SRTM, SARS etc.</a:t>
            </a:r>
            <a:r>
              <a:rPr lang="en-US" dirty="0" smtClean="0"/>
              <a:t>)</a:t>
            </a:r>
          </a:p>
          <a:p>
            <a:r>
              <a:rPr lang="en-US" sz="2000" dirty="0" smtClean="0"/>
              <a:t>Follow up on: </a:t>
            </a:r>
          </a:p>
          <a:p>
            <a:pPr lvl="1"/>
            <a:r>
              <a:rPr lang="en-ZA" sz="1800" dirty="0"/>
              <a:t>Explore future options for providing portal-based access to capacity building &amp; training resources</a:t>
            </a:r>
          </a:p>
          <a:p>
            <a:pPr lvl="1"/>
            <a:r>
              <a:rPr lang="en-ZA" sz="1800" dirty="0"/>
              <a:t>Common Calendar of events</a:t>
            </a:r>
          </a:p>
          <a:p>
            <a:pPr lvl="1"/>
            <a:r>
              <a:rPr lang="en-ZA" sz="1800" dirty="0"/>
              <a:t>Advertisement </a:t>
            </a:r>
            <a:r>
              <a:rPr lang="en-ZA" sz="1800" dirty="0" smtClean="0"/>
              <a:t>of </a:t>
            </a:r>
            <a:r>
              <a:rPr lang="en-ZA" sz="1800" dirty="0"/>
              <a:t>data cube </a:t>
            </a:r>
            <a:r>
              <a:rPr lang="en-ZA" sz="1800" dirty="0" smtClean="0"/>
              <a:t>initiatives</a:t>
            </a:r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ZA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152400"/>
            <a:ext cx="7772400" cy="990600"/>
          </a:xfrm>
        </p:spPr>
        <p:txBody>
          <a:bodyPr anchor="ctr"/>
          <a:lstStyle/>
          <a:p>
            <a:pPr algn="ctr"/>
            <a:r>
              <a:rPr lang="en-US" dirty="0" smtClean="0"/>
              <a:t>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0410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xmlns="" id="{02B35344-8281-4A1A-B885-11B4E6D67595}"/>
              </a:ext>
            </a:extLst>
          </p:cNvPr>
          <p:cNvSpPr/>
          <p:nvPr/>
        </p:nvSpPr>
        <p:spPr>
          <a:xfrm>
            <a:off x="2133600" y="533400"/>
            <a:ext cx="40382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 smtClean="0">
                <a:solidFill>
                  <a:srgbClr val="FFFFFF"/>
                </a:solidFill>
                <a:latin typeface="Calibri" pitchFamily="34" charset="0"/>
                <a:ea typeface="Proxima Nova Regular"/>
                <a:cs typeface="Proxima Nova Regular"/>
                <a:sym typeface="Proxima Nova Regular"/>
              </a:rPr>
              <a:t>2018-2020 </a:t>
            </a:r>
            <a:r>
              <a:rPr lang="pt-BR" sz="2800" dirty="0">
                <a:solidFill>
                  <a:srgbClr val="FFFFFF"/>
                </a:solidFill>
                <a:latin typeface="Calibri" pitchFamily="34" charset="0"/>
                <a:ea typeface="Proxima Nova Regular"/>
                <a:cs typeface="Proxima Nova Regular"/>
                <a:sym typeface="Proxima Nova Regular"/>
              </a:rPr>
              <a:t>- Chairmanship</a:t>
            </a:r>
            <a:endParaRPr lang="pt-BR" sz="2800" dirty="0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xmlns="" id="{02E0C12E-56E8-4B61-9518-A2EA6E128D82}"/>
              </a:ext>
            </a:extLst>
          </p:cNvPr>
          <p:cNvSpPr/>
          <p:nvPr/>
        </p:nvSpPr>
        <p:spPr>
          <a:xfrm>
            <a:off x="718310" y="5867400"/>
            <a:ext cx="821737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Z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Report on Vice Chair</a:t>
            </a:r>
            <a:endParaRPr lang="en-ZA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agem 8">
            <a:extLst>
              <a:ext uri="{FF2B5EF4-FFF2-40B4-BE49-F238E27FC236}">
                <a16:creationId xmlns:a16="http://schemas.microsoft.com/office/drawing/2014/main" xmlns="" id="{0426FD23-E671-4775-BB40-224FBCFBE98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600" y="1524000"/>
            <a:ext cx="2289656" cy="914400"/>
          </a:xfrm>
          <a:prstGeom prst="rect">
            <a:avLst/>
          </a:prstGeom>
        </p:spPr>
      </p:pic>
      <p:sp>
        <p:nvSpPr>
          <p:cNvPr id="8" name="Seta: para Baixo 7">
            <a:extLst>
              <a:ext uri="{FF2B5EF4-FFF2-40B4-BE49-F238E27FC236}">
                <a16:creationId xmlns:a16="http://schemas.microsoft.com/office/drawing/2014/main" xmlns="" id="{38E9356D-1962-448A-BF2D-CF7BBEFB2822}"/>
              </a:ext>
            </a:extLst>
          </p:cNvPr>
          <p:cNvSpPr/>
          <p:nvPr/>
        </p:nvSpPr>
        <p:spPr>
          <a:xfrm>
            <a:off x="4038600" y="2862590"/>
            <a:ext cx="788400" cy="947410"/>
          </a:xfrm>
          <a:prstGeom prst="downArrow">
            <a:avLst/>
          </a:prstGeom>
          <a:solidFill>
            <a:srgbClr val="0070C0"/>
          </a:solidFill>
          <a:ln w="25400" cap="flat">
            <a:solidFill>
              <a:srgbClr val="00206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algn="l" rtl="0" latinLnBrk="1" hangingPunct="0"/>
            <a:endParaRPr lang="pt-BR"/>
          </a:p>
        </p:txBody>
      </p:sp>
      <p:pic>
        <p:nvPicPr>
          <p:cNvPr id="11" name="Imagem 10">
            <a:extLst>
              <a:ext uri="{FF2B5EF4-FFF2-40B4-BE49-F238E27FC236}">
                <a16:creationId xmlns:a16="http://schemas.microsoft.com/office/drawing/2014/main" xmlns="" id="{A8641DC6-E97A-4280-8148-B880F4CD620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0912" y="4109810"/>
            <a:ext cx="1581718" cy="1528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102477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 smtClean="0">
                <a:solidFill>
                  <a:schemeClr val="bg1">
                    <a:lumMod val="20000"/>
                    <a:lumOff val="80000"/>
                  </a:schemeClr>
                </a:solidFill>
                <a:latin typeface="+mj-lt"/>
              </a:rPr>
              <a:t>Committee on Earth Observation Satellites</a:t>
            </a:r>
            <a:endParaRPr lang="en-US" sz="1050" dirty="0">
              <a:solidFill>
                <a:schemeClr val="bg1">
                  <a:lumMod val="20000"/>
                  <a:lumOff val="80000"/>
                </a:schemeClr>
              </a:solidFill>
              <a:latin typeface="+mj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1000" y="3811480"/>
            <a:ext cx="5975205" cy="64632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3600" b="0" i="1" u="none" strike="noStrike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</a:rPr>
              <a:t>Thank you for your support</a:t>
            </a:r>
            <a:endParaRPr kumimoji="0" lang="en-ZA" sz="3600" b="0" i="1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71030836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28600"/>
            <a:ext cx="7010400" cy="977202"/>
          </a:xfrm>
        </p:spPr>
        <p:txBody>
          <a:bodyPr/>
          <a:lstStyle/>
          <a:p>
            <a:pPr algn="ctr"/>
            <a:r>
              <a:rPr lang="en-US" sz="2400" dirty="0" smtClean="0">
                <a:latin typeface="+mj-lt"/>
              </a:rPr>
              <a:t>Working Group for Capacity Building </a:t>
            </a:r>
            <a:br>
              <a:rPr lang="en-US" sz="2400" dirty="0" smtClean="0">
                <a:latin typeface="+mj-lt"/>
              </a:rPr>
            </a:br>
            <a:r>
              <a:rPr lang="en-US" sz="2400" dirty="0" smtClean="0">
                <a:latin typeface="+mj-lt"/>
              </a:rPr>
              <a:t>and Data Democracy (</a:t>
            </a:r>
            <a:r>
              <a:rPr lang="en-US" sz="2400" dirty="0" err="1" smtClean="0">
                <a:latin typeface="+mj-lt"/>
              </a:rPr>
              <a:t>WGCapD</a:t>
            </a:r>
            <a:r>
              <a:rPr lang="en-US" sz="2400" dirty="0" smtClean="0">
                <a:latin typeface="+mj-lt"/>
              </a:rPr>
              <a:t>)</a:t>
            </a:r>
            <a:endParaRPr lang="en-US" sz="2400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84536"/>
            <a:ext cx="8686799" cy="5597263"/>
          </a:xfrm>
        </p:spPr>
        <p:txBody>
          <a:bodyPr/>
          <a:lstStyle/>
          <a:p>
            <a:r>
              <a:rPr lang="en-US" dirty="0" smtClean="0"/>
              <a:t>Raise awareness </a:t>
            </a:r>
            <a:r>
              <a:rPr lang="en-US" dirty="0"/>
              <a:t>of the value of EO data products and services to </a:t>
            </a:r>
            <a:r>
              <a:rPr lang="en-US" dirty="0" smtClean="0"/>
              <a:t>user communities</a:t>
            </a:r>
            <a:r>
              <a:rPr lang="en-US" dirty="0"/>
              <a:t>, including </a:t>
            </a:r>
            <a:endParaRPr lang="en-US" dirty="0" smtClean="0"/>
          </a:p>
          <a:p>
            <a:pPr lvl="1"/>
            <a:r>
              <a:rPr lang="en-US" sz="2000" dirty="0"/>
              <a:t>S</a:t>
            </a:r>
            <a:r>
              <a:rPr lang="en-US" sz="2000" dirty="0" smtClean="0"/>
              <a:t>upport </a:t>
            </a:r>
            <a:r>
              <a:rPr lang="en-US" sz="2000" dirty="0"/>
              <a:t>to locate and access data, products, and </a:t>
            </a:r>
            <a:r>
              <a:rPr lang="en-US" sz="2000" dirty="0" smtClean="0"/>
              <a:t>tools</a:t>
            </a:r>
          </a:p>
          <a:p>
            <a:pPr lvl="1"/>
            <a:r>
              <a:rPr lang="en-US" sz="2000" dirty="0"/>
              <a:t>T</a:t>
            </a:r>
            <a:r>
              <a:rPr lang="en-US" sz="2000" dirty="0" smtClean="0"/>
              <a:t>argeted </a:t>
            </a:r>
            <a:r>
              <a:rPr lang="en-US" sz="2000" dirty="0"/>
              <a:t>training </a:t>
            </a:r>
            <a:r>
              <a:rPr lang="en-US" sz="2000" dirty="0" smtClean="0"/>
              <a:t>workshops</a:t>
            </a:r>
          </a:p>
          <a:p>
            <a:pPr lvl="1"/>
            <a:endParaRPr lang="en-US" sz="1000" dirty="0" smtClean="0"/>
          </a:p>
          <a:p>
            <a:r>
              <a:rPr lang="en-US" dirty="0"/>
              <a:t>Support CEOS initiatives and help WGs and VCs undertake their own capacity building initiatives </a:t>
            </a:r>
          </a:p>
          <a:p>
            <a:pPr lvl="1"/>
            <a:r>
              <a:rPr lang="en-US" sz="2000" dirty="0"/>
              <a:t>E.g. guidance on best practices </a:t>
            </a:r>
            <a:endParaRPr lang="en-US" sz="2000" dirty="0" smtClean="0"/>
          </a:p>
          <a:p>
            <a:pPr lvl="1"/>
            <a:endParaRPr lang="en-US" sz="1000" dirty="0" smtClean="0"/>
          </a:p>
          <a:p>
            <a:r>
              <a:rPr lang="en-US" dirty="0" smtClean="0"/>
              <a:t>Collaborate </a:t>
            </a:r>
            <a:r>
              <a:rPr lang="en-US" dirty="0"/>
              <a:t>with </a:t>
            </a:r>
            <a:r>
              <a:rPr lang="en-US" dirty="0" smtClean="0"/>
              <a:t>GEO, UNOOSA</a:t>
            </a:r>
            <a:r>
              <a:rPr lang="en-US" dirty="0"/>
              <a:t>, </a:t>
            </a:r>
            <a:r>
              <a:rPr lang="en-US" dirty="0" smtClean="0"/>
              <a:t>and </a:t>
            </a:r>
            <a:r>
              <a:rPr lang="en-US" dirty="0"/>
              <a:t>other UN agencies </a:t>
            </a:r>
            <a:endParaRPr lang="en-US" dirty="0" smtClean="0"/>
          </a:p>
          <a:p>
            <a:pPr lvl="1"/>
            <a:r>
              <a:rPr lang="en-US" sz="2000" dirty="0" smtClean="0"/>
              <a:t>Bring </a:t>
            </a:r>
            <a:r>
              <a:rPr lang="en-US" sz="2000" dirty="0"/>
              <a:t>out the benefits of EO tools and </a:t>
            </a:r>
            <a:r>
              <a:rPr lang="en-US" sz="2000" dirty="0" smtClean="0"/>
              <a:t>services</a:t>
            </a:r>
            <a:endParaRPr lang="en-US" sz="2000" dirty="0"/>
          </a:p>
          <a:p>
            <a:pPr lvl="1"/>
            <a:r>
              <a:rPr lang="en-US" sz="2000" dirty="0" smtClean="0"/>
              <a:t>Help </a:t>
            </a:r>
            <a:r>
              <a:rPr lang="en-US" sz="2000" dirty="0"/>
              <a:t>to collect, coordinate, </a:t>
            </a:r>
            <a:r>
              <a:rPr lang="en-US" sz="2000" dirty="0" smtClean="0"/>
              <a:t>and synergize </a:t>
            </a:r>
            <a:r>
              <a:rPr lang="en-US" sz="2000" dirty="0"/>
              <a:t>capacity building </a:t>
            </a:r>
            <a:r>
              <a:rPr lang="en-US" sz="2000" dirty="0" smtClean="0"/>
              <a:t>resources</a:t>
            </a:r>
          </a:p>
          <a:p>
            <a:pPr lvl="1"/>
            <a:r>
              <a:rPr lang="en-US" sz="2000" dirty="0" smtClean="0">
                <a:solidFill>
                  <a:srgbClr val="002060"/>
                </a:solidFill>
              </a:rPr>
              <a:t>Provide expertise to support their efforts in workshops, symposia,  and conferences</a:t>
            </a:r>
            <a:endParaRPr lang="en-US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19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0" y="1295400"/>
            <a:ext cx="5257800" cy="4724400"/>
          </a:xfrm>
        </p:spPr>
        <p:txBody>
          <a:bodyPr/>
          <a:lstStyle/>
          <a:p>
            <a:pPr marL="0" indent="0" algn="l">
              <a:buNone/>
            </a:pPr>
            <a:r>
              <a:rPr lang="en-US" sz="1600" b="1" dirty="0" smtClean="0">
                <a:latin typeface="Arial Bold" panose="020B0704020202020204" pitchFamily="34" charset="0"/>
                <a:cs typeface="Arial Bold" panose="020B0704020202020204" pitchFamily="34" charset="0"/>
              </a:rPr>
              <a:t>SAR Workshops</a:t>
            </a:r>
          </a:p>
          <a:p>
            <a:pPr algn="l"/>
            <a:r>
              <a:rPr lang="en-US" sz="1600" dirty="0" smtClean="0">
                <a:latin typeface="Arial Bold" panose="020B0704020202020204" pitchFamily="34" charset="0"/>
                <a:cs typeface="Arial Bold" panose="020B0704020202020204" pitchFamily="34" charset="0"/>
              </a:rPr>
              <a:t>Lusaka, Zambia (Oct 2016)</a:t>
            </a:r>
          </a:p>
          <a:p>
            <a:pPr algn="l"/>
            <a:r>
              <a:rPr lang="en-US" sz="1600" dirty="0" smtClean="0">
                <a:latin typeface="Arial Bold" panose="020B0704020202020204" pitchFamily="34" charset="0"/>
                <a:cs typeface="Arial Bold" panose="020B0704020202020204" pitchFamily="34" charset="0"/>
              </a:rPr>
              <a:t>Pretoria</a:t>
            </a:r>
            <a:r>
              <a:rPr lang="en-US" sz="1600" dirty="0">
                <a:latin typeface="Arial Bold" panose="020B0704020202020204" pitchFamily="34" charset="0"/>
                <a:cs typeface="Arial Bold" panose="020B0704020202020204" pitchFamily="34" charset="0"/>
              </a:rPr>
              <a:t>, South Africa (</a:t>
            </a:r>
            <a:r>
              <a:rPr lang="en-US" sz="1600" dirty="0" smtClean="0">
                <a:latin typeface="Arial Bold" panose="020B0704020202020204" pitchFamily="34" charset="0"/>
                <a:cs typeface="Arial Bold" panose="020B0704020202020204" pitchFamily="34" charset="0"/>
              </a:rPr>
              <a:t>Jan 2017)</a:t>
            </a:r>
          </a:p>
          <a:p>
            <a:pPr algn="l"/>
            <a:r>
              <a:rPr lang="en-US" sz="1600" dirty="0" smtClean="0">
                <a:latin typeface="Arial Bold" panose="020B0704020202020204" pitchFamily="34" charset="0"/>
                <a:cs typeface="Arial Bold" panose="020B0704020202020204" pitchFamily="34" charset="0"/>
              </a:rPr>
              <a:t>Libreville</a:t>
            </a:r>
            <a:r>
              <a:rPr lang="en-US" sz="1600" dirty="0">
                <a:latin typeface="Arial Bold" panose="020B0704020202020204" pitchFamily="34" charset="0"/>
                <a:cs typeface="Arial Bold" panose="020B0704020202020204" pitchFamily="34" charset="0"/>
              </a:rPr>
              <a:t>, Gabon (</a:t>
            </a:r>
            <a:r>
              <a:rPr lang="en-US" sz="1600" dirty="0" smtClean="0">
                <a:latin typeface="Arial Bold" panose="020B0704020202020204" pitchFamily="34" charset="0"/>
                <a:cs typeface="Arial Bold" panose="020B0704020202020204" pitchFamily="34" charset="0"/>
              </a:rPr>
              <a:t>Feb 2017)</a:t>
            </a:r>
          </a:p>
          <a:p>
            <a:pPr algn="l"/>
            <a:r>
              <a:rPr lang="en-US" sz="1600" dirty="0" smtClean="0">
                <a:latin typeface="Arial Bold" panose="020B0704020202020204" pitchFamily="34" charset="0"/>
                <a:cs typeface="Arial Bold" panose="020B0704020202020204" pitchFamily="34" charset="0"/>
              </a:rPr>
              <a:t>Tshwane</a:t>
            </a:r>
            <a:r>
              <a:rPr lang="en-US" sz="1600" dirty="0">
                <a:latin typeface="Arial Bold" panose="020B0704020202020204" pitchFamily="34" charset="0"/>
                <a:cs typeface="Arial Bold" panose="020B0704020202020204" pitchFamily="34" charset="0"/>
              </a:rPr>
              <a:t>, South Africa (</a:t>
            </a:r>
            <a:r>
              <a:rPr lang="en-US" sz="1600" dirty="0" smtClean="0">
                <a:latin typeface="Arial Bold" panose="020B0704020202020204" pitchFamily="34" charset="0"/>
                <a:cs typeface="Arial Bold" panose="020B0704020202020204" pitchFamily="34" charset="0"/>
              </a:rPr>
              <a:t>May 2017)</a:t>
            </a:r>
          </a:p>
          <a:p>
            <a:pPr algn="l"/>
            <a:r>
              <a:rPr lang="en-US" sz="1600" dirty="0" err="1" smtClean="0">
                <a:latin typeface="Arial Bold" panose="020B0704020202020204" pitchFamily="34" charset="0"/>
                <a:cs typeface="Arial Bold" panose="020B0704020202020204" pitchFamily="34" charset="0"/>
              </a:rPr>
              <a:t>AmeriGEOSS</a:t>
            </a:r>
            <a:r>
              <a:rPr lang="en-US" sz="1600" dirty="0" smtClean="0">
                <a:latin typeface="Arial Bold" panose="020B0704020202020204" pitchFamily="34" charset="0"/>
                <a:cs typeface="Arial Bold" panose="020B0704020202020204" pitchFamily="34" charset="0"/>
              </a:rPr>
              <a:t> </a:t>
            </a:r>
            <a:r>
              <a:rPr lang="en-US" sz="1600" dirty="0">
                <a:latin typeface="Arial Bold" panose="020B0704020202020204" pitchFamily="34" charset="0"/>
                <a:cs typeface="Arial Bold" panose="020B0704020202020204" pitchFamily="34" charset="0"/>
              </a:rPr>
              <a:t>week in Costa Rica (</a:t>
            </a:r>
            <a:r>
              <a:rPr lang="en-US" sz="1600" dirty="0" smtClean="0">
                <a:latin typeface="Arial Bold" panose="020B0704020202020204" pitchFamily="34" charset="0"/>
                <a:cs typeface="Arial Bold" panose="020B0704020202020204" pitchFamily="34" charset="0"/>
              </a:rPr>
              <a:t>Aug </a:t>
            </a:r>
            <a:r>
              <a:rPr lang="en-US" sz="1600" dirty="0">
                <a:latin typeface="Arial Bold" panose="020B0704020202020204" pitchFamily="34" charset="0"/>
                <a:cs typeface="Arial Bold" panose="020B0704020202020204" pitchFamily="34" charset="0"/>
              </a:rPr>
              <a:t>2017</a:t>
            </a:r>
            <a:r>
              <a:rPr lang="en-US" sz="1600" dirty="0" smtClean="0">
                <a:latin typeface="Arial Bold" panose="020B0704020202020204" pitchFamily="34" charset="0"/>
                <a:cs typeface="Arial Bold" panose="020B0704020202020204" pitchFamily="34" charset="0"/>
              </a:rPr>
              <a:t>)</a:t>
            </a:r>
            <a:endParaRPr lang="en-US" sz="1600" dirty="0">
              <a:latin typeface="Arial Bold" panose="020B0704020202020204" pitchFamily="34" charset="0"/>
              <a:cs typeface="Arial Bold" panose="020B0704020202020204" pitchFamily="34" charset="0"/>
            </a:endParaRPr>
          </a:p>
          <a:p>
            <a:pPr marL="0" indent="0" algn="l">
              <a:buNone/>
            </a:pPr>
            <a:r>
              <a:rPr lang="en-US" sz="1600" b="1" dirty="0" smtClean="0">
                <a:latin typeface="Arial Bold" panose="020B0704020202020204" pitchFamily="34" charset="0"/>
                <a:cs typeface="Arial Bold" panose="020B0704020202020204" pitchFamily="34" charset="0"/>
              </a:rPr>
              <a:t>Other Workshops: </a:t>
            </a:r>
            <a:endParaRPr lang="en-US" sz="1600" b="1" dirty="0">
              <a:latin typeface="Arial Bold" panose="020B0704020202020204" pitchFamily="34" charset="0"/>
              <a:cs typeface="Arial Bold" panose="020B0704020202020204" pitchFamily="34" charset="0"/>
            </a:endParaRPr>
          </a:p>
          <a:p>
            <a:pPr algn="l"/>
            <a:r>
              <a:rPr lang="en-US" sz="1600" b="1" dirty="0" smtClean="0">
                <a:latin typeface="Arial Bold" panose="020B0704020202020204" pitchFamily="34" charset="0"/>
                <a:cs typeface="Arial Bold" panose="020B0704020202020204" pitchFamily="34" charset="0"/>
              </a:rPr>
              <a:t>Gift Workshop- </a:t>
            </a:r>
            <a:r>
              <a:rPr lang="en-US" sz="1600" dirty="0" smtClean="0">
                <a:latin typeface="Arial Bold" panose="020B0704020202020204" pitchFamily="34" charset="0"/>
                <a:cs typeface="Arial Bold" panose="020B0704020202020204" pitchFamily="34" charset="0"/>
              </a:rPr>
              <a:t>Cape Town, S Africa (Aug 2016)</a:t>
            </a:r>
            <a:r>
              <a:rPr lang="en-US" sz="1600" b="1" dirty="0" smtClean="0">
                <a:latin typeface="Arial Bold" panose="020B0704020202020204" pitchFamily="34" charset="0"/>
                <a:cs typeface="Arial Bold" panose="020B0704020202020204" pitchFamily="34" charset="0"/>
              </a:rPr>
              <a:t> </a:t>
            </a:r>
          </a:p>
          <a:p>
            <a:pPr algn="l"/>
            <a:r>
              <a:rPr lang="en-US" sz="1600" b="1" dirty="0" smtClean="0">
                <a:latin typeface="Arial Bold" panose="020B0704020202020204" pitchFamily="34" charset="0"/>
                <a:cs typeface="Arial Bold" panose="020B0704020202020204" pitchFamily="34" charset="0"/>
              </a:rPr>
              <a:t>One Earth Health-</a:t>
            </a:r>
            <a:r>
              <a:rPr lang="en-US" sz="1600" dirty="0" smtClean="0">
                <a:latin typeface="Arial Bold" panose="020B0704020202020204" pitchFamily="34" charset="0"/>
                <a:cs typeface="Arial Bold" panose="020B0704020202020204" pitchFamily="34" charset="0"/>
              </a:rPr>
              <a:t>Earth </a:t>
            </a:r>
            <a:r>
              <a:rPr lang="en-US" sz="1600" dirty="0">
                <a:latin typeface="Arial Bold" panose="020B0704020202020204" pitchFamily="34" charset="0"/>
                <a:cs typeface="Arial Bold" panose="020B0704020202020204" pitchFamily="34" charset="0"/>
              </a:rPr>
              <a:t>Observations (EO) to Public Health </a:t>
            </a:r>
            <a:r>
              <a:rPr lang="en-US" sz="1600" dirty="0" smtClean="0">
                <a:latin typeface="Arial Bold" panose="020B0704020202020204" pitchFamily="34" charset="0"/>
                <a:cs typeface="Arial Bold" panose="020B0704020202020204" pitchFamily="34" charset="0"/>
              </a:rPr>
              <a:t>Practices, Canada (2017)</a:t>
            </a:r>
          </a:p>
          <a:p>
            <a:pPr marL="0" indent="0" algn="l">
              <a:buNone/>
            </a:pPr>
            <a:r>
              <a:rPr lang="en-US" sz="1600" dirty="0" smtClean="0">
                <a:latin typeface="Arial Bold" panose="020B0704020202020204" pitchFamily="34" charset="0"/>
                <a:cs typeface="Arial Bold" panose="020B0704020202020204" pitchFamily="34" charset="0"/>
              </a:rPr>
              <a:t>Trainings in support of GEO regional initiatives</a:t>
            </a:r>
          </a:p>
          <a:p>
            <a:pPr algn="l"/>
            <a:r>
              <a:rPr lang="en-US" sz="1600" dirty="0" err="1">
                <a:latin typeface="Arial Bold" panose="020B0704020202020204" pitchFamily="34" charset="0"/>
                <a:cs typeface="Arial Bold" panose="020B0704020202020204" pitchFamily="34" charset="0"/>
              </a:rPr>
              <a:t>AmeriGEOSS</a:t>
            </a:r>
            <a:r>
              <a:rPr lang="en-US" sz="1600" dirty="0">
                <a:latin typeface="Arial Bold" panose="020B0704020202020204" pitchFamily="34" charset="0"/>
                <a:cs typeface="Arial Bold" panose="020B0704020202020204" pitchFamily="34" charset="0"/>
              </a:rPr>
              <a:t> week in </a:t>
            </a:r>
            <a:r>
              <a:rPr lang="en-US" sz="1600" dirty="0" smtClean="0">
                <a:latin typeface="Arial Bold" panose="020B0704020202020204" pitchFamily="34" charset="0"/>
                <a:cs typeface="Arial Bold" panose="020B0704020202020204" pitchFamily="34" charset="0"/>
              </a:rPr>
              <a:t>Colombia (Jun 2016)</a:t>
            </a:r>
            <a:endParaRPr lang="en-US" sz="1600" b="1" dirty="0" smtClean="0">
              <a:latin typeface="Arial Bold" panose="020B0704020202020204" pitchFamily="34" charset="0"/>
              <a:cs typeface="Arial Bold" panose="020B0704020202020204" pitchFamily="34" charset="0"/>
            </a:endParaRPr>
          </a:p>
          <a:p>
            <a:pPr algn="l"/>
            <a:r>
              <a:rPr lang="en-US" sz="1600" dirty="0" err="1">
                <a:latin typeface="Arial Bold" panose="020B0704020202020204" pitchFamily="34" charset="0"/>
                <a:cs typeface="Arial Bold" panose="020B0704020202020204" pitchFamily="34" charset="0"/>
              </a:rPr>
              <a:t>AmeriGEOSS</a:t>
            </a:r>
            <a:r>
              <a:rPr lang="en-US" sz="1600" dirty="0">
                <a:latin typeface="Arial Bold" panose="020B0704020202020204" pitchFamily="34" charset="0"/>
                <a:cs typeface="Arial Bold" panose="020B0704020202020204" pitchFamily="34" charset="0"/>
              </a:rPr>
              <a:t> week in Costa Rica (</a:t>
            </a:r>
            <a:r>
              <a:rPr lang="en-US" sz="1600" dirty="0" smtClean="0">
                <a:latin typeface="Arial Bold" panose="020B0704020202020204" pitchFamily="34" charset="0"/>
                <a:cs typeface="Arial Bold" panose="020B0704020202020204" pitchFamily="34" charset="0"/>
              </a:rPr>
              <a:t>Aug </a:t>
            </a:r>
            <a:r>
              <a:rPr lang="en-US" sz="1600" dirty="0">
                <a:latin typeface="Arial Bold" panose="020B0704020202020204" pitchFamily="34" charset="0"/>
                <a:cs typeface="Arial Bold" panose="020B0704020202020204" pitchFamily="34" charset="0"/>
              </a:rPr>
              <a:t>2017) </a:t>
            </a:r>
            <a:endParaRPr lang="en-US" sz="1600" dirty="0" smtClean="0">
              <a:latin typeface="Arial Bold" panose="020B0704020202020204" pitchFamily="34" charset="0"/>
              <a:cs typeface="Arial Bold" panose="020B0704020202020204" pitchFamily="34" charset="0"/>
            </a:endParaRPr>
          </a:p>
          <a:p>
            <a:pPr algn="l"/>
            <a:r>
              <a:rPr lang="en-US" sz="1600" b="1" dirty="0" err="1" smtClean="0">
                <a:latin typeface="Arial Bold" panose="020B0704020202020204" pitchFamily="34" charset="0"/>
                <a:cs typeface="Arial Bold" panose="020B0704020202020204" pitchFamily="34" charset="0"/>
              </a:rPr>
              <a:t>AfriGEOSS</a:t>
            </a:r>
            <a:r>
              <a:rPr lang="en-US" sz="1600" b="1" dirty="0" smtClean="0">
                <a:latin typeface="Arial Bold" panose="020B0704020202020204" pitchFamily="34" charset="0"/>
                <a:cs typeface="Arial Bold" panose="020B0704020202020204" pitchFamily="34" charset="0"/>
              </a:rPr>
              <a:t> Sentinel S1/S2/S3 and GEE applications training, Ghana (2017)</a:t>
            </a:r>
            <a:endParaRPr lang="en-US" sz="1600" dirty="0" smtClean="0">
              <a:latin typeface="Arial Bold" panose="020B0704020202020204" pitchFamily="34" charset="0"/>
              <a:cs typeface="Arial Bold" panose="020B0704020202020204" pitchFamily="34" charset="0"/>
            </a:endParaRPr>
          </a:p>
          <a:p>
            <a:pPr marL="0" indent="0" algn="l">
              <a:buNone/>
            </a:pPr>
            <a:r>
              <a:rPr lang="en-US" sz="1600" b="1" dirty="0" smtClean="0">
                <a:latin typeface="Arial Bold" panose="020B0704020202020204" pitchFamily="34" charset="0"/>
                <a:cs typeface="Arial Bold" panose="020B0704020202020204" pitchFamily="34" charset="0"/>
              </a:rPr>
              <a:t> </a:t>
            </a:r>
            <a:r>
              <a:rPr lang="en-US" sz="1600" b="1" dirty="0">
                <a:latin typeface="Arial Bold" panose="020B0704020202020204" pitchFamily="34" charset="0"/>
                <a:cs typeface="Arial Bold" panose="020B0704020202020204" pitchFamily="34" charset="0"/>
              </a:rPr>
              <a:t>Online</a:t>
            </a:r>
            <a:r>
              <a:rPr lang="en-US" sz="1600" dirty="0">
                <a:latin typeface="Arial Bold" panose="020B0704020202020204" pitchFamily="34" charset="0"/>
                <a:cs typeface="Arial Bold" panose="020B0704020202020204" pitchFamily="34" charset="0"/>
              </a:rPr>
              <a:t> </a:t>
            </a:r>
          </a:p>
          <a:p>
            <a:pPr algn="l"/>
            <a:r>
              <a:rPr lang="en-US" sz="1600" dirty="0" smtClean="0">
                <a:latin typeface="Arial Bold" panose="020B0704020202020204" pitchFamily="34" charset="0"/>
                <a:cs typeface="Arial Bold" panose="020B0704020202020204" pitchFamily="34" charset="0"/>
              </a:rPr>
              <a:t>   - </a:t>
            </a:r>
            <a:r>
              <a:rPr lang="en-US" sz="1600" b="1" dirty="0" smtClean="0">
                <a:latin typeface="Arial Bold" panose="020B0704020202020204" pitchFamily="34" charset="0"/>
                <a:cs typeface="Arial Bold" panose="020B0704020202020204" pitchFamily="34" charset="0"/>
              </a:rPr>
              <a:t>Webinar </a:t>
            </a:r>
            <a:r>
              <a:rPr lang="en-US" sz="1600" b="1" dirty="0">
                <a:latin typeface="Arial Bold" panose="020B0704020202020204" pitchFamily="34" charset="0"/>
                <a:cs typeface="Arial Bold" panose="020B0704020202020204" pitchFamily="34" charset="0"/>
              </a:rPr>
              <a:t>on SAR </a:t>
            </a:r>
            <a:r>
              <a:rPr lang="en-US" sz="1600" dirty="0" smtClean="0">
                <a:latin typeface="Arial Bold" panose="020B0704020202020204" pitchFamily="34" charset="0"/>
                <a:cs typeface="Arial Bold" panose="020B0704020202020204" pitchFamily="34" charset="0"/>
              </a:rPr>
              <a:t>– 2017 (</a:t>
            </a:r>
            <a:r>
              <a:rPr lang="en-IN" sz="1600" b="1" dirty="0">
                <a:solidFill>
                  <a:prstClr val="black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Total </a:t>
            </a:r>
            <a:r>
              <a:rPr lang="en-IN" sz="1600" b="1" dirty="0" smtClean="0">
                <a:solidFill>
                  <a:prstClr val="black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Participants</a:t>
            </a:r>
            <a:r>
              <a:rPr lang="en-IN" sz="1600" b="1" dirty="0">
                <a:solidFill>
                  <a:prstClr val="black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: 252 from 53 Countries </a:t>
            </a:r>
            <a:r>
              <a:rPr lang="en-IN" sz="1600" b="1" dirty="0">
                <a:latin typeface="Arial Bold" panose="020B0704020202020204" pitchFamily="34" charset="0"/>
                <a:cs typeface="Arial Bold" panose="020B0704020202020204" pitchFamily="34" charset="0"/>
              </a:rPr>
              <a:t>(</a:t>
            </a:r>
            <a:r>
              <a:rPr lang="en-IN" sz="1600" b="1" dirty="0" smtClean="0">
                <a:latin typeface="Arial Bold" panose="020B0704020202020204" pitchFamily="34" charset="0"/>
                <a:cs typeface="Arial Bold" panose="020B0704020202020204" pitchFamily="34" charset="0"/>
              </a:rPr>
              <a:t>Apr 17-Jun </a:t>
            </a:r>
            <a:r>
              <a:rPr lang="en-IN" sz="1600" b="1" dirty="0">
                <a:latin typeface="Arial Bold" panose="020B0704020202020204" pitchFamily="34" charset="0"/>
                <a:cs typeface="Arial Bold" panose="020B0704020202020204" pitchFamily="34" charset="0"/>
              </a:rPr>
              <a:t>9, 2017)</a:t>
            </a:r>
            <a:endParaRPr lang="en-IN" sz="1600" dirty="0">
              <a:latin typeface="Arial Bold" panose="020B0704020202020204" pitchFamily="34" charset="0"/>
              <a:cs typeface="Arial Bold" panose="020B0704020202020204" pitchFamily="34" charset="0"/>
            </a:endParaRPr>
          </a:p>
          <a:p>
            <a:pPr marL="0" indent="0" algn="l">
              <a:buNone/>
            </a:pPr>
            <a:endParaRPr lang="en-US" sz="1600" dirty="0">
              <a:latin typeface="Arial Bold" panose="020B0704020202020204" pitchFamily="34" charset="0"/>
              <a:cs typeface="Arial Bold" panose="020B0704020202020204" pitchFamily="34" charset="0"/>
            </a:endParaRPr>
          </a:p>
          <a:p>
            <a:endParaRPr lang="en-ZA" sz="1600" dirty="0">
              <a:latin typeface="Arial Bold" panose="020B0704020202020204" pitchFamily="34" charset="0"/>
              <a:cs typeface="Arial Bold" panose="020B0704020202020204" pitchFamily="34" charset="0"/>
            </a:endParaRPr>
          </a:p>
        </p:txBody>
      </p:sp>
      <p:sp>
        <p:nvSpPr>
          <p:cNvPr id="6" name="Retângulo 10">
            <a:extLst>
              <a:ext uri="{FF2B5EF4-FFF2-40B4-BE49-F238E27FC236}">
                <a16:creationId xmlns="" xmlns:a16="http://schemas.microsoft.com/office/drawing/2014/main" id="{98CA6938-5E28-4FC7-91F8-690C92F1E2DF}"/>
              </a:ext>
            </a:extLst>
          </p:cNvPr>
          <p:cNvSpPr/>
          <p:nvPr/>
        </p:nvSpPr>
        <p:spPr>
          <a:xfrm>
            <a:off x="5105400" y="1600200"/>
            <a:ext cx="3733800" cy="3810000"/>
          </a:xfrm>
          <a:prstGeom prst="rect">
            <a:avLst/>
          </a:prstGeom>
          <a:solidFill>
            <a:srgbClr val="FFFFFF"/>
          </a:solidFill>
          <a:ln w="25400" cap="flat">
            <a:solidFill>
              <a:srgbClr val="0070C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7" name="CaixaDeTexto 8">
            <a:extLst>
              <a:ext uri="{FF2B5EF4-FFF2-40B4-BE49-F238E27FC236}">
                <a16:creationId xmlns="" xmlns:a16="http://schemas.microsoft.com/office/drawing/2014/main" id="{586EA667-5C84-4681-895E-DD0E657F2983}"/>
              </a:ext>
            </a:extLst>
          </p:cNvPr>
          <p:cNvSpPr txBox="1"/>
          <p:nvPr/>
        </p:nvSpPr>
        <p:spPr>
          <a:xfrm>
            <a:off x="5298358" y="1779413"/>
            <a:ext cx="3119284" cy="341631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lvl="6" indent="0" algn="l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Languages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English and French</a:t>
            </a:r>
          </a:p>
          <a:p>
            <a:pPr lvl="6" indent="0" algn="l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6" indent="0"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Estimated # of 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Participants Onsite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&amp; online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240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6" indent="0" algn="l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6" indent="0" algn="l"/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Focus Areas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: Disasters and Health</a:t>
            </a:r>
          </a:p>
          <a:p>
            <a:pPr lvl="6" indent="0" algn="l"/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6" indent="0" algn="l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Regions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Africa,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South Asia, Australia, Latin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America and the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Caribbean</a:t>
            </a:r>
            <a:endParaRPr kumimoji="0" lang="pt-BR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10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sz="3200" dirty="0" smtClean="0"/>
              <a:t>2016 - 2017 Activities</a:t>
            </a:r>
            <a:endParaRPr lang="en-ZA" sz="3200" dirty="0"/>
          </a:p>
          <a:p>
            <a:endParaRPr lang="en-ZA" sz="3200" dirty="0"/>
          </a:p>
        </p:txBody>
      </p:sp>
    </p:spTree>
    <p:extLst>
      <p:ext uri="{BB962C8B-B14F-4D97-AF65-F5344CB8AC3E}">
        <p14:creationId xmlns:p14="http://schemas.microsoft.com/office/powerpoint/2010/main" val="42054513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948BEC87-499B-421D-9959-8C3EC2E614CC}"/>
              </a:ext>
            </a:extLst>
          </p:cNvPr>
          <p:cNvSpPr txBox="1"/>
          <p:nvPr/>
        </p:nvSpPr>
        <p:spPr>
          <a:xfrm>
            <a:off x="381000" y="1447800"/>
            <a:ext cx="8534400" cy="4616646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r>
              <a:rPr lang="en-US" sz="2000" dirty="0"/>
              <a:t>Lessons Learned Reports from Capacity Building Initiatives are available on the site: </a:t>
            </a:r>
          </a:p>
          <a:p>
            <a:endParaRPr lang="en-US" sz="2000" dirty="0"/>
          </a:p>
          <a:p>
            <a:pPr algn="ctr"/>
            <a:r>
              <a:rPr lang="en-US" sz="2000" dirty="0">
                <a:hlinkClick r:id="rId2"/>
              </a:rPr>
              <a:t>http://ceos.org/ourwork/workinggroups/wgcapd/e-learning/</a:t>
            </a:r>
            <a:endParaRPr lang="en-US" sz="2000" dirty="0"/>
          </a:p>
          <a:p>
            <a:pPr algn="ctr"/>
            <a:r>
              <a:rPr lang="en-US" sz="2000" dirty="0">
                <a:hlinkClick r:id="rId3"/>
              </a:rPr>
              <a:t>http://ceos.org/ourwork/workinggroups/wgcapd/training-workshops/</a:t>
            </a:r>
            <a:endParaRPr lang="en-US" sz="2000" dirty="0"/>
          </a:p>
          <a:p>
            <a:pPr algn="ctr"/>
            <a:endParaRPr lang="en-US" sz="2000" dirty="0"/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Document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compiled </a:t>
            </a: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in review: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Training: Methods &amp; Best Practices </a:t>
            </a:r>
          </a:p>
          <a:p>
            <a:endParaRPr lang="pt-B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0000" indent="-342900">
              <a:buFont typeface="+mj-lt"/>
              <a:buAutoNum type="arabicPeriod"/>
            </a:pPr>
            <a:r>
              <a:rPr lang="en-US" sz="2000" dirty="0"/>
              <a:t>Training activities in general, using the five phases of the ADDIE (Analysis, Design, Development, Implementation, Evaluation) </a:t>
            </a:r>
          </a:p>
          <a:p>
            <a:pPr marL="540000" indent="-342900">
              <a:buFont typeface="+mj-lt"/>
              <a:buAutoNum type="arabicPeriod"/>
            </a:pPr>
            <a:r>
              <a:rPr lang="en-US" sz="2000" dirty="0"/>
              <a:t>General Tips</a:t>
            </a:r>
          </a:p>
          <a:p>
            <a:pPr marL="540000" indent="-342900">
              <a:buFont typeface="+mj-lt"/>
              <a:buAutoNum type="arabicPeriod"/>
            </a:pPr>
            <a:r>
              <a:rPr lang="en-US" sz="2000" dirty="0"/>
              <a:t>Webinar Tips </a:t>
            </a:r>
          </a:p>
          <a:p>
            <a:pPr marL="540000" indent="-342900">
              <a:buFont typeface="+mj-lt"/>
              <a:buAutoNum type="arabicPeriod"/>
            </a:pPr>
            <a:r>
              <a:rPr lang="en-US" sz="2000" dirty="0"/>
              <a:t>Summarized Steps for Creating Training Initiatives. </a:t>
            </a: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xmlns="" id="{02B35344-8281-4A1A-B885-11B4E6D67595}"/>
              </a:ext>
            </a:extLst>
          </p:cNvPr>
          <p:cNvSpPr/>
          <p:nvPr/>
        </p:nvSpPr>
        <p:spPr>
          <a:xfrm>
            <a:off x="1826312" y="304800"/>
            <a:ext cx="56412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FFFF"/>
                </a:solidFill>
                <a:latin typeface="+mj-lt"/>
                <a:ea typeface="Proxima Nova Regular"/>
                <a:cs typeface="Proxima Nova Regular"/>
                <a:sym typeface="Proxima Nova Regular"/>
              </a:rPr>
              <a:t>Lessons Learned &amp;</a:t>
            </a:r>
            <a:r>
              <a:rPr lang="en-US" sz="2800" dirty="0" smtClean="0">
                <a:solidFill>
                  <a:srgbClr val="FFFFFF"/>
                </a:solidFill>
                <a:latin typeface="+mj-lt"/>
                <a:ea typeface="Proxima Nova Regular"/>
                <a:cs typeface="Proxima Nova Regular"/>
                <a:sym typeface="Proxima Nova Regular"/>
              </a:rPr>
              <a:t> </a:t>
            </a:r>
            <a:r>
              <a:rPr lang="en-US" sz="2800" dirty="0">
                <a:solidFill>
                  <a:srgbClr val="FFFFFF"/>
                </a:solidFill>
                <a:latin typeface="+mj-lt"/>
                <a:ea typeface="Proxima Nova Regular"/>
                <a:cs typeface="Proxima Nova Regular"/>
                <a:sym typeface="Proxima Nova Regular"/>
              </a:rPr>
              <a:t>Best Practices</a:t>
            </a: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2119146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948BEC87-499B-421D-9959-8C3EC2E614CC}"/>
              </a:ext>
            </a:extLst>
          </p:cNvPr>
          <p:cNvSpPr txBox="1"/>
          <p:nvPr/>
        </p:nvSpPr>
        <p:spPr>
          <a:xfrm>
            <a:off x="406930" y="1295400"/>
            <a:ext cx="8534400" cy="1323437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Digital Knowledge Repository for record and archival of teaching material – Free and open (Creative Commons License) at: </a:t>
            </a:r>
            <a:r>
              <a:rPr lang="en-US" sz="2000" b="1" dirty="0"/>
              <a:t>http://learningcenter.obt.inpe.br/</a:t>
            </a:r>
          </a:p>
          <a:p>
            <a:endParaRPr lang="en-US" sz="2000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xmlns="" id="{02B35344-8281-4A1A-B885-11B4E6D67595}"/>
              </a:ext>
            </a:extLst>
          </p:cNvPr>
          <p:cNvSpPr/>
          <p:nvPr/>
        </p:nvSpPr>
        <p:spPr>
          <a:xfrm>
            <a:off x="2193323" y="391180"/>
            <a:ext cx="49616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  <a:ea typeface="Proxima Nova Regular"/>
                <a:cs typeface="Proxima Nova Regular"/>
                <a:sym typeface="Proxima Nova Regular"/>
              </a:rPr>
              <a:t>Access to </a:t>
            </a:r>
            <a:r>
              <a:rPr lang="en-US" sz="2800" smtClean="0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  <a:ea typeface="Proxima Nova Regular"/>
                <a:cs typeface="Proxima Nova Regular"/>
                <a:sym typeface="Proxima Nova Regular"/>
              </a:rPr>
              <a:t>Training Resources</a:t>
            </a:r>
            <a:endParaRPr lang="en-US" sz="2800" dirty="0">
              <a:solidFill>
                <a:schemeClr val="tx2">
                  <a:lumMod val="20000"/>
                  <a:lumOff val="80000"/>
                </a:schemeClr>
              </a:solidFill>
              <a:latin typeface="+mj-lt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2C89431E-7A10-485B-B5DC-C1415DD819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2294927"/>
            <a:ext cx="7976663" cy="4486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23282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81000"/>
            <a:ext cx="7772400" cy="1143000"/>
          </a:xfrm>
        </p:spPr>
        <p:txBody>
          <a:bodyPr/>
          <a:lstStyle/>
          <a:p>
            <a:pPr algn="ctr"/>
            <a:r>
              <a:rPr lang="en-US" dirty="0" smtClean="0"/>
              <a:t>Collaborations with </a:t>
            </a:r>
            <a:r>
              <a:rPr lang="en-US" dirty="0" smtClean="0"/>
              <a:t>WGs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334000"/>
          </a:xfrm>
        </p:spPr>
        <p:txBody>
          <a:bodyPr/>
          <a:lstStyle/>
          <a:p>
            <a:pPr lvl="0"/>
            <a:r>
              <a:rPr lang="en-US" dirty="0"/>
              <a:t>C</a:t>
            </a:r>
            <a:r>
              <a:rPr lang="en-US" dirty="0" smtClean="0"/>
              <a:t>ollaborate </a:t>
            </a:r>
            <a:r>
              <a:rPr lang="en-US" dirty="0"/>
              <a:t>on </a:t>
            </a:r>
            <a:r>
              <a:rPr lang="en-US" b="1" dirty="0" smtClean="0"/>
              <a:t>CB-1</a:t>
            </a:r>
            <a:r>
              <a:rPr lang="en-US" b="1" dirty="0"/>
              <a:t>: </a:t>
            </a:r>
            <a:r>
              <a:rPr lang="en-US" dirty="0"/>
              <a:t>Explore future options for providing portal-based access to capacity building and training resources. Conduct a study of existing and potential new approaches to collect, coordinate, and synergize available capacity building and training resources related to satellite Earth </a:t>
            </a:r>
            <a:r>
              <a:rPr lang="en-US" dirty="0" smtClean="0"/>
              <a:t>observations.</a:t>
            </a:r>
          </a:p>
          <a:p>
            <a:pPr lvl="1"/>
            <a:r>
              <a:rPr lang="en-US" sz="2000" dirty="0" err="1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WGCapD</a:t>
            </a:r>
            <a:r>
              <a:rPr lang="en-US" sz="2000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and WGISS </a:t>
            </a:r>
            <a:r>
              <a:rPr lang="en-US" sz="2000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working </a:t>
            </a:r>
            <a:r>
              <a:rPr lang="en-US" sz="2000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to define our current practices for:</a:t>
            </a:r>
          </a:p>
          <a:p>
            <a:pPr lvl="2"/>
            <a:r>
              <a:rPr lang="en-US" sz="2000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Hosting on demand recorded webinars – make discoverable, common metadata</a:t>
            </a:r>
          </a:p>
          <a:p>
            <a:pPr lvl="2"/>
            <a:r>
              <a:rPr lang="en-US" sz="2000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Hosting capacity building resources - make discoverable, common metadata</a:t>
            </a:r>
          </a:p>
          <a:p>
            <a:pPr lvl="2"/>
            <a:r>
              <a:rPr lang="en-US" sz="2000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Planning calendar into future – plan, and post as 2 separate </a:t>
            </a:r>
            <a:r>
              <a:rPr lang="en-US" sz="2000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steps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453912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81000"/>
            <a:ext cx="7772400" cy="1143000"/>
          </a:xfrm>
        </p:spPr>
        <p:txBody>
          <a:bodyPr/>
          <a:lstStyle/>
          <a:p>
            <a:pPr algn="ctr"/>
            <a:r>
              <a:rPr lang="en-US" smtClean="0"/>
              <a:t>Collaborations with WGISS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7772400" cy="3810000"/>
          </a:xfrm>
        </p:spPr>
        <p:txBody>
          <a:bodyPr/>
          <a:lstStyle/>
          <a:p>
            <a:pPr lvl="0"/>
            <a:r>
              <a:rPr lang="en-US" dirty="0" err="1"/>
              <a:t>WGCapD</a:t>
            </a:r>
            <a:r>
              <a:rPr lang="en-US" dirty="0"/>
              <a:t> assist WGISS in sharing training best practices and in building awareness of WGISS planned </a:t>
            </a:r>
            <a:r>
              <a:rPr lang="en-US" dirty="0" smtClean="0"/>
              <a:t>webinars</a:t>
            </a:r>
            <a:endParaRPr lang="en-US" dirty="0"/>
          </a:p>
          <a:p>
            <a:pPr lvl="1"/>
            <a:r>
              <a:rPr lang="en-US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Using </a:t>
            </a:r>
            <a:r>
              <a:rPr lang="en-US" dirty="0" err="1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WGCapD</a:t>
            </a:r>
            <a:r>
              <a:rPr lang="en-US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 distribution list to those previously trained to announce WGISS training</a:t>
            </a:r>
          </a:p>
          <a:p>
            <a:pPr lvl="1"/>
            <a:r>
              <a:rPr lang="en-US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Pointing to WGISS recorded webinars from </a:t>
            </a:r>
            <a:r>
              <a:rPr lang="en-US" dirty="0" err="1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WGCapD</a:t>
            </a:r>
            <a:r>
              <a:rPr lang="en-US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 website page</a:t>
            </a:r>
          </a:p>
          <a:p>
            <a:pPr lvl="1"/>
            <a:r>
              <a:rPr lang="en-US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Best practices document completed </a:t>
            </a:r>
            <a:r>
              <a:rPr lang="en-US" dirty="0" err="1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WGCapD</a:t>
            </a:r>
            <a:r>
              <a:rPr lang="en-US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 review &amp; will be sent to WGISS</a:t>
            </a:r>
          </a:p>
          <a:p>
            <a:r>
              <a:rPr lang="en-US" dirty="0"/>
              <a:t>WGISS and </a:t>
            </a:r>
            <a:r>
              <a:rPr lang="en-US" dirty="0" err="1"/>
              <a:t>WGCapD</a:t>
            </a:r>
            <a:r>
              <a:rPr lang="en-US" dirty="0"/>
              <a:t> collaborate on a study </a:t>
            </a:r>
            <a:r>
              <a:rPr lang="en-US" dirty="0" smtClean="0"/>
              <a:t>to improve standardization and interoperability of data system supporting documentation</a:t>
            </a:r>
          </a:p>
          <a:p>
            <a:pPr lvl="1"/>
            <a:r>
              <a:rPr lang="en-US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Discussed, awaiting further WGISS definition</a:t>
            </a:r>
            <a:endParaRPr lang="en-US" dirty="0">
              <a:solidFill>
                <a:schemeClr val="accent4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72514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2400"/>
            <a:ext cx="7772400" cy="1143000"/>
          </a:xfrm>
        </p:spPr>
        <p:txBody>
          <a:bodyPr/>
          <a:lstStyle/>
          <a:p>
            <a:pPr algn="ctr"/>
            <a:r>
              <a:rPr lang="en-US" dirty="0" smtClean="0"/>
              <a:t>Collaborations with </a:t>
            </a:r>
            <a:br>
              <a:rPr lang="en-US" dirty="0" smtClean="0"/>
            </a:br>
            <a:r>
              <a:rPr lang="en-US" dirty="0" smtClean="0"/>
              <a:t>Future Data Architectures (FDA)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8575" y="1828800"/>
            <a:ext cx="9144000" cy="4648200"/>
          </a:xfrm>
        </p:spPr>
        <p:txBody>
          <a:bodyPr/>
          <a:lstStyle/>
          <a:p>
            <a:r>
              <a:rPr lang="en-US" dirty="0" smtClean="0"/>
              <a:t>Share best practices to inform their training.</a:t>
            </a:r>
            <a:endParaRPr lang="en-US" dirty="0"/>
          </a:p>
          <a:p>
            <a:pPr lvl="1"/>
            <a:r>
              <a:rPr lang="en-US" dirty="0" smtClean="0"/>
              <a:t>Plans to archive training with video and </a:t>
            </a:r>
            <a:r>
              <a:rPr lang="en-US" dirty="0" err="1" smtClean="0"/>
              <a:t>GoTo</a:t>
            </a:r>
            <a:r>
              <a:rPr lang="en-US" dirty="0" smtClean="0"/>
              <a:t> Meeting recordings.</a:t>
            </a:r>
          </a:p>
          <a:p>
            <a:r>
              <a:rPr lang="en-US" dirty="0" smtClean="0"/>
              <a:t>Continued coordination with FDA along with WGISS and ODC.</a:t>
            </a:r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642486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2400"/>
            <a:ext cx="7772400" cy="1143000"/>
          </a:xfrm>
        </p:spPr>
        <p:txBody>
          <a:bodyPr/>
          <a:lstStyle/>
          <a:p>
            <a:pPr algn="ctr"/>
            <a:r>
              <a:rPr lang="en-US" dirty="0" smtClean="0"/>
              <a:t>Collaborations with </a:t>
            </a:r>
            <a:br>
              <a:rPr lang="en-US" dirty="0" smtClean="0"/>
            </a:br>
            <a:r>
              <a:rPr lang="en-US" dirty="0" smtClean="0"/>
              <a:t>WGCV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8575" y="1828800"/>
            <a:ext cx="9144000" cy="4648200"/>
          </a:xfrm>
        </p:spPr>
        <p:txBody>
          <a:bodyPr/>
          <a:lstStyle/>
          <a:p>
            <a:r>
              <a:rPr lang="en-US" dirty="0" smtClean="0"/>
              <a:t>Current practice of new space operators approaching WGCV once satellite up for calibration help could be modified to include proactive engagement.</a:t>
            </a:r>
          </a:p>
          <a:p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8687554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1_Default">
  <a:themeElements>
    <a:clrScheme name="Default">
      <a:dk1>
        <a:srgbClr val="002569"/>
      </a:dk1>
      <a:lt1>
        <a:srgbClr val="696969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12760</TotalTime>
  <Words>701</Words>
  <Application>Microsoft Office PowerPoint</Application>
  <PresentationFormat>On-screen Show (4:3)</PresentationFormat>
  <Paragraphs>102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Default</vt:lpstr>
      <vt:lpstr>1_Default</vt:lpstr>
      <vt:lpstr>WGCapD Report </vt:lpstr>
      <vt:lpstr>Working Group for Capacity Building  and Data Democracy (WGCapD)</vt:lpstr>
      <vt:lpstr>PowerPoint Presentation</vt:lpstr>
      <vt:lpstr>PowerPoint Presentation</vt:lpstr>
      <vt:lpstr>PowerPoint Presentation</vt:lpstr>
      <vt:lpstr>Collaborations with WGs</vt:lpstr>
      <vt:lpstr>Collaborations with WGISS</vt:lpstr>
      <vt:lpstr>Collaborations with  Future Data Architectures (FDA)</vt:lpstr>
      <vt:lpstr>Collaborations with  WGCV</vt:lpstr>
      <vt:lpstr>Collaborations with  Open Data Cube (ODC)</vt:lpstr>
      <vt:lpstr>Collaborations with AHTs</vt:lpstr>
      <vt:lpstr>Summary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Phila Sibandze</dc:creator>
  <cp:lastModifiedBy>Phila Sibandze</cp:lastModifiedBy>
  <cp:revision>185</cp:revision>
  <cp:lastPrinted>2017-10-12T14:08:14Z</cp:lastPrinted>
  <dcterms:modified xsi:type="dcterms:W3CDTF">2017-10-20T00:11:47Z</dcterms:modified>
</cp:coreProperties>
</file>