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7" r:id="rId5"/>
    <p:sldId id="263" r:id="rId6"/>
    <p:sldId id="269" r:id="rId7"/>
    <p:sldId id="270" r:id="rId8"/>
    <p:sldId id="268" r:id="rId9"/>
    <p:sldId id="26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5973" autoAdjust="0"/>
  </p:normalViewPr>
  <p:slideViewPr>
    <p:cSldViewPr>
      <p:cViewPr>
        <p:scale>
          <a:sx n="66" d="100"/>
          <a:sy n="66" d="100"/>
        </p:scale>
        <p:origin x="2984" y="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u92653\Desktop\CEOS%20Deliverables%204Oct2017%20Status%20-%20JW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[CEOS Deliverables 4Oct2017 Status - JWR.xlsx]Status By Type!PivotTable1</c:name>
    <c:fmtId val="3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rgbClr val="92D050"/>
          </a:solidFill>
        </c:spPr>
      </c:pivotFmt>
      <c:pivotFmt>
        <c:idx val="2"/>
        <c:spPr>
          <a:solidFill>
            <a:srgbClr val="00B050"/>
          </a:solidFill>
        </c:spPr>
      </c:pivotFmt>
      <c:pivotFmt>
        <c:idx val="3"/>
        <c:spPr>
          <a:solidFill>
            <a:schemeClr val="accent6">
              <a:lumMod val="75000"/>
            </a:schemeClr>
          </a:solidFill>
        </c:spPr>
      </c:pivotFmt>
      <c:pivotFmt>
        <c:idx val="4"/>
        <c:spPr>
          <a:solidFill>
            <a:srgbClr val="FF0000"/>
          </a:solidFill>
          <a:ln>
            <a:solidFill>
              <a:schemeClr val="accent1"/>
            </a:solidFill>
          </a:ln>
        </c:spPr>
      </c:pivotFmt>
      <c:pivotFmt>
        <c:idx val="5"/>
        <c:spPr>
          <a:solidFill>
            <a:schemeClr val="bg1">
              <a:lumMod val="50000"/>
            </a:schemeClr>
          </a:solidFill>
        </c:spPr>
      </c:pivotFmt>
      <c:pivotFmt>
        <c:idx val="6"/>
        <c:marker>
          <c:symbol val="none"/>
        </c:marker>
      </c:pivotFmt>
      <c:pivotFmt>
        <c:idx val="7"/>
        <c:spPr>
          <a:solidFill>
            <a:srgbClr val="92D050"/>
          </a:solidFill>
        </c:spPr>
      </c:pivotFmt>
      <c:pivotFmt>
        <c:idx val="8"/>
        <c:spPr>
          <a:solidFill>
            <a:srgbClr val="00B050"/>
          </a:solidFill>
        </c:spPr>
      </c:pivotFmt>
      <c:pivotFmt>
        <c:idx val="9"/>
        <c:spPr>
          <a:solidFill>
            <a:schemeClr val="accent6">
              <a:lumMod val="75000"/>
            </a:schemeClr>
          </a:solidFill>
        </c:spPr>
      </c:pivotFmt>
      <c:pivotFmt>
        <c:idx val="10"/>
        <c:spPr>
          <a:solidFill>
            <a:srgbClr val="FF0000"/>
          </a:solidFill>
          <a:ln>
            <a:solidFill>
              <a:schemeClr val="accent1"/>
            </a:solidFill>
          </a:ln>
        </c:spPr>
      </c:pivotFmt>
      <c:pivotFmt>
        <c:idx val="11"/>
        <c:spPr>
          <a:solidFill>
            <a:schemeClr val="bg1">
              <a:lumMod val="50000"/>
            </a:schemeClr>
          </a:solidFill>
        </c:spPr>
      </c:pivotFmt>
      <c:pivotFmt>
        <c:idx val="12"/>
        <c:marker>
          <c:symbol val="none"/>
        </c:marker>
      </c:pivotFmt>
      <c:pivotFmt>
        <c:idx val="13"/>
        <c:spPr>
          <a:solidFill>
            <a:srgbClr val="92D050"/>
          </a:solidFill>
        </c:spPr>
      </c:pivotFmt>
      <c:pivotFmt>
        <c:idx val="14"/>
        <c:spPr>
          <a:solidFill>
            <a:srgbClr val="00B050"/>
          </a:solidFill>
        </c:spPr>
      </c:pivotFmt>
      <c:pivotFmt>
        <c:idx val="15"/>
        <c:spPr>
          <a:solidFill>
            <a:schemeClr val="accent6">
              <a:lumMod val="75000"/>
            </a:schemeClr>
          </a:solidFill>
        </c:spPr>
      </c:pivotFmt>
      <c:pivotFmt>
        <c:idx val="16"/>
        <c:spPr>
          <a:solidFill>
            <a:srgbClr val="FF0000"/>
          </a:solidFill>
          <a:ln>
            <a:solidFill>
              <a:schemeClr val="accent1"/>
            </a:solidFill>
          </a:ln>
        </c:spPr>
      </c:pivotFmt>
      <c:pivotFmt>
        <c:idx val="17"/>
        <c:spPr>
          <a:solidFill>
            <a:schemeClr val="bg1">
              <a:lumMod val="50000"/>
            </a:schemeClr>
          </a:solidFill>
        </c:spPr>
      </c:pivotFmt>
    </c:pivotFmts>
    <c:plotArea>
      <c:layout/>
      <c:pieChart>
        <c:varyColors val="1"/>
        <c:ser>
          <c:idx val="0"/>
          <c:order val="0"/>
          <c:tx>
            <c:strRef>
              <c:f>'Status By Type'!$B$3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'Status By Type'!$A$4:$A$9</c:f>
              <c:strCache>
                <c:ptCount val="5"/>
                <c:pt idx="0">
                  <c:v>Completed</c:v>
                </c:pt>
                <c:pt idx="1">
                  <c:v>On track</c:v>
                </c:pt>
                <c:pt idx="2">
                  <c:v>Substantial Delay</c:v>
                </c:pt>
                <c:pt idx="3">
                  <c:v>Unknown</c:v>
                </c:pt>
                <c:pt idx="4">
                  <c:v>Not started</c:v>
                </c:pt>
              </c:strCache>
            </c:strRef>
          </c:cat>
          <c:val>
            <c:numRef>
              <c:f>'Status By Type'!$B$4:$B$9</c:f>
              <c:numCache>
                <c:formatCode>General</c:formatCode>
                <c:ptCount val="5"/>
                <c:pt idx="0">
                  <c:v>19.0</c:v>
                </c:pt>
                <c:pt idx="1">
                  <c:v>48.0</c:v>
                </c:pt>
                <c:pt idx="2">
                  <c:v>13.0</c:v>
                </c:pt>
                <c:pt idx="3">
                  <c:v>2.0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2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SIT Chair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TagUps</a:t>
            </a:r>
            <a:r>
              <a:rPr lang="en-AU" baseline="0" dirty="0" smtClean="0"/>
              <a:t> a useful forum to capture a status, but delays in getting reports out, and ensuring participation, are challenges.  For example, have not yet had the time to fully update to reflect last round of </a:t>
            </a:r>
            <a:r>
              <a:rPr lang="en-AU" baseline="0" dirty="0" err="1" smtClean="0"/>
              <a:t>TagUps</a:t>
            </a:r>
            <a:r>
              <a:rPr lang="en-AU" baseline="0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CEOS 3-Year Work Plan Annual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Executive Officer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" b="11111"/>
          <a:stretch/>
        </p:blipFill>
        <p:spPr>
          <a:xfrm>
            <a:off x="6857999" y="4513776"/>
            <a:ext cx="2272319" cy="1582224"/>
          </a:xfrm>
          <a:prstGeom prst="rect">
            <a:avLst/>
          </a:prstGeom>
        </p:spPr>
      </p:pic>
      <p:pic>
        <p:nvPicPr>
          <p:cNvPr id="2" name="Picture 1" descr="b1NIPz5.bmp"/>
          <p:cNvPicPr>
            <a:picLocks noChangeAspect="1"/>
          </p:cNvPicPr>
          <p:nvPr/>
        </p:nvPicPr>
        <p:blipFill rotWithShape="1">
          <a:blip r:embed="rId3" cstate="print"/>
          <a:srcRect r="8729"/>
          <a:stretch/>
        </p:blipFill>
        <p:spPr>
          <a:xfrm>
            <a:off x="573003" y="1905000"/>
            <a:ext cx="7266453" cy="4191000"/>
          </a:xfrm>
          <a:prstGeom prst="rect">
            <a:avLst/>
          </a:prstGeom>
        </p:spPr>
      </p:pic>
      <p:sp>
        <p:nvSpPr>
          <p:cNvPr id="3" name="Shape 3"/>
          <p:cNvSpPr/>
          <p:nvPr/>
        </p:nvSpPr>
        <p:spPr>
          <a:xfrm>
            <a:off x="518926" y="1260157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tx1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Brought to you by …</a:t>
            </a:r>
            <a:endParaRPr sz="3200" dirty="0">
              <a:solidFill>
                <a:schemeClr val="tx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4" name="Picture 3" descr="yellow jo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5998" y="1905000"/>
            <a:ext cx="209427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3"/>
          <p:cNvSpPr/>
          <p:nvPr/>
        </p:nvSpPr>
        <p:spPr>
          <a:xfrm>
            <a:off x="3426271" y="62484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tx1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The CEOS Minion(s)!</a:t>
            </a:r>
            <a:endParaRPr sz="3200" dirty="0">
              <a:solidFill>
                <a:schemeClr val="tx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447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477000" y="1813150"/>
            <a:ext cx="2438399" cy="2207237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I’m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Back!</a:t>
            </a:r>
            <a:endParaRPr kumimoji="0" lang="en-AU" sz="4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994158" y="3976017"/>
            <a:ext cx="540242" cy="132887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8534400" y="3810000"/>
            <a:ext cx="0" cy="144780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07078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Work Plan 2017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666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02317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i="1" dirty="0" smtClean="0"/>
              <a:t>“[Sets] forth </a:t>
            </a:r>
            <a:r>
              <a:rPr lang="en-AU" sz="3200" i="1" dirty="0"/>
              <a:t>near-term objectives and deliverables designed to achieve the goals outlined in the CEOS Strategic Guidance </a:t>
            </a:r>
            <a:r>
              <a:rPr lang="en-AU" sz="3200" i="1" dirty="0" smtClean="0"/>
              <a:t>document”</a:t>
            </a:r>
            <a:endParaRPr lang="en-AU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21439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95" y="2176324"/>
            <a:ext cx="2687127" cy="33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Functions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09600" y="22815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Focus on objectives and deliverables associated with timescales and </a:t>
            </a:r>
            <a:r>
              <a:rPr lang="en-AU" dirty="0" smtClean="0"/>
              <a:t>         assigned </a:t>
            </a:r>
            <a:r>
              <a:rPr lang="en-AU" dirty="0"/>
              <a:t>responsibilities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" y="3505200"/>
            <a:ext cx="399288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Provide sound and shared basis for </a:t>
            </a:r>
            <a:r>
              <a:rPr lang="en-AU" dirty="0" smtClean="0"/>
              <a:t> measuring </a:t>
            </a:r>
            <a:r>
              <a:rPr lang="en-AU" dirty="0"/>
              <a:t>our progress in a  </a:t>
            </a:r>
            <a:r>
              <a:rPr lang="en-AU" dirty="0" smtClean="0"/>
              <a:t>              multiannual </a:t>
            </a:r>
            <a:r>
              <a:rPr lang="en-AU" dirty="0"/>
              <a:t>perspective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7199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Shall be consistent with and </a:t>
            </a:r>
            <a:r>
              <a:rPr lang="en-AU" dirty="0" smtClean="0"/>
              <a:t>mutually </a:t>
            </a:r>
            <a:r>
              <a:rPr lang="en-AU" dirty="0"/>
              <a:t>supporting of other CEOS guiding </a:t>
            </a:r>
            <a:r>
              <a:rPr lang="en-AU" dirty="0" smtClean="0"/>
              <a:t>      documents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724400" y="2281536"/>
            <a:ext cx="3810000" cy="33617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l" rtl="0" latinLnBrk="1" hangingPunct="0"/>
            <a:r>
              <a:rPr lang="en-AU" dirty="0" smtClean="0"/>
              <a:t>Updated </a:t>
            </a:r>
            <a:r>
              <a:rPr lang="en-AU" dirty="0"/>
              <a:t>annually by the CEO under the guidance of the CEOS </a:t>
            </a:r>
            <a:r>
              <a:rPr lang="en-AU" dirty="0" smtClean="0"/>
              <a:t>Chair</a:t>
            </a:r>
          </a:p>
          <a:p>
            <a:pPr algn="l" rtl="0" latinLnBrk="1" hangingPunct="0"/>
            <a:endParaRPr lang="en-AU" dirty="0"/>
          </a:p>
          <a:p>
            <a:pPr algn="l" rtl="0" latinLnBrk="1" hangingPunct="0"/>
            <a:r>
              <a:rPr lang="en-AU" dirty="0" smtClean="0"/>
              <a:t>In </a:t>
            </a:r>
            <a:r>
              <a:rPr lang="en-AU" dirty="0"/>
              <a:t>consultation </a:t>
            </a:r>
            <a:r>
              <a:rPr lang="en-AU" dirty="0" smtClean="0"/>
              <a:t>with: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the </a:t>
            </a:r>
            <a:r>
              <a:rPr lang="en-AU" dirty="0"/>
              <a:t>CEOS </a:t>
            </a:r>
            <a:r>
              <a:rPr lang="en-AU" dirty="0" smtClean="0"/>
              <a:t>SIT  Chair</a:t>
            </a:r>
            <a:endParaRPr lang="en-AU" dirty="0"/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Secretariat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Working Groups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Virtual  Constellations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Ad </a:t>
            </a:r>
            <a:r>
              <a:rPr lang="en-AU" dirty="0"/>
              <a:t>Hoc </a:t>
            </a:r>
            <a:r>
              <a:rPr lang="en-AU" dirty="0" smtClean="0"/>
              <a:t>Teams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</a:t>
            </a:r>
            <a:r>
              <a:rPr lang="en-AU" dirty="0"/>
              <a:t>membership at </a:t>
            </a:r>
            <a:r>
              <a:rPr lang="en-AU" dirty="0" smtClean="0"/>
              <a:t>large 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CEOS’s </a:t>
            </a:r>
            <a:r>
              <a:rPr lang="en-AU" dirty="0"/>
              <a:t>external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428549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pPr marL="0" lvl="0" indent="0">
              <a:buNone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Main outcomes are described for the following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thematic areas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Monitoring, Research, and Services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Observations, Including Forested Regions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Agriculture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Disasters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Future Dara Architectures</a:t>
            </a:r>
            <a:endParaRPr lang="en-AU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Capacity Building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Access, Availability and Quality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Advancement of the CEOS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Virtual Constellations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 to Other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Key Stakeholder 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Outreach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Key Stakeholders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Organizational Issues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The current 3-Year Work Plan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292423"/>
            <a:ext cx="5965371" cy="30777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Seventy-seven (87) </a:t>
            </a:r>
            <a:r>
              <a:rPr lang="en-US" dirty="0">
                <a:solidFill>
                  <a:srgbClr val="002060"/>
                </a:solidFill>
              </a:rPr>
              <a:t>Objectives/Deliverables for </a:t>
            </a:r>
            <a:r>
              <a:rPr lang="en-US" dirty="0" smtClean="0">
                <a:solidFill>
                  <a:srgbClr val="002060"/>
                </a:solidFill>
              </a:rPr>
              <a:t>2017-2019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AU" dirty="0" smtClean="0"/>
              <a:t>Putting the Work Plan</a:t>
            </a:r>
          </a:p>
          <a:p>
            <a:r>
              <a:rPr lang="en-AU" dirty="0" smtClean="0"/>
              <a:t>At the Centre of CEOS Plenary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621280" y="2082971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All CEOS Entities asked to report        latest updates using the website:        ceos-deliverables.org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636520" y="3302171"/>
            <a:ext cx="399288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Summary table provided in hard-copy for reference during Plenary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36520" y="4292771"/>
            <a:ext cx="396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Presenters asked to reference                relevant work plan items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2621280" y="5345670"/>
            <a:ext cx="396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Statistical summary coming up …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7315200" y="2195157"/>
            <a:ext cx="1447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Remains a   challenge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670394" y="2317150"/>
            <a:ext cx="457200" cy="4711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985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23395354"/>
              </p:ext>
            </p:extLst>
          </p:nvPr>
        </p:nvGraphicFramePr>
        <p:xfrm>
          <a:off x="228600" y="2438399"/>
          <a:ext cx="2438400" cy="28827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1234"/>
                <a:gridCol w="1007166"/>
              </a:tblGrid>
              <a:tr h="6901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Completed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19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0610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On track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48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901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Substantial Delay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0610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Unknown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2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901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Not started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Delivery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73679"/>
              </p:ext>
            </p:extLst>
          </p:nvPr>
        </p:nvGraphicFramePr>
        <p:xfrm>
          <a:off x="2743200" y="1371600"/>
          <a:ext cx="61874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9733681">
            <a:off x="825661" y="2834834"/>
            <a:ext cx="7924800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5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DRAFT</a:t>
            </a:r>
            <a:endParaRPr kumimoji="0" lang="en-AU" sz="115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179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Development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152400" y="3221860"/>
            <a:ext cx="1447800" cy="47606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CEOS-31</a:t>
            </a: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700" y="3192621"/>
            <a:ext cx="8382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2438400" y="39551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00300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Updated Priorities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4671" y="4386994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Updates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12"/>
          <p:cNvSpPr/>
          <p:nvPr/>
        </p:nvSpPr>
        <p:spPr>
          <a:xfrm>
            <a:off x="3898899" y="3192907"/>
            <a:ext cx="951135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V0.5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Pre-V1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V1.0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1" y="1219200"/>
            <a:ext cx="15621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Now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219200"/>
            <a:ext cx="142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Late Nov 17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1219200"/>
            <a:ext cx="16002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Late Jan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Mid Feb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77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End Feb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4233401" y="39932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195301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1601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MilestoneChanges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451865"/>
            <a:ext cx="14244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Add/Remove</a:t>
            </a:r>
            <a:endParaRPr kumimoji="0" lang="en-AU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105400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Plenary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Outcomes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64585" y="3496048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494733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>
            <a:off x="7114729" y="3473965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3680956" y="5105400"/>
            <a:ext cx="13482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Revise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Rationale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183535" y="26230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3636" y="2101335"/>
            <a:ext cx="1296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Refinement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6202586" y="400736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9485" y="4464565"/>
            <a:ext cx="14244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Validation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056785" y="2655159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5523" y="2133429"/>
            <a:ext cx="14060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Concurrence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30400" y="6115736"/>
            <a:ext cx="142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Chair Team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6127511"/>
            <a:ext cx="1842523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Stakeholders</a:t>
            </a:r>
            <a:endParaRPr kumimoji="0" lang="en-AU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52775" y="5858472"/>
            <a:ext cx="1842523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SEC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84199" y="6250887"/>
            <a:ext cx="1645502" cy="5309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Principals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(Virtual Endorsement)</a:t>
            </a:r>
            <a:endParaRPr kumimoji="0" lang="en-AU" sz="105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Initiatives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704849" y="25722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Down Arrow 41"/>
          <p:cNvSpPr/>
          <p:nvPr/>
        </p:nvSpPr>
        <p:spPr>
          <a:xfrm rot="10800000">
            <a:off x="704849" y="39551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4510730"/>
            <a:ext cx="14351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Discontinued </a:t>
            </a:r>
            <a:r>
              <a:rPr kumimoji="0" lang="en-AU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800" y="5193270"/>
            <a:ext cx="1435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Major Slips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997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Challenge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2057400"/>
            <a:ext cx="8752575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371600"/>
            <a:ext cx="5965371" cy="30777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Keeping this up-to-date 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31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381</Words>
  <Application>Microsoft Macintosh PowerPoint</Application>
  <PresentationFormat>On-screen Show (4:3)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Black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CEOS 3-Year Work Plan Annual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134</cp:revision>
  <dcterms:modified xsi:type="dcterms:W3CDTF">2017-10-16T18:16:43Z</dcterms:modified>
</cp:coreProperties>
</file>