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 id="2147483719" r:id="rId3"/>
  </p:sldMasterIdLst>
  <p:notesMasterIdLst>
    <p:notesMasterId r:id="rId8"/>
  </p:notesMasterIdLst>
  <p:sldIdLst>
    <p:sldId id="256" r:id="rId4"/>
    <p:sldId id="605" r:id="rId5"/>
    <p:sldId id="606" r:id="rId6"/>
    <p:sldId id="607" r:id="rId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33399"/>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9"/>
    <p:restoredTop sz="86392" autoAdjust="0"/>
  </p:normalViewPr>
  <p:slideViewPr>
    <p:cSldViewPr>
      <p:cViewPr>
        <p:scale>
          <a:sx n="66" d="100"/>
          <a:sy n="66" d="100"/>
        </p:scale>
        <p:origin x="3328" y="1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13862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2205171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5925"/>
            <a:ext cx="2057400" cy="582136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415925"/>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1828202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2"/>
          <p:cNvSpPr/>
          <p:nvPr userDrawn="1"/>
        </p:nvSpPr>
        <p:spPr>
          <a:xfrm>
            <a:off x="0" y="1219200"/>
            <a:ext cx="9144000" cy="563880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ctrTitle"/>
          </p:nvPr>
        </p:nvSpPr>
        <p:spPr>
          <a:xfrm>
            <a:off x="614363" y="1860550"/>
            <a:ext cx="7916862" cy="549275"/>
          </a:xfrm>
        </p:spPr>
        <p:txBody>
          <a:bodyPr lIns="90000" tIns="46800" rIns="90000" bIns="46800"/>
          <a:lstStyle>
            <a:lvl1pPr>
              <a:defRPr sz="3000">
                <a:solidFill>
                  <a:srgbClr val="4D4D4D"/>
                </a:solidFill>
              </a:defRPr>
            </a:lvl1pPr>
          </a:lstStyle>
          <a:p>
            <a:pPr lvl="0"/>
            <a:r>
              <a:rPr lang="en-US" noProof="0" smtClean="0"/>
              <a:t>Click to edit Master title style</a:t>
            </a:r>
            <a:endParaRPr lang="en-AU" noProof="0" smtClean="0"/>
          </a:p>
        </p:txBody>
      </p:sp>
      <p:sp>
        <p:nvSpPr>
          <p:cNvPr id="386051" name="Rectangle 3"/>
          <p:cNvSpPr>
            <a:spLocks noGrp="1" noChangeArrowheads="1"/>
          </p:cNvSpPr>
          <p:nvPr>
            <p:ph type="subTitle" idx="1"/>
          </p:nvPr>
        </p:nvSpPr>
        <p:spPr>
          <a:xfrm>
            <a:off x="611188" y="2482850"/>
            <a:ext cx="7916862" cy="396875"/>
          </a:xfrm>
        </p:spPr>
        <p:txBody>
          <a:bodyPr lIns="90000" tIns="46800" rIns="90000" bIns="46800">
            <a:spAutoFit/>
          </a:bodyPr>
          <a:lstStyle>
            <a:lvl1pPr>
              <a:defRPr sz="2000"/>
            </a:lvl1pPr>
          </a:lstStyle>
          <a:p>
            <a:pPr lvl="0"/>
            <a:r>
              <a:rPr lang="en-US" noProof="0" smtClean="0"/>
              <a:t>Click to edit Master subtitle style</a:t>
            </a:r>
            <a:endParaRPr lang="en-AU" noProof="0" smtClean="0"/>
          </a:p>
        </p:txBody>
      </p:sp>
    </p:spTree>
    <p:extLst>
      <p:ext uri="{BB962C8B-B14F-4D97-AF65-F5344CB8AC3E}">
        <p14:creationId xmlns:p14="http://schemas.microsoft.com/office/powerpoint/2010/main" val="245248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7030412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15227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60482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389731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73198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41403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611568512"/>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theme" Target="../theme/theme2.xml"/><Relationship Id="rId13"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1.jpeg"/><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bwMode="auto">
          <a:xfrm>
            <a:off x="457200" y="415925"/>
            <a:ext cx="82296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endParaRPr lang="en-AU" smtClean="0"/>
          </a:p>
        </p:txBody>
      </p:sp>
      <p:sp>
        <p:nvSpPr>
          <p:cNvPr id="385027" name="Rectangle 3"/>
          <p:cNvSpPr>
            <a:spLocks noGrp="1" noChangeArrowheads="1"/>
          </p:cNvSpPr>
          <p:nvPr>
            <p:ph type="body" idx="1"/>
          </p:nvPr>
        </p:nvSpPr>
        <p:spPr bwMode="auto">
          <a:xfrm>
            <a:off x="457200" y="981075"/>
            <a:ext cx="82296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385028" name="Rectangle 4"/>
          <p:cNvSpPr>
            <a:spLocks noGrp="1" noChangeArrowheads="1"/>
          </p:cNvSpPr>
          <p:nvPr>
            <p:ph type="ftr" sz="quarter" idx="3"/>
          </p:nvPr>
        </p:nvSpPr>
        <p:spPr bwMode="auto">
          <a:xfrm>
            <a:off x="4284663" y="6459538"/>
            <a:ext cx="4751387"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spcBef>
                <a:spcPct val="50000"/>
              </a:spcBef>
              <a:defRPr sz="1000">
                <a:solidFill>
                  <a:schemeClr val="bg1"/>
                </a:solidFill>
              </a:defRPr>
            </a:lvl1pPr>
          </a:lstStyle>
          <a:p>
            <a:pPr defTabSz="914400" rtl="0" fontAlgn="base">
              <a:spcAft>
                <a:spcPct val="0"/>
              </a:spcAft>
            </a:pPr>
            <a:r>
              <a:rPr lang="en-AU" kern="1200" dirty="0" smtClean="0">
                <a:solidFill>
                  <a:srgbClr val="FFFFFF"/>
                </a:solidFill>
                <a:latin typeface="Arial" charset="0"/>
                <a:ea typeface="+mn-ea"/>
                <a:cs typeface="+mn-cs"/>
              </a:rPr>
              <a:t>Phone: +61 2 6249 9111</a:t>
            </a:r>
          </a:p>
          <a:p>
            <a:pPr defTabSz="914400" rtl="0" fontAlgn="base">
              <a:spcAft>
                <a:spcPct val="0"/>
              </a:spcAft>
            </a:pPr>
            <a:r>
              <a:rPr lang="en-AU" kern="1200" dirty="0" smtClean="0">
                <a:solidFill>
                  <a:srgbClr val="FFFFFF"/>
                </a:solidFill>
                <a:latin typeface="Arial" charset="0"/>
                <a:ea typeface="+mn-ea"/>
                <a:cs typeface="+mn-cs"/>
              </a:rPr>
              <a:t>Web: </a:t>
            </a:r>
            <a:r>
              <a:rPr lang="en-AU" kern="1200" dirty="0" err="1" smtClean="0">
                <a:solidFill>
                  <a:srgbClr val="FFFFFF"/>
                </a:solidFill>
                <a:latin typeface="Arial" charset="0"/>
                <a:ea typeface="+mn-ea"/>
                <a:cs typeface="+mn-cs"/>
              </a:rPr>
              <a:t>www.ga.gov.au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Email: </a:t>
            </a:r>
            <a:r>
              <a:rPr lang="en-AU" kern="1200" dirty="0" err="1" smtClean="0">
                <a:solidFill>
                  <a:srgbClr val="FFFFFF"/>
                </a:solidFill>
                <a:latin typeface="Arial" charset="0"/>
                <a:ea typeface="+mn-ea"/>
                <a:cs typeface="+mn-cs"/>
              </a:rPr>
              <a:t>feedback@ga.gov.au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Address: </a:t>
            </a:r>
            <a:r>
              <a:rPr lang="en-AU" kern="1200" dirty="0" err="1" smtClean="0">
                <a:solidFill>
                  <a:srgbClr val="FFFFFF"/>
                </a:solidFill>
                <a:latin typeface="Arial" charset="0"/>
                <a:ea typeface="+mn-ea"/>
                <a:cs typeface="+mn-cs"/>
              </a:rPr>
              <a:t>Cnr</a:t>
            </a:r>
            <a:r>
              <a:rPr lang="en-AU" kern="1200" dirty="0" smtClean="0">
                <a:solidFill>
                  <a:srgbClr val="FFFFFF"/>
                </a:solidFill>
                <a:latin typeface="Arial" charset="0"/>
                <a:ea typeface="+mn-ea"/>
                <a:cs typeface="+mn-cs"/>
              </a:rPr>
              <a:t> Jerrabomberra Avenue and Hindmarsh Drive, Symonston ACT 2609</a:t>
            </a:r>
          </a:p>
          <a:p>
            <a:pPr defTabSz="914400" rtl="0" fontAlgn="base">
              <a:spcAft>
                <a:spcPct val="0"/>
              </a:spcAft>
            </a:pPr>
            <a:r>
              <a:rPr lang="en-AU" kern="1200" dirty="0" smtClean="0">
                <a:solidFill>
                  <a:srgbClr val="FFFFFF"/>
                </a:solidFill>
                <a:latin typeface="Arial" charset="0"/>
                <a:ea typeface="+mn-ea"/>
                <a:cs typeface="+mn-cs"/>
              </a:rPr>
              <a:t>Postal Address: GPO Box 378, Canberra ACT 2601</a:t>
            </a:r>
            <a:endParaRPr lang="en-AU" kern="1200" dirty="0">
              <a:solidFill>
                <a:srgbClr val="FFFFFF"/>
              </a:solidFill>
              <a:latin typeface="Arial" charset="0"/>
              <a:ea typeface="+mn-ea"/>
              <a:cs typeface="+mn-cs"/>
            </a:endParaRPr>
          </a:p>
        </p:txBody>
      </p:sp>
    </p:spTree>
    <p:extLst>
      <p:ext uri="{BB962C8B-B14F-4D97-AF65-F5344CB8AC3E}">
        <p14:creationId xmlns:p14="http://schemas.microsoft.com/office/powerpoint/2010/main" val="326880378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algn="l" rtl="0" eaLnBrk="1" fontAlgn="base" hangingPunct="1">
        <a:spcBef>
          <a:spcPct val="50000"/>
        </a:spcBef>
        <a:spcAft>
          <a:spcPct val="0"/>
        </a:spcAft>
        <a:defRPr sz="2200">
          <a:solidFill>
            <a:srgbClr val="4D4D4D"/>
          </a:solidFill>
          <a:latin typeface="+mn-lt"/>
          <a:ea typeface="+mn-ea"/>
          <a:cs typeface="+mn-cs"/>
        </a:defRPr>
      </a:lvl1pPr>
      <a:lvl2pPr marL="447675" indent="-268288" algn="l" rtl="0" eaLnBrk="1" fontAlgn="base" hangingPunct="1">
        <a:spcBef>
          <a:spcPct val="50000"/>
        </a:spcBef>
        <a:spcAft>
          <a:spcPct val="0"/>
        </a:spcAft>
        <a:buChar char="•"/>
        <a:defRPr sz="2200">
          <a:solidFill>
            <a:srgbClr val="4D4D4D"/>
          </a:solidFill>
          <a:latin typeface="+mn-lt"/>
        </a:defRPr>
      </a:lvl2pPr>
      <a:lvl3pPr marL="895350" indent="-268288" algn="l" rtl="0" eaLnBrk="1" fontAlgn="base" hangingPunct="1">
        <a:spcBef>
          <a:spcPct val="25000"/>
        </a:spcBef>
        <a:spcAft>
          <a:spcPct val="0"/>
        </a:spcAft>
        <a:buFont typeface="Arial" charset="0"/>
        <a:buChar char="–"/>
        <a:defRPr sz="2000">
          <a:solidFill>
            <a:srgbClr val="4D4D4D"/>
          </a:solidFill>
          <a:latin typeface="+mn-lt"/>
        </a:defRPr>
      </a:lvl3pPr>
      <a:lvl4pPr marL="1350963" indent="-271463" algn="l" rtl="0" eaLnBrk="1" fontAlgn="base" hangingPunct="1">
        <a:spcBef>
          <a:spcPct val="25000"/>
        </a:spcBef>
        <a:spcAft>
          <a:spcPct val="0"/>
        </a:spcAft>
        <a:buChar char="•"/>
        <a:defRPr sz="2000">
          <a:solidFill>
            <a:srgbClr val="4D4D4D"/>
          </a:solidFill>
          <a:latin typeface="+mn-lt"/>
        </a:defRPr>
      </a:lvl4pPr>
      <a:lvl5pPr marL="1792288" indent="-261938" algn="l" rtl="0" eaLnBrk="1" fontAlgn="base" hangingPunct="1">
        <a:spcBef>
          <a:spcPct val="25000"/>
        </a:spcBef>
        <a:spcAft>
          <a:spcPct val="0"/>
        </a:spcAft>
        <a:buFont typeface="Arial" charset="0"/>
        <a:buChar char="–"/>
        <a:defRPr sz="2000">
          <a:solidFill>
            <a:srgbClr val="4D4D4D"/>
          </a:solidFill>
          <a:latin typeface="+mn-lt"/>
        </a:defRPr>
      </a:lvl5pPr>
      <a:lvl6pPr marL="2249488" indent="-261938" algn="l" rtl="0" eaLnBrk="1" fontAlgn="base" hangingPunct="1">
        <a:spcBef>
          <a:spcPct val="25000"/>
        </a:spcBef>
        <a:spcAft>
          <a:spcPct val="0"/>
        </a:spcAft>
        <a:buFont typeface="Arial" charset="0"/>
        <a:buChar char="–"/>
        <a:defRPr sz="2000">
          <a:solidFill>
            <a:srgbClr val="4D4D4D"/>
          </a:solidFill>
          <a:latin typeface="+mn-lt"/>
        </a:defRPr>
      </a:lvl6pPr>
      <a:lvl7pPr marL="2706688" indent="-261938" algn="l" rtl="0" eaLnBrk="1" fontAlgn="base" hangingPunct="1">
        <a:spcBef>
          <a:spcPct val="25000"/>
        </a:spcBef>
        <a:spcAft>
          <a:spcPct val="0"/>
        </a:spcAft>
        <a:buFont typeface="Arial" charset="0"/>
        <a:buChar char="–"/>
        <a:defRPr sz="2000">
          <a:solidFill>
            <a:srgbClr val="4D4D4D"/>
          </a:solidFill>
          <a:latin typeface="+mn-lt"/>
        </a:defRPr>
      </a:lvl7pPr>
      <a:lvl8pPr marL="3163888" indent="-261938" algn="l" rtl="0" eaLnBrk="1" fontAlgn="base" hangingPunct="1">
        <a:spcBef>
          <a:spcPct val="25000"/>
        </a:spcBef>
        <a:spcAft>
          <a:spcPct val="0"/>
        </a:spcAft>
        <a:buFont typeface="Arial" charset="0"/>
        <a:buChar char="–"/>
        <a:defRPr sz="2000">
          <a:solidFill>
            <a:srgbClr val="4D4D4D"/>
          </a:solidFill>
          <a:latin typeface="+mn-lt"/>
        </a:defRPr>
      </a:lvl8pPr>
      <a:lvl9pPr marL="3621088" indent="-261938" algn="l" rtl="0" eaLnBrk="1" fontAlgn="base" hangingPunct="1">
        <a:spcBef>
          <a:spcPct val="25000"/>
        </a:spcBef>
        <a:spcAft>
          <a:spcPct val="0"/>
        </a:spcAft>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ext uri="{BB962C8B-B14F-4D97-AF65-F5344CB8AC3E}">
        <p14:creationId xmlns:p14="http://schemas.microsoft.com/office/powerpoint/2010/main" val="1532929773"/>
      </p:ext>
    </p:extLst>
  </p:cSld>
  <p:clrMap bg1="lt1" tx1="dk1" bg2="lt2" tx2="dk2" accent1="accent1" accent2="accent2" accent3="accent3" accent4="accent4" accent5="accent5" accent6="accent6" hlink="hlink" folHlink="folHlink"/>
  <p:sldLayoutIdLst>
    <p:sldLayoutId id="2147483720" r:id="rId1"/>
    <p:sldLayoutId id="2147483724"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33400" y="1676400"/>
            <a:ext cx="8305800" cy="8382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rPr>
              <a:t>CEOS-30 Action Status</a:t>
            </a:r>
            <a:endParaRPr sz="2800" b="0" i="1" dirty="0">
              <a:solidFill>
                <a:srgbClr val="FFFFFF"/>
              </a:solidFill>
            </a:endParaRPr>
          </a:p>
        </p:txBody>
      </p:sp>
      <p:sp>
        <p:nvSpPr>
          <p:cNvPr id="11" name="Shape 11"/>
          <p:cNvSpPr/>
          <p:nvPr/>
        </p:nvSpPr>
        <p:spPr>
          <a:xfrm>
            <a:off x="533400" y="2667000"/>
            <a:ext cx="5867400"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endParaRPr lang="en-US" sz="2000" dirty="0">
              <a:solidFill>
                <a:srgbClr val="FFFFFF"/>
              </a:solidFill>
              <a:latin typeface="Arial Bold"/>
              <a:ea typeface="Arial Bold"/>
              <a:cs typeface="Arial Bold"/>
              <a:sym typeface="Arial Bold"/>
            </a:endParaRP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Agenda Item 1.2</a:t>
            </a: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CEOS Plenary 2017</a:t>
            </a:r>
          </a:p>
          <a:p>
            <a:pPr defTabSz="914400">
              <a:defRPr>
                <a:solidFill>
                  <a:srgbClr val="000000"/>
                </a:solidFill>
              </a:defRPr>
            </a:pPr>
            <a:r>
              <a:rPr lang="en-US" sz="2000" dirty="0" smtClean="0">
                <a:solidFill>
                  <a:srgbClr val="FFFFFF"/>
                </a:solidFill>
                <a:latin typeface="Arial Bold"/>
                <a:ea typeface="Arial Bold"/>
                <a:cs typeface="Arial Bold"/>
                <a:sym typeface="Arial Bold"/>
              </a:rPr>
              <a:t>Rapid City, United States</a:t>
            </a: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Jonathon W. Ross</a:t>
            </a: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Executive Officer</a:t>
            </a:r>
            <a:endParaRPr lang="en-US"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36691390"/>
              </p:ext>
            </p:extLst>
          </p:nvPr>
        </p:nvGraphicFramePr>
        <p:xfrm>
          <a:off x="457200" y="1371600"/>
          <a:ext cx="8229600" cy="4981448"/>
        </p:xfrm>
        <a:graphic>
          <a:graphicData uri="http://schemas.openxmlformats.org/drawingml/2006/table">
            <a:tbl>
              <a:tblPr>
                <a:tableStyleId>{5940675A-B579-460E-94D1-54222C63F5DA}</a:tableStyleId>
              </a:tblPr>
              <a:tblGrid>
                <a:gridCol w="819668"/>
                <a:gridCol w="4842296"/>
                <a:gridCol w="1283818"/>
                <a:gridCol w="1283818"/>
              </a:tblGrid>
              <a:tr h="175260">
                <a:tc>
                  <a:txBody>
                    <a:bodyPr/>
                    <a:lstStyle/>
                    <a:p>
                      <a:pPr algn="ctr">
                        <a:lnSpc>
                          <a:spcPct val="115000"/>
                        </a:lnSpc>
                        <a:spcAft>
                          <a:spcPts val="0"/>
                        </a:spcAft>
                        <a:tabLst>
                          <a:tab pos="989965" algn="l"/>
                        </a:tabLst>
                      </a:pPr>
                      <a:r>
                        <a:rPr lang="en-US" sz="1100" b="1" dirty="0">
                          <a:solidFill>
                            <a:srgbClr val="FFFFFF"/>
                          </a:solidFill>
                          <a:effectLst/>
                        </a:rPr>
                        <a:t>No.</a:t>
                      </a:r>
                      <a:endParaRPr lang="en-AU" sz="1600" b="1"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100" dirty="0">
                          <a:solidFill>
                            <a:srgbClr val="FFFFFF"/>
                          </a:solidFill>
                          <a:effectLst/>
                        </a:rPr>
                        <a:t>Action</a:t>
                      </a:r>
                      <a:endParaRPr lang="en-AU" sz="1600"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100" dirty="0">
                          <a:solidFill>
                            <a:srgbClr val="FFFFFF"/>
                          </a:solidFill>
                          <a:effectLst/>
                        </a:rPr>
                        <a:t>Due Date</a:t>
                      </a:r>
                      <a:endParaRPr lang="en-AU" sz="1600"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100" dirty="0">
                          <a:solidFill>
                            <a:srgbClr val="FFFFFF"/>
                          </a:solidFill>
                          <a:effectLst/>
                        </a:rPr>
                        <a:t>Status as at CEOS-31</a:t>
                      </a:r>
                      <a:endParaRPr lang="en-AU" sz="1600" dirty="0">
                        <a:solidFill>
                          <a:srgbClr val="FFFFFF"/>
                        </a:solidFill>
                        <a:effectLst/>
                        <a:latin typeface="Times New Roman"/>
                        <a:ea typeface="Calibri"/>
                      </a:endParaRPr>
                    </a:p>
                  </a:txBody>
                  <a:tcPr marL="68580" marR="68580" marT="0" marB="0">
                    <a:solidFill>
                      <a:schemeClr val="accent6">
                        <a:lumMod val="75000"/>
                      </a:schemeClr>
                    </a:solidFill>
                  </a:tcPr>
                </a:tc>
              </a:tr>
              <a:tr h="647700">
                <a:tc>
                  <a:txBody>
                    <a:bodyPr/>
                    <a:lstStyle/>
                    <a:p>
                      <a:pPr algn="ctr">
                        <a:lnSpc>
                          <a:spcPct val="115000"/>
                        </a:lnSpc>
                        <a:spcAft>
                          <a:spcPts val="0"/>
                        </a:spcAft>
                        <a:tabLst>
                          <a:tab pos="989965" algn="l"/>
                        </a:tabLst>
                      </a:pPr>
                      <a:r>
                        <a:rPr lang="en-US" sz="1100" b="1" dirty="0">
                          <a:effectLst/>
                        </a:rPr>
                        <a:t>30-1</a:t>
                      </a:r>
                      <a:endParaRPr lang="en-AU" sz="1600" b="1" dirty="0">
                        <a:effectLst/>
                        <a:latin typeface="Times New Roman"/>
                        <a:ea typeface="Calibri"/>
                      </a:endParaRPr>
                    </a:p>
                  </a:txBody>
                  <a:tcPr marL="68580" marR="68580" marT="0" marB="0" anchor="ctr"/>
                </a:tc>
                <a:tc>
                  <a:txBody>
                    <a:bodyPr/>
                    <a:lstStyle/>
                    <a:p>
                      <a:pPr>
                        <a:lnSpc>
                          <a:spcPct val="115000"/>
                        </a:lnSpc>
                        <a:spcAft>
                          <a:spcPts val="0"/>
                        </a:spcAft>
                      </a:pPr>
                      <a:r>
                        <a:rPr lang="en-US" sz="1100" dirty="0">
                          <a:effectLst/>
                        </a:rPr>
                        <a:t>The CEOS Executive Officer (CEO) and SIT Chair Team to work with Paul Di Giacomo (NOAA) and Andy Steven (CSIRO) to understand potential CEOS contributions to the governance structure of GEO Blue Planet.</a:t>
                      </a:r>
                      <a:endParaRPr lang="en-AU" sz="1600" dirty="0">
                        <a:effectLst/>
                        <a:latin typeface="Times New Roman"/>
                        <a:ea typeface="Calibri"/>
                      </a:endParaRPr>
                    </a:p>
                  </a:txBody>
                  <a:tcPr marL="68580" marR="68580" marT="0" marB="0" anchor="ctr"/>
                </a:tc>
                <a:tc>
                  <a:txBody>
                    <a:bodyPr/>
                    <a:lstStyle/>
                    <a:p>
                      <a:pPr algn="ctr">
                        <a:lnSpc>
                          <a:spcPct val="115000"/>
                        </a:lnSpc>
                        <a:spcAft>
                          <a:spcPts val="0"/>
                        </a:spcAft>
                      </a:pPr>
                      <a:r>
                        <a:rPr lang="en-US" sz="1100" dirty="0">
                          <a:effectLst/>
                        </a:rPr>
                        <a:t>Present the way forward and roles at CEOS SIT-32.</a:t>
                      </a:r>
                      <a:endParaRPr lang="en-AU" sz="1600" dirty="0">
                        <a:effectLst/>
                        <a:latin typeface="Times New Roman"/>
                        <a:ea typeface="Calibri"/>
                      </a:endParaRPr>
                    </a:p>
                  </a:txBody>
                  <a:tcPr marL="68580" marR="68580" marT="0" marB="0" anchor="ctr"/>
                </a:tc>
                <a:tc>
                  <a:txBody>
                    <a:bodyPr/>
                    <a:lstStyle/>
                    <a:p>
                      <a:pPr algn="ctr">
                        <a:lnSpc>
                          <a:spcPct val="115000"/>
                        </a:lnSpc>
                        <a:spcAft>
                          <a:spcPts val="0"/>
                        </a:spcAft>
                      </a:pPr>
                      <a:r>
                        <a:rPr lang="en-US" sz="1100" dirty="0">
                          <a:solidFill>
                            <a:srgbClr val="FFFFFF"/>
                          </a:solidFill>
                          <a:effectLst/>
                        </a:rPr>
                        <a:t>Resolved.</a:t>
                      </a:r>
                      <a:endParaRPr lang="en-AU" sz="1600" dirty="0">
                        <a:solidFill>
                          <a:srgbClr val="FFFFFF"/>
                        </a:solidFill>
                        <a:effectLst/>
                        <a:latin typeface="Times New Roman"/>
                        <a:ea typeface="Calibri"/>
                      </a:endParaRPr>
                    </a:p>
                  </a:txBody>
                  <a:tcPr marL="68580" marR="68580" marT="0" marB="0">
                    <a:solidFill>
                      <a:srgbClr val="00B050"/>
                    </a:solidFill>
                  </a:tcPr>
                </a:tc>
              </a:tr>
              <a:tr h="1051560">
                <a:tc>
                  <a:txBody>
                    <a:bodyPr/>
                    <a:lstStyle/>
                    <a:p>
                      <a:pPr algn="ctr">
                        <a:lnSpc>
                          <a:spcPct val="115000"/>
                        </a:lnSpc>
                        <a:spcAft>
                          <a:spcPts val="0"/>
                        </a:spcAft>
                        <a:tabLst>
                          <a:tab pos="989965" algn="l"/>
                        </a:tabLst>
                      </a:pPr>
                      <a:r>
                        <a:rPr lang="en-US" sz="1100" b="1" dirty="0">
                          <a:solidFill>
                            <a:srgbClr val="FFFFFF"/>
                          </a:solidFill>
                          <a:effectLst/>
                        </a:rPr>
                        <a:t>30-2</a:t>
                      </a:r>
                      <a:endParaRPr lang="en-AU" sz="1600" b="1" dirty="0">
                        <a:solidFill>
                          <a:srgbClr val="FFFFFF"/>
                        </a:solidFill>
                        <a:effectLst/>
                        <a:latin typeface="Times New Roman"/>
                        <a:ea typeface="Calibri"/>
                      </a:endParaRPr>
                    </a:p>
                  </a:txBody>
                  <a:tcPr marL="68580" marR="68580" marT="0" marB="0" anchor="ctr">
                    <a:solidFill>
                      <a:srgbClr val="FF0000"/>
                    </a:solidFill>
                  </a:tcPr>
                </a:tc>
                <a:tc>
                  <a:txBody>
                    <a:bodyPr/>
                    <a:lstStyle/>
                    <a:p>
                      <a:pPr>
                        <a:lnSpc>
                          <a:spcPct val="115000"/>
                        </a:lnSpc>
                        <a:spcAft>
                          <a:spcPts val="0"/>
                        </a:spcAft>
                      </a:pPr>
                      <a:r>
                        <a:rPr lang="en-US" sz="1100">
                          <a:solidFill>
                            <a:srgbClr val="FFFFFF"/>
                          </a:solidFill>
                          <a:effectLst/>
                        </a:rPr>
                        <a:t>The CEOS ad hoc Working Group on GEOGLAM, in consultation with the CEOS Secretariat, to provide feedback on the GEOGLAM Secretariat paper on commercial engagement. The CEOS ad hoc Working Group on GEOGLAM and GEOGLAM Secretariat to discuss, and ensure the inclusion of a clear statement of the value proposition for each entity involved.</a:t>
                      </a:r>
                      <a:endParaRPr lang="en-AU" sz="1600">
                        <a:solidFill>
                          <a:srgbClr val="FFFFFF"/>
                        </a:solidFill>
                        <a:effectLst/>
                        <a:latin typeface="Times New Roman"/>
                        <a:ea typeface="Calibri"/>
                      </a:endParaRPr>
                    </a:p>
                  </a:txBody>
                  <a:tcPr marL="68580" marR="68580" marT="0" marB="0" anchor="ctr">
                    <a:solidFill>
                      <a:srgbClr val="FF0000"/>
                    </a:solidFill>
                  </a:tcPr>
                </a:tc>
                <a:tc>
                  <a:txBody>
                    <a:bodyPr/>
                    <a:lstStyle/>
                    <a:p>
                      <a:pPr algn="ctr">
                        <a:lnSpc>
                          <a:spcPct val="115000"/>
                        </a:lnSpc>
                        <a:spcAft>
                          <a:spcPts val="0"/>
                        </a:spcAft>
                      </a:pPr>
                      <a:r>
                        <a:rPr lang="en-US" sz="1100" dirty="0">
                          <a:solidFill>
                            <a:srgbClr val="FFFFFF"/>
                          </a:solidFill>
                          <a:effectLst/>
                        </a:rPr>
                        <a:t>When the GEOGLAM paper is ready for comment.</a:t>
                      </a:r>
                      <a:endParaRPr lang="en-AU" sz="1600" dirty="0">
                        <a:solidFill>
                          <a:srgbClr val="FFFFFF"/>
                        </a:solidFill>
                        <a:effectLst/>
                        <a:latin typeface="Times New Roman"/>
                        <a:ea typeface="Calibri"/>
                      </a:endParaRPr>
                    </a:p>
                  </a:txBody>
                  <a:tcPr marL="68580" marR="68580" marT="0" marB="0" anchor="ctr">
                    <a:solidFill>
                      <a:srgbClr val="FF0000"/>
                    </a:solidFill>
                  </a:tcPr>
                </a:tc>
                <a:tc>
                  <a:txBody>
                    <a:bodyPr/>
                    <a:lstStyle/>
                    <a:p>
                      <a:pPr algn="ctr">
                        <a:lnSpc>
                          <a:spcPct val="115000"/>
                        </a:lnSpc>
                        <a:spcAft>
                          <a:spcPts val="0"/>
                        </a:spcAft>
                      </a:pPr>
                      <a:r>
                        <a:rPr lang="en-US" sz="1100" dirty="0">
                          <a:solidFill>
                            <a:srgbClr val="FFFFFF"/>
                          </a:solidFill>
                          <a:effectLst/>
                        </a:rPr>
                        <a:t>Document not yet provide by GEOGLAM.  Recommend close and consider at a future time.</a:t>
                      </a:r>
                      <a:endParaRPr lang="en-AU" sz="1600" dirty="0">
                        <a:solidFill>
                          <a:srgbClr val="FFFFFF"/>
                        </a:solidFill>
                        <a:effectLst/>
                        <a:latin typeface="Times New Roman"/>
                        <a:ea typeface="Calibri"/>
                      </a:endParaRPr>
                    </a:p>
                  </a:txBody>
                  <a:tcPr marL="68580" marR="68580" marT="0" marB="0">
                    <a:solidFill>
                      <a:srgbClr val="FF0000"/>
                    </a:solidFill>
                  </a:tcPr>
                </a:tc>
              </a:tr>
              <a:tr h="1235710">
                <a:tc>
                  <a:txBody>
                    <a:bodyPr/>
                    <a:lstStyle/>
                    <a:p>
                      <a:pPr algn="ctr">
                        <a:lnSpc>
                          <a:spcPct val="115000"/>
                        </a:lnSpc>
                        <a:spcAft>
                          <a:spcPts val="0"/>
                        </a:spcAft>
                        <a:tabLst>
                          <a:tab pos="989965" algn="l"/>
                        </a:tabLst>
                      </a:pPr>
                      <a:r>
                        <a:rPr lang="en-US" sz="1100" b="1" dirty="0">
                          <a:effectLst/>
                        </a:rPr>
                        <a:t>30-3</a:t>
                      </a:r>
                      <a:endParaRPr lang="en-AU" sz="1600" b="1" dirty="0">
                        <a:effectLst/>
                        <a:latin typeface="Times New Roman"/>
                        <a:ea typeface="Calibri"/>
                      </a:endParaRPr>
                    </a:p>
                  </a:txBody>
                  <a:tcPr marL="68580" marR="68580" marT="0" marB="0" anchor="ctr"/>
                </a:tc>
                <a:tc>
                  <a:txBody>
                    <a:bodyPr/>
                    <a:lstStyle/>
                    <a:p>
                      <a:pPr>
                        <a:lnSpc>
                          <a:spcPct val="115000"/>
                        </a:lnSpc>
                        <a:spcAft>
                          <a:spcPts val="0"/>
                        </a:spcAft>
                      </a:pPr>
                      <a:r>
                        <a:rPr lang="en-US" sz="1100">
                          <a:effectLst/>
                        </a:rPr>
                        <a:t>The CEOS Executive Officer (CEO), in coordination with the CEOS Chair Team, SIT Chair Team, and CSIRO, to prepare a statement of objectives for the new ad hoc team on the UN SDGs, and to seek approval of the statement by the CEOS Secretariat at CEOS SEC-219.</a:t>
                      </a:r>
                      <a:endParaRPr lang="en-AU" sz="1600">
                        <a:effectLst/>
                      </a:endParaRPr>
                    </a:p>
                    <a:p>
                      <a:pPr>
                        <a:lnSpc>
                          <a:spcPct val="115000"/>
                        </a:lnSpc>
                        <a:spcAft>
                          <a:spcPts val="0"/>
                        </a:spcAft>
                      </a:pPr>
                      <a:r>
                        <a:rPr lang="en-US" sz="1100">
                          <a:effectLst/>
                        </a:rPr>
                        <a:t>Pending approval, the ad hoc team co-leads will seek members for the team (December 2016) and prepare terms of reference, to be confirmed to the CEOS Secretariat at CEOS SEC-220.</a:t>
                      </a:r>
                      <a:endParaRPr lang="en-AU" sz="1600">
                        <a:effectLst/>
                        <a:latin typeface="Times New Roman"/>
                        <a:ea typeface="Calibri"/>
                      </a:endParaRPr>
                    </a:p>
                  </a:txBody>
                  <a:tcPr marL="68580" marR="68580" marT="0" marB="0" anchor="ctr"/>
                </a:tc>
                <a:tc>
                  <a:txBody>
                    <a:bodyPr/>
                    <a:lstStyle/>
                    <a:p>
                      <a:pPr algn="ctr">
                        <a:lnSpc>
                          <a:spcPct val="115000"/>
                        </a:lnSpc>
                        <a:spcAft>
                          <a:spcPts val="0"/>
                        </a:spcAft>
                      </a:pPr>
                      <a:r>
                        <a:rPr lang="en-US" sz="1100">
                          <a:effectLst/>
                        </a:rPr>
                        <a:t>CEOS SEC-220</a:t>
                      </a:r>
                      <a:endParaRPr lang="en-AU" sz="1600">
                        <a:effectLst/>
                        <a:latin typeface="Times New Roman"/>
                        <a:ea typeface="Calibri"/>
                      </a:endParaRPr>
                    </a:p>
                  </a:txBody>
                  <a:tcPr marL="68580" marR="68580" marT="0" marB="0" anchor="ctr"/>
                </a:tc>
                <a:tc>
                  <a:txBody>
                    <a:bodyPr/>
                    <a:lstStyle/>
                    <a:p>
                      <a:pPr algn="ctr">
                        <a:lnSpc>
                          <a:spcPct val="115000"/>
                        </a:lnSpc>
                        <a:spcAft>
                          <a:spcPts val="0"/>
                        </a:spcAft>
                      </a:pPr>
                      <a:r>
                        <a:rPr lang="en-US" sz="1100" dirty="0">
                          <a:solidFill>
                            <a:srgbClr val="FFFFFF"/>
                          </a:solidFill>
                          <a:effectLst/>
                        </a:rPr>
                        <a:t>SDG Team successfully established.</a:t>
                      </a:r>
                      <a:endParaRPr lang="en-AU" sz="1600" dirty="0">
                        <a:solidFill>
                          <a:srgbClr val="FFFFFF"/>
                        </a:solidFill>
                        <a:effectLst/>
                        <a:latin typeface="Times New Roman"/>
                        <a:ea typeface="Calibri"/>
                      </a:endParaRPr>
                    </a:p>
                  </a:txBody>
                  <a:tcPr marL="68580" marR="68580" marT="0" marB="0">
                    <a:solidFill>
                      <a:srgbClr val="00B050"/>
                    </a:solidFill>
                  </a:tcPr>
                </a:tc>
              </a:tr>
              <a:tr h="445770">
                <a:tc>
                  <a:txBody>
                    <a:bodyPr/>
                    <a:lstStyle/>
                    <a:p>
                      <a:pPr algn="ctr">
                        <a:lnSpc>
                          <a:spcPct val="115000"/>
                        </a:lnSpc>
                        <a:spcAft>
                          <a:spcPts val="0"/>
                        </a:spcAft>
                        <a:tabLst>
                          <a:tab pos="989965" algn="l"/>
                        </a:tabLst>
                      </a:pPr>
                      <a:r>
                        <a:rPr lang="en-US" sz="1100" b="1" dirty="0">
                          <a:effectLst/>
                        </a:rPr>
                        <a:t>30-4</a:t>
                      </a:r>
                      <a:endParaRPr lang="en-AU" sz="1600" b="1" dirty="0">
                        <a:effectLst/>
                        <a:latin typeface="Times New Roman"/>
                        <a:ea typeface="Calibri"/>
                      </a:endParaRPr>
                    </a:p>
                  </a:txBody>
                  <a:tcPr marL="68580" marR="68580" marT="0" marB="0" anchor="ctr"/>
                </a:tc>
                <a:tc>
                  <a:txBody>
                    <a:bodyPr/>
                    <a:lstStyle/>
                    <a:p>
                      <a:pPr>
                        <a:lnSpc>
                          <a:spcPct val="115000"/>
                        </a:lnSpc>
                        <a:spcAft>
                          <a:spcPts val="0"/>
                        </a:spcAft>
                      </a:pPr>
                      <a:r>
                        <a:rPr lang="en-US" sz="1100">
                          <a:effectLst/>
                        </a:rPr>
                        <a:t>CEOS Agencies to liaise with their national delegations to COP22 to encourage interventions in support of the CEOS Statement to SBSTA45.</a:t>
                      </a:r>
                      <a:endParaRPr lang="en-AU" sz="1600">
                        <a:effectLst/>
                        <a:latin typeface="Times New Roman"/>
                        <a:ea typeface="Calibri"/>
                      </a:endParaRPr>
                    </a:p>
                  </a:txBody>
                  <a:tcPr marL="68580" marR="68580" marT="0" marB="0" anchor="ctr"/>
                </a:tc>
                <a:tc>
                  <a:txBody>
                    <a:bodyPr/>
                    <a:lstStyle/>
                    <a:p>
                      <a:pPr algn="ctr">
                        <a:lnSpc>
                          <a:spcPct val="115000"/>
                        </a:lnSpc>
                        <a:spcAft>
                          <a:spcPts val="0"/>
                        </a:spcAft>
                      </a:pPr>
                      <a:r>
                        <a:rPr lang="en-US" sz="1100">
                          <a:effectLst/>
                        </a:rPr>
                        <a:t>COP22</a:t>
                      </a:r>
                      <a:endParaRPr lang="en-AU" sz="1600">
                        <a:effectLst/>
                        <a:latin typeface="Times New Roman"/>
                        <a:ea typeface="Calibri"/>
                      </a:endParaRPr>
                    </a:p>
                  </a:txBody>
                  <a:tcPr marL="68580" marR="68580" marT="0" marB="0" anchor="ctr"/>
                </a:tc>
                <a:tc>
                  <a:txBody>
                    <a:bodyPr/>
                    <a:lstStyle/>
                    <a:p>
                      <a:pPr algn="ctr">
                        <a:lnSpc>
                          <a:spcPct val="115000"/>
                        </a:lnSpc>
                        <a:spcAft>
                          <a:spcPts val="0"/>
                        </a:spcAft>
                      </a:pPr>
                      <a:r>
                        <a:rPr lang="en-US" sz="1100" dirty="0">
                          <a:solidFill>
                            <a:srgbClr val="FFFFFF"/>
                          </a:solidFill>
                          <a:effectLst/>
                        </a:rPr>
                        <a:t>Completed.</a:t>
                      </a:r>
                      <a:endParaRPr lang="en-AU" sz="1600" dirty="0">
                        <a:solidFill>
                          <a:srgbClr val="FFFFFF"/>
                        </a:solidFill>
                        <a:effectLst/>
                        <a:latin typeface="Times New Roman"/>
                        <a:ea typeface="Calibri"/>
                      </a:endParaRPr>
                    </a:p>
                  </a:txBody>
                  <a:tcPr marL="68580" marR="68580" marT="0" marB="0">
                    <a:solidFill>
                      <a:srgbClr val="00B050"/>
                    </a:solidFill>
                  </a:tcPr>
                </a:tc>
              </a:tr>
              <a:tr h="774065">
                <a:tc>
                  <a:txBody>
                    <a:bodyPr/>
                    <a:lstStyle/>
                    <a:p>
                      <a:pPr algn="ctr">
                        <a:lnSpc>
                          <a:spcPct val="115000"/>
                        </a:lnSpc>
                        <a:spcAft>
                          <a:spcPts val="0"/>
                        </a:spcAft>
                        <a:tabLst>
                          <a:tab pos="989965" algn="l"/>
                        </a:tabLst>
                      </a:pPr>
                      <a:r>
                        <a:rPr lang="en-US" sz="1100" b="1" dirty="0">
                          <a:effectLst/>
                        </a:rPr>
                        <a:t>30-5</a:t>
                      </a:r>
                      <a:endParaRPr lang="en-AU" sz="1600" b="1" dirty="0">
                        <a:effectLst/>
                        <a:latin typeface="Times New Roman"/>
                        <a:ea typeface="Calibri"/>
                      </a:endParaRPr>
                    </a:p>
                  </a:txBody>
                  <a:tcPr marL="68580" marR="68580" marT="0" marB="0" anchor="ctr"/>
                </a:tc>
                <a:tc>
                  <a:txBody>
                    <a:bodyPr/>
                    <a:lstStyle/>
                    <a:p>
                      <a:pPr>
                        <a:lnSpc>
                          <a:spcPct val="115000"/>
                        </a:lnSpc>
                        <a:spcAft>
                          <a:spcPts val="0"/>
                        </a:spcAft>
                      </a:pPr>
                      <a:r>
                        <a:rPr lang="en-US" sz="1100">
                          <a:effectLst/>
                        </a:rPr>
                        <a:t>CEOS Agencies to provide any comments to Mark Dowell (EC/JRC) on the initial initiatives proposed as the next steps for implementation of the CEOS Strategy for Carbon Observations from Space – to identify major omissions and consider support capacity for the initiatives.</a:t>
                      </a:r>
                      <a:endParaRPr lang="en-AU" sz="1600">
                        <a:effectLst/>
                        <a:latin typeface="Times New Roman"/>
                        <a:ea typeface="Calibri"/>
                      </a:endParaRPr>
                    </a:p>
                  </a:txBody>
                  <a:tcPr marL="68580" marR="68580" marT="0" marB="0" anchor="ctr"/>
                </a:tc>
                <a:tc>
                  <a:txBody>
                    <a:bodyPr/>
                    <a:lstStyle/>
                    <a:p>
                      <a:pPr algn="ctr">
                        <a:lnSpc>
                          <a:spcPct val="115000"/>
                        </a:lnSpc>
                        <a:spcAft>
                          <a:spcPts val="0"/>
                        </a:spcAft>
                      </a:pPr>
                      <a:r>
                        <a:rPr lang="en-US" sz="1100">
                          <a:effectLst/>
                        </a:rPr>
                        <a:t>December 2016</a:t>
                      </a:r>
                      <a:endParaRPr lang="en-AU" sz="1600">
                        <a:effectLst/>
                        <a:latin typeface="Times New Roman"/>
                        <a:ea typeface="Calibri"/>
                      </a:endParaRPr>
                    </a:p>
                  </a:txBody>
                  <a:tcPr marL="68580" marR="68580" marT="0" marB="0" anchor="ctr"/>
                </a:tc>
                <a:tc>
                  <a:txBody>
                    <a:bodyPr/>
                    <a:lstStyle/>
                    <a:p>
                      <a:pPr algn="ctr">
                        <a:lnSpc>
                          <a:spcPct val="115000"/>
                        </a:lnSpc>
                        <a:spcAft>
                          <a:spcPts val="0"/>
                        </a:spcAft>
                      </a:pPr>
                      <a:r>
                        <a:rPr lang="en-US" sz="1100" dirty="0">
                          <a:solidFill>
                            <a:srgbClr val="FFFFFF"/>
                          </a:solidFill>
                          <a:effectLst/>
                        </a:rPr>
                        <a:t>Completed – status reports now being provided to SIT.</a:t>
                      </a:r>
                      <a:endParaRPr lang="en-AU" sz="1600" dirty="0">
                        <a:solidFill>
                          <a:srgbClr val="FFFFFF"/>
                        </a:solidFill>
                        <a:effectLst/>
                        <a:latin typeface="Times New Roman"/>
                        <a:ea typeface="Calibri"/>
                      </a:endParaRPr>
                    </a:p>
                  </a:txBody>
                  <a:tcPr marL="68580" marR="68580" marT="0" marB="0">
                    <a:solidFill>
                      <a:srgbClr val="00B050"/>
                    </a:solidFill>
                  </a:tcPr>
                </a:tc>
              </a:tr>
            </a:tbl>
          </a:graphicData>
        </a:graphic>
      </p:graphicFrame>
    </p:spTree>
    <p:extLst>
      <p:ext uri="{BB962C8B-B14F-4D97-AF65-F5344CB8AC3E}">
        <p14:creationId xmlns:p14="http://schemas.microsoft.com/office/powerpoint/2010/main" val="3468881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6896285"/>
              </p:ext>
            </p:extLst>
          </p:nvPr>
        </p:nvGraphicFramePr>
        <p:xfrm>
          <a:off x="457200" y="1371600"/>
          <a:ext cx="8229600" cy="4968305"/>
        </p:xfrm>
        <a:graphic>
          <a:graphicData uri="http://schemas.openxmlformats.org/drawingml/2006/table">
            <a:tbl>
              <a:tblPr>
                <a:tableStyleId>{5940675A-B579-460E-94D1-54222C63F5DA}</a:tableStyleId>
              </a:tblPr>
              <a:tblGrid>
                <a:gridCol w="819668"/>
                <a:gridCol w="4842296"/>
                <a:gridCol w="1283818"/>
                <a:gridCol w="1283818"/>
              </a:tblGrid>
              <a:tr h="533400">
                <a:tc>
                  <a:txBody>
                    <a:bodyPr/>
                    <a:lstStyle/>
                    <a:p>
                      <a:pPr algn="ctr">
                        <a:lnSpc>
                          <a:spcPct val="115000"/>
                        </a:lnSpc>
                        <a:spcAft>
                          <a:spcPts val="0"/>
                        </a:spcAft>
                        <a:tabLst>
                          <a:tab pos="989965" algn="l"/>
                        </a:tabLst>
                      </a:pPr>
                      <a:r>
                        <a:rPr lang="en-US" sz="1200" b="1" dirty="0">
                          <a:solidFill>
                            <a:srgbClr val="FFFFFF"/>
                          </a:solidFill>
                          <a:effectLst/>
                        </a:rPr>
                        <a:t>No.</a:t>
                      </a:r>
                      <a:endParaRPr lang="en-AU" sz="1800" b="1"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200" dirty="0">
                          <a:solidFill>
                            <a:srgbClr val="FFFFFF"/>
                          </a:solidFill>
                          <a:effectLst/>
                        </a:rPr>
                        <a:t>Action</a:t>
                      </a:r>
                      <a:endParaRPr lang="en-AU" sz="1800"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200" dirty="0">
                          <a:solidFill>
                            <a:srgbClr val="FFFFFF"/>
                          </a:solidFill>
                          <a:effectLst/>
                        </a:rPr>
                        <a:t>Due Date</a:t>
                      </a:r>
                      <a:endParaRPr lang="en-AU" sz="1800"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200" dirty="0">
                          <a:solidFill>
                            <a:srgbClr val="FFFFFF"/>
                          </a:solidFill>
                          <a:effectLst/>
                        </a:rPr>
                        <a:t>Status as at CEOS-31</a:t>
                      </a:r>
                      <a:endParaRPr lang="en-AU" sz="1800" dirty="0">
                        <a:solidFill>
                          <a:srgbClr val="FFFFFF"/>
                        </a:solidFill>
                        <a:effectLst/>
                        <a:latin typeface="Times New Roman"/>
                        <a:ea typeface="Calibri"/>
                      </a:endParaRPr>
                    </a:p>
                  </a:txBody>
                  <a:tcPr marL="68580" marR="68580" marT="0" marB="0">
                    <a:solidFill>
                      <a:schemeClr val="accent6">
                        <a:lumMod val="75000"/>
                      </a:schemeClr>
                    </a:solidFill>
                  </a:tcPr>
                </a:tc>
              </a:tr>
              <a:tr h="783590">
                <a:tc>
                  <a:txBody>
                    <a:bodyPr/>
                    <a:lstStyle/>
                    <a:p>
                      <a:pPr algn="ctr">
                        <a:lnSpc>
                          <a:spcPct val="115000"/>
                        </a:lnSpc>
                        <a:spcAft>
                          <a:spcPts val="0"/>
                        </a:spcAft>
                        <a:tabLst>
                          <a:tab pos="989965" algn="l"/>
                        </a:tabLst>
                      </a:pPr>
                      <a:r>
                        <a:rPr lang="en-US" sz="1200" b="1">
                          <a:effectLst/>
                        </a:rPr>
                        <a:t>30-6</a:t>
                      </a:r>
                      <a:endParaRPr lang="en-AU" sz="1800" b="1">
                        <a:effectLst/>
                        <a:latin typeface="Times New Roman"/>
                        <a:ea typeface="Calibri"/>
                      </a:endParaRPr>
                    </a:p>
                  </a:txBody>
                  <a:tcPr marL="68580" marR="68580" marT="0" marB="0" anchor="ctr"/>
                </a:tc>
                <a:tc>
                  <a:txBody>
                    <a:bodyPr/>
                    <a:lstStyle/>
                    <a:p>
                      <a:pPr>
                        <a:lnSpc>
                          <a:spcPct val="115000"/>
                        </a:lnSpc>
                        <a:spcAft>
                          <a:spcPts val="0"/>
                        </a:spcAft>
                      </a:pPr>
                      <a:r>
                        <a:rPr lang="en-US" sz="1200" dirty="0">
                          <a:effectLst/>
                        </a:rPr>
                        <a:t>CEOS Chair to write (with the mandate outline attached) to the CGMS Chair advising of the CEOS Atmospheric Composition Virtual Constellation (AC-VC) task to develop a Satellite Carbon Report. CGMS should be invited to nominate additional contributors, if desired, for development of the Report.</a:t>
                      </a:r>
                      <a:endParaRPr lang="en-AU" sz="1800" dirty="0">
                        <a:effectLst/>
                        <a:latin typeface="Times New Roman"/>
                        <a:ea typeface="Calibri"/>
                      </a:endParaRPr>
                    </a:p>
                  </a:txBody>
                  <a:tcPr marL="68580" marR="68580" marT="0" marB="0" anchor="ctr"/>
                </a:tc>
                <a:tc>
                  <a:txBody>
                    <a:bodyPr/>
                    <a:lstStyle/>
                    <a:p>
                      <a:pPr algn="ctr">
                        <a:lnSpc>
                          <a:spcPct val="115000"/>
                        </a:lnSpc>
                        <a:spcAft>
                          <a:spcPts val="0"/>
                        </a:spcAft>
                      </a:pPr>
                      <a:r>
                        <a:rPr lang="en-US" sz="1200">
                          <a:effectLst/>
                        </a:rPr>
                        <a:t>November 2016</a:t>
                      </a:r>
                      <a:endParaRPr lang="en-AU" sz="1800">
                        <a:effectLst/>
                        <a:latin typeface="Times New Roman"/>
                        <a:ea typeface="Calibri"/>
                      </a:endParaRPr>
                    </a:p>
                  </a:txBody>
                  <a:tcPr marL="68580" marR="68580" marT="0" marB="0" anchor="ctr"/>
                </a:tc>
                <a:tc>
                  <a:txBody>
                    <a:bodyPr/>
                    <a:lstStyle/>
                    <a:p>
                      <a:pPr algn="ctr">
                        <a:lnSpc>
                          <a:spcPct val="115000"/>
                        </a:lnSpc>
                        <a:spcAft>
                          <a:spcPts val="0"/>
                        </a:spcAft>
                      </a:pPr>
                      <a:r>
                        <a:rPr lang="en-US" sz="1200" dirty="0">
                          <a:solidFill>
                            <a:srgbClr val="FFFFFF"/>
                          </a:solidFill>
                          <a:effectLst/>
                        </a:rPr>
                        <a:t>Completed.  Report is under development.</a:t>
                      </a:r>
                      <a:endParaRPr lang="en-AU" sz="1800" dirty="0">
                        <a:solidFill>
                          <a:srgbClr val="FFFFFF"/>
                        </a:solidFill>
                        <a:effectLst/>
                        <a:latin typeface="Times New Roman"/>
                        <a:ea typeface="Calibri"/>
                      </a:endParaRPr>
                    </a:p>
                  </a:txBody>
                  <a:tcPr marL="68580" marR="68580" marT="0" marB="0">
                    <a:solidFill>
                      <a:srgbClr val="00B050"/>
                    </a:solidFill>
                  </a:tcPr>
                </a:tc>
              </a:tr>
              <a:tr h="490220">
                <a:tc>
                  <a:txBody>
                    <a:bodyPr/>
                    <a:lstStyle/>
                    <a:p>
                      <a:pPr algn="ctr">
                        <a:lnSpc>
                          <a:spcPct val="115000"/>
                        </a:lnSpc>
                        <a:spcAft>
                          <a:spcPts val="0"/>
                        </a:spcAft>
                        <a:tabLst>
                          <a:tab pos="989965" algn="l"/>
                        </a:tabLst>
                      </a:pPr>
                      <a:r>
                        <a:rPr lang="en-US" sz="1200" b="1" dirty="0">
                          <a:effectLst/>
                        </a:rPr>
                        <a:t>30-7</a:t>
                      </a:r>
                      <a:endParaRPr lang="en-AU" sz="1800" b="1" dirty="0">
                        <a:effectLst/>
                        <a:latin typeface="Times New Roman"/>
                        <a:ea typeface="Calibri"/>
                      </a:endParaRPr>
                    </a:p>
                  </a:txBody>
                  <a:tcPr marL="68580" marR="68580" marT="0" marB="0" anchor="ctr"/>
                </a:tc>
                <a:tc>
                  <a:txBody>
                    <a:bodyPr/>
                    <a:lstStyle/>
                    <a:p>
                      <a:pPr>
                        <a:lnSpc>
                          <a:spcPct val="115000"/>
                        </a:lnSpc>
                        <a:spcAft>
                          <a:spcPts val="0"/>
                        </a:spcAft>
                      </a:pPr>
                      <a:r>
                        <a:rPr lang="en-US" sz="1200">
                          <a:effectLst/>
                        </a:rPr>
                        <a:t>CEOS Chair to provide the AC-VC Chairs with the outline mandate for the Satellite Carbon Report for comment.</a:t>
                      </a:r>
                      <a:endParaRPr lang="en-AU" sz="1800">
                        <a:effectLst/>
                        <a:latin typeface="Times New Roman"/>
                        <a:ea typeface="Calibri"/>
                      </a:endParaRPr>
                    </a:p>
                  </a:txBody>
                  <a:tcPr marL="68580" marR="68580" marT="0" marB="0" anchor="ctr"/>
                </a:tc>
                <a:tc>
                  <a:txBody>
                    <a:bodyPr/>
                    <a:lstStyle/>
                    <a:p>
                      <a:pPr algn="ctr">
                        <a:lnSpc>
                          <a:spcPct val="115000"/>
                        </a:lnSpc>
                        <a:spcAft>
                          <a:spcPts val="0"/>
                        </a:spcAft>
                      </a:pPr>
                      <a:r>
                        <a:rPr lang="en-US" sz="1200">
                          <a:effectLst/>
                        </a:rPr>
                        <a:t>November 2016</a:t>
                      </a:r>
                      <a:endParaRPr lang="en-AU" sz="1800">
                        <a:effectLst/>
                        <a:latin typeface="Times New Roman"/>
                        <a:ea typeface="Calibri"/>
                      </a:endParaRPr>
                    </a:p>
                  </a:txBody>
                  <a:tcPr marL="68580" marR="68580" marT="0" marB="0" anchor="ctr"/>
                </a:tc>
                <a:tc>
                  <a:txBody>
                    <a:bodyPr/>
                    <a:lstStyle/>
                    <a:p>
                      <a:pPr algn="ctr">
                        <a:lnSpc>
                          <a:spcPct val="115000"/>
                        </a:lnSpc>
                        <a:spcAft>
                          <a:spcPts val="0"/>
                        </a:spcAft>
                      </a:pPr>
                      <a:r>
                        <a:rPr lang="en-US" sz="1200" dirty="0">
                          <a:solidFill>
                            <a:srgbClr val="FFFFFF"/>
                          </a:solidFill>
                          <a:effectLst/>
                        </a:rPr>
                        <a:t>Completed.</a:t>
                      </a:r>
                      <a:endParaRPr lang="en-AU" sz="1800" dirty="0">
                        <a:solidFill>
                          <a:srgbClr val="FFFFFF"/>
                        </a:solidFill>
                        <a:effectLst/>
                        <a:latin typeface="Times New Roman"/>
                        <a:ea typeface="Calibri"/>
                      </a:endParaRPr>
                    </a:p>
                  </a:txBody>
                  <a:tcPr marL="68580" marR="68580" marT="0" marB="0">
                    <a:solidFill>
                      <a:srgbClr val="00B050"/>
                    </a:solidFill>
                  </a:tcPr>
                </a:tc>
              </a:tr>
              <a:tr h="738505">
                <a:tc>
                  <a:txBody>
                    <a:bodyPr/>
                    <a:lstStyle/>
                    <a:p>
                      <a:pPr algn="ctr">
                        <a:lnSpc>
                          <a:spcPct val="115000"/>
                        </a:lnSpc>
                        <a:spcAft>
                          <a:spcPts val="0"/>
                        </a:spcAft>
                        <a:tabLst>
                          <a:tab pos="989965" algn="l"/>
                        </a:tabLst>
                      </a:pPr>
                      <a:r>
                        <a:rPr lang="en-US" sz="1200" b="1" dirty="0">
                          <a:effectLst/>
                        </a:rPr>
                        <a:t>30-8</a:t>
                      </a:r>
                      <a:endParaRPr lang="en-AU" sz="1800" b="1" dirty="0">
                        <a:effectLst/>
                        <a:latin typeface="Times New Roman"/>
                        <a:ea typeface="Calibri"/>
                      </a:endParaRPr>
                    </a:p>
                  </a:txBody>
                  <a:tcPr marL="68580" marR="68580" marT="0" marB="0" anchor="ctr"/>
                </a:tc>
                <a:tc>
                  <a:txBody>
                    <a:bodyPr/>
                    <a:lstStyle/>
                    <a:p>
                      <a:pPr>
                        <a:lnSpc>
                          <a:spcPct val="115000"/>
                        </a:lnSpc>
                        <a:spcAft>
                          <a:spcPts val="0"/>
                        </a:spcAft>
                      </a:pPr>
                      <a:r>
                        <a:rPr lang="en-US" sz="1200" dirty="0">
                          <a:effectLst/>
                        </a:rPr>
                        <a:t>CEOS Agencies to provide Pascale </a:t>
                      </a:r>
                      <a:r>
                        <a:rPr lang="en-US" sz="1200" dirty="0" err="1">
                          <a:effectLst/>
                        </a:rPr>
                        <a:t>Ultré-Guérard</a:t>
                      </a:r>
                      <a:r>
                        <a:rPr lang="en-US" sz="1200" dirty="0">
                          <a:effectLst/>
                        </a:rPr>
                        <a:t> (CNES) with feedback on the Marrakech Declaration: ‘Heads of Space Agencies Support Actions at COP22 for Water Management’ (individual agency comments; CEOS has already provided its input).</a:t>
                      </a:r>
                      <a:endParaRPr lang="en-AU" sz="1800" dirty="0">
                        <a:effectLst/>
                        <a:latin typeface="Times New Roman"/>
                        <a:ea typeface="Calibri"/>
                      </a:endParaRPr>
                    </a:p>
                  </a:txBody>
                  <a:tcPr marL="68580" marR="68580" marT="0" marB="0" anchor="ctr"/>
                </a:tc>
                <a:tc>
                  <a:txBody>
                    <a:bodyPr/>
                    <a:lstStyle/>
                    <a:p>
                      <a:pPr algn="ctr">
                        <a:lnSpc>
                          <a:spcPct val="115000"/>
                        </a:lnSpc>
                        <a:spcAft>
                          <a:spcPts val="0"/>
                        </a:spcAft>
                      </a:pPr>
                      <a:r>
                        <a:rPr lang="en-US" sz="1200">
                          <a:effectLst/>
                        </a:rPr>
                        <a:t>11 November 2016</a:t>
                      </a:r>
                      <a:endParaRPr lang="en-AU" sz="1800">
                        <a:effectLst/>
                        <a:latin typeface="Times New Roman"/>
                        <a:ea typeface="Calibri"/>
                      </a:endParaRPr>
                    </a:p>
                  </a:txBody>
                  <a:tcPr marL="68580" marR="68580" marT="0" marB="0" anchor="ctr"/>
                </a:tc>
                <a:tc>
                  <a:txBody>
                    <a:bodyPr/>
                    <a:lstStyle/>
                    <a:p>
                      <a:pPr algn="ctr">
                        <a:lnSpc>
                          <a:spcPct val="115000"/>
                        </a:lnSpc>
                        <a:spcAft>
                          <a:spcPts val="0"/>
                        </a:spcAft>
                      </a:pPr>
                      <a:r>
                        <a:rPr lang="en-US" sz="1200" dirty="0">
                          <a:solidFill>
                            <a:srgbClr val="FFFFFF"/>
                          </a:solidFill>
                          <a:effectLst/>
                        </a:rPr>
                        <a:t>Completed.</a:t>
                      </a:r>
                      <a:endParaRPr lang="en-AU" sz="1800" dirty="0">
                        <a:solidFill>
                          <a:srgbClr val="FFFFFF"/>
                        </a:solidFill>
                        <a:effectLst/>
                        <a:latin typeface="Times New Roman"/>
                        <a:ea typeface="Calibri"/>
                      </a:endParaRPr>
                    </a:p>
                  </a:txBody>
                  <a:tcPr marL="68580" marR="68580" marT="0" marB="0">
                    <a:solidFill>
                      <a:srgbClr val="00B050"/>
                    </a:solidFill>
                  </a:tcPr>
                </a:tc>
              </a:tr>
              <a:tr h="1402080">
                <a:tc>
                  <a:txBody>
                    <a:bodyPr/>
                    <a:lstStyle/>
                    <a:p>
                      <a:pPr algn="ctr">
                        <a:lnSpc>
                          <a:spcPct val="115000"/>
                        </a:lnSpc>
                        <a:spcAft>
                          <a:spcPts val="0"/>
                        </a:spcAft>
                        <a:tabLst>
                          <a:tab pos="989965" algn="l"/>
                        </a:tabLst>
                      </a:pPr>
                      <a:r>
                        <a:rPr lang="en-US" sz="1200" b="1" dirty="0">
                          <a:effectLst/>
                        </a:rPr>
                        <a:t>30-9</a:t>
                      </a:r>
                      <a:endParaRPr lang="en-AU" sz="1800" b="1" dirty="0">
                        <a:effectLst/>
                        <a:latin typeface="Times New Roman"/>
                        <a:ea typeface="Calibri"/>
                      </a:endParaRPr>
                    </a:p>
                  </a:txBody>
                  <a:tcPr marL="68580" marR="68580" marT="0" marB="0" anchor="ctr"/>
                </a:tc>
                <a:tc>
                  <a:txBody>
                    <a:bodyPr/>
                    <a:lstStyle/>
                    <a:p>
                      <a:pPr>
                        <a:lnSpc>
                          <a:spcPct val="115000"/>
                        </a:lnSpc>
                        <a:spcAft>
                          <a:spcPts val="0"/>
                        </a:spcAft>
                      </a:pPr>
                      <a:r>
                        <a:rPr lang="en-US" sz="1200" dirty="0">
                          <a:effectLst/>
                        </a:rPr>
                        <a:t>CEOS Data Cube team to prepare a governance plan for the management of a consolidated open source repository, by CEOS SIT-32.</a:t>
                      </a:r>
                      <a:endParaRPr lang="en-AU" sz="1800" dirty="0">
                        <a:effectLst/>
                        <a:latin typeface="Times New Roman"/>
                        <a:ea typeface="Calibri"/>
                      </a:endParaRPr>
                    </a:p>
                  </a:txBody>
                  <a:tcPr marL="68580" marR="68580" marT="0" marB="0" anchor="ctr"/>
                </a:tc>
                <a:tc>
                  <a:txBody>
                    <a:bodyPr/>
                    <a:lstStyle/>
                    <a:p>
                      <a:pPr algn="ctr">
                        <a:lnSpc>
                          <a:spcPct val="115000"/>
                        </a:lnSpc>
                        <a:spcAft>
                          <a:spcPts val="0"/>
                        </a:spcAft>
                      </a:pPr>
                      <a:r>
                        <a:rPr lang="en-US" sz="1200">
                          <a:effectLst/>
                        </a:rPr>
                        <a:t>CEOS SIT-32</a:t>
                      </a:r>
                      <a:endParaRPr lang="en-AU" sz="1800">
                        <a:effectLst/>
                        <a:latin typeface="Times New Roman"/>
                        <a:ea typeface="Calibri"/>
                      </a:endParaRPr>
                    </a:p>
                  </a:txBody>
                  <a:tcPr marL="68580" marR="68580" marT="0" marB="0" anchor="ctr"/>
                </a:tc>
                <a:tc>
                  <a:txBody>
                    <a:bodyPr/>
                    <a:lstStyle/>
                    <a:p>
                      <a:pPr algn="ctr">
                        <a:lnSpc>
                          <a:spcPct val="115000"/>
                        </a:lnSpc>
                        <a:spcAft>
                          <a:spcPts val="0"/>
                        </a:spcAft>
                      </a:pPr>
                      <a:r>
                        <a:rPr lang="en-US" sz="1200" dirty="0">
                          <a:solidFill>
                            <a:srgbClr val="FFFFFF"/>
                          </a:solidFill>
                          <a:effectLst/>
                        </a:rPr>
                        <a:t>Completed – Open Data Cube governance now in place through a Partners Forum and Steering Council.  UK Catapult has also joined.</a:t>
                      </a:r>
                      <a:endParaRPr lang="en-AU" sz="1800" dirty="0">
                        <a:solidFill>
                          <a:srgbClr val="FFFFFF"/>
                        </a:solidFill>
                        <a:effectLst/>
                        <a:latin typeface="Times New Roman"/>
                        <a:ea typeface="Calibri"/>
                      </a:endParaRPr>
                    </a:p>
                  </a:txBody>
                  <a:tcPr marL="68580" marR="68580" marT="0" marB="0">
                    <a:solidFill>
                      <a:srgbClr val="00B050"/>
                    </a:solidFill>
                  </a:tcPr>
                </a:tc>
              </a:tr>
            </a:tbl>
          </a:graphicData>
        </a:graphic>
      </p:graphicFrame>
    </p:spTree>
    <p:extLst>
      <p:ext uri="{BB962C8B-B14F-4D97-AF65-F5344CB8AC3E}">
        <p14:creationId xmlns:p14="http://schemas.microsoft.com/office/powerpoint/2010/main" val="3800290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07058605"/>
              </p:ext>
            </p:extLst>
          </p:nvPr>
        </p:nvGraphicFramePr>
        <p:xfrm>
          <a:off x="369425" y="1243156"/>
          <a:ext cx="8458201" cy="5440680"/>
        </p:xfrm>
        <a:graphic>
          <a:graphicData uri="http://schemas.openxmlformats.org/drawingml/2006/table">
            <a:tbl>
              <a:tblPr>
                <a:tableStyleId>{5940675A-B579-460E-94D1-54222C63F5DA}</a:tableStyleId>
              </a:tblPr>
              <a:tblGrid>
                <a:gridCol w="842437"/>
                <a:gridCol w="4976804"/>
                <a:gridCol w="1319480"/>
                <a:gridCol w="1319480"/>
              </a:tblGrid>
              <a:tr h="533400">
                <a:tc>
                  <a:txBody>
                    <a:bodyPr/>
                    <a:lstStyle/>
                    <a:p>
                      <a:pPr algn="ctr">
                        <a:lnSpc>
                          <a:spcPct val="115000"/>
                        </a:lnSpc>
                        <a:spcAft>
                          <a:spcPts val="0"/>
                        </a:spcAft>
                        <a:tabLst>
                          <a:tab pos="989965" algn="l"/>
                        </a:tabLst>
                      </a:pPr>
                      <a:r>
                        <a:rPr lang="en-US" sz="1400" b="1" dirty="0">
                          <a:solidFill>
                            <a:srgbClr val="FFFFFF"/>
                          </a:solidFill>
                          <a:effectLst/>
                        </a:rPr>
                        <a:t>No.</a:t>
                      </a:r>
                      <a:endParaRPr lang="en-AU" sz="2000" b="1"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400" b="1" dirty="0">
                          <a:solidFill>
                            <a:srgbClr val="FFFFFF"/>
                          </a:solidFill>
                          <a:effectLst/>
                        </a:rPr>
                        <a:t>Action</a:t>
                      </a:r>
                      <a:endParaRPr lang="en-AU" sz="2000" b="1"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400" b="1" dirty="0">
                          <a:solidFill>
                            <a:srgbClr val="FFFFFF"/>
                          </a:solidFill>
                          <a:effectLst/>
                        </a:rPr>
                        <a:t>Due Date</a:t>
                      </a:r>
                      <a:endParaRPr lang="en-AU" sz="2000" b="1" dirty="0">
                        <a:solidFill>
                          <a:srgbClr val="FFFFFF"/>
                        </a:solidFill>
                        <a:effectLst/>
                        <a:latin typeface="Times New Roman"/>
                        <a:ea typeface="Calibri"/>
                      </a:endParaRPr>
                    </a:p>
                  </a:txBody>
                  <a:tcPr marL="68580" marR="68580" marT="0" marB="0" anchor="ctr">
                    <a:solidFill>
                      <a:schemeClr val="accent6">
                        <a:lumMod val="75000"/>
                      </a:schemeClr>
                    </a:solidFill>
                  </a:tcPr>
                </a:tc>
                <a:tc>
                  <a:txBody>
                    <a:bodyPr/>
                    <a:lstStyle/>
                    <a:p>
                      <a:pPr algn="ctr">
                        <a:lnSpc>
                          <a:spcPct val="115000"/>
                        </a:lnSpc>
                        <a:spcAft>
                          <a:spcPts val="0"/>
                        </a:spcAft>
                      </a:pPr>
                      <a:r>
                        <a:rPr lang="en-US" sz="1400" b="1" dirty="0">
                          <a:solidFill>
                            <a:srgbClr val="FFFFFF"/>
                          </a:solidFill>
                          <a:effectLst/>
                        </a:rPr>
                        <a:t>Status as at CEOS-31</a:t>
                      </a:r>
                      <a:endParaRPr lang="en-AU" sz="2000" b="1" dirty="0">
                        <a:solidFill>
                          <a:srgbClr val="FFFFFF"/>
                        </a:solidFill>
                        <a:effectLst/>
                        <a:latin typeface="Times New Roman"/>
                        <a:ea typeface="Calibri"/>
                      </a:endParaRPr>
                    </a:p>
                  </a:txBody>
                  <a:tcPr marL="68580" marR="68580" marT="0" marB="0">
                    <a:solidFill>
                      <a:schemeClr val="accent6">
                        <a:lumMod val="75000"/>
                      </a:schemeClr>
                    </a:solidFill>
                  </a:tcPr>
                </a:tc>
              </a:tr>
              <a:tr h="701040">
                <a:tc>
                  <a:txBody>
                    <a:bodyPr/>
                    <a:lstStyle/>
                    <a:p>
                      <a:pPr algn="ctr">
                        <a:lnSpc>
                          <a:spcPct val="115000"/>
                        </a:lnSpc>
                        <a:spcAft>
                          <a:spcPts val="0"/>
                        </a:spcAft>
                        <a:tabLst>
                          <a:tab pos="989965" algn="l"/>
                        </a:tabLst>
                      </a:pPr>
                      <a:r>
                        <a:rPr lang="en-US" sz="1400" b="1" dirty="0">
                          <a:effectLst/>
                        </a:rPr>
                        <a:t>30-10</a:t>
                      </a:r>
                      <a:endParaRPr lang="en-AU" sz="2000" b="1" dirty="0">
                        <a:effectLst/>
                        <a:latin typeface="Times New Roman"/>
                        <a:ea typeface="Calibri"/>
                      </a:endParaRPr>
                    </a:p>
                  </a:txBody>
                  <a:tcPr marL="68580" marR="68580" marT="0" marB="0" anchor="ctr"/>
                </a:tc>
                <a:tc>
                  <a:txBody>
                    <a:bodyPr/>
                    <a:lstStyle/>
                    <a:p>
                      <a:pPr>
                        <a:lnSpc>
                          <a:spcPct val="115000"/>
                        </a:lnSpc>
                        <a:spcAft>
                          <a:spcPts val="0"/>
                        </a:spcAft>
                      </a:pPr>
                      <a:r>
                        <a:rPr lang="en-US" sz="1400" dirty="0">
                          <a:effectLst/>
                        </a:rPr>
                        <a:t>CEOS Agencies to provide updates at the 31st CEOS Plenary on opportunities taken forward from the Non‐meteorological Applications for Next Generation Geostationary Satellites Study.</a:t>
                      </a:r>
                      <a:endParaRPr lang="en-AU" sz="2000" dirty="0">
                        <a:effectLst/>
                        <a:latin typeface="Times New Roman"/>
                        <a:ea typeface="Calibri"/>
                      </a:endParaRPr>
                    </a:p>
                  </a:txBody>
                  <a:tcPr marL="68580" marR="68580" marT="0" marB="0" anchor="ctr"/>
                </a:tc>
                <a:tc>
                  <a:txBody>
                    <a:bodyPr/>
                    <a:lstStyle/>
                    <a:p>
                      <a:pPr algn="ctr">
                        <a:lnSpc>
                          <a:spcPct val="115000"/>
                        </a:lnSpc>
                        <a:spcAft>
                          <a:spcPts val="0"/>
                        </a:spcAft>
                      </a:pPr>
                      <a:r>
                        <a:rPr lang="en-US" sz="1400">
                          <a:effectLst/>
                        </a:rPr>
                        <a:t>Updates to be provided at the 31st CEOS Plenary.</a:t>
                      </a:r>
                      <a:endParaRPr lang="en-AU" sz="2000">
                        <a:effectLst/>
                        <a:latin typeface="Times New Roman"/>
                        <a:ea typeface="Calibri"/>
                      </a:endParaRPr>
                    </a:p>
                  </a:txBody>
                  <a:tcPr marL="68580" marR="68580" marT="0" marB="0" anchor="ctr"/>
                </a:tc>
                <a:tc>
                  <a:txBody>
                    <a:bodyPr/>
                    <a:lstStyle/>
                    <a:p>
                      <a:pPr algn="ctr">
                        <a:lnSpc>
                          <a:spcPct val="115000"/>
                        </a:lnSpc>
                        <a:spcAft>
                          <a:spcPts val="0"/>
                        </a:spcAft>
                      </a:pPr>
                      <a:r>
                        <a:rPr lang="en-US" sz="1400" dirty="0">
                          <a:effectLst/>
                        </a:rPr>
                        <a:t>To be presented at CEOS-31.  Also discussed at CGMS Plenary.</a:t>
                      </a:r>
                      <a:endParaRPr lang="en-AU" sz="2000" dirty="0">
                        <a:effectLst/>
                        <a:latin typeface="Times New Roman"/>
                        <a:ea typeface="Calibri"/>
                      </a:endParaRPr>
                    </a:p>
                  </a:txBody>
                  <a:tcPr marL="68580" marR="68580" marT="0" marB="0"/>
                </a:tc>
              </a:tr>
              <a:tr h="792480">
                <a:tc>
                  <a:txBody>
                    <a:bodyPr/>
                    <a:lstStyle/>
                    <a:p>
                      <a:pPr algn="ctr">
                        <a:lnSpc>
                          <a:spcPct val="115000"/>
                        </a:lnSpc>
                        <a:spcAft>
                          <a:spcPts val="0"/>
                        </a:spcAft>
                        <a:tabLst>
                          <a:tab pos="989965" algn="l"/>
                        </a:tabLst>
                      </a:pPr>
                      <a:r>
                        <a:rPr lang="en-US" sz="1400" b="1" dirty="0">
                          <a:effectLst/>
                        </a:rPr>
                        <a:t>30-11</a:t>
                      </a:r>
                      <a:endParaRPr lang="en-AU" sz="2000" b="1" dirty="0">
                        <a:effectLst/>
                        <a:latin typeface="Times New Roman"/>
                        <a:ea typeface="Calibri"/>
                      </a:endParaRPr>
                    </a:p>
                  </a:txBody>
                  <a:tcPr marL="68580" marR="68580" marT="0" marB="0" anchor="ctr"/>
                </a:tc>
                <a:tc>
                  <a:txBody>
                    <a:bodyPr/>
                    <a:lstStyle/>
                    <a:p>
                      <a:pPr>
                        <a:lnSpc>
                          <a:spcPct val="115000"/>
                        </a:lnSpc>
                        <a:spcAft>
                          <a:spcPts val="0"/>
                        </a:spcAft>
                      </a:pPr>
                      <a:r>
                        <a:rPr lang="en-US" sz="1400">
                          <a:effectLst/>
                        </a:rPr>
                        <a:t>EUMETSAT to provide the final Non‐meteorological Applications for Next Generation Geostationary Satellites Study to CGMS and provide any feedback from CGMS Agencies via the CEOS Secretariat and an update at the 31st CEOS Plenary.</a:t>
                      </a:r>
                      <a:endParaRPr lang="en-AU" sz="2000">
                        <a:effectLst/>
                        <a:latin typeface="Times New Roman"/>
                        <a:ea typeface="Calibri"/>
                      </a:endParaRPr>
                    </a:p>
                  </a:txBody>
                  <a:tcPr marL="68580" marR="68580" marT="0" marB="0" anchor="ctr"/>
                </a:tc>
                <a:tc>
                  <a:txBody>
                    <a:bodyPr/>
                    <a:lstStyle/>
                    <a:p>
                      <a:pPr algn="ctr">
                        <a:lnSpc>
                          <a:spcPct val="115000"/>
                        </a:lnSpc>
                        <a:spcAft>
                          <a:spcPts val="0"/>
                        </a:spcAft>
                      </a:pPr>
                      <a:r>
                        <a:rPr lang="en-US" sz="1400">
                          <a:effectLst/>
                        </a:rPr>
                        <a:t>Update to be provided at the 31st CEOS Plenary.</a:t>
                      </a:r>
                      <a:endParaRPr lang="en-AU" sz="2000">
                        <a:effectLst/>
                        <a:latin typeface="Times New Roman"/>
                        <a:ea typeface="Calibri"/>
                      </a:endParaRPr>
                    </a:p>
                  </a:txBody>
                  <a:tcPr marL="68580" marR="68580" marT="0" marB="0" anchor="ctr"/>
                </a:tc>
                <a:tc>
                  <a:txBody>
                    <a:bodyPr/>
                    <a:lstStyle/>
                    <a:p>
                      <a:pPr algn="ctr">
                        <a:lnSpc>
                          <a:spcPct val="115000"/>
                        </a:lnSpc>
                        <a:spcAft>
                          <a:spcPts val="0"/>
                        </a:spcAft>
                      </a:pPr>
                      <a:r>
                        <a:rPr lang="en-US" sz="1400" dirty="0" smtClean="0">
                          <a:effectLst/>
                        </a:rPr>
                        <a:t>To be presented at CEOS-31.</a:t>
                      </a:r>
                      <a:endParaRPr lang="en-AU" sz="2000" dirty="0">
                        <a:effectLst/>
                        <a:latin typeface="Times New Roman"/>
                        <a:ea typeface="Calibri"/>
                      </a:endParaRPr>
                    </a:p>
                  </a:txBody>
                  <a:tcPr marL="68580" marR="68580" marT="0" marB="0"/>
                </a:tc>
              </a:tr>
              <a:tr h="1253490">
                <a:tc>
                  <a:txBody>
                    <a:bodyPr/>
                    <a:lstStyle/>
                    <a:p>
                      <a:pPr algn="ctr">
                        <a:lnSpc>
                          <a:spcPct val="115000"/>
                        </a:lnSpc>
                        <a:spcAft>
                          <a:spcPts val="0"/>
                        </a:spcAft>
                        <a:tabLst>
                          <a:tab pos="989965" algn="l"/>
                        </a:tabLst>
                      </a:pPr>
                      <a:r>
                        <a:rPr lang="en-US" sz="1400" b="1" dirty="0">
                          <a:effectLst/>
                        </a:rPr>
                        <a:t>30-12</a:t>
                      </a:r>
                      <a:endParaRPr lang="en-AU" sz="2000" b="1" dirty="0">
                        <a:effectLst/>
                        <a:latin typeface="Times New Roman"/>
                        <a:ea typeface="Calibri"/>
                      </a:endParaRPr>
                    </a:p>
                  </a:txBody>
                  <a:tcPr marL="68580" marR="68580" marT="0" marB="0" anchor="ctr"/>
                </a:tc>
                <a:tc>
                  <a:txBody>
                    <a:bodyPr/>
                    <a:lstStyle/>
                    <a:p>
                      <a:pPr>
                        <a:lnSpc>
                          <a:spcPct val="115000"/>
                        </a:lnSpc>
                        <a:spcAft>
                          <a:spcPts val="0"/>
                        </a:spcAft>
                      </a:pPr>
                      <a:r>
                        <a:rPr lang="en-US" sz="1400" dirty="0">
                          <a:effectLst/>
                        </a:rPr>
                        <a:t>Given the risk to the current and future passive microwave constellation for sea surface temperature and the need for a redundant 7 GHz capability, CEOS to encourage its Agencies to ensure the continuity of existing capabilities and to coordinate efforts to ensure continuity and redundancy of these measurements in the future. The CEOS Sea Surface Temperature Virtual Constellation (SST-VC) to report a status update via the SIT Chair at the 31</a:t>
                      </a:r>
                      <a:r>
                        <a:rPr lang="en-US" sz="1400" baseline="30000" dirty="0">
                          <a:effectLst/>
                        </a:rPr>
                        <a:t>st</a:t>
                      </a:r>
                      <a:r>
                        <a:rPr lang="en-US" sz="1400" dirty="0">
                          <a:effectLst/>
                        </a:rPr>
                        <a:t> CEOS Plenary.</a:t>
                      </a:r>
                      <a:endParaRPr lang="en-AU" sz="2000" dirty="0">
                        <a:effectLst/>
                        <a:latin typeface="Times New Roman"/>
                        <a:ea typeface="Calibri"/>
                      </a:endParaRPr>
                    </a:p>
                  </a:txBody>
                  <a:tcPr marL="68580" marR="68580" marT="0" marB="0" anchor="ctr"/>
                </a:tc>
                <a:tc>
                  <a:txBody>
                    <a:bodyPr/>
                    <a:lstStyle/>
                    <a:p>
                      <a:pPr algn="ctr">
                        <a:lnSpc>
                          <a:spcPct val="115000"/>
                        </a:lnSpc>
                        <a:spcAft>
                          <a:spcPts val="0"/>
                        </a:spcAft>
                      </a:pPr>
                      <a:r>
                        <a:rPr lang="en-US" sz="1400">
                          <a:effectLst/>
                        </a:rPr>
                        <a:t>31</a:t>
                      </a:r>
                      <a:r>
                        <a:rPr lang="en-US" sz="1400" baseline="30000">
                          <a:effectLst/>
                        </a:rPr>
                        <a:t>st</a:t>
                      </a:r>
                      <a:r>
                        <a:rPr lang="en-US" sz="1400">
                          <a:effectLst/>
                        </a:rPr>
                        <a:t> CEOS Plenary</a:t>
                      </a:r>
                      <a:endParaRPr lang="en-AU" sz="2000">
                        <a:effectLst/>
                        <a:latin typeface="Times New Roman"/>
                        <a:ea typeface="Calibri"/>
                      </a:endParaRPr>
                    </a:p>
                  </a:txBody>
                  <a:tcPr marL="68580" marR="68580" marT="0" marB="0" anchor="ctr"/>
                </a:tc>
                <a:tc>
                  <a:txBody>
                    <a:bodyPr/>
                    <a:lstStyle/>
                    <a:p>
                      <a:pPr algn="ctr">
                        <a:lnSpc>
                          <a:spcPct val="115000"/>
                        </a:lnSpc>
                        <a:spcAft>
                          <a:spcPts val="0"/>
                        </a:spcAft>
                      </a:pPr>
                      <a:r>
                        <a:rPr lang="en-US" sz="1400" dirty="0" smtClean="0">
                          <a:effectLst/>
                        </a:rPr>
                        <a:t>To be presented at CEOS-31.</a:t>
                      </a:r>
                      <a:endParaRPr lang="en-AU" sz="2000" dirty="0">
                        <a:effectLst/>
                        <a:latin typeface="Times New Roman"/>
                        <a:ea typeface="Calibri"/>
                      </a:endParaRPr>
                    </a:p>
                  </a:txBody>
                  <a:tcPr marL="68580" marR="68580" marT="0" marB="0"/>
                </a:tc>
              </a:tr>
            </a:tbl>
          </a:graphicData>
        </a:graphic>
      </p:graphicFrame>
    </p:spTree>
    <p:extLst>
      <p:ext uri="{BB962C8B-B14F-4D97-AF65-F5344CB8AC3E}">
        <p14:creationId xmlns:p14="http://schemas.microsoft.com/office/powerpoint/2010/main" val="4004770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A White Pages">
  <a:themeElements>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fontScheme name="GA White Pag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GA Whit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A White Pag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A White Pag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A White Pag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A White Pag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A White Pag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A White Pag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A White Pag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A White Pag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A White Pag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A White Pag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A White Pag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13288</TotalTime>
  <Words>736</Words>
  <Application>Microsoft Macintosh PowerPoint</Application>
  <PresentationFormat>On-screen Show (4:3)</PresentationFormat>
  <Paragraphs>72</Paragraphs>
  <Slides>4</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vt:i4>
      </vt:variant>
    </vt:vector>
  </HeadingPairs>
  <TitlesOfParts>
    <vt:vector size="14" baseType="lpstr">
      <vt:lpstr>Arial Bold</vt:lpstr>
      <vt:lpstr>Avenir Roman</vt:lpstr>
      <vt:lpstr>Calibri</vt:lpstr>
      <vt:lpstr>Droid Serif</vt:lpstr>
      <vt:lpstr>Helvetica</vt:lpstr>
      <vt:lpstr>Times New Roman</vt:lpstr>
      <vt:lpstr>Arial</vt:lpstr>
      <vt:lpstr>Default</vt:lpstr>
      <vt:lpstr>GA White Pages</vt:lpstr>
      <vt:lpstr>2_Default</vt:lpstr>
      <vt:lpstr>CEOS-30 Action Status</vt:lpstr>
      <vt:lpstr>PowerPoint Presentation</vt:lpstr>
      <vt:lpstr>PowerPoint Presentation</vt:lpstr>
      <vt:lpstr>PowerPoint Presentation</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800</cp:revision>
  <cp:lastPrinted>2015-02-04T17:36:21Z</cp:lastPrinted>
  <dcterms:modified xsi:type="dcterms:W3CDTF">2017-10-16T18:17:16Z</dcterms:modified>
</cp:coreProperties>
</file>