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7" r:id="rId3"/>
    <p:sldId id="280" r:id="rId4"/>
    <p:sldId id="296" r:id="rId5"/>
    <p:sldId id="287" r:id="rId6"/>
    <p:sldId id="278" r:id="rId7"/>
    <p:sldId id="286" r:id="rId8"/>
    <p:sldId id="303" r:id="rId9"/>
    <p:sldId id="298" r:id="rId10"/>
    <p:sldId id="299" r:id="rId11"/>
    <p:sldId id="300" r:id="rId12"/>
    <p:sldId id="301" r:id="rId13"/>
    <p:sldId id="282" r:id="rId14"/>
    <p:sldId id="289" r:id="rId15"/>
    <p:sldId id="284" r:id="rId16"/>
    <p:sldId id="268" r:id="rId17"/>
    <p:sldId id="288" r:id="rId18"/>
    <p:sldId id="290" r:id="rId19"/>
    <p:sldId id="291" r:id="rId20"/>
    <p:sldId id="292" r:id="rId21"/>
    <p:sldId id="293" r:id="rId22"/>
    <p:sldId id="294" r:id="rId23"/>
    <p:sldId id="295" r:id="rId24"/>
    <p:sldId id="302" r:id="rId25"/>
    <p:sldId id="297"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B"/>
    <a:srgbClr val="FFD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0"/>
    <p:restoredTop sz="93956" autoAdjust="0"/>
  </p:normalViewPr>
  <p:slideViewPr>
    <p:cSldViewPr>
      <p:cViewPr varScale="1">
        <p:scale>
          <a:sx n="99" d="100"/>
          <a:sy n="99" d="100"/>
        </p:scale>
        <p:origin x="762"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19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87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84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8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8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62349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371181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0632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89151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83621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06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521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latin typeface="+mj-lt"/>
              </a:rPr>
              <a:t>Moderate Resolution Sensor Interoperability (MRI)</a:t>
            </a:r>
            <a:endParaRPr sz="36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endParaRPr lang="en-US" dirty="0">
              <a:solidFill>
                <a:srgbClr val="FFFFFF"/>
              </a:solidFill>
              <a:latin typeface="+mj-lt"/>
              <a:ea typeface="Arial Bold"/>
              <a:cs typeface="Arial Bold"/>
              <a:sym typeface="Arial Bold"/>
            </a:endParaRPr>
          </a:p>
          <a:p>
            <a:pPr lvl="0" defTabSz="914400">
              <a:lnSpc>
                <a:spcPct val="150000"/>
              </a:lnSpc>
              <a:defRPr>
                <a:solidFill>
                  <a:srgbClr val="000000"/>
                </a:solidFill>
              </a:defRPr>
            </a:pPr>
            <a:endParaRPr lang="en-US"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Gene Fosnight, USGS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2017 –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8.5</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19-20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Lessons Learned</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u="sng" dirty="0">
                <a:latin typeface="+mj-ea"/>
              </a:rPr>
              <a:t>Atmospheric Correction</a:t>
            </a:r>
            <a:r>
              <a:rPr lang="en-US" sz="2000" dirty="0">
                <a:latin typeface="+mj-ea"/>
              </a:rPr>
              <a:t> – HLS elected to apply the Landsat Surface Reflectance Code (LaSRC) atmospheric correction algorithm (Vermote et al., 2016) to both Landsat-8 OLI and Sentinel-2 MSI data, with slight modifications to account for spectral bandpass differences</a:t>
            </a:r>
          </a:p>
          <a:p>
            <a:pPr lvl="1"/>
            <a:r>
              <a:rPr lang="en-US" sz="1600" dirty="0">
                <a:latin typeface="+mj-ea"/>
              </a:rPr>
              <a:t>While it was assumed that using a common correction approach was preferable, HLS did not evaluate the additional uncertainty associated with using two different algorithms (e.g., LaSRC for Landsat-8 and Sen2Cor for Sentinel-2)</a:t>
            </a:r>
          </a:p>
          <a:p>
            <a:endParaRPr lang="en-US" sz="1000" dirty="0">
              <a:latin typeface="+mj-ea"/>
            </a:endParaRPr>
          </a:p>
          <a:p>
            <a:r>
              <a:rPr lang="en-US" sz="2000" u="sng" dirty="0">
                <a:latin typeface="+mj-ea"/>
              </a:rPr>
              <a:t>Angular and Bandpass Differences</a:t>
            </a:r>
            <a:r>
              <a:rPr lang="en-US" sz="2000" dirty="0">
                <a:latin typeface="+mj-ea"/>
              </a:rPr>
              <a:t> – For typical vegetation spectra, the magnitude of reflectance discrepancies arising from bandpass differences between Landsat and Sentinel-2 are considerably smaller than those arising from angular or other effects</a:t>
            </a:r>
          </a:p>
          <a:p>
            <a:pPr lvl="1"/>
            <a:r>
              <a:rPr lang="en-US" sz="1600" dirty="0">
                <a:latin typeface="+mj-ea"/>
              </a:rPr>
              <a:t>Simple correction adopted by HLS processing (Roy et al., 2016), using fixed coefficients independent of land cover type, removes most of this variance</a:t>
            </a:r>
            <a:endParaRPr lang="en-US" sz="2000" dirty="0">
              <a:latin typeface="+mj-ea"/>
            </a:endParaRPr>
          </a:p>
        </p:txBody>
      </p:sp>
    </p:spTree>
    <p:extLst>
      <p:ext uri="{BB962C8B-B14F-4D97-AF65-F5344CB8AC3E}">
        <p14:creationId xmlns:p14="http://schemas.microsoft.com/office/powerpoint/2010/main" val="30905228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Lessons Learned</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u="sng" dirty="0">
                <a:latin typeface="+mj-ea"/>
              </a:rPr>
              <a:t>Spatial Resolution</a:t>
            </a:r>
            <a:r>
              <a:rPr lang="en-US" sz="2000" dirty="0">
                <a:latin typeface="+mj-ea"/>
              </a:rPr>
              <a:t> – Common spatial resolution of 30m was adopted</a:t>
            </a:r>
          </a:p>
          <a:p>
            <a:pPr lvl="1"/>
            <a:r>
              <a:rPr lang="en-US" sz="1600" dirty="0">
                <a:latin typeface="+mj-ea"/>
              </a:rPr>
              <a:t>Compromised 10/20m resolution of Sentinel-2 MSI, but coarser resolution reduced variability in time series derived from the joint data set</a:t>
            </a:r>
          </a:p>
          <a:p>
            <a:pPr lvl="1"/>
            <a:r>
              <a:rPr lang="en-US" sz="1600" dirty="0">
                <a:latin typeface="+mj-ea"/>
              </a:rPr>
              <a:t>Coarse resolution (30m) of HLS products compared to Sentinel-2 MSI native resolution has been the chief complaint by end users about the HLS product suite</a:t>
            </a:r>
          </a:p>
          <a:p>
            <a:endParaRPr lang="en-US" sz="1000" dirty="0">
              <a:latin typeface="+mj-ea"/>
            </a:endParaRPr>
          </a:p>
          <a:p>
            <a:r>
              <a:rPr lang="en-US" sz="2000" u="sng" dirty="0">
                <a:latin typeface="+mj-ea"/>
              </a:rPr>
              <a:t>Cloud/Shadow Masking</a:t>
            </a:r>
            <a:r>
              <a:rPr lang="en-US" sz="2000" dirty="0">
                <a:latin typeface="+mj-ea"/>
              </a:rPr>
              <a:t> – Masking of clouds and shadows is critical to automated time series analysis of optical data</a:t>
            </a:r>
            <a:endParaRPr lang="en-US" sz="1600" dirty="0">
              <a:latin typeface="+mj-ea"/>
            </a:endParaRPr>
          </a:p>
          <a:p>
            <a:pPr lvl="1"/>
            <a:r>
              <a:rPr lang="en-US" sz="1600" dirty="0">
                <a:latin typeface="+mj-ea"/>
              </a:rPr>
              <a:t>Single largest source of error when using HLS data for land applications has been errors in the cloud and shadow QA bits</a:t>
            </a:r>
          </a:p>
          <a:p>
            <a:pPr lvl="1"/>
            <a:r>
              <a:rPr lang="en-US" sz="1600" dirty="0">
                <a:latin typeface="+mj-ea"/>
              </a:rPr>
              <a:t>HLS currently uses the Fmask algorithm developed by Boston University for both Landsat-8 and Sentinel-2</a:t>
            </a:r>
          </a:p>
          <a:p>
            <a:pPr lvl="1"/>
            <a:r>
              <a:rPr lang="en-US" sz="1600" dirty="0">
                <a:latin typeface="+mj-ea"/>
              </a:rPr>
              <a:t>Lack of a thermal infrared band on Sentinel-2 substantially increases errors of omission and commission in derived cloud masks – significant numbers of HLS MSI observations are cloud contaminated without associated QA flags</a:t>
            </a:r>
          </a:p>
        </p:txBody>
      </p:sp>
    </p:spTree>
    <p:extLst>
      <p:ext uri="{BB962C8B-B14F-4D97-AF65-F5344CB8AC3E}">
        <p14:creationId xmlns:p14="http://schemas.microsoft.com/office/powerpoint/2010/main" val="63314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Suggested Next Steps</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dirty="0">
                <a:latin typeface="+mj-lt"/>
              </a:rPr>
              <a:t>Expanded Bi-lateral and Multi-lateral cross-calibration efforts</a:t>
            </a:r>
          </a:p>
          <a:p>
            <a:endParaRPr lang="en-US" sz="1000" dirty="0">
              <a:latin typeface="+mj-lt"/>
            </a:endParaRPr>
          </a:p>
          <a:p>
            <a:r>
              <a:rPr lang="en-US" sz="2000" dirty="0">
                <a:latin typeface="+mj-lt"/>
              </a:rPr>
              <a:t>Coordinate geolocation reference database</a:t>
            </a:r>
          </a:p>
          <a:p>
            <a:endParaRPr lang="en-US" sz="1000" dirty="0">
              <a:latin typeface="+mj-lt"/>
            </a:endParaRPr>
          </a:p>
          <a:p>
            <a:r>
              <a:rPr lang="en-US" sz="2000" dirty="0">
                <a:latin typeface="+mj-lt"/>
              </a:rPr>
              <a:t>Optimization of spectral band passes for common bands</a:t>
            </a:r>
          </a:p>
          <a:p>
            <a:endParaRPr lang="en-US" sz="1000" dirty="0">
              <a:latin typeface="+mj-lt"/>
            </a:endParaRPr>
          </a:p>
          <a:p>
            <a:r>
              <a:rPr lang="en-US" sz="2000" dirty="0">
                <a:latin typeface="+mj-lt"/>
              </a:rPr>
              <a:t>Intercomparison experiments for atmospheric correction and cloud detection</a:t>
            </a:r>
          </a:p>
          <a:p>
            <a:endParaRPr lang="en-US" sz="1000" dirty="0">
              <a:latin typeface="+mj-lt"/>
            </a:endParaRPr>
          </a:p>
          <a:p>
            <a:r>
              <a:rPr lang="en-US" sz="2000" dirty="0">
                <a:latin typeface="+mj-lt"/>
              </a:rPr>
              <a:t>User driven requirements</a:t>
            </a:r>
            <a:endParaRPr lang="en-US" sz="1600" dirty="0">
              <a:latin typeface="+mj-lt"/>
            </a:endParaRPr>
          </a:p>
        </p:txBody>
      </p:sp>
    </p:spTree>
    <p:extLst>
      <p:ext uri="{BB962C8B-B14F-4D97-AF65-F5344CB8AC3E}">
        <p14:creationId xmlns:p14="http://schemas.microsoft.com/office/powerpoint/2010/main" val="28640037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MRI Way Forward – 2018</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dirty="0">
                <a:latin typeface="+mj-ea"/>
              </a:rPr>
              <a:t>Plan to continue MRI as an LSI-VC activity, focusing on:</a:t>
            </a:r>
          </a:p>
          <a:p>
            <a:pPr lvl="1"/>
            <a:r>
              <a:rPr lang="en-US" sz="2000" dirty="0">
                <a:latin typeface="+mj-ea"/>
              </a:rPr>
              <a:t>MRI Framework</a:t>
            </a:r>
          </a:p>
          <a:p>
            <a:pPr lvl="2"/>
            <a:r>
              <a:rPr lang="en-US" sz="1600" dirty="0">
                <a:latin typeface="+mj-ea"/>
              </a:rPr>
              <a:t>Refine the MRI Framework through further case studies</a:t>
            </a:r>
          </a:p>
          <a:p>
            <a:pPr lvl="2"/>
            <a:r>
              <a:rPr lang="en-US" sz="1600" dirty="0">
                <a:latin typeface="+mj-ea"/>
              </a:rPr>
              <a:t>Provide feedback for CARD4L threshold and target specifications to maximize multi-sensor interoperability </a:t>
            </a:r>
          </a:p>
          <a:p>
            <a:pPr lvl="2"/>
            <a:r>
              <a:rPr lang="en-US" sz="1600" dirty="0">
                <a:latin typeface="+mj-ea"/>
              </a:rPr>
              <a:t>Broaden MRI Framework beyond at surface reflectance to better support SAR and higher level products</a:t>
            </a:r>
            <a:endParaRPr lang="en-US" sz="1600" dirty="0">
              <a:solidFill>
                <a:srgbClr val="FF0000"/>
              </a:solidFill>
              <a:latin typeface="+mj-ea"/>
            </a:endParaRPr>
          </a:p>
          <a:p>
            <a:pPr lvl="2"/>
            <a:r>
              <a:rPr lang="en-US" sz="1600" dirty="0">
                <a:latin typeface="+mj-ea"/>
              </a:rPr>
              <a:t>Broaden MRI Framework to address both higher and lower resolution products</a:t>
            </a:r>
          </a:p>
          <a:p>
            <a:pPr lvl="1">
              <a:lnSpc>
                <a:spcPct val="90000"/>
              </a:lnSpc>
              <a:defRPr sz="2800"/>
            </a:pPr>
            <a:r>
              <a:rPr lang="en-US" sz="2000" dirty="0">
                <a:latin typeface="+mj-ea"/>
              </a:rPr>
              <a:t>User Experience</a:t>
            </a:r>
          </a:p>
          <a:p>
            <a:pPr lvl="2">
              <a:lnSpc>
                <a:spcPct val="90000"/>
              </a:lnSpc>
              <a:defRPr sz="2400"/>
            </a:pPr>
            <a:r>
              <a:rPr lang="en-US" sz="1600" dirty="0">
                <a:latin typeface="+mj-ea"/>
              </a:rPr>
              <a:t>Survey to discover and document lessons learned and best practices</a:t>
            </a:r>
          </a:p>
          <a:p>
            <a:pPr lvl="2"/>
            <a:r>
              <a:rPr lang="en-US" sz="1600" dirty="0">
                <a:latin typeface="+mj-ea"/>
              </a:rPr>
              <a:t>Support case studies to address specific interoperability questions</a:t>
            </a:r>
          </a:p>
          <a:p>
            <a:pPr lvl="2">
              <a:lnSpc>
                <a:spcPct val="90000"/>
              </a:lnSpc>
              <a:defRPr sz="2400"/>
            </a:pPr>
            <a:r>
              <a:rPr lang="en-US" sz="1600" dirty="0">
                <a:latin typeface="+mj-ea"/>
              </a:rPr>
              <a:t>Community feedback to understand user requirements</a:t>
            </a:r>
          </a:p>
          <a:p>
            <a:pPr lvl="2"/>
            <a:r>
              <a:rPr lang="en-US" sz="1600" dirty="0">
                <a:latin typeface="+mj-ea"/>
              </a:rPr>
              <a:t>Provide guidance to user community and recommendations to CEOS agencies</a:t>
            </a:r>
          </a:p>
        </p:txBody>
      </p:sp>
    </p:spTree>
    <p:extLst>
      <p:ext uri="{BB962C8B-B14F-4D97-AF65-F5344CB8AC3E}">
        <p14:creationId xmlns:p14="http://schemas.microsoft.com/office/powerpoint/2010/main" val="18654419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17B3FE6-1238-4FCF-84C6-5EBF5DEA05CE}"/>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a:extLst>
              <a:ext uri="{FF2B5EF4-FFF2-40B4-BE49-F238E27FC236}">
                <a16:creationId xmlns:a16="http://schemas.microsoft.com/office/drawing/2014/main" xmlns="" id="{A9D3D2D7-F76A-4D1B-AAE7-A20F0617872A}"/>
              </a:ext>
            </a:extLst>
          </p:cNvPr>
          <p:cNvSpPr>
            <a:spLocks noGrp="1"/>
          </p:cNvSpPr>
          <p:nvPr>
            <p:ph sz="quarter" idx="10"/>
          </p:nvPr>
        </p:nvSpPr>
        <p:spPr/>
        <p:txBody>
          <a:bodyPr/>
          <a:lstStyle/>
          <a:p>
            <a:r>
              <a:rPr lang="en-US" dirty="0"/>
              <a:t>MRI initiative bridges the gap between CEOS data products and the user community for the implementation of consistent and complementary multi-sensor data streams</a:t>
            </a:r>
          </a:p>
          <a:p>
            <a:endParaRPr lang="en-US" sz="1000" dirty="0"/>
          </a:p>
          <a:p>
            <a:r>
              <a:rPr lang="en-US" dirty="0"/>
              <a:t>With the current suite of free and open access data products, the development of long-term (1972 to the present) and dense (2-4 day revisit) time series are possible, if the products are, or can be adapted to be, interoperable</a:t>
            </a:r>
          </a:p>
          <a:p>
            <a:endParaRPr lang="en-US" sz="1000" dirty="0"/>
          </a:p>
          <a:p>
            <a:r>
              <a:rPr lang="en-US" dirty="0"/>
              <a:t>Through the continued evolution of the MRI Framework, higher level data products and SAR data can be more completely integrated</a:t>
            </a:r>
          </a:p>
          <a:p>
            <a:endParaRPr lang="en-US" sz="1000" dirty="0"/>
          </a:p>
          <a:p>
            <a:r>
              <a:rPr lang="en-US" dirty="0"/>
              <a:t>New case studies can continue to build on the compilation of lessons learned and best practices needed by the user community</a:t>
            </a:r>
          </a:p>
        </p:txBody>
      </p:sp>
      <p:sp>
        <p:nvSpPr>
          <p:cNvPr id="5" name="Content Placeholder 3">
            <a:extLst>
              <a:ext uri="{FF2B5EF4-FFF2-40B4-BE49-F238E27FC236}">
                <a16:creationId xmlns:a16="http://schemas.microsoft.com/office/drawing/2014/main" xmlns="" id="{8A17FA0E-B540-4E78-A79E-7811CFCDF1BB}"/>
              </a:ext>
            </a:extLst>
          </p:cNvPr>
          <p:cNvSpPr>
            <a:spLocks noGrp="1"/>
          </p:cNvSpPr>
          <p:nvPr>
            <p:ph sz="quarter" idx="11"/>
          </p:nvPr>
        </p:nvSpPr>
        <p:spPr>
          <a:xfrm>
            <a:off x="1828800" y="0"/>
            <a:ext cx="7315200" cy="1143000"/>
          </a:xfrm>
        </p:spPr>
        <p:txBody>
          <a:bodyPr anchor="ctr"/>
          <a:lstStyle/>
          <a:p>
            <a:r>
              <a:rPr lang="en-US" sz="2800" b="1" dirty="0"/>
              <a:t>Summary</a:t>
            </a:r>
          </a:p>
        </p:txBody>
      </p:sp>
    </p:spTree>
    <p:extLst>
      <p:ext uri="{BB962C8B-B14F-4D97-AF65-F5344CB8AC3E}">
        <p14:creationId xmlns:p14="http://schemas.microsoft.com/office/powerpoint/2010/main" val="7391010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MRI Team</a:t>
            </a:r>
          </a:p>
        </p:txBody>
      </p:sp>
      <p:sp>
        <p:nvSpPr>
          <p:cNvPr id="6" name="Shape 110">
            <a:extLst>
              <a:ext uri="{FF2B5EF4-FFF2-40B4-BE49-F238E27FC236}">
                <a16:creationId xmlns:a16="http://schemas.microsoft.com/office/drawing/2014/main" xmlns="" id="{F4CF028D-0D82-4E04-8594-83EFB198E5D2}"/>
              </a:ext>
            </a:extLst>
          </p:cNvPr>
          <p:cNvSpPr txBox="1">
            <a:spLocks/>
          </p:cNvSpPr>
          <p:nvPr/>
        </p:nvSpPr>
        <p:spPr>
          <a:xfrm>
            <a:off x="8772142" y="6638542"/>
            <a:ext cx="286515" cy="190501"/>
          </a:xfrm>
          <a:prstGeom prst="rect">
            <a:avLst/>
          </a:prstGeom>
          <a:solidFill>
            <a:schemeClr val="lt1">
              <a:alpha val="49000"/>
            </a:schemeClr>
          </a:solidFill>
          <a:ln w="25400" cap="flat" cmpd="sng" algn="ctr">
            <a:solidFill>
              <a:schemeClr val="tx2">
                <a:alpha val="60000"/>
              </a:schemeClr>
            </a:solidFill>
            <a:prstDash val="solid"/>
            <a:miter lim="400000"/>
          </a:ln>
          <a:effectLst/>
          <a:extLst>
            <a:ext uri="{C572A759-6A51-4108-AA02-DFA0A04FC94B}">
              <ma14:wrappingTextBoxFlag xmlns="" xmlns:ma14="http://schemas.microsoft.com/office/mac/drawingml/2011/main" val="1"/>
            </a:ext>
          </a:extLst>
        </p:spPr>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fld id="{86CB4B4D-7CA3-9044-876B-883B54F8677D}" type="slidenum">
              <a:rPr lang="en-US" smtClean="0"/>
              <a:pPr/>
              <a:t>15</a:t>
            </a:fld>
            <a:endParaRPr lang="en-US"/>
          </a:p>
        </p:txBody>
      </p:sp>
      <p:sp>
        <p:nvSpPr>
          <p:cNvPr id="7" name="Shape 111">
            <a:extLst>
              <a:ext uri="{FF2B5EF4-FFF2-40B4-BE49-F238E27FC236}">
                <a16:creationId xmlns:a16="http://schemas.microsoft.com/office/drawing/2014/main" xmlns="" id="{81518005-865C-496B-A1A3-2C089AB2CCB7}"/>
              </a:ext>
            </a:extLst>
          </p:cNvPr>
          <p:cNvSpPr txBox="1">
            <a:spLocks/>
          </p:cNvSpPr>
          <p:nvPr/>
        </p:nvSpPr>
        <p:spPr>
          <a:xfrm>
            <a:off x="457200" y="1111101"/>
            <a:ext cx="8153400" cy="548132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Co-leads</a:t>
            </a:r>
          </a:p>
          <a:p>
            <a:pPr defTabSz="914400"/>
            <a:endParaRPr lang="en-US" dirty="0"/>
          </a:p>
          <a:p>
            <a:pPr defTabSz="914400">
              <a:defRPr sz="800"/>
            </a:pPr>
            <a:endParaRPr lang="en-US" sz="800" dirty="0"/>
          </a:p>
          <a:p>
            <a:pPr defTabSz="914400">
              <a:defRPr sz="800"/>
            </a:pPr>
            <a:endParaRPr lang="en-US" sz="800" dirty="0"/>
          </a:p>
          <a:p>
            <a:pPr defTabSz="914400"/>
            <a:r>
              <a:rPr lang="en-US" dirty="0"/>
              <a:t>Team Members</a:t>
            </a:r>
          </a:p>
        </p:txBody>
      </p:sp>
      <p:graphicFrame>
        <p:nvGraphicFramePr>
          <p:cNvPr id="8" name="Table 113">
            <a:extLst>
              <a:ext uri="{FF2B5EF4-FFF2-40B4-BE49-F238E27FC236}">
                <a16:creationId xmlns:a16="http://schemas.microsoft.com/office/drawing/2014/main" xmlns="" id="{FC592D33-DB4D-48FE-9766-6819587FE68D}"/>
              </a:ext>
            </a:extLst>
          </p:cNvPr>
          <p:cNvGraphicFramePr/>
          <p:nvPr>
            <p:extLst>
              <p:ext uri="{D42A27DB-BD31-4B8C-83A1-F6EECF244321}">
                <p14:modId xmlns:p14="http://schemas.microsoft.com/office/powerpoint/2010/main" val="2005759969"/>
              </p:ext>
            </p:extLst>
          </p:nvPr>
        </p:nvGraphicFramePr>
        <p:xfrm>
          <a:off x="914399" y="1524000"/>
          <a:ext cx="7924801" cy="762000"/>
        </p:xfrm>
        <a:graphic>
          <a:graphicData uri="http://schemas.openxmlformats.org/drawingml/2006/table">
            <a:tbl>
              <a:tblPr>
                <a:tableStyleId>{4C3C2611-4C71-4FC5-86AE-919BDF0F9419}</a:tableStyleId>
              </a:tblPr>
              <a:tblGrid>
                <a:gridCol w="1697506">
                  <a:extLst>
                    <a:ext uri="{9D8B030D-6E8A-4147-A177-3AD203B41FA5}">
                      <a16:colId xmlns:a16="http://schemas.microsoft.com/office/drawing/2014/main" xmlns="" val="20000"/>
                    </a:ext>
                  </a:extLst>
                </a:gridCol>
                <a:gridCol w="978401">
                  <a:extLst>
                    <a:ext uri="{9D8B030D-6E8A-4147-A177-3AD203B41FA5}">
                      <a16:colId xmlns:a16="http://schemas.microsoft.com/office/drawing/2014/main" xmlns="" val="20001"/>
                    </a:ext>
                  </a:extLst>
                </a:gridCol>
                <a:gridCol w="5248894">
                  <a:extLst>
                    <a:ext uri="{9D8B030D-6E8A-4147-A177-3AD203B41FA5}">
                      <a16:colId xmlns:a16="http://schemas.microsoft.com/office/drawing/2014/main" xmlns="" val="20002"/>
                    </a:ext>
                  </a:extLst>
                </a:gridCol>
              </a:tblGrid>
              <a:tr h="203200">
                <a:tc>
                  <a:txBody>
                    <a:bodyPr/>
                    <a:lstStyle/>
                    <a:p>
                      <a:pPr algn="l" defTabSz="457200">
                        <a:defRPr sz="1800"/>
                      </a:pPr>
                      <a:r>
                        <a:rPr sz="1500" b="0" i="0">
                          <a:latin typeface="+mj-ea"/>
                          <a:ea typeface="+mj-ea"/>
                          <a:cs typeface="Calibri"/>
                          <a:sym typeface="Calibri"/>
                        </a:rPr>
                        <a:t>Gene Fosnight</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USGS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USGS </a:t>
                      </a:r>
                      <a:r>
                        <a:rPr lang="en-US" sz="1500" b="0" i="0" dirty="0">
                          <a:latin typeface="+mj-ea"/>
                          <a:ea typeface="+mj-ea"/>
                          <a:cs typeface="Calibri"/>
                          <a:sym typeface="Calibri"/>
                        </a:rPr>
                        <a:t>C</a:t>
                      </a:r>
                      <a:r>
                        <a:rPr sz="1500" b="0" i="0" dirty="0">
                          <a:latin typeface="+mj-ea"/>
                          <a:ea typeface="+mj-ea"/>
                          <a:cs typeface="Calibri"/>
                          <a:sym typeface="Calibri"/>
                        </a:rPr>
                        <a:t>hair </a:t>
                      </a:r>
                      <a:r>
                        <a:rPr lang="en-US" sz="1500" b="0" i="0" dirty="0">
                          <a:latin typeface="+mj-ea"/>
                          <a:ea typeface="+mj-ea"/>
                          <a:cs typeface="Calibri"/>
                          <a:sym typeface="Calibri"/>
                        </a:rPr>
                        <a:t>T</a:t>
                      </a:r>
                      <a:r>
                        <a:rPr sz="1500" b="0" i="0" dirty="0">
                          <a:latin typeface="+mj-ea"/>
                          <a:ea typeface="+mj-ea"/>
                          <a:cs typeface="Calibri"/>
                          <a:sym typeface="Calibri"/>
                        </a:rPr>
                        <a:t>eam </a:t>
                      </a:r>
                      <a:r>
                        <a:rPr lang="en-US" sz="1500" b="0" i="0" dirty="0">
                          <a:latin typeface="+mj-ea"/>
                          <a:ea typeface="+mj-ea"/>
                          <a:cs typeface="Calibri"/>
                          <a:sym typeface="Calibri"/>
                        </a:rPr>
                        <a:t>C</a:t>
                      </a:r>
                      <a:r>
                        <a:rPr sz="1500" b="0" i="0" dirty="0">
                          <a:latin typeface="+mj-ea"/>
                          <a:ea typeface="+mj-ea"/>
                          <a:cs typeface="Calibri"/>
                          <a:sym typeface="Calibri"/>
                        </a:rPr>
                        <a:t>o-</a:t>
                      </a:r>
                      <a:r>
                        <a:rPr lang="en-US" sz="1500" b="0" i="0" dirty="0">
                          <a:latin typeface="+mj-ea"/>
                          <a:ea typeface="+mj-ea"/>
                          <a:cs typeface="Calibri"/>
                          <a:sym typeface="Calibri"/>
                        </a:rPr>
                        <a:t>L</a:t>
                      </a:r>
                      <a:r>
                        <a:rPr sz="1500" b="0" i="0" dirty="0">
                          <a:latin typeface="+mj-ea"/>
                          <a:ea typeface="+mj-ea"/>
                          <a:cs typeface="Calibri"/>
                          <a:sym typeface="Calibri"/>
                        </a:rPr>
                        <a:t>ead, Landsat, LSI-VC, SDCG</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0"/>
                  </a:ext>
                </a:extLst>
              </a:tr>
              <a:tr h="203200">
                <a:tc>
                  <a:txBody>
                    <a:bodyPr/>
                    <a:lstStyle/>
                    <a:p>
                      <a:pPr algn="l" defTabSz="457200">
                        <a:defRPr sz="1800"/>
                      </a:pPr>
                      <a:r>
                        <a:rPr sz="1500" b="0" i="0">
                          <a:latin typeface="+mj-ea"/>
                          <a:ea typeface="+mj-ea"/>
                          <a:cs typeface="Calibri"/>
                          <a:sym typeface="Calibri"/>
                        </a:rPr>
                        <a:t>Cindy Ong</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CSIRO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WGCV </a:t>
                      </a:r>
                      <a:r>
                        <a:rPr lang="en-US" sz="1500" b="0" i="0" dirty="0">
                          <a:latin typeface="+mj-ea"/>
                          <a:ea typeface="+mj-ea"/>
                          <a:cs typeface="Calibri"/>
                          <a:sym typeface="Calibri"/>
                        </a:rPr>
                        <a:t>C</a:t>
                      </a:r>
                      <a:r>
                        <a:rPr sz="1500" b="0" i="0" dirty="0">
                          <a:latin typeface="+mj-ea"/>
                          <a:ea typeface="+mj-ea"/>
                          <a:cs typeface="Calibri"/>
                          <a:sym typeface="Calibri"/>
                        </a:rPr>
                        <a:t>o-</a:t>
                      </a:r>
                      <a:r>
                        <a:rPr lang="en-US" sz="1500" b="0" i="0" dirty="0">
                          <a:latin typeface="+mj-ea"/>
                          <a:ea typeface="+mj-ea"/>
                          <a:cs typeface="Calibri"/>
                          <a:sym typeface="Calibri"/>
                        </a:rPr>
                        <a:t>L</a:t>
                      </a:r>
                      <a:r>
                        <a:rPr sz="1500" b="0" i="0" dirty="0">
                          <a:latin typeface="+mj-ea"/>
                          <a:ea typeface="+mj-ea"/>
                          <a:cs typeface="Calibri"/>
                          <a:sym typeface="Calibri"/>
                        </a:rPr>
                        <a:t>ead, </a:t>
                      </a:r>
                      <a:r>
                        <a:rPr lang="en-US" sz="1500" b="0" i="0" dirty="0">
                          <a:latin typeface="+mj-ea"/>
                          <a:ea typeface="+mj-ea"/>
                          <a:cs typeface="Calibri"/>
                          <a:sym typeface="Calibri"/>
                        </a:rPr>
                        <a:t>I</a:t>
                      </a:r>
                      <a:r>
                        <a:rPr sz="1500" b="0" i="0" dirty="0">
                          <a:latin typeface="+mj-ea"/>
                          <a:ea typeface="+mj-ea"/>
                          <a:cs typeface="Calibri"/>
                          <a:sym typeface="Calibri"/>
                        </a:rPr>
                        <a:t>maging </a:t>
                      </a:r>
                      <a:r>
                        <a:rPr lang="en-US" sz="1500" b="0" i="0" dirty="0">
                          <a:latin typeface="+mj-ea"/>
                          <a:ea typeface="+mj-ea"/>
                          <a:cs typeface="Calibri"/>
                          <a:sym typeface="Calibri"/>
                        </a:rPr>
                        <a:t>S</a:t>
                      </a:r>
                      <a:r>
                        <a:rPr sz="1500" b="0" i="0" dirty="0">
                          <a:latin typeface="+mj-ea"/>
                          <a:ea typeface="+mj-ea"/>
                          <a:cs typeface="Calibri"/>
                          <a:sym typeface="Calibri"/>
                        </a:rPr>
                        <a:t>pectroscopy</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1"/>
                  </a:ext>
                </a:extLst>
              </a:tr>
              <a:tr h="203200">
                <a:tc>
                  <a:txBody>
                    <a:bodyPr/>
                    <a:lstStyle/>
                    <a:p>
                      <a:pPr algn="l" defTabSz="457200">
                        <a:defRPr sz="1800"/>
                      </a:pPr>
                      <a:r>
                        <a:rPr sz="1500" b="0" i="0">
                          <a:latin typeface="+mj-ea"/>
                          <a:ea typeface="+mj-ea"/>
                          <a:cs typeface="Calibri"/>
                          <a:sym typeface="Calibri"/>
                        </a:rPr>
                        <a:t>Richard Moreno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CNES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WGISS </a:t>
                      </a:r>
                      <a:r>
                        <a:rPr lang="en-US" sz="1500" b="0" i="0" dirty="0">
                          <a:latin typeface="+mj-ea"/>
                          <a:ea typeface="+mj-ea"/>
                          <a:cs typeface="Calibri"/>
                          <a:sym typeface="Calibri"/>
                        </a:rPr>
                        <a:t>C</a:t>
                      </a:r>
                      <a:r>
                        <a:rPr sz="1500" b="0" i="0" dirty="0">
                          <a:latin typeface="+mj-ea"/>
                          <a:ea typeface="+mj-ea"/>
                          <a:cs typeface="Calibri"/>
                          <a:sym typeface="Calibri"/>
                        </a:rPr>
                        <a:t>o-</a:t>
                      </a:r>
                      <a:r>
                        <a:rPr lang="en-US" sz="1500" b="0" i="0" dirty="0">
                          <a:latin typeface="+mj-ea"/>
                          <a:ea typeface="+mj-ea"/>
                          <a:cs typeface="Calibri"/>
                          <a:sym typeface="Calibri"/>
                        </a:rPr>
                        <a:t>L</a:t>
                      </a:r>
                      <a:r>
                        <a:rPr sz="1500" b="0" i="0" dirty="0">
                          <a:latin typeface="+mj-ea"/>
                          <a:ea typeface="+mj-ea"/>
                          <a:cs typeface="Calibri"/>
                          <a:sym typeface="Calibri"/>
                        </a:rPr>
                        <a:t>ead, Copernicus </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2"/>
                  </a:ext>
                </a:extLst>
              </a:tr>
            </a:tbl>
          </a:graphicData>
        </a:graphic>
      </p:graphicFrame>
      <p:graphicFrame>
        <p:nvGraphicFramePr>
          <p:cNvPr id="9" name="Table 114">
            <a:extLst>
              <a:ext uri="{FF2B5EF4-FFF2-40B4-BE49-F238E27FC236}">
                <a16:creationId xmlns:a16="http://schemas.microsoft.com/office/drawing/2014/main" xmlns="" id="{D9B116D2-02B4-47BF-A856-53B3CBD1ABD4}"/>
              </a:ext>
            </a:extLst>
          </p:cNvPr>
          <p:cNvGraphicFramePr/>
          <p:nvPr>
            <p:extLst>
              <p:ext uri="{D42A27DB-BD31-4B8C-83A1-F6EECF244321}">
                <p14:modId xmlns:p14="http://schemas.microsoft.com/office/powerpoint/2010/main" val="4045273438"/>
              </p:ext>
            </p:extLst>
          </p:nvPr>
        </p:nvGraphicFramePr>
        <p:xfrm>
          <a:off x="914398" y="2753892"/>
          <a:ext cx="7924800" cy="4064000"/>
        </p:xfrm>
        <a:graphic>
          <a:graphicData uri="http://schemas.openxmlformats.org/drawingml/2006/table">
            <a:tbl>
              <a:tblPr>
                <a:tableStyleId>{4C3C2611-4C71-4FC5-86AE-919BDF0F9419}</a:tableStyleId>
              </a:tblPr>
              <a:tblGrid>
                <a:gridCol w="1778897">
                  <a:extLst>
                    <a:ext uri="{9D8B030D-6E8A-4147-A177-3AD203B41FA5}">
                      <a16:colId xmlns:a16="http://schemas.microsoft.com/office/drawing/2014/main" xmlns="" val="20000"/>
                    </a:ext>
                  </a:extLst>
                </a:gridCol>
                <a:gridCol w="983344">
                  <a:extLst>
                    <a:ext uri="{9D8B030D-6E8A-4147-A177-3AD203B41FA5}">
                      <a16:colId xmlns:a16="http://schemas.microsoft.com/office/drawing/2014/main" xmlns="" val="20001"/>
                    </a:ext>
                  </a:extLst>
                </a:gridCol>
                <a:gridCol w="5162559">
                  <a:extLst>
                    <a:ext uri="{9D8B030D-6E8A-4147-A177-3AD203B41FA5}">
                      <a16:colId xmlns:a16="http://schemas.microsoft.com/office/drawing/2014/main" xmlns="" val="20002"/>
                    </a:ext>
                  </a:extLst>
                </a:gridCol>
              </a:tblGrid>
              <a:tr h="251459">
                <a:tc>
                  <a:txBody>
                    <a:bodyPr/>
                    <a:lstStyle/>
                    <a:p>
                      <a:pPr algn="l" defTabSz="457200">
                        <a:defRPr sz="1800"/>
                      </a:pPr>
                      <a:r>
                        <a:rPr sz="1500" b="0" i="0">
                          <a:latin typeface="+mj-ea"/>
                          <a:ea typeface="+mj-ea"/>
                          <a:cs typeface="Calibri"/>
                          <a:sym typeface="Calibri"/>
                        </a:rPr>
                        <a:t>Jeff Masek</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Landsat Sentinel-2 Case </a:t>
                      </a:r>
                      <a:r>
                        <a:rPr lang="en-US" sz="1500" b="0" i="0" dirty="0">
                          <a:latin typeface="+mj-ea"/>
                          <a:ea typeface="+mj-ea"/>
                          <a:cs typeface="Calibri"/>
                          <a:sym typeface="Calibri"/>
                        </a:rPr>
                        <a:t>S</a:t>
                      </a:r>
                      <a:r>
                        <a:rPr sz="1500" b="0" i="0" dirty="0">
                          <a:latin typeface="+mj-ea"/>
                          <a:ea typeface="+mj-ea"/>
                          <a:cs typeface="Calibri"/>
                          <a:sym typeface="Calibri"/>
                        </a:rPr>
                        <a:t>tudy, LSI-VC</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0"/>
                  </a:ext>
                </a:extLst>
              </a:tr>
              <a:tr h="251459">
                <a:tc>
                  <a:txBody>
                    <a:bodyPr/>
                    <a:lstStyle/>
                    <a:p>
                      <a:pPr algn="l" defTabSz="457200">
                        <a:defRPr sz="1800"/>
                      </a:pPr>
                      <a:r>
                        <a:rPr sz="1500" b="0" i="0">
                          <a:latin typeface="+mj-ea"/>
                          <a:ea typeface="+mj-ea"/>
                          <a:cs typeface="Calibri"/>
                          <a:sym typeface="Calibri"/>
                        </a:rPr>
                        <a:t>Zoltan Szantoi</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JRC</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Landsat Sentinel-2 Case </a:t>
                      </a:r>
                      <a:r>
                        <a:rPr lang="en-US" sz="1500" b="0" i="0" dirty="0">
                          <a:latin typeface="+mj-ea"/>
                          <a:ea typeface="+mj-ea"/>
                          <a:cs typeface="Calibri"/>
                          <a:sym typeface="Calibri"/>
                        </a:rPr>
                        <a:t>S</a:t>
                      </a:r>
                      <a:r>
                        <a:rPr sz="1500" b="0" i="0" dirty="0">
                          <a:latin typeface="+mj-ea"/>
                          <a:ea typeface="+mj-ea"/>
                          <a:cs typeface="Calibri"/>
                          <a:sym typeface="Calibri"/>
                        </a:rPr>
                        <a:t>tudy, LSI-VC</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1"/>
                  </a:ext>
                </a:extLst>
              </a:tr>
              <a:tr h="251459">
                <a:tc>
                  <a:txBody>
                    <a:bodyPr/>
                    <a:lstStyle/>
                    <a:p>
                      <a:pPr algn="l" defTabSz="457200">
                        <a:defRPr sz="1800"/>
                      </a:pPr>
                      <a:r>
                        <a:rPr sz="1500" b="0" i="0">
                          <a:latin typeface="+mj-ea"/>
                          <a:ea typeface="+mj-ea"/>
                          <a:cs typeface="Calibri"/>
                          <a:sym typeface="Calibri"/>
                        </a:rPr>
                        <a:t>Adam Lewis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GA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LSI-VC, FDA, CARD4L</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2"/>
                  </a:ext>
                </a:extLst>
              </a:tr>
              <a:tr h="251459">
                <a:tc>
                  <a:txBody>
                    <a:bodyPr/>
                    <a:lstStyle/>
                    <a:p>
                      <a:pPr algn="l" defTabSz="457200">
                        <a:defRPr sz="1800"/>
                      </a:pPr>
                      <a:r>
                        <a:rPr sz="1500" b="0" i="0">
                          <a:latin typeface="+mj-ea"/>
                          <a:ea typeface="+mj-ea"/>
                          <a:cs typeface="Calibri"/>
                          <a:sym typeface="Calibri"/>
                        </a:rPr>
                        <a:t>Paul Briand</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LSI-VC, GEOGLAM, SAR</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3"/>
                  </a:ext>
                </a:extLst>
              </a:tr>
              <a:tr h="251459">
                <a:tc>
                  <a:txBody>
                    <a:bodyPr/>
                    <a:lstStyle/>
                    <a:p>
                      <a:pPr algn="l" defTabSz="457200">
                        <a:defRPr sz="1800"/>
                      </a:pPr>
                      <a:r>
                        <a:rPr sz="1500" b="0" i="0">
                          <a:latin typeface="+mj-ea"/>
                          <a:ea typeface="+mj-ea"/>
                          <a:cs typeface="Calibri"/>
                          <a:sym typeface="Calibri"/>
                        </a:rPr>
                        <a:t>Yves Crevier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SDCG, GEOGLAM, SAR</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4"/>
                  </a:ext>
                </a:extLst>
              </a:tr>
              <a:tr h="251459">
                <a:tc>
                  <a:txBody>
                    <a:bodyPr/>
                    <a:lstStyle/>
                    <a:p>
                      <a:pPr algn="l" defTabSz="457200">
                        <a:defRPr sz="1800"/>
                      </a:pPr>
                      <a:r>
                        <a:rPr sz="1500" b="0" i="0">
                          <a:latin typeface="+mj-ea"/>
                          <a:ea typeface="+mj-ea"/>
                          <a:cs typeface="Calibri"/>
                          <a:sym typeface="Calibri"/>
                        </a:rPr>
                        <a:t>Brian Killough</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SEO, LSI-VC, SDCG, FDA, CARD4L</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5"/>
                  </a:ext>
                </a:extLst>
              </a:tr>
              <a:tr h="251459">
                <a:tc>
                  <a:txBody>
                    <a:bodyPr/>
                    <a:lstStyle/>
                    <a:p>
                      <a:pPr algn="l" defTabSz="457200">
                        <a:defRPr sz="1800"/>
                      </a:pPr>
                      <a:r>
                        <a:rPr sz="1500" b="0" i="0">
                          <a:latin typeface="+mj-ea"/>
                          <a:ea typeface="+mj-ea"/>
                          <a:cs typeface="Calibri"/>
                          <a:sym typeface="Calibri"/>
                        </a:rPr>
                        <a:t>Debajyoti Dhar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ISRO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Optical/SAR </a:t>
                      </a:r>
                      <a:r>
                        <a:rPr lang="en-US" sz="1500" b="0" i="0" dirty="0">
                          <a:latin typeface="+mj-ea"/>
                          <a:ea typeface="+mj-ea"/>
                          <a:cs typeface="Calibri"/>
                          <a:sym typeface="Calibri"/>
                        </a:rPr>
                        <a:t>D</a:t>
                      </a:r>
                      <a:r>
                        <a:rPr sz="1500" b="0" i="0" dirty="0">
                          <a:latin typeface="+mj-ea"/>
                          <a:ea typeface="+mj-ea"/>
                          <a:cs typeface="Calibri"/>
                          <a:sym typeface="Calibri"/>
                        </a:rPr>
                        <a:t>ata </a:t>
                      </a:r>
                      <a:r>
                        <a:rPr lang="en-US" sz="1500" b="0" i="0" dirty="0">
                          <a:latin typeface="+mj-ea"/>
                          <a:ea typeface="+mj-ea"/>
                          <a:cs typeface="Calibri"/>
                          <a:sym typeface="Calibri"/>
                        </a:rPr>
                        <a:t>F</a:t>
                      </a:r>
                      <a:r>
                        <a:rPr sz="1500" b="0" i="0" dirty="0">
                          <a:latin typeface="+mj-ea"/>
                          <a:ea typeface="+mj-ea"/>
                          <a:cs typeface="Calibri"/>
                          <a:sym typeface="Calibri"/>
                        </a:rPr>
                        <a:t>usion</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6"/>
                  </a:ext>
                </a:extLst>
              </a:tr>
              <a:tr h="251459">
                <a:tc>
                  <a:txBody>
                    <a:bodyPr/>
                    <a:lstStyle/>
                    <a:p>
                      <a:pPr algn="l" defTabSz="457200">
                        <a:defRPr sz="1800"/>
                      </a:pPr>
                      <a:r>
                        <a:rPr sz="1500" b="0" i="0">
                          <a:latin typeface="+mj-ea"/>
                          <a:ea typeface="+mj-ea"/>
                          <a:cs typeface="Calibri"/>
                          <a:sym typeface="Calibri"/>
                        </a:rPr>
                        <a:t>Takeo Tadono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JAXA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LSI-VC, CARD4L, SAR</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7"/>
                  </a:ext>
                </a:extLst>
              </a:tr>
              <a:tr h="251459">
                <a:tc>
                  <a:txBody>
                    <a:bodyPr/>
                    <a:lstStyle/>
                    <a:p>
                      <a:pPr algn="l" defTabSz="457200">
                        <a:defRPr sz="1800"/>
                      </a:pPr>
                      <a:r>
                        <a:rPr lang="en-US" sz="1500" b="0" i="0" dirty="0">
                          <a:latin typeface="+mj-ea"/>
                          <a:ea typeface="+mj-ea"/>
                          <a:cs typeface="Calibri"/>
                          <a:sym typeface="Calibri"/>
                        </a:rPr>
                        <a:t>Koji Akiyama</a:t>
                      </a:r>
                      <a:endParaRPr sz="1500" b="0" i="0" dirty="0">
                        <a:latin typeface="+mj-ea"/>
                        <a:ea typeface="+mj-ea"/>
                        <a:cs typeface="Calibri"/>
                        <a:sym typeface="Calibri"/>
                      </a:endParaRPr>
                    </a:p>
                  </a:txBody>
                  <a:tcPr marL="12700" marR="12700" marT="12700" marB="12700" anchor="b" horzOverflow="overflow">
                    <a:lnL w="12700">
                      <a:miter lim="400000"/>
                    </a:lnL>
                    <a:lnR w="12700">
                      <a:noFill/>
                      <a:miter lim="400000"/>
                    </a:lnR>
                    <a:lnT w="12700">
                      <a:noFill/>
                      <a:miter lim="400000"/>
                    </a:lnT>
                    <a:lnB w="12700">
                      <a:miter lim="400000"/>
                    </a:lnB>
                  </a:tcPr>
                </a:tc>
                <a:tc>
                  <a:txBody>
                    <a:bodyPr/>
                    <a:lstStyle/>
                    <a:p>
                      <a:pPr algn="l" defTabSz="457200">
                        <a:defRPr sz="1800"/>
                      </a:pPr>
                      <a:r>
                        <a:rPr lang="en-US" sz="1500" b="0" i="0" dirty="0">
                          <a:latin typeface="+mj-ea"/>
                          <a:ea typeface="+mj-ea"/>
                          <a:cs typeface="Calibri"/>
                          <a:sym typeface="Calibri"/>
                        </a:rPr>
                        <a:t>RESTEC</a:t>
                      </a:r>
                      <a:endParaRPr sz="1500" b="0" i="0" dirty="0">
                        <a:latin typeface="+mj-ea"/>
                        <a:ea typeface="+mj-ea"/>
                        <a:cs typeface="Calibri"/>
                        <a:sym typeface="Calibri"/>
                      </a:endParaRPr>
                    </a:p>
                  </a:txBody>
                  <a:tcPr marL="12700" marR="12700" marT="12700" marB="12700" anchor="b" horzOverflow="overflow">
                    <a:lnL w="12700">
                      <a:noFill/>
                      <a:miter lim="400000"/>
                    </a:lnL>
                    <a:lnR w="12700">
                      <a:noFill/>
                      <a:miter lim="400000"/>
                    </a:lnR>
                    <a:lnT w="12700">
                      <a:noFill/>
                      <a:miter lim="400000"/>
                    </a:lnT>
                    <a:lnB w="12700">
                      <a:miter lim="400000"/>
                    </a:lnB>
                  </a:tcPr>
                </a:tc>
                <a:tc>
                  <a:txBody>
                    <a:bodyPr/>
                    <a:lstStyle/>
                    <a:p>
                      <a:pPr algn="l" defTabSz="457200">
                        <a:defRPr sz="1800"/>
                      </a:pPr>
                      <a:r>
                        <a:rPr lang="en-US" sz="1500" b="0" i="0" dirty="0">
                          <a:latin typeface="+mj-ea"/>
                          <a:ea typeface="+mj-ea"/>
                          <a:cs typeface="Calibri"/>
                          <a:sym typeface="Calibri"/>
                        </a:rPr>
                        <a:t>LSI-VC</a:t>
                      </a:r>
                      <a:endParaRPr sz="1500" b="0" i="0" dirty="0">
                        <a:latin typeface="+mj-ea"/>
                        <a:ea typeface="+mj-ea"/>
                        <a:cs typeface="Calibri"/>
                        <a:sym typeface="Calibri"/>
                      </a:endParaRPr>
                    </a:p>
                  </a:txBody>
                  <a:tcPr marL="12700" marR="12700" marT="12700" marB="12700" anchor="b" horzOverflow="overflow">
                    <a:lnL w="12700">
                      <a:noFill/>
                      <a:miter lim="400000"/>
                    </a:lnL>
                    <a:lnR w="12700">
                      <a:miter lim="400000"/>
                    </a:lnR>
                    <a:lnT w="12700">
                      <a:noFill/>
                      <a:miter lim="400000"/>
                    </a:lnT>
                    <a:lnB w="12700">
                      <a:miter lim="400000"/>
                    </a:lnB>
                  </a:tcPr>
                </a:tc>
                <a:extLst>
                  <a:ext uri="{0D108BD9-81ED-4DB2-BD59-A6C34878D82A}">
                    <a16:rowId xmlns:a16="http://schemas.microsoft.com/office/drawing/2014/main" xmlns="" val="10015"/>
                  </a:ext>
                </a:extLst>
              </a:tr>
              <a:tr h="251459">
                <a:tc>
                  <a:txBody>
                    <a:bodyPr/>
                    <a:lstStyle/>
                    <a:p>
                      <a:pPr algn="l" defTabSz="457200">
                        <a:defRPr sz="1800"/>
                      </a:pPr>
                      <a:r>
                        <a:rPr sz="1500" b="0" i="0">
                          <a:latin typeface="+mj-ea"/>
                          <a:ea typeface="+mj-ea"/>
                          <a:cs typeface="Calibri"/>
                          <a:sym typeface="Calibri"/>
                        </a:rPr>
                        <a:t>Amanda Regan</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EC</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User needs for satellite constellations</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8"/>
                  </a:ext>
                </a:extLst>
              </a:tr>
              <a:tr h="251459">
                <a:tc>
                  <a:txBody>
                    <a:bodyPr/>
                    <a:lstStyle/>
                    <a:p>
                      <a:pPr algn="l" defTabSz="457200">
                        <a:defRPr sz="1800"/>
                      </a:pPr>
                      <a:r>
                        <a:rPr sz="1500" b="0" i="0">
                          <a:latin typeface="+mj-ea"/>
                          <a:ea typeface="+mj-ea"/>
                          <a:cs typeface="Calibri"/>
                          <a:sym typeface="Calibri"/>
                        </a:rPr>
                        <a:t>Nigel Fox</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UKSA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WGCV IVOS</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9"/>
                  </a:ext>
                </a:extLst>
              </a:tr>
              <a:tr h="251459">
                <a:tc>
                  <a:txBody>
                    <a:bodyPr/>
                    <a:lstStyle/>
                    <a:p>
                      <a:pPr algn="l" defTabSz="457200">
                        <a:defRPr sz="1800"/>
                      </a:pPr>
                      <a:r>
                        <a:rPr sz="1500" b="0" i="0">
                          <a:latin typeface="+mj-ea"/>
                          <a:ea typeface="+mj-ea"/>
                          <a:cs typeface="Calibri"/>
                          <a:sym typeface="Calibri"/>
                        </a:rPr>
                        <a:t>Kurt Thome</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WGCV</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10"/>
                  </a:ext>
                </a:extLst>
              </a:tr>
              <a:tr h="251459">
                <a:tc>
                  <a:txBody>
                    <a:bodyPr/>
                    <a:lstStyle/>
                    <a:p>
                      <a:pPr algn="l" defTabSz="457200">
                        <a:defRPr sz="1800"/>
                      </a:pPr>
                      <a:r>
                        <a:rPr sz="1500" b="0" i="0">
                          <a:latin typeface="+mj-ea"/>
                          <a:ea typeface="+mj-ea"/>
                          <a:cs typeface="Calibri"/>
                          <a:sym typeface="Calibri"/>
                        </a:rPr>
                        <a:t>Andy Mitchell</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WGISS</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11"/>
                  </a:ext>
                </a:extLst>
              </a:tr>
              <a:tr h="251459">
                <a:tc>
                  <a:txBody>
                    <a:bodyPr/>
                    <a:lstStyle/>
                    <a:p>
                      <a:pPr algn="l" defTabSz="457200">
                        <a:defRPr sz="1800"/>
                      </a:pPr>
                      <a:r>
                        <a:rPr sz="1500" b="0" i="0">
                          <a:latin typeface="+mj-ea"/>
                          <a:ea typeface="+mj-ea"/>
                          <a:cs typeface="Calibri"/>
                          <a:sym typeface="Calibri"/>
                        </a:rPr>
                        <a:t>Kerry Sawyer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NOAA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lang="en-US" sz="1500" b="0" i="0" dirty="0">
                          <a:latin typeface="+mj-ea"/>
                          <a:ea typeface="+mj-ea"/>
                          <a:cs typeface="Calibri"/>
                          <a:sym typeface="Calibri"/>
                        </a:rPr>
                        <a:t>S</a:t>
                      </a:r>
                      <a:r>
                        <a:rPr sz="1500" b="0" i="0" dirty="0">
                          <a:latin typeface="+mj-ea"/>
                          <a:ea typeface="+mj-ea"/>
                          <a:cs typeface="Calibri"/>
                          <a:sym typeface="Calibri"/>
                        </a:rPr>
                        <a:t>IT </a:t>
                      </a:r>
                      <a:r>
                        <a:rPr lang="en-US" sz="1500" b="0" i="0" dirty="0">
                          <a:latin typeface="+mj-ea"/>
                          <a:ea typeface="+mj-ea"/>
                          <a:cs typeface="Calibri"/>
                          <a:sym typeface="Calibri"/>
                        </a:rPr>
                        <a:t>V</a:t>
                      </a:r>
                      <a:r>
                        <a:rPr sz="1500" b="0" i="0" dirty="0">
                          <a:latin typeface="+mj-ea"/>
                          <a:ea typeface="+mj-ea"/>
                          <a:cs typeface="Calibri"/>
                          <a:sym typeface="Calibri"/>
                        </a:rPr>
                        <a:t>ice </a:t>
                      </a:r>
                      <a:r>
                        <a:rPr lang="en-US" sz="1500" b="0" i="0" dirty="0">
                          <a:latin typeface="+mj-ea"/>
                          <a:ea typeface="+mj-ea"/>
                          <a:cs typeface="Calibri"/>
                          <a:sym typeface="Calibri"/>
                        </a:rPr>
                        <a:t>C</a:t>
                      </a:r>
                      <a:r>
                        <a:rPr sz="1500" b="0" i="0" dirty="0">
                          <a:latin typeface="+mj-ea"/>
                          <a:ea typeface="+mj-ea"/>
                          <a:cs typeface="Calibri"/>
                          <a:sym typeface="Calibri"/>
                        </a:rPr>
                        <a:t>hair</a:t>
                      </a:r>
                      <a:r>
                        <a:rPr lang="en-US" sz="1500" b="0" i="0" dirty="0">
                          <a:latin typeface="+mj-ea"/>
                          <a:ea typeface="+mj-ea"/>
                          <a:cs typeface="Calibri"/>
                          <a:sym typeface="Calibri"/>
                        </a:rPr>
                        <a:t> Team</a:t>
                      </a:r>
                      <a:endParaRPr sz="1500" b="0" i="0" dirty="0">
                        <a:latin typeface="+mj-ea"/>
                        <a:ea typeface="+mj-ea"/>
                        <a:cs typeface="Calibri"/>
                        <a:sym typeface="Calibri"/>
                      </a:endParaRP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12"/>
                  </a:ext>
                </a:extLst>
              </a:tr>
              <a:tr h="251459">
                <a:tc>
                  <a:txBody>
                    <a:bodyPr/>
                    <a:lstStyle/>
                    <a:p>
                      <a:pPr algn="l" defTabSz="457200">
                        <a:defRPr sz="1800"/>
                      </a:pPr>
                      <a:r>
                        <a:rPr sz="1500" b="0" i="0">
                          <a:latin typeface="+mj-ea"/>
                          <a:ea typeface="+mj-ea"/>
                          <a:cs typeface="Calibri"/>
                          <a:sym typeface="Calibri"/>
                        </a:rPr>
                        <a:t>Kevin Gallo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NOAA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LSI-VC, LPCS </a:t>
                      </a:r>
                      <a:r>
                        <a:rPr lang="en-US" sz="1500" b="0" i="0" dirty="0">
                          <a:latin typeface="+mj-ea"/>
                          <a:ea typeface="+mj-ea"/>
                          <a:cs typeface="Calibri"/>
                          <a:sym typeface="Calibri"/>
                        </a:rPr>
                        <a:t>D</a:t>
                      </a:r>
                      <a:r>
                        <a:rPr sz="1500" b="0" i="0" dirty="0">
                          <a:latin typeface="+mj-ea"/>
                          <a:ea typeface="+mj-ea"/>
                          <a:cs typeface="Calibri"/>
                          <a:sym typeface="Calibri"/>
                        </a:rPr>
                        <a:t>ata </a:t>
                      </a:r>
                      <a:r>
                        <a:rPr lang="en-US" sz="1500" b="0" i="0" dirty="0">
                          <a:latin typeface="+mj-ea"/>
                          <a:ea typeface="+mj-ea"/>
                          <a:cs typeface="Calibri"/>
                          <a:sym typeface="Calibri"/>
                        </a:rPr>
                        <a:t>I</a:t>
                      </a:r>
                      <a:r>
                        <a:rPr sz="1500" b="0" i="0" dirty="0">
                          <a:latin typeface="+mj-ea"/>
                          <a:ea typeface="+mj-ea"/>
                          <a:cs typeface="Calibri"/>
                          <a:sym typeface="Calibri"/>
                        </a:rPr>
                        <a:t>ntegration</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13"/>
                  </a:ext>
                </a:extLst>
              </a:tr>
              <a:tr h="251459">
                <a:tc>
                  <a:txBody>
                    <a:bodyPr/>
                    <a:lstStyle/>
                    <a:p>
                      <a:pPr algn="l" defTabSz="457200">
                        <a:defRPr sz="1800"/>
                      </a:pPr>
                      <a:r>
                        <a:rPr sz="1500" b="0" i="0">
                          <a:latin typeface="+mj-ea"/>
                          <a:ea typeface="+mj-ea"/>
                          <a:cs typeface="Calibri"/>
                          <a:sym typeface="Calibri"/>
                        </a:rPr>
                        <a:t>Eric Wood</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USGS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lang="en-US" sz="1500" b="0" i="0" dirty="0">
                          <a:latin typeface="+mj-ea"/>
                          <a:ea typeface="+mj-ea"/>
                          <a:cs typeface="Calibri"/>
                          <a:sym typeface="Calibri"/>
                        </a:rPr>
                        <a:t>CEOS</a:t>
                      </a:r>
                      <a:r>
                        <a:rPr sz="1500" b="0" i="0" dirty="0">
                          <a:latin typeface="+mj-ea"/>
                          <a:ea typeface="+mj-ea"/>
                          <a:cs typeface="Calibri"/>
                          <a:sym typeface="Calibri"/>
                        </a:rPr>
                        <a:t> Chair Team</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6079048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450" y="1441450"/>
            <a:ext cx="358527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mn-lt"/>
                <a:ea typeface="+mn-ea"/>
                <a:cs typeface="+mn-cs"/>
                <a:sym typeface="Avenir Roman"/>
              </a:rPr>
              <a:t>Background Slides</a:t>
            </a:r>
          </a:p>
        </p:txBody>
      </p:sp>
    </p:spTree>
    <p:extLst>
      <p:ext uri="{BB962C8B-B14F-4D97-AF65-F5344CB8AC3E}">
        <p14:creationId xmlns:p14="http://schemas.microsoft.com/office/powerpoint/2010/main" val="17162489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CEOS 10-100 Meter Resolution</a:t>
            </a:r>
          </a:p>
          <a:p>
            <a:pPr>
              <a:spcBef>
                <a:spcPts val="0"/>
              </a:spcBef>
            </a:pPr>
            <a:r>
              <a:rPr lang="en-US" sz="2800" b="1" dirty="0"/>
              <a:t>Sensor Characteristics</a:t>
            </a:r>
          </a:p>
        </p:txBody>
      </p:sp>
      <p:pic>
        <p:nvPicPr>
          <p:cNvPr id="3" name="Picture 2">
            <a:extLst>
              <a:ext uri="{FF2B5EF4-FFF2-40B4-BE49-F238E27FC236}">
                <a16:creationId xmlns:a16="http://schemas.microsoft.com/office/drawing/2014/main" xmlns="" id="{E9BBF8EC-9E3D-4CE4-8DE4-BAA1423B3C0A}"/>
              </a:ext>
            </a:extLst>
          </p:cNvPr>
          <p:cNvPicPr>
            <a:picLocks noChangeAspect="1"/>
          </p:cNvPicPr>
          <p:nvPr/>
        </p:nvPicPr>
        <p:blipFill>
          <a:blip r:embed="rId2"/>
          <a:stretch>
            <a:fillRect/>
          </a:stretch>
        </p:blipFill>
        <p:spPr>
          <a:xfrm>
            <a:off x="2558716" y="1143000"/>
            <a:ext cx="5213684" cy="5715000"/>
          </a:xfrm>
          <a:prstGeom prst="rect">
            <a:avLst/>
          </a:prstGeom>
        </p:spPr>
      </p:pic>
    </p:spTree>
    <p:extLst>
      <p:ext uri="{BB962C8B-B14F-4D97-AF65-F5344CB8AC3E}">
        <p14:creationId xmlns:p14="http://schemas.microsoft.com/office/powerpoint/2010/main" val="3970754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General Metadata</a:t>
            </a:r>
          </a:p>
        </p:txBody>
      </p:sp>
      <p:graphicFrame>
        <p:nvGraphicFramePr>
          <p:cNvPr id="5" name="Table 4">
            <a:extLst>
              <a:ext uri="{FF2B5EF4-FFF2-40B4-BE49-F238E27FC236}">
                <a16:creationId xmlns:a16="http://schemas.microsoft.com/office/drawing/2014/main" xmlns="" id="{D29B3CF9-758D-40EB-BEC7-B5F82CF46E7C}"/>
              </a:ext>
            </a:extLst>
          </p:cNvPr>
          <p:cNvGraphicFramePr>
            <a:graphicFrameLocks noGrp="1"/>
          </p:cNvGraphicFramePr>
          <p:nvPr>
            <p:extLst>
              <p:ext uri="{D42A27DB-BD31-4B8C-83A1-F6EECF244321}">
                <p14:modId xmlns:p14="http://schemas.microsoft.com/office/powerpoint/2010/main" val="887188773"/>
              </p:ext>
            </p:extLst>
          </p:nvPr>
        </p:nvGraphicFramePr>
        <p:xfrm>
          <a:off x="239384" y="1426782"/>
          <a:ext cx="8532758" cy="4821618"/>
        </p:xfrm>
        <a:graphic>
          <a:graphicData uri="http://schemas.openxmlformats.org/drawingml/2006/table">
            <a:tbl>
              <a:tblPr bandRow="1">
                <a:tableStyleId>{5940675A-B579-460E-94D1-54222C63F5DA}</a:tableStyleId>
              </a:tblPr>
              <a:tblGrid>
                <a:gridCol w="1467452">
                  <a:extLst>
                    <a:ext uri="{9D8B030D-6E8A-4147-A177-3AD203B41FA5}">
                      <a16:colId xmlns:a16="http://schemas.microsoft.com/office/drawing/2014/main" xmlns="" val="20000"/>
                    </a:ext>
                  </a:extLst>
                </a:gridCol>
                <a:gridCol w="3092783">
                  <a:extLst>
                    <a:ext uri="{9D8B030D-6E8A-4147-A177-3AD203B41FA5}">
                      <a16:colId xmlns:a16="http://schemas.microsoft.com/office/drawing/2014/main" xmlns="" val="20001"/>
                    </a:ext>
                  </a:extLst>
                </a:gridCol>
                <a:gridCol w="3972523">
                  <a:extLst>
                    <a:ext uri="{9D8B030D-6E8A-4147-A177-3AD203B41FA5}">
                      <a16:colId xmlns:a16="http://schemas.microsoft.com/office/drawing/2014/main" xmlns="" val="20002"/>
                    </a:ext>
                  </a:extLst>
                </a:gridCol>
              </a:tblGrid>
              <a:tr h="325871">
                <a:tc>
                  <a:txBody>
                    <a:bodyPr/>
                    <a:lstStyle/>
                    <a:p>
                      <a:pPr marL="0" marR="0" algn="ctr">
                        <a:spcBef>
                          <a:spcPts val="0"/>
                        </a:spcBef>
                        <a:spcAft>
                          <a:spcPts val="0"/>
                        </a:spcAft>
                      </a:pPr>
                      <a:r>
                        <a:rPr lang="en-US" sz="1100" b="1" i="0">
                          <a:solidFill>
                            <a:srgbClr val="000000"/>
                          </a:solidFill>
                          <a:effectLst/>
                          <a:latin typeface="+mj-lt"/>
                          <a:ea typeface="Cambria" charset="0"/>
                          <a:cs typeface="Cambria" charset="0"/>
                        </a:rPr>
                        <a:t>Items</a:t>
                      </a:r>
                    </a:p>
                  </a:txBody>
                  <a:tcPr marL="45720" marR="45720">
                    <a:solidFill>
                      <a:schemeClr val="accent3">
                        <a:lumMod val="40000"/>
                        <a:lumOff val="60000"/>
                      </a:schemeClr>
                    </a:solidFill>
                  </a:tcPr>
                </a:tc>
                <a:tc>
                  <a:txBody>
                    <a:bodyPr/>
                    <a:lstStyle/>
                    <a:p>
                      <a:pPr marL="0" marR="0" algn="ctr">
                        <a:spcBef>
                          <a:spcPts val="0"/>
                        </a:spcBef>
                        <a:spcAft>
                          <a:spcPts val="0"/>
                        </a:spcAft>
                      </a:pPr>
                      <a:r>
                        <a:rPr lang="en-US" sz="1100" b="1" i="0" dirty="0">
                          <a:solidFill>
                            <a:srgbClr val="000000"/>
                          </a:solidFill>
                          <a:effectLst/>
                          <a:latin typeface="+mj-lt"/>
                          <a:ea typeface="Cambria" charset="0"/>
                          <a:cs typeface="Cambria" charset="0"/>
                        </a:rPr>
                        <a:t>Threshold</a:t>
                      </a: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100" b="1" i="0" dirty="0">
                          <a:solidFill>
                            <a:srgbClr val="000000"/>
                          </a:solidFill>
                          <a:effectLst/>
                          <a:latin typeface="+mj-lt"/>
                          <a:ea typeface="Cambria" charset="0"/>
                          <a:cs typeface="Cambria" charset="0"/>
                        </a:rPr>
                        <a:t>Target</a:t>
                      </a:r>
                    </a:p>
                  </a:txBody>
                  <a:tcPr marL="68580" marR="68580" marT="0" marB="0">
                    <a:solidFill>
                      <a:schemeClr val="accent5">
                        <a:lumMod val="40000"/>
                        <a:lumOff val="60000"/>
                      </a:schemeClr>
                    </a:solidFill>
                  </a:tcPr>
                </a:tc>
                <a:extLst>
                  <a:ext uri="{0D108BD9-81ED-4DB2-BD59-A6C34878D82A}">
                    <a16:rowId xmlns:a16="http://schemas.microsoft.com/office/drawing/2014/main" xmlns="" val="10000"/>
                  </a:ext>
                </a:extLst>
              </a:tr>
              <a:tr h="521393">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Coordinate Reference System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pixel sizes, origins and map projections in machine readable format.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in standardized metadata format. </a:t>
                      </a:r>
                    </a:p>
                    <a:p>
                      <a:pPr marL="0" marR="0" algn="l">
                        <a:spcBef>
                          <a:spcPts val="0"/>
                        </a:spcBef>
                        <a:spcAft>
                          <a:spcPts val="0"/>
                        </a:spcAft>
                      </a:pPr>
                      <a:r>
                        <a:rPr lang="en-US" sz="1100" i="0">
                          <a:solidFill>
                            <a:srgbClr val="000000"/>
                          </a:solidFill>
                          <a:effectLst/>
                          <a:latin typeface="+mj-lt"/>
                          <a:ea typeface="Cambria" charset="0"/>
                          <a:cs typeface="Cambria" charset="0"/>
                        </a:rPr>
                        <a:t>When practical establish common origins and map projections.</a:t>
                      </a:r>
                    </a:p>
                  </a:txBody>
                  <a:tcPr marL="68580" marR="68580" marT="0" marB="0"/>
                </a:tc>
                <a:extLst>
                  <a:ext uri="{0D108BD9-81ED-4DB2-BD59-A6C34878D82A}">
                    <a16:rowId xmlns:a16="http://schemas.microsoft.com/office/drawing/2014/main" xmlns="" val="10001"/>
                  </a:ext>
                </a:extLst>
              </a:tr>
              <a:tr h="58656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Reference grid accuracy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absolute accuracy of reference data. Reference grid uncertainty contribution to geometric accuracy should be minimized.</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relationships among reference databases in operational use. Share reference databases when possible. Adopt common accuracy metric.</a:t>
                      </a:r>
                    </a:p>
                  </a:txBody>
                  <a:tcPr marL="68580" marR="68580" marT="0" marB="0"/>
                </a:tc>
                <a:extLst>
                  <a:ext uri="{0D108BD9-81ED-4DB2-BD59-A6C34878D82A}">
                    <a16:rowId xmlns:a16="http://schemas.microsoft.com/office/drawing/2014/main" xmlns="" val="10002"/>
                  </a:ext>
                </a:extLst>
              </a:tr>
              <a:tr h="58656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Geometric accuracy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uncertainty of each individual product and the methodologies used.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in standardized metadata format. Total uncertainty when combined with reference grid uncertainty should be on the order of 1/3 pixel. Adopt common accuracy metric.</a:t>
                      </a:r>
                    </a:p>
                  </a:txBody>
                  <a:tcPr marL="68580" marR="68580" marT="0" marB="0"/>
                </a:tc>
                <a:extLst>
                  <a:ext uri="{0D108BD9-81ED-4DB2-BD59-A6C34878D82A}">
                    <a16:rowId xmlns:a16="http://schemas.microsoft.com/office/drawing/2014/main" xmlns="" val="10003"/>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Spectral bands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available bands in machine readable metadata</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in standardized metadata format. Quantify benefits provided by additional bands.</a:t>
                      </a:r>
                    </a:p>
                  </a:txBody>
                  <a:tcPr marL="68580" marR="68580" marT="0" marB="0"/>
                </a:tc>
                <a:extLst>
                  <a:ext uri="{0D108BD9-81ED-4DB2-BD59-A6C34878D82A}">
                    <a16:rowId xmlns:a16="http://schemas.microsoft.com/office/drawing/2014/main" xmlns="" val="10004"/>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Spectral response curves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spectral response curves in public literature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spectral response curves in machine readable, standardized metadata and in CEOS MIM database</a:t>
                      </a:r>
                    </a:p>
                  </a:txBody>
                  <a:tcPr marL="68580" marR="68580" marT="0" marB="0"/>
                </a:tc>
                <a:extLst>
                  <a:ext uri="{0D108BD9-81ED-4DB2-BD59-A6C34878D82A}">
                    <a16:rowId xmlns:a16="http://schemas.microsoft.com/office/drawing/2014/main" xmlns="" val="10005"/>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Radiometric Accuracy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biases and uncertainty in public literature.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total error budget and temporal consistency for product families in metadata. </a:t>
                      </a:r>
                    </a:p>
                  </a:txBody>
                  <a:tcPr marL="68580" marR="68580" marT="0" marB="0"/>
                </a:tc>
                <a:extLst>
                  <a:ext uri="{0D108BD9-81ED-4DB2-BD59-A6C34878D82A}">
                    <a16:rowId xmlns:a16="http://schemas.microsoft.com/office/drawing/2014/main" xmlns="" val="10006"/>
                  </a:ext>
                </a:extLst>
              </a:tr>
              <a:tr h="58656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Revisit time &amp; lifetime</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revisit time and active lifetime in public literature. Interoperability goal to achieve 7-day cloud free revisit time.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Identify critical time periods and regions. Encourage access to historical archives. Extend interoperable time series globally to the beginning of the Landsat MSS period (1972) or earlier.</a:t>
                      </a:r>
                    </a:p>
                  </a:txBody>
                  <a:tcPr marL="68580" marR="68580" marT="0" marB="0"/>
                </a:tc>
                <a:extLst>
                  <a:ext uri="{0D108BD9-81ED-4DB2-BD59-A6C34878D82A}">
                    <a16:rowId xmlns:a16="http://schemas.microsoft.com/office/drawing/2014/main" xmlns="" val="10007"/>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Field of View</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Field of View. High level products need to account for different viewing geometries</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Quantify radiometric uncertainty associated with off-nadir viewing angles.</a:t>
                      </a:r>
                    </a:p>
                  </a:txBody>
                  <a:tcPr marL="68580" marR="68580" marT="0" marB="0"/>
                </a:tc>
                <a:extLst>
                  <a:ext uri="{0D108BD9-81ED-4DB2-BD59-A6C34878D82A}">
                    <a16:rowId xmlns:a16="http://schemas.microsoft.com/office/drawing/2014/main" xmlns="" val="10008"/>
                  </a:ext>
                </a:extLst>
              </a:tr>
              <a:tr h="391045">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Mean Local Time</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Mean Solar Time. High level products need to account for different solar geometries.</a:t>
                      </a:r>
                    </a:p>
                  </a:txBody>
                  <a:tcPr marL="68580" marR="68580" marT="0" marB="0"/>
                </a:tc>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Quantify uncertainty associated with different solar geometries between missions and through the life of the mission</a:t>
                      </a:r>
                    </a:p>
                  </a:txBody>
                  <a:tcPr marL="68580" marR="6858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4129305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Per-Pixel Metadata</a:t>
            </a:r>
          </a:p>
        </p:txBody>
      </p:sp>
      <p:graphicFrame>
        <p:nvGraphicFramePr>
          <p:cNvPr id="6" name="Table 5">
            <a:extLst>
              <a:ext uri="{FF2B5EF4-FFF2-40B4-BE49-F238E27FC236}">
                <a16:creationId xmlns:a16="http://schemas.microsoft.com/office/drawing/2014/main" xmlns="" id="{C2B041EC-13E8-4A11-9413-0AFCB280F896}"/>
              </a:ext>
            </a:extLst>
          </p:cNvPr>
          <p:cNvGraphicFramePr>
            <a:graphicFrameLocks noGrp="1"/>
          </p:cNvGraphicFramePr>
          <p:nvPr>
            <p:extLst>
              <p:ext uri="{D42A27DB-BD31-4B8C-83A1-F6EECF244321}">
                <p14:modId xmlns:p14="http://schemas.microsoft.com/office/powerpoint/2010/main" val="1066678366"/>
              </p:ext>
            </p:extLst>
          </p:nvPr>
        </p:nvGraphicFramePr>
        <p:xfrm>
          <a:off x="228600" y="1397581"/>
          <a:ext cx="8745278" cy="5155619"/>
        </p:xfrm>
        <a:graphic>
          <a:graphicData uri="http://schemas.openxmlformats.org/drawingml/2006/table">
            <a:tbl>
              <a:tblPr bandRow="1">
                <a:tableStyleId>{5940675A-B579-460E-94D1-54222C63F5DA}</a:tableStyleId>
              </a:tblPr>
              <a:tblGrid>
                <a:gridCol w="1293384">
                  <a:extLst>
                    <a:ext uri="{9D8B030D-6E8A-4147-A177-3AD203B41FA5}">
                      <a16:colId xmlns:a16="http://schemas.microsoft.com/office/drawing/2014/main" xmlns="" val="20000"/>
                    </a:ext>
                  </a:extLst>
                </a:gridCol>
                <a:gridCol w="3375303">
                  <a:extLst>
                    <a:ext uri="{9D8B030D-6E8A-4147-A177-3AD203B41FA5}">
                      <a16:colId xmlns:a16="http://schemas.microsoft.com/office/drawing/2014/main" xmlns="" val="20001"/>
                    </a:ext>
                  </a:extLst>
                </a:gridCol>
                <a:gridCol w="4076591">
                  <a:extLst>
                    <a:ext uri="{9D8B030D-6E8A-4147-A177-3AD203B41FA5}">
                      <a16:colId xmlns:a16="http://schemas.microsoft.com/office/drawing/2014/main" xmlns="" val="20002"/>
                    </a:ext>
                  </a:extLst>
                </a:gridCol>
              </a:tblGrid>
              <a:tr h="233914">
                <a:tc>
                  <a:txBody>
                    <a:bodyPr/>
                    <a:lstStyle/>
                    <a:p>
                      <a:pPr marL="0" marR="0" algn="ctr">
                        <a:spcBef>
                          <a:spcPts val="0"/>
                        </a:spcBef>
                        <a:spcAft>
                          <a:spcPts val="0"/>
                        </a:spcAft>
                      </a:pPr>
                      <a:r>
                        <a:rPr lang="en-US" sz="1200" b="1" i="0">
                          <a:effectLst/>
                          <a:cs typeface="+mj-cs"/>
                        </a:rPr>
                        <a:t>Items</a:t>
                      </a:r>
                      <a:endParaRPr lang="en-US" sz="1200" b="1" i="0">
                        <a:solidFill>
                          <a:srgbClr val="000000"/>
                        </a:solidFill>
                        <a:effectLst/>
                        <a:latin typeface="Cambria" charset="0"/>
                        <a:ea typeface="Cambria" charset="0"/>
                        <a:cs typeface="+mj-cs"/>
                      </a:endParaRPr>
                    </a:p>
                  </a:txBody>
                  <a:tcPr marL="45720" marR="45720">
                    <a:solidFill>
                      <a:schemeClr val="accent3">
                        <a:lumMod val="40000"/>
                        <a:lumOff val="60000"/>
                      </a:schemeClr>
                    </a:solidFill>
                  </a:tcPr>
                </a:tc>
                <a:tc>
                  <a:txBody>
                    <a:bodyPr/>
                    <a:lstStyle/>
                    <a:p>
                      <a:pPr marL="0" marR="0" algn="ctr">
                        <a:spcBef>
                          <a:spcPts val="0"/>
                        </a:spcBef>
                        <a:spcAft>
                          <a:spcPts val="0"/>
                        </a:spcAft>
                      </a:pPr>
                      <a:r>
                        <a:rPr lang="en-US" sz="1200" b="1" i="0" dirty="0">
                          <a:effectLst/>
                          <a:cs typeface="+mj-cs"/>
                        </a:rPr>
                        <a:t>Threshold</a:t>
                      </a:r>
                      <a:endParaRPr lang="en-US" sz="1200" b="1" i="0" dirty="0">
                        <a:solidFill>
                          <a:srgbClr val="000000"/>
                        </a:solidFill>
                        <a:effectLst/>
                        <a:latin typeface="Cambria" charset="0"/>
                        <a:ea typeface="Cambria" charset="0"/>
                        <a:cs typeface="+mj-cs"/>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200" b="1" i="0" dirty="0">
                          <a:effectLst/>
                          <a:cs typeface="+mj-cs"/>
                        </a:rPr>
                        <a:t>Target </a:t>
                      </a:r>
                      <a:endParaRPr lang="en-US" sz="1200" b="1" i="0" dirty="0">
                        <a:solidFill>
                          <a:srgbClr val="000000"/>
                        </a:solidFill>
                        <a:effectLst/>
                        <a:latin typeface="Cambria" charset="0"/>
                        <a:ea typeface="Cambria" charset="0"/>
                        <a:cs typeface="+mj-cs"/>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0000"/>
                  </a:ext>
                </a:extLst>
              </a:tr>
              <a:tr h="79042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Clouds</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cloud definition and methodology, including treatment of cirrus clouds and cloud edges. Document potential confusion with other classes, such as sand, snow and ice.</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Verify and validate cloud masks. Include opacity and probability estimates. Investigate new bands needed to optimize estimates. Quantify confusion with other classes. Adopt common methodology and standards for use on multiple sensors.</a:t>
                      </a:r>
                    </a:p>
                  </a:txBody>
                  <a:tcPr marL="68580" marR="68580" marT="0" marB="0"/>
                </a:tc>
                <a:extLst>
                  <a:ext uri="{0D108BD9-81ED-4DB2-BD59-A6C34878D82A}">
                    <a16:rowId xmlns:a16="http://schemas.microsoft.com/office/drawing/2014/main" xmlns="" val="10001"/>
                  </a:ext>
                </a:extLst>
              </a:tr>
              <a:tr h="59281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Cloud Shadow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cloud shadow methodologies. Document potential confusion with other dark objects such as water and terrain shadow.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Verify and validate cloud shadow masks. Quantify confusion with other dark objects. Adopt common methodology and standards for use on multiple sensors.</a:t>
                      </a:r>
                    </a:p>
                  </a:txBody>
                  <a:tcPr marL="68580" marR="68580" marT="0" marB="0"/>
                </a:tc>
                <a:extLst>
                  <a:ext uri="{0D108BD9-81ED-4DB2-BD59-A6C34878D82A}">
                    <a16:rowId xmlns:a16="http://schemas.microsoft.com/office/drawing/2014/main" xmlns="" val="10002"/>
                  </a:ext>
                </a:extLst>
              </a:tr>
              <a:tr h="526950">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Land/water </a:t>
                      </a:r>
                      <a:br>
                        <a:rPr lang="en-US" sz="1100" i="0">
                          <a:solidFill>
                            <a:srgbClr val="000000"/>
                          </a:solidFill>
                          <a:effectLst/>
                          <a:latin typeface="+mj-lt"/>
                          <a:ea typeface="Cambria" charset="0"/>
                          <a:cs typeface="Cambria" charset="0"/>
                        </a:rPr>
                      </a:br>
                      <a:r>
                        <a:rPr lang="en-US" sz="1100" i="0">
                          <a:solidFill>
                            <a:srgbClr val="000000"/>
                          </a:solidFill>
                          <a:effectLst/>
                          <a:latin typeface="+mj-lt"/>
                          <a:ea typeface="Cambria" charset="0"/>
                          <a:cs typeface="Cambria" charset="0"/>
                        </a:rPr>
                        <a:t>mask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land/water methodology.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Verify and validate methodologies within context of their use in radiometric corrections. Adopt common methodology and standards for use on multiple sensors.</a:t>
                      </a:r>
                    </a:p>
                  </a:txBody>
                  <a:tcPr marL="68580" marR="68580" marT="0" marB="0"/>
                </a:tc>
                <a:extLst>
                  <a:ext uri="{0D108BD9-81ED-4DB2-BD59-A6C34878D82A}">
                    <a16:rowId xmlns:a16="http://schemas.microsoft.com/office/drawing/2014/main" xmlns="" val="10003"/>
                  </a:ext>
                </a:extLst>
              </a:tr>
              <a:tr h="526950">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Snow &amp; Ice </a:t>
                      </a:r>
                      <a:br>
                        <a:rPr lang="en-US" sz="1100" i="0">
                          <a:solidFill>
                            <a:srgbClr val="000000"/>
                          </a:solidFill>
                          <a:effectLst/>
                          <a:latin typeface="+mj-lt"/>
                          <a:ea typeface="Cambria" charset="0"/>
                          <a:cs typeface="Cambria" charset="0"/>
                        </a:rPr>
                      </a:br>
                      <a:r>
                        <a:rPr lang="en-US" sz="1100" i="0">
                          <a:solidFill>
                            <a:srgbClr val="000000"/>
                          </a:solidFill>
                          <a:effectLst/>
                          <a:latin typeface="+mj-lt"/>
                          <a:ea typeface="Cambria" charset="0"/>
                          <a:cs typeface="Cambria" charset="0"/>
                        </a:rPr>
                        <a:t>masks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Snow &amp; Ice detection methodology.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Verified and validated snow &amp; Ice detection methodologies. Adopt common methodology and standards for use on multiple sensors.</a:t>
                      </a:r>
                    </a:p>
                  </a:txBody>
                  <a:tcPr marL="68580" marR="68580" marT="0" marB="0"/>
                </a:tc>
                <a:extLst>
                  <a:ext uri="{0D108BD9-81ED-4DB2-BD59-A6C34878D82A}">
                    <a16:rowId xmlns:a16="http://schemas.microsoft.com/office/drawing/2014/main" xmlns="" val="10004"/>
                  </a:ext>
                </a:extLst>
              </a:tr>
              <a:tr h="395212">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DEM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The required accuracy of the DEM is dependent upon the corrections implemented, swath width and pixel size.</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Share DEMs when possible both among operational agencies and with users. Requirements are highly variable.</a:t>
                      </a:r>
                    </a:p>
                  </a:txBody>
                  <a:tcPr marL="68580" marR="68580" marT="0" marB="0"/>
                </a:tc>
                <a:extLst>
                  <a:ext uri="{0D108BD9-81ED-4DB2-BD59-A6C34878D82A}">
                    <a16:rowId xmlns:a16="http://schemas.microsoft.com/office/drawing/2014/main" xmlns="" val="10005"/>
                  </a:ext>
                </a:extLst>
              </a:tr>
              <a:tr h="59281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Terrain </a:t>
                      </a:r>
                      <a:br>
                        <a:rPr lang="en-US" sz="1100" i="0">
                          <a:solidFill>
                            <a:srgbClr val="000000"/>
                          </a:solidFill>
                          <a:effectLst/>
                          <a:latin typeface="+mj-lt"/>
                          <a:ea typeface="Cambria" charset="0"/>
                          <a:cs typeface="Cambria" charset="0"/>
                        </a:rPr>
                      </a:br>
                      <a:r>
                        <a:rPr lang="en-US" sz="1100" i="0">
                          <a:solidFill>
                            <a:srgbClr val="000000"/>
                          </a:solidFill>
                          <a:effectLst/>
                          <a:latin typeface="+mj-lt"/>
                          <a:ea typeface="Cambria" charset="0"/>
                          <a:cs typeface="Cambria" charset="0"/>
                        </a:rPr>
                        <a:t>Shadow mask</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Terrain shadow masks are needed to estimate radiometric contamination associated with shadows. Known confusion such as with water and cloud shadow needs to be quantified.</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Terrain shadows are particularly important for mountainous areas, wide swaths and for SAR sensors. Adopt common methodology and standards for use on multiple sensors.</a:t>
                      </a:r>
                    </a:p>
                  </a:txBody>
                  <a:tcPr marL="68580" marR="68580" marT="0" marB="0"/>
                </a:tc>
                <a:extLst>
                  <a:ext uri="{0D108BD9-81ED-4DB2-BD59-A6C34878D82A}">
                    <a16:rowId xmlns:a16="http://schemas.microsoft.com/office/drawing/2014/main" xmlns="" val="10006"/>
                  </a:ext>
                </a:extLst>
              </a:tr>
              <a:tr h="719981">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Illumination and Viewing geometry</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Solar angles are needed for reflectance calculations. View angles are needed for BRDF related corrections including terrain illumination corrections</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Per pixel versus scene center solar angle corrections. View angle corrections. </a:t>
                      </a:r>
                    </a:p>
                  </a:txBody>
                  <a:tcPr marL="68580" marR="68580" marT="0" marB="0"/>
                </a:tc>
                <a:extLst>
                  <a:ext uri="{0D108BD9-81ED-4DB2-BD59-A6C34878D82A}">
                    <a16:rowId xmlns:a16="http://schemas.microsoft.com/office/drawing/2014/main" xmlns="" val="10007"/>
                  </a:ext>
                </a:extLst>
              </a:tr>
              <a:tr h="395212">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Data Quality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No data, saturated, contaminated, terrain occlusion pixels need to be identified. </a:t>
                      </a:r>
                    </a:p>
                  </a:txBody>
                  <a:tcPr marL="68580" marR="68580" marT="0" marB="0"/>
                </a:tc>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Establish standardized QA mask for different product levels. Adopt common methodology and standards for use on multiple sensors.</a:t>
                      </a: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1741453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Moderate Resolution Sensor</a:t>
            </a:r>
          </a:p>
          <a:p>
            <a:r>
              <a:rPr lang="en-US" sz="2800" b="1" dirty="0"/>
              <a:t>Interoperability (MRI) Initiative</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2000" dirty="0">
                <a:latin typeface="+mj-ea"/>
                <a:ea typeface="+mj-ea"/>
              </a:rPr>
              <a:t>Initiative addresses the CEOS strategic objective to encourage </a:t>
            </a:r>
            <a:r>
              <a:rPr lang="en-US" sz="2000" b="1" dirty="0">
                <a:latin typeface="+mj-ea"/>
                <a:ea typeface="+mj-ea"/>
              </a:rPr>
              <a:t>complementarity and comparability among the increasing number of Earth observing systems</a:t>
            </a:r>
            <a:r>
              <a:rPr lang="en-US" sz="2000" b="1" i="1" dirty="0">
                <a:latin typeface="+mj-ea"/>
                <a:ea typeface="+mj-ea"/>
              </a:rPr>
              <a:t> </a:t>
            </a:r>
            <a:r>
              <a:rPr lang="en-US" sz="2000" dirty="0">
                <a:latin typeface="+mj-ea"/>
                <a:ea typeface="+mj-ea"/>
              </a:rPr>
              <a:t>in the moderate resolution class for both optical and SAR sensors and the data received from them.</a:t>
            </a:r>
          </a:p>
          <a:p>
            <a:pPr defTabSz="914400"/>
            <a:endParaRPr lang="en-US" sz="1000" dirty="0">
              <a:latin typeface="+mj-ea"/>
              <a:ea typeface="+mj-ea"/>
            </a:endParaRPr>
          </a:p>
          <a:p>
            <a:pPr defTabSz="914400"/>
            <a:r>
              <a:rPr lang="en-US" sz="2000" dirty="0">
                <a:latin typeface="+mj-ea"/>
                <a:ea typeface="+mj-ea"/>
              </a:rPr>
              <a:t>3 underlying requirements for achieving multi-sensor interoperability</a:t>
            </a:r>
          </a:p>
          <a:p>
            <a:pPr marL="800100" lvl="1" indent="-342900" defTabSz="914400">
              <a:buFont typeface="+mj-lt"/>
              <a:buAutoNum type="arabicPeriod"/>
            </a:pPr>
            <a:r>
              <a:rPr lang="en-US" sz="1600" dirty="0">
                <a:latin typeface="+mj-ea"/>
                <a:ea typeface="+mj-ea"/>
              </a:rPr>
              <a:t>Provide methodologies to determine the uncertainties for input and combined products</a:t>
            </a:r>
          </a:p>
          <a:p>
            <a:pPr lvl="2" defTabSz="914400"/>
            <a:r>
              <a:rPr lang="en-US" sz="1400" dirty="0">
                <a:latin typeface="+mj-ea"/>
                <a:ea typeface="+mj-ea"/>
              </a:rPr>
              <a:t>The goal is to understand the uncertainties at each step of production; for example, by allocating uncertainty to at-sensor products, atmospheric corrections, illumination and view angle corrections, band difference corrections, and classification, as appropriate.</a:t>
            </a:r>
          </a:p>
          <a:p>
            <a:pPr marL="800100" lvl="1" indent="-342900" defTabSz="914400">
              <a:buFont typeface="+mj-lt"/>
              <a:buAutoNum type="arabicPeriod"/>
            </a:pPr>
            <a:r>
              <a:rPr lang="en-US" sz="1600" dirty="0">
                <a:latin typeface="+mj-ea"/>
                <a:ea typeface="+mj-ea"/>
              </a:rPr>
              <a:t>Determine the acceptable uncertainties for specific applications, as identified by the user community.</a:t>
            </a:r>
          </a:p>
          <a:p>
            <a:pPr marL="800100" lvl="1" indent="-342900" defTabSz="914400">
              <a:buFont typeface="+mj-lt"/>
              <a:buAutoNum type="arabicPeriod"/>
            </a:pPr>
            <a:r>
              <a:rPr lang="en-US" sz="1600" dirty="0">
                <a:latin typeface="+mj-ea"/>
                <a:ea typeface="+mj-ea"/>
              </a:rPr>
              <a:t>Establish interoperable per-scene and per-pixel metadata for use in data discovery and as analytical filters.</a:t>
            </a:r>
          </a:p>
          <a:p>
            <a:pPr lvl="2" defTabSz="914400"/>
            <a:r>
              <a:rPr lang="en-US" sz="1400" dirty="0">
                <a:latin typeface="+mj-ea"/>
                <a:ea typeface="+mj-ea"/>
              </a:rPr>
              <a:t>Metadata can be used to identify available scenes, data quality, and data gaps where clear pixels are not available.</a:t>
            </a:r>
          </a:p>
        </p:txBody>
      </p:sp>
    </p:spTree>
    <p:extLst>
      <p:ext uri="{BB962C8B-B14F-4D97-AF65-F5344CB8AC3E}">
        <p14:creationId xmlns:p14="http://schemas.microsoft.com/office/powerpoint/2010/main" val="33485779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20</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Data Measurements</a:t>
            </a:r>
          </a:p>
        </p:txBody>
      </p:sp>
      <p:graphicFrame>
        <p:nvGraphicFramePr>
          <p:cNvPr id="5" name="Table 4">
            <a:extLst>
              <a:ext uri="{FF2B5EF4-FFF2-40B4-BE49-F238E27FC236}">
                <a16:creationId xmlns:a16="http://schemas.microsoft.com/office/drawing/2014/main" xmlns="" id="{8F3EED89-5A31-40C3-8571-075E8A2741EA}"/>
              </a:ext>
            </a:extLst>
          </p:cNvPr>
          <p:cNvGraphicFramePr>
            <a:graphicFrameLocks noGrp="1"/>
          </p:cNvGraphicFramePr>
          <p:nvPr>
            <p:extLst>
              <p:ext uri="{D42A27DB-BD31-4B8C-83A1-F6EECF244321}">
                <p14:modId xmlns:p14="http://schemas.microsoft.com/office/powerpoint/2010/main" val="4127395388"/>
              </p:ext>
            </p:extLst>
          </p:nvPr>
        </p:nvGraphicFramePr>
        <p:xfrm>
          <a:off x="228600" y="1385776"/>
          <a:ext cx="8686801" cy="3262424"/>
        </p:xfrm>
        <a:graphic>
          <a:graphicData uri="http://schemas.openxmlformats.org/drawingml/2006/table">
            <a:tbl>
              <a:tblPr bandRow="1">
                <a:tableStyleId>{5940675A-B579-460E-94D1-54222C63F5DA}</a:tableStyleId>
              </a:tblPr>
              <a:tblGrid>
                <a:gridCol w="1655602">
                  <a:extLst>
                    <a:ext uri="{9D8B030D-6E8A-4147-A177-3AD203B41FA5}">
                      <a16:colId xmlns:a16="http://schemas.microsoft.com/office/drawing/2014/main" xmlns="" val="20000"/>
                    </a:ext>
                  </a:extLst>
                </a:gridCol>
                <a:gridCol w="3495160">
                  <a:extLst>
                    <a:ext uri="{9D8B030D-6E8A-4147-A177-3AD203B41FA5}">
                      <a16:colId xmlns:a16="http://schemas.microsoft.com/office/drawing/2014/main" xmlns="" val="20001"/>
                    </a:ext>
                  </a:extLst>
                </a:gridCol>
                <a:gridCol w="3536039">
                  <a:extLst>
                    <a:ext uri="{9D8B030D-6E8A-4147-A177-3AD203B41FA5}">
                      <a16:colId xmlns:a16="http://schemas.microsoft.com/office/drawing/2014/main" xmlns="" val="20002"/>
                    </a:ext>
                  </a:extLst>
                </a:gridCol>
              </a:tblGrid>
              <a:tr h="289561">
                <a:tc>
                  <a:txBody>
                    <a:bodyPr/>
                    <a:lstStyle/>
                    <a:p>
                      <a:pPr marL="0" marR="0" algn="ctr">
                        <a:spcBef>
                          <a:spcPts val="0"/>
                        </a:spcBef>
                        <a:spcAft>
                          <a:spcPts val="0"/>
                        </a:spcAft>
                      </a:pPr>
                      <a:r>
                        <a:rPr lang="en-US" sz="1200" b="1" i="0">
                          <a:effectLst/>
                          <a:latin typeface="+mj-lt"/>
                        </a:rPr>
                        <a:t>Items</a:t>
                      </a:r>
                      <a:endParaRPr lang="en-US" sz="1200" b="1" i="0">
                        <a:solidFill>
                          <a:srgbClr val="000000"/>
                        </a:solidFill>
                        <a:effectLst/>
                        <a:latin typeface="+mj-lt"/>
                        <a:ea typeface="Cambria" charset="0"/>
                        <a:cs typeface="Cambria" charset="0"/>
                      </a:endParaRPr>
                    </a:p>
                  </a:txBody>
                  <a:tcPr marL="45720" marR="45720">
                    <a:solidFill>
                      <a:schemeClr val="accent3">
                        <a:lumMod val="40000"/>
                        <a:lumOff val="60000"/>
                      </a:schemeClr>
                    </a:solidFill>
                  </a:tcPr>
                </a:tc>
                <a:tc>
                  <a:txBody>
                    <a:bodyPr/>
                    <a:lstStyle/>
                    <a:p>
                      <a:pPr marL="0" marR="0" algn="ctr">
                        <a:spcBef>
                          <a:spcPts val="0"/>
                        </a:spcBef>
                        <a:spcAft>
                          <a:spcPts val="0"/>
                        </a:spcAft>
                      </a:pPr>
                      <a:r>
                        <a:rPr lang="en-US" sz="1200" b="1" i="0" dirty="0">
                          <a:effectLst/>
                          <a:latin typeface="+mj-lt"/>
                        </a:rPr>
                        <a:t>Threshold</a:t>
                      </a:r>
                      <a:endParaRPr lang="en-US" sz="1200" b="1" i="0" dirty="0">
                        <a:solidFill>
                          <a:srgbClr val="000000"/>
                        </a:solidFill>
                        <a:effectLst/>
                        <a:latin typeface="+mj-lt"/>
                        <a:ea typeface="Cambria" charset="0"/>
                        <a:cs typeface="Cambria" charset="0"/>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200" b="1" i="0" dirty="0">
                          <a:effectLst/>
                          <a:latin typeface="+mj-lt"/>
                        </a:rPr>
                        <a:t>Target</a:t>
                      </a:r>
                      <a:endParaRPr lang="en-US" sz="1200" b="1" i="0" dirty="0">
                        <a:solidFill>
                          <a:srgbClr val="000000"/>
                        </a:solidFill>
                        <a:effectLst/>
                        <a:latin typeface="+mj-lt"/>
                        <a:ea typeface="Cambria" charset="0"/>
                        <a:cs typeface="Cambria"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0000"/>
                  </a:ext>
                </a:extLst>
              </a:tr>
              <a:tr h="893135">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Measurements</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Documented absolutely calibrated measurement units with or without corrections below. Validated and verified at-sensor data measurements</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Validated and verified Surface reflectance data</a:t>
                      </a:r>
                    </a:p>
                  </a:txBody>
                  <a:tcPr marL="68580" marR="68580" marT="0" marB="0"/>
                </a:tc>
                <a:extLst>
                  <a:ext uri="{0D108BD9-81ED-4DB2-BD59-A6C34878D82A}">
                    <a16:rowId xmlns:a16="http://schemas.microsoft.com/office/drawing/2014/main" xmlns="" val="10001"/>
                  </a:ext>
                </a:extLst>
              </a:tr>
              <a:tr h="531627">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Measurement normalisation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err="1">
                          <a:solidFill>
                            <a:srgbClr val="000000"/>
                          </a:solidFill>
                          <a:effectLst/>
                          <a:latin typeface="+mj-lt"/>
                          <a:ea typeface="Cambria" charset="0"/>
                          <a:cs typeface="Cambria" charset="0"/>
                        </a:rPr>
                        <a:t>Normalise</a:t>
                      </a:r>
                      <a:r>
                        <a:rPr lang="en-US" sz="1200" i="0">
                          <a:solidFill>
                            <a:srgbClr val="000000"/>
                          </a:solidFill>
                          <a:effectLst/>
                          <a:latin typeface="+mj-lt"/>
                          <a:ea typeface="Cambria" charset="0"/>
                          <a:cs typeface="Cambria" charset="0"/>
                        </a:rPr>
                        <a:t> measurements to nadir viewing and temporally constant by spatially varying by latitude solar angle. Use consistent methodology to create multi-sensor data stream</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Investigate more complete, but practical BRDF models, which will require prior knowledge of the Earth surface. </a:t>
                      </a:r>
                    </a:p>
                  </a:txBody>
                  <a:tcPr marL="68580" marR="68580" marT="0" marB="0"/>
                </a:tc>
                <a:extLst>
                  <a:ext uri="{0D108BD9-81ED-4DB2-BD59-A6C34878D82A}">
                    <a16:rowId xmlns:a16="http://schemas.microsoft.com/office/drawing/2014/main" xmlns="" val="10002"/>
                  </a:ext>
                </a:extLst>
              </a:tr>
              <a:tr h="563526">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Aerosol, water vapor and Ozone corrections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Document atmospheric model corrections. Use consistent methodology to create multi-sensor data stream.</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Validate and verify atmospheric models and compare results. If convergence on single model is not possible, document and accommodate differences.</a:t>
                      </a:r>
                    </a:p>
                  </a:txBody>
                  <a:tcPr marL="68580" marR="68580" marT="0" marB="0"/>
                </a:tc>
                <a:extLst>
                  <a:ext uri="{0D108BD9-81ED-4DB2-BD59-A6C34878D82A}">
                    <a16:rowId xmlns:a16="http://schemas.microsoft.com/office/drawing/2014/main" xmlns="" val="10003"/>
                  </a:ext>
                </a:extLst>
              </a:tr>
              <a:tr h="616688">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SBAF compensation</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Initial estimate is a linear fit between equivalent spectral bands using hyperspectral spectra.</a:t>
                      </a:r>
                    </a:p>
                  </a:txBody>
                  <a:tcPr marL="68580" marR="68580" marT="0" marB="0"/>
                </a:tc>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Spectral Band Adjustment Factors (SBAF) need to compensate for different spectral response curves and are surface type dependent.</a:t>
                      </a: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364172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21</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Geolocation</a:t>
            </a:r>
          </a:p>
        </p:txBody>
      </p:sp>
      <p:graphicFrame>
        <p:nvGraphicFramePr>
          <p:cNvPr id="6" name="Table 5">
            <a:extLst>
              <a:ext uri="{FF2B5EF4-FFF2-40B4-BE49-F238E27FC236}">
                <a16:creationId xmlns:a16="http://schemas.microsoft.com/office/drawing/2014/main" xmlns="" id="{B6417F74-1DD8-46E8-907C-99C15B10F9D1}"/>
              </a:ext>
            </a:extLst>
          </p:cNvPr>
          <p:cNvGraphicFramePr>
            <a:graphicFrameLocks noGrp="1"/>
          </p:cNvGraphicFramePr>
          <p:nvPr>
            <p:extLst>
              <p:ext uri="{D42A27DB-BD31-4B8C-83A1-F6EECF244321}">
                <p14:modId xmlns:p14="http://schemas.microsoft.com/office/powerpoint/2010/main" val="89277246"/>
              </p:ext>
            </p:extLst>
          </p:nvPr>
        </p:nvGraphicFramePr>
        <p:xfrm>
          <a:off x="435935" y="1493520"/>
          <a:ext cx="8272130" cy="1554480"/>
        </p:xfrm>
        <a:graphic>
          <a:graphicData uri="http://schemas.openxmlformats.org/drawingml/2006/table">
            <a:tbl>
              <a:tblPr bandRow="1">
                <a:tableStyleId>{5940675A-B579-460E-94D1-54222C63F5DA}</a:tableStyleId>
              </a:tblPr>
              <a:tblGrid>
                <a:gridCol w="1290806">
                  <a:extLst>
                    <a:ext uri="{9D8B030D-6E8A-4147-A177-3AD203B41FA5}">
                      <a16:colId xmlns:a16="http://schemas.microsoft.com/office/drawing/2014/main" xmlns="" val="20000"/>
                    </a:ext>
                  </a:extLst>
                </a:gridCol>
                <a:gridCol w="2236572">
                  <a:extLst>
                    <a:ext uri="{9D8B030D-6E8A-4147-A177-3AD203B41FA5}">
                      <a16:colId xmlns:a16="http://schemas.microsoft.com/office/drawing/2014/main" xmlns="" val="20001"/>
                    </a:ext>
                  </a:extLst>
                </a:gridCol>
                <a:gridCol w="4744752">
                  <a:extLst>
                    <a:ext uri="{9D8B030D-6E8A-4147-A177-3AD203B41FA5}">
                      <a16:colId xmlns:a16="http://schemas.microsoft.com/office/drawing/2014/main" xmlns="" val="20002"/>
                    </a:ext>
                  </a:extLst>
                </a:gridCol>
              </a:tblGrid>
              <a:tr h="0">
                <a:tc>
                  <a:txBody>
                    <a:bodyPr/>
                    <a:lstStyle/>
                    <a:p>
                      <a:pPr marL="0" marR="0" algn="ctr">
                        <a:spcBef>
                          <a:spcPts val="0"/>
                        </a:spcBef>
                        <a:spcAft>
                          <a:spcPts val="0"/>
                        </a:spcAft>
                      </a:pPr>
                      <a:r>
                        <a:rPr lang="en-US" sz="1200" b="1">
                          <a:effectLst/>
                        </a:rPr>
                        <a:t>Items</a:t>
                      </a:r>
                      <a:endParaRPr lang="en-US" sz="1200" b="1">
                        <a:solidFill>
                          <a:srgbClr val="000000"/>
                        </a:solidFill>
                        <a:effectLst/>
                        <a:latin typeface="Cambria" charset="0"/>
                        <a:ea typeface="Cambria" charset="0"/>
                        <a:cs typeface="Cambria" charset="0"/>
                      </a:endParaRPr>
                    </a:p>
                  </a:txBody>
                  <a:tcPr marL="45720" marR="45720">
                    <a:solidFill>
                      <a:schemeClr val="accent3">
                        <a:lumMod val="40000"/>
                        <a:lumOff val="60000"/>
                      </a:schemeClr>
                    </a:solidFill>
                  </a:tcPr>
                </a:tc>
                <a:tc>
                  <a:txBody>
                    <a:bodyPr/>
                    <a:lstStyle/>
                    <a:p>
                      <a:pPr marL="0" marR="0" algn="ctr">
                        <a:spcBef>
                          <a:spcPts val="0"/>
                        </a:spcBef>
                        <a:spcAft>
                          <a:spcPts val="0"/>
                        </a:spcAft>
                      </a:pPr>
                      <a:r>
                        <a:rPr lang="en-US" sz="1200" b="1" dirty="0">
                          <a:effectLst/>
                        </a:rPr>
                        <a:t>Threshold</a:t>
                      </a:r>
                      <a:endParaRPr lang="en-US" sz="1200" b="1" dirty="0">
                        <a:solidFill>
                          <a:srgbClr val="000000"/>
                        </a:solidFill>
                        <a:effectLst/>
                        <a:latin typeface="Cambria" charset="0"/>
                        <a:ea typeface="Cambria" charset="0"/>
                        <a:cs typeface="Cambria" charset="0"/>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200" b="1" dirty="0">
                          <a:effectLst/>
                        </a:rPr>
                        <a:t>Target</a:t>
                      </a:r>
                      <a:endParaRPr lang="en-US" sz="1200" b="1" dirty="0">
                        <a:solidFill>
                          <a:srgbClr val="000000"/>
                        </a:solidFill>
                        <a:effectLst/>
                        <a:latin typeface="Cambria" charset="0"/>
                        <a:ea typeface="Cambria" charset="0"/>
                        <a:cs typeface="Cambria"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0000"/>
                  </a:ext>
                </a:extLst>
              </a:tr>
              <a:tr h="379730">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Geometric Correction</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Image data are precision corrected to a reference data set.</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Minimize misregistration through orthorectification and precision registration to a common reference data set. Document methods &amp; uncertainties/error throughout processing chain</a:t>
                      </a:r>
                    </a:p>
                  </a:txBody>
                  <a:tcPr marL="68580" marR="68580" marT="0" marB="0"/>
                </a:tc>
                <a:extLst>
                  <a:ext uri="{0D108BD9-81ED-4DB2-BD59-A6C34878D82A}">
                    <a16:rowId xmlns:a16="http://schemas.microsoft.com/office/drawing/2014/main" xmlns="" val="10001"/>
                  </a:ext>
                </a:extLst>
              </a:tr>
              <a:tr h="562610">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Resampling</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The number and type of spatial resampling will impact the radiometric signal</a:t>
                      </a:r>
                    </a:p>
                  </a:txBody>
                  <a:tcPr marL="68580" marR="68580" marT="0" marB="0"/>
                </a:tc>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Minimize the number of resampling operations.</a:t>
                      </a:r>
                    </a:p>
                    <a:p>
                      <a:pPr marL="0" marR="0" algn="l">
                        <a:spcBef>
                          <a:spcPts val="0"/>
                        </a:spcBef>
                        <a:spcAft>
                          <a:spcPts val="0"/>
                        </a:spcAft>
                      </a:pPr>
                      <a:r>
                        <a:rPr lang="en-US" sz="1200" i="0" dirty="0">
                          <a:solidFill>
                            <a:srgbClr val="000000"/>
                          </a:solidFill>
                          <a:effectLst/>
                          <a:latin typeface="+mj-lt"/>
                          <a:ea typeface="Cambria" charset="0"/>
                          <a:cs typeface="Cambria" charset="0"/>
                        </a:rPr>
                        <a:t>Quantify impact of </a:t>
                      </a:r>
                      <a:r>
                        <a:rPr lang="en-US" sz="1200" i="0" dirty="0" err="1">
                          <a:solidFill>
                            <a:srgbClr val="000000"/>
                          </a:solidFill>
                          <a:effectLst/>
                          <a:latin typeface="+mj-lt"/>
                          <a:ea typeface="Cambria" charset="0"/>
                          <a:cs typeface="Cambria" charset="0"/>
                        </a:rPr>
                        <a:t>upsampling</a:t>
                      </a:r>
                      <a:r>
                        <a:rPr lang="en-US" sz="1200" i="0" dirty="0">
                          <a:solidFill>
                            <a:srgbClr val="000000"/>
                          </a:solidFill>
                          <a:effectLst/>
                          <a:latin typeface="+mj-lt"/>
                          <a:ea typeface="Cambria" charset="0"/>
                          <a:cs typeface="Cambria" charset="0"/>
                        </a:rPr>
                        <a:t> or </a:t>
                      </a:r>
                      <a:r>
                        <a:rPr lang="en-US" sz="1200" i="0" dirty="0" err="1">
                          <a:solidFill>
                            <a:srgbClr val="000000"/>
                          </a:solidFill>
                          <a:effectLst/>
                          <a:latin typeface="+mj-lt"/>
                          <a:ea typeface="Cambria" charset="0"/>
                          <a:cs typeface="Cambria" charset="0"/>
                        </a:rPr>
                        <a:t>downsampling</a:t>
                      </a:r>
                      <a:r>
                        <a:rPr lang="en-US" sz="1200" i="0" dirty="0">
                          <a:solidFill>
                            <a:srgbClr val="000000"/>
                          </a:solidFill>
                          <a:effectLst/>
                          <a:latin typeface="+mj-lt"/>
                          <a:ea typeface="Cambria" charset="0"/>
                          <a:cs typeface="Cambria" charset="0"/>
                        </a:rPr>
                        <a:t> on time series analysis for different applications.</a:t>
                      </a:r>
                    </a:p>
                    <a:p>
                      <a:pPr marL="0" marR="0" algn="l">
                        <a:spcBef>
                          <a:spcPts val="0"/>
                        </a:spcBef>
                        <a:spcAft>
                          <a:spcPts val="0"/>
                        </a:spcAft>
                      </a:pPr>
                      <a:r>
                        <a:rPr lang="en-US" sz="1200" i="0" dirty="0">
                          <a:solidFill>
                            <a:srgbClr val="000000"/>
                          </a:solidFill>
                          <a:effectLst/>
                          <a:latin typeface="+mj-lt"/>
                          <a:ea typeface="Cambria" charset="0"/>
                          <a:cs typeface="Cambria" charset="0"/>
                        </a:rPr>
                        <a:t>Document resampling type/method applied.</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861060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22</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Survey</a:t>
            </a:r>
          </a:p>
        </p:txBody>
      </p:sp>
      <p:pic>
        <p:nvPicPr>
          <p:cNvPr id="5" name="Picture 4" descr="../../../../../../Desktop/survey%201-5">
            <a:extLst>
              <a:ext uri="{FF2B5EF4-FFF2-40B4-BE49-F238E27FC236}">
                <a16:creationId xmlns:a16="http://schemas.microsoft.com/office/drawing/2014/main" xmlns="" id="{F8ACE2AE-4170-4A33-8ED8-E98AE52E5F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 y="1911926"/>
            <a:ext cx="3980966" cy="4673411"/>
          </a:xfrm>
          <a:prstGeom prst="rect">
            <a:avLst/>
          </a:prstGeom>
          <a:noFill/>
          <a:ln>
            <a:noFill/>
          </a:ln>
        </p:spPr>
      </p:pic>
      <p:pic>
        <p:nvPicPr>
          <p:cNvPr id="7" name="Picture 6">
            <a:extLst>
              <a:ext uri="{FF2B5EF4-FFF2-40B4-BE49-F238E27FC236}">
                <a16:creationId xmlns:a16="http://schemas.microsoft.com/office/drawing/2014/main" xmlns="" id="{1BEEE1B2-3E20-449C-8E6C-36621483B8A1}"/>
              </a:ext>
            </a:extLst>
          </p:cNvPr>
          <p:cNvPicPr>
            <a:picLocks noChangeAspect="1"/>
          </p:cNvPicPr>
          <p:nvPr/>
        </p:nvPicPr>
        <p:blipFill>
          <a:blip r:embed="rId3"/>
          <a:stretch>
            <a:fillRect/>
          </a:stretch>
        </p:blipFill>
        <p:spPr>
          <a:xfrm>
            <a:off x="4438166" y="3357944"/>
            <a:ext cx="3111984" cy="1652205"/>
          </a:xfrm>
          <a:prstGeom prst="rect">
            <a:avLst/>
          </a:prstGeom>
        </p:spPr>
      </p:pic>
      <p:pic>
        <p:nvPicPr>
          <p:cNvPr id="8" name="Picture 7">
            <a:extLst>
              <a:ext uri="{FF2B5EF4-FFF2-40B4-BE49-F238E27FC236}">
                <a16:creationId xmlns:a16="http://schemas.microsoft.com/office/drawing/2014/main" xmlns="" id="{C0C1A20C-54B8-453E-A8C2-E0A78110802E}"/>
              </a:ext>
            </a:extLst>
          </p:cNvPr>
          <p:cNvPicPr>
            <a:picLocks noChangeAspect="1"/>
          </p:cNvPicPr>
          <p:nvPr/>
        </p:nvPicPr>
        <p:blipFill>
          <a:blip r:embed="rId4"/>
          <a:stretch>
            <a:fillRect/>
          </a:stretch>
        </p:blipFill>
        <p:spPr>
          <a:xfrm>
            <a:off x="4438164" y="1860550"/>
            <a:ext cx="3042135" cy="1640627"/>
          </a:xfrm>
          <a:prstGeom prst="rect">
            <a:avLst/>
          </a:prstGeom>
        </p:spPr>
      </p:pic>
      <p:pic>
        <p:nvPicPr>
          <p:cNvPr id="9" name="Picture 8">
            <a:extLst>
              <a:ext uri="{FF2B5EF4-FFF2-40B4-BE49-F238E27FC236}">
                <a16:creationId xmlns:a16="http://schemas.microsoft.com/office/drawing/2014/main" xmlns="" id="{D606D3C6-0E96-46F7-8F4F-6F3D240166C0}"/>
              </a:ext>
            </a:extLst>
          </p:cNvPr>
          <p:cNvPicPr>
            <a:picLocks noChangeAspect="1"/>
          </p:cNvPicPr>
          <p:nvPr/>
        </p:nvPicPr>
        <p:blipFill>
          <a:blip r:embed="rId5"/>
          <a:stretch>
            <a:fillRect/>
          </a:stretch>
        </p:blipFill>
        <p:spPr>
          <a:xfrm>
            <a:off x="4419113" y="5035139"/>
            <a:ext cx="2164567" cy="1004810"/>
          </a:xfrm>
          <a:prstGeom prst="rect">
            <a:avLst/>
          </a:prstGeom>
        </p:spPr>
      </p:pic>
      <p:pic>
        <p:nvPicPr>
          <p:cNvPr id="10" name="Picture 9">
            <a:extLst>
              <a:ext uri="{FF2B5EF4-FFF2-40B4-BE49-F238E27FC236}">
                <a16:creationId xmlns:a16="http://schemas.microsoft.com/office/drawing/2014/main" xmlns="" id="{A4B9A700-380E-4B0E-9814-1D5264F3A725}"/>
              </a:ext>
            </a:extLst>
          </p:cNvPr>
          <p:cNvPicPr>
            <a:picLocks noChangeAspect="1"/>
          </p:cNvPicPr>
          <p:nvPr/>
        </p:nvPicPr>
        <p:blipFill>
          <a:blip r:embed="rId6"/>
          <a:stretch>
            <a:fillRect/>
          </a:stretch>
        </p:blipFill>
        <p:spPr>
          <a:xfrm>
            <a:off x="6862870" y="5010149"/>
            <a:ext cx="2249044" cy="1029800"/>
          </a:xfrm>
          <a:prstGeom prst="rect">
            <a:avLst/>
          </a:prstGeom>
        </p:spPr>
      </p:pic>
      <p:sp>
        <p:nvSpPr>
          <p:cNvPr id="11" name="TextBox 10">
            <a:extLst>
              <a:ext uri="{FF2B5EF4-FFF2-40B4-BE49-F238E27FC236}">
                <a16:creationId xmlns:a16="http://schemas.microsoft.com/office/drawing/2014/main" xmlns="" id="{21E2D058-3EA8-4E87-9B50-8D00E538547C}"/>
              </a:ext>
            </a:extLst>
          </p:cNvPr>
          <p:cNvSpPr txBox="1"/>
          <p:nvPr/>
        </p:nvSpPr>
        <p:spPr>
          <a:xfrm>
            <a:off x="3990113" y="6329104"/>
            <a:ext cx="177227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Q5: 4 responses</a:t>
            </a:r>
          </a:p>
        </p:txBody>
      </p:sp>
      <p:sp>
        <p:nvSpPr>
          <p:cNvPr id="12" name="TextBox 11">
            <a:extLst>
              <a:ext uri="{FF2B5EF4-FFF2-40B4-BE49-F238E27FC236}">
                <a16:creationId xmlns:a16="http://schemas.microsoft.com/office/drawing/2014/main" xmlns="" id="{2EB593E8-156B-4F12-9632-64EE1214F890}"/>
              </a:ext>
            </a:extLst>
          </p:cNvPr>
          <p:cNvSpPr txBox="1"/>
          <p:nvPr/>
        </p:nvSpPr>
        <p:spPr>
          <a:xfrm>
            <a:off x="3990113" y="2443942"/>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Q1</a:t>
            </a:r>
          </a:p>
        </p:txBody>
      </p:sp>
      <p:sp>
        <p:nvSpPr>
          <p:cNvPr id="13" name="TextBox 12">
            <a:extLst>
              <a:ext uri="{FF2B5EF4-FFF2-40B4-BE49-F238E27FC236}">
                <a16:creationId xmlns:a16="http://schemas.microsoft.com/office/drawing/2014/main" xmlns="" id="{8AA2D462-4511-4615-885D-8D6C02675DD8}"/>
              </a:ext>
            </a:extLst>
          </p:cNvPr>
          <p:cNvSpPr txBox="1"/>
          <p:nvPr/>
        </p:nvSpPr>
        <p:spPr>
          <a:xfrm>
            <a:off x="3990113" y="3956858"/>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Q2</a:t>
            </a:r>
          </a:p>
        </p:txBody>
      </p:sp>
      <p:sp>
        <p:nvSpPr>
          <p:cNvPr id="14" name="TextBox 13">
            <a:extLst>
              <a:ext uri="{FF2B5EF4-FFF2-40B4-BE49-F238E27FC236}">
                <a16:creationId xmlns:a16="http://schemas.microsoft.com/office/drawing/2014/main" xmlns="" id="{2A639212-401B-4297-BD78-42C73B01229E}"/>
              </a:ext>
            </a:extLst>
          </p:cNvPr>
          <p:cNvSpPr txBox="1"/>
          <p:nvPr/>
        </p:nvSpPr>
        <p:spPr>
          <a:xfrm>
            <a:off x="3990113" y="5345088"/>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Q3</a:t>
            </a:r>
          </a:p>
        </p:txBody>
      </p:sp>
      <p:sp>
        <p:nvSpPr>
          <p:cNvPr id="15" name="TextBox 14">
            <a:extLst>
              <a:ext uri="{FF2B5EF4-FFF2-40B4-BE49-F238E27FC236}">
                <a16:creationId xmlns:a16="http://schemas.microsoft.com/office/drawing/2014/main" xmlns="" id="{CF81894D-DDDB-4CDD-8A60-EFA92FC0554A}"/>
              </a:ext>
            </a:extLst>
          </p:cNvPr>
          <p:cNvSpPr txBox="1"/>
          <p:nvPr/>
        </p:nvSpPr>
        <p:spPr>
          <a:xfrm>
            <a:off x="6550426" y="5345088"/>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Q4</a:t>
            </a:r>
          </a:p>
        </p:txBody>
      </p:sp>
      <p:sp>
        <p:nvSpPr>
          <p:cNvPr id="16" name="Shape 51">
            <a:extLst>
              <a:ext uri="{FF2B5EF4-FFF2-40B4-BE49-F238E27FC236}">
                <a16:creationId xmlns:a16="http://schemas.microsoft.com/office/drawing/2014/main" xmlns="" id="{360493E4-CB40-4210-BB0D-B59207F1C720}"/>
              </a:ext>
            </a:extLst>
          </p:cNvPr>
          <p:cNvSpPr txBox="1">
            <a:spLocks/>
          </p:cNvSpPr>
          <p:nvPr/>
        </p:nvSpPr>
        <p:spPr>
          <a:xfrm>
            <a:off x="685799" y="1219201"/>
            <a:ext cx="8458201" cy="62977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0"/>
              </a:spcBef>
              <a:buSzTx/>
              <a:buFontTx/>
              <a:buNone/>
              <a:defRPr/>
            </a:pPr>
            <a:r>
              <a:rPr lang="en-US" sz="1600" dirty="0"/>
              <a:t>MRI Survey provides the user community an opportunity to contribute lessons learned and best practices. The survey is preliminary and tested within the team.</a:t>
            </a:r>
          </a:p>
        </p:txBody>
      </p:sp>
    </p:spTree>
    <p:extLst>
      <p:ext uri="{BB962C8B-B14F-4D97-AF65-F5344CB8AC3E}">
        <p14:creationId xmlns:p14="http://schemas.microsoft.com/office/powerpoint/2010/main" val="20481915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23</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Survey</a:t>
            </a:r>
          </a:p>
        </p:txBody>
      </p:sp>
      <p:sp>
        <p:nvSpPr>
          <p:cNvPr id="17" name="Shape 51">
            <a:extLst>
              <a:ext uri="{FF2B5EF4-FFF2-40B4-BE49-F238E27FC236}">
                <a16:creationId xmlns:a16="http://schemas.microsoft.com/office/drawing/2014/main" xmlns="" id="{EC56A024-C965-4D81-8D4A-FA85E6A31FFB}"/>
              </a:ext>
            </a:extLst>
          </p:cNvPr>
          <p:cNvSpPr txBox="1">
            <a:spLocks/>
          </p:cNvSpPr>
          <p:nvPr/>
        </p:nvSpPr>
        <p:spPr>
          <a:xfrm>
            <a:off x="684018" y="1113611"/>
            <a:ext cx="8459982" cy="87078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0"/>
              </a:spcBef>
              <a:buSzTx/>
              <a:buFontTx/>
              <a:buNone/>
              <a:defRPr/>
            </a:pPr>
            <a:r>
              <a:rPr lang="en-US" sz="1600" dirty="0"/>
              <a:t>Seeks to discover users exploring the use of multi-sensor data stream.</a:t>
            </a:r>
          </a:p>
          <a:p>
            <a:pPr marL="117475" indent="-117475" defTabSz="914400">
              <a:spcBef>
                <a:spcPts val="0"/>
              </a:spcBef>
              <a:buSzTx/>
              <a:defRPr/>
            </a:pPr>
            <a:r>
              <a:rPr lang="en-US" sz="1600" dirty="0"/>
              <a:t>What methodologies are used to achieve interoperability?</a:t>
            </a:r>
          </a:p>
          <a:p>
            <a:pPr marL="117475" indent="-117475" defTabSz="914400">
              <a:spcBef>
                <a:spcPts val="0"/>
              </a:spcBef>
              <a:buSzTx/>
              <a:defRPr/>
            </a:pPr>
            <a:r>
              <a:rPr lang="en-US" sz="1600" dirty="0"/>
              <a:t>What are the uncertainty requirements? </a:t>
            </a:r>
          </a:p>
        </p:txBody>
      </p:sp>
      <p:pic>
        <p:nvPicPr>
          <p:cNvPr id="18" name="Picture 17" descr="../../../../../../Desktop/survey%206-10">
            <a:extLst>
              <a:ext uri="{FF2B5EF4-FFF2-40B4-BE49-F238E27FC236}">
                <a16:creationId xmlns:a16="http://schemas.microsoft.com/office/drawing/2014/main" xmlns="" id="{1758ABE2-5535-45F5-BF79-7F9FA5A71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5129"/>
            <a:ext cx="3938017" cy="4673413"/>
          </a:xfrm>
          <a:prstGeom prst="rect">
            <a:avLst/>
          </a:prstGeom>
          <a:noFill/>
          <a:ln>
            <a:noFill/>
          </a:ln>
        </p:spPr>
      </p:pic>
      <p:sp>
        <p:nvSpPr>
          <p:cNvPr id="19" name="TextBox 18">
            <a:extLst>
              <a:ext uri="{FF2B5EF4-FFF2-40B4-BE49-F238E27FC236}">
                <a16:creationId xmlns:a16="http://schemas.microsoft.com/office/drawing/2014/main" xmlns="" id="{33E55ED5-E7A4-4EB8-89D4-59FCF0366CCF}"/>
              </a:ext>
            </a:extLst>
          </p:cNvPr>
          <p:cNvSpPr txBox="1"/>
          <p:nvPr/>
        </p:nvSpPr>
        <p:spPr>
          <a:xfrm>
            <a:off x="4066277" y="2019100"/>
            <a:ext cx="177227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Q6: 4 responses</a:t>
            </a:r>
          </a:p>
        </p:txBody>
      </p:sp>
      <p:sp>
        <p:nvSpPr>
          <p:cNvPr id="20" name="TextBox 19">
            <a:extLst>
              <a:ext uri="{FF2B5EF4-FFF2-40B4-BE49-F238E27FC236}">
                <a16:creationId xmlns:a16="http://schemas.microsoft.com/office/drawing/2014/main" xmlns="" id="{41EF5C4B-DE81-465F-A7FB-732A0F929B53}"/>
              </a:ext>
            </a:extLst>
          </p:cNvPr>
          <p:cNvSpPr txBox="1"/>
          <p:nvPr/>
        </p:nvSpPr>
        <p:spPr>
          <a:xfrm>
            <a:off x="4066277" y="2520555"/>
            <a:ext cx="177227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Q7: 4 responses</a:t>
            </a:r>
          </a:p>
        </p:txBody>
      </p:sp>
      <p:pic>
        <p:nvPicPr>
          <p:cNvPr id="21" name="Picture 20">
            <a:extLst>
              <a:ext uri="{FF2B5EF4-FFF2-40B4-BE49-F238E27FC236}">
                <a16:creationId xmlns:a16="http://schemas.microsoft.com/office/drawing/2014/main" xmlns="" id="{1D912C9F-2F73-4E58-A0CD-4A6D1ABE109D}"/>
              </a:ext>
            </a:extLst>
          </p:cNvPr>
          <p:cNvPicPr>
            <a:picLocks noChangeAspect="1"/>
          </p:cNvPicPr>
          <p:nvPr/>
        </p:nvPicPr>
        <p:blipFill>
          <a:blip r:embed="rId3"/>
          <a:stretch>
            <a:fillRect/>
          </a:stretch>
        </p:blipFill>
        <p:spPr>
          <a:xfrm>
            <a:off x="4722618" y="4379983"/>
            <a:ext cx="3034283" cy="1503656"/>
          </a:xfrm>
          <a:prstGeom prst="rect">
            <a:avLst/>
          </a:prstGeom>
        </p:spPr>
      </p:pic>
      <p:sp>
        <p:nvSpPr>
          <p:cNvPr id="22" name="TextBox 21">
            <a:extLst>
              <a:ext uri="{FF2B5EF4-FFF2-40B4-BE49-F238E27FC236}">
                <a16:creationId xmlns:a16="http://schemas.microsoft.com/office/drawing/2014/main" xmlns="" id="{A4FCB943-125B-4260-9354-0120E0B6FB20}"/>
              </a:ext>
            </a:extLst>
          </p:cNvPr>
          <p:cNvSpPr txBox="1"/>
          <p:nvPr/>
        </p:nvSpPr>
        <p:spPr>
          <a:xfrm>
            <a:off x="4066277" y="3308465"/>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Q8</a:t>
            </a:r>
          </a:p>
        </p:txBody>
      </p:sp>
      <p:sp>
        <p:nvSpPr>
          <p:cNvPr id="23" name="TextBox 22">
            <a:extLst>
              <a:ext uri="{FF2B5EF4-FFF2-40B4-BE49-F238E27FC236}">
                <a16:creationId xmlns:a16="http://schemas.microsoft.com/office/drawing/2014/main" xmlns="" id="{AF43A38A-17B3-4EBB-95EB-3CEECD322EBF}"/>
              </a:ext>
            </a:extLst>
          </p:cNvPr>
          <p:cNvSpPr txBox="1"/>
          <p:nvPr/>
        </p:nvSpPr>
        <p:spPr>
          <a:xfrm>
            <a:off x="4066277" y="4875013"/>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Q9</a:t>
            </a:r>
          </a:p>
        </p:txBody>
      </p:sp>
      <p:sp>
        <p:nvSpPr>
          <p:cNvPr id="24" name="TextBox 23">
            <a:extLst>
              <a:ext uri="{FF2B5EF4-FFF2-40B4-BE49-F238E27FC236}">
                <a16:creationId xmlns:a16="http://schemas.microsoft.com/office/drawing/2014/main" xmlns="" id="{C63D917A-E8AB-4882-8F08-3177E6EEFDF4}"/>
              </a:ext>
            </a:extLst>
          </p:cNvPr>
          <p:cNvSpPr txBox="1"/>
          <p:nvPr/>
        </p:nvSpPr>
        <p:spPr>
          <a:xfrm>
            <a:off x="4066277" y="6200378"/>
            <a:ext cx="180273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Q10: 1 response</a:t>
            </a:r>
          </a:p>
        </p:txBody>
      </p:sp>
      <p:pic>
        <p:nvPicPr>
          <p:cNvPr id="25" name="Picture 24">
            <a:extLst>
              <a:ext uri="{FF2B5EF4-FFF2-40B4-BE49-F238E27FC236}">
                <a16:creationId xmlns:a16="http://schemas.microsoft.com/office/drawing/2014/main" xmlns="" id="{A13B65D7-A94B-4791-A473-26C34E6A6E95}"/>
              </a:ext>
            </a:extLst>
          </p:cNvPr>
          <p:cNvPicPr>
            <a:picLocks noChangeAspect="1"/>
          </p:cNvPicPr>
          <p:nvPr/>
        </p:nvPicPr>
        <p:blipFill>
          <a:blip r:embed="rId4"/>
          <a:stretch>
            <a:fillRect/>
          </a:stretch>
        </p:blipFill>
        <p:spPr>
          <a:xfrm>
            <a:off x="4722618" y="2980832"/>
            <a:ext cx="2588426" cy="1240782"/>
          </a:xfrm>
          <a:prstGeom prst="rect">
            <a:avLst/>
          </a:prstGeom>
        </p:spPr>
      </p:pic>
    </p:spTree>
    <p:extLst>
      <p:ext uri="{BB962C8B-B14F-4D97-AF65-F5344CB8AC3E}">
        <p14:creationId xmlns:p14="http://schemas.microsoft.com/office/powerpoint/2010/main" val="29505728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pic>
        <p:nvPicPr>
          <p:cNvPr id="9" name="Picture 8">
            <a:extLst>
              <a:ext uri="{FF2B5EF4-FFF2-40B4-BE49-F238E27FC236}">
                <a16:creationId xmlns:a16="http://schemas.microsoft.com/office/drawing/2014/main" xmlns="" id="{6781A5CE-67F6-413A-B18F-E6C84F3ADB37}"/>
              </a:ext>
            </a:extLst>
          </p:cNvPr>
          <p:cNvPicPr>
            <a:picLocks noChangeAspect="1"/>
          </p:cNvPicPr>
          <p:nvPr/>
        </p:nvPicPr>
        <p:blipFill>
          <a:blip r:embed="rId3"/>
          <a:stretch>
            <a:fillRect/>
          </a:stretch>
        </p:blipFill>
        <p:spPr>
          <a:xfrm>
            <a:off x="1580908" y="1240534"/>
            <a:ext cx="5982184" cy="5846066"/>
          </a:xfrm>
          <a:prstGeom prst="rect">
            <a:avLst/>
          </a:prstGeom>
        </p:spPr>
      </p:pic>
    </p:spTree>
    <p:extLst>
      <p:ext uri="{BB962C8B-B14F-4D97-AF65-F5344CB8AC3E}">
        <p14:creationId xmlns:p14="http://schemas.microsoft.com/office/powerpoint/2010/main" val="5220616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pic>
        <p:nvPicPr>
          <p:cNvPr id="3" name="Picture 2">
            <a:extLst>
              <a:ext uri="{FF2B5EF4-FFF2-40B4-BE49-F238E27FC236}">
                <a16:creationId xmlns:a16="http://schemas.microsoft.com/office/drawing/2014/main" xmlns="" id="{81411896-6F0F-46A5-962C-7CDC71228FD9}"/>
              </a:ext>
            </a:extLst>
          </p:cNvPr>
          <p:cNvPicPr>
            <a:picLocks noChangeAspect="1"/>
          </p:cNvPicPr>
          <p:nvPr/>
        </p:nvPicPr>
        <p:blipFill>
          <a:blip r:embed="rId3"/>
          <a:stretch>
            <a:fillRect/>
          </a:stretch>
        </p:blipFill>
        <p:spPr>
          <a:xfrm>
            <a:off x="1487353" y="1371600"/>
            <a:ext cx="6169295" cy="5029200"/>
          </a:xfrm>
          <a:prstGeom prst="rect">
            <a:avLst/>
          </a:prstGeom>
        </p:spPr>
      </p:pic>
    </p:spTree>
    <p:extLst>
      <p:ext uri="{BB962C8B-B14F-4D97-AF65-F5344CB8AC3E}">
        <p14:creationId xmlns:p14="http://schemas.microsoft.com/office/powerpoint/2010/main" val="27842361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xmlns="" id="{ED71368C-509F-4F43-A3BF-88C44C7C0B05}"/>
              </a:ext>
            </a:extLst>
          </p:cNvPr>
          <p:cNvSpPr>
            <a:spLocks noGrp="1"/>
          </p:cNvSpPr>
          <p:nvPr>
            <p:ph type="sldNum" sz="quarter" idx="2"/>
          </p:nvPr>
        </p:nvSpPr>
        <p:spPr/>
        <p:txBody>
          <a:bodyPr/>
          <a:lstStyle/>
          <a:p>
            <a:fld id="{86CB4B4D-7CA3-9044-876B-883B54F8677D}" type="slidenum">
              <a:rPr lang="uk-UA" smtClean="0"/>
              <a:pPr/>
              <a:t>3</a:t>
            </a:fld>
            <a:endParaRPr lang="uk-UA" dirty="0"/>
          </a:p>
        </p:txBody>
      </p:sp>
      <p:sp>
        <p:nvSpPr>
          <p:cNvPr id="36" name="Text Placeholder 1"/>
          <p:cNvSpPr txBox="1">
            <a:spLocks noGrp="1"/>
          </p:cNvSpPr>
          <p:nvPr>
            <p:ph sz="quarter" idx="10"/>
          </p:nvPr>
        </p:nvSpPr>
        <p:spPr>
          <a:xfrm>
            <a:off x="723900" y="1139480"/>
            <a:ext cx="7696201" cy="764812"/>
          </a:xfrm>
        </p:spPr>
        <p:txBody>
          <a:bodyPr/>
          <a:lstStyle/>
          <a:p>
            <a:pPr marL="0" indent="0" algn="ctr">
              <a:buNone/>
            </a:pPr>
            <a:r>
              <a:rPr lang="en-US" sz="1800" b="1" dirty="0"/>
              <a:t>User feedback is critical for full exploitation of EO data informing current implementations and future directions</a:t>
            </a:r>
          </a:p>
        </p:txBody>
      </p:sp>
      <p:grpSp>
        <p:nvGrpSpPr>
          <p:cNvPr id="46" name="Group 9"/>
          <p:cNvGrpSpPr/>
          <p:nvPr/>
        </p:nvGrpSpPr>
        <p:grpSpPr>
          <a:xfrm>
            <a:off x="1064263" y="2387042"/>
            <a:ext cx="6748134" cy="4426895"/>
            <a:chOff x="-267341" y="0"/>
            <a:chExt cx="6748132" cy="4426893"/>
          </a:xfrm>
        </p:grpSpPr>
        <p:grpSp>
          <p:nvGrpSpPr>
            <p:cNvPr id="39" name="Oval 4"/>
            <p:cNvGrpSpPr/>
            <p:nvPr/>
          </p:nvGrpSpPr>
          <p:grpSpPr>
            <a:xfrm>
              <a:off x="-267341" y="198785"/>
              <a:ext cx="3730783" cy="2553469"/>
              <a:chOff x="-267341" y="0"/>
              <a:chExt cx="3730782" cy="2553468"/>
            </a:xfrm>
          </p:grpSpPr>
          <p:sp>
            <p:nvSpPr>
              <p:cNvPr id="37" name="Oval"/>
              <p:cNvSpPr/>
              <p:nvPr/>
            </p:nvSpPr>
            <p:spPr>
              <a:xfrm>
                <a:off x="-267341" y="0"/>
                <a:ext cx="3730782" cy="2553468"/>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defRPr sz="1600" u="sng"/>
                </a:pPr>
                <a:endParaRPr/>
              </a:p>
            </p:txBody>
          </p:sp>
          <p:sp>
            <p:nvSpPr>
              <p:cNvPr id="38" name="Future Data Architectures…"/>
              <p:cNvSpPr txBox="1"/>
              <p:nvPr/>
            </p:nvSpPr>
            <p:spPr>
              <a:xfrm>
                <a:off x="243575" y="280905"/>
                <a:ext cx="2556883" cy="20620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defRPr sz="1600">
                    <a:latin typeface="Avenir Heavy"/>
                    <a:ea typeface="Avenir Heavy"/>
                    <a:cs typeface="Avenir Heavy"/>
                    <a:sym typeface="Avenir Heavy"/>
                  </a:defRPr>
                </a:pPr>
                <a:r>
                  <a:rPr b="1" dirty="0">
                    <a:latin typeface="+mj-lt"/>
                  </a:rPr>
                  <a:t>Future Data Architectures</a:t>
                </a:r>
              </a:p>
              <a:p>
                <a:pPr marL="285750" indent="-285750">
                  <a:buSzPct val="100000"/>
                  <a:buChar char="-"/>
                  <a:defRPr sz="1600"/>
                </a:pPr>
                <a:r>
                  <a:rPr dirty="0"/>
                  <a:t>CARD4L-compliant data </a:t>
                </a:r>
                <a:r>
                  <a:rPr u="sng" dirty="0"/>
                  <a:t>feed </a:t>
                </a:r>
                <a:r>
                  <a:rPr dirty="0"/>
                  <a:t>FDAs</a:t>
                </a:r>
              </a:p>
              <a:p>
                <a:pPr marL="285750" indent="-285750">
                  <a:buSzPct val="100000"/>
                  <a:buChar char="-"/>
                  <a:defRPr sz="1600"/>
                </a:pPr>
                <a:r>
                  <a:rPr dirty="0"/>
                  <a:t>MRI identifies</a:t>
                </a:r>
                <a:r>
                  <a:rPr u="sng" dirty="0"/>
                  <a:t> good practices </a:t>
                </a:r>
                <a:r>
                  <a:rPr dirty="0"/>
                  <a:t>for</a:t>
                </a:r>
                <a:r>
                  <a:rPr u="sng" dirty="0"/>
                  <a:t> </a:t>
                </a:r>
                <a:r>
                  <a:rPr dirty="0"/>
                  <a:t>implementation of</a:t>
                </a:r>
                <a:r>
                  <a:rPr u="sng" dirty="0"/>
                  <a:t> multi-sensor </a:t>
                </a:r>
                <a:r>
                  <a:rPr dirty="0"/>
                  <a:t>data sets</a:t>
                </a:r>
              </a:p>
            </p:txBody>
          </p:sp>
        </p:grpSp>
        <p:grpSp>
          <p:nvGrpSpPr>
            <p:cNvPr id="42" name="Oval 5"/>
            <p:cNvGrpSpPr/>
            <p:nvPr/>
          </p:nvGrpSpPr>
          <p:grpSpPr>
            <a:xfrm>
              <a:off x="2854932" y="0"/>
              <a:ext cx="3625859" cy="2899703"/>
              <a:chOff x="-1" y="0"/>
              <a:chExt cx="3625858" cy="2899702"/>
            </a:xfrm>
          </p:grpSpPr>
          <p:sp>
            <p:nvSpPr>
              <p:cNvPr id="40" name="Oval"/>
              <p:cNvSpPr/>
              <p:nvPr/>
            </p:nvSpPr>
            <p:spPr>
              <a:xfrm>
                <a:off x="-1" y="0"/>
                <a:ext cx="3625858" cy="2899702"/>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marL="117475" indent="-117475">
                  <a:defRPr sz="1600"/>
                </a:pPr>
                <a:endParaRPr/>
              </a:p>
            </p:txBody>
          </p:sp>
          <p:sp>
            <p:nvSpPr>
              <p:cNvPr id="41" name="Moderate Resolution Interoperability…"/>
              <p:cNvSpPr txBox="1"/>
              <p:nvPr/>
            </p:nvSpPr>
            <p:spPr>
              <a:xfrm>
                <a:off x="603544" y="463163"/>
                <a:ext cx="2898238" cy="2062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defRPr sz="1600">
                    <a:latin typeface="Avenir Heavy"/>
                    <a:ea typeface="Avenir Heavy"/>
                    <a:cs typeface="Avenir Heavy"/>
                    <a:sym typeface="Avenir Heavy"/>
                  </a:defRPr>
                </a:pPr>
                <a:r>
                  <a:rPr b="1" dirty="0">
                    <a:latin typeface="+mj-lt"/>
                  </a:rPr>
                  <a:t>Moderate Resolution Interoperability</a:t>
                </a:r>
              </a:p>
              <a:p>
                <a:pPr marL="117475" indent="-117475">
                  <a:defRPr sz="1600"/>
                </a:pPr>
                <a:r>
                  <a:rPr dirty="0"/>
                  <a:t>-	Addresses how to </a:t>
                </a:r>
                <a:r>
                  <a:rPr u="sng" dirty="0"/>
                  <a:t>combine data / scientific methods</a:t>
                </a:r>
                <a:r>
                  <a:rPr dirty="0"/>
                  <a:t> to maximize interoperability</a:t>
                </a:r>
              </a:p>
              <a:p>
                <a:pPr marL="117475" lvl="2" indent="-117475">
                  <a:buSzPct val="100000"/>
                  <a:buChar char="-"/>
                  <a:defRPr sz="1600"/>
                </a:pPr>
                <a:r>
                  <a:rPr dirty="0"/>
                  <a:t>CARD4L is the first step</a:t>
                </a:r>
              </a:p>
              <a:p>
                <a:pPr marL="117475" lvl="2" indent="-117475">
                  <a:defRPr sz="1600"/>
                </a:pPr>
                <a:r>
                  <a:rPr dirty="0"/>
                  <a:t>-	MRI provides feedback to CARD4L </a:t>
                </a:r>
              </a:p>
            </p:txBody>
          </p:sp>
        </p:grpSp>
        <p:grpSp>
          <p:nvGrpSpPr>
            <p:cNvPr id="45" name="Oval 6"/>
            <p:cNvGrpSpPr/>
            <p:nvPr/>
          </p:nvGrpSpPr>
          <p:grpSpPr>
            <a:xfrm>
              <a:off x="821793" y="2552886"/>
              <a:ext cx="4164759" cy="1874007"/>
              <a:chOff x="0" y="0"/>
              <a:chExt cx="4164758" cy="1874006"/>
            </a:xfrm>
          </p:grpSpPr>
          <p:sp>
            <p:nvSpPr>
              <p:cNvPr id="43" name="Oval"/>
              <p:cNvSpPr/>
              <p:nvPr/>
            </p:nvSpPr>
            <p:spPr>
              <a:xfrm>
                <a:off x="0" y="-1"/>
                <a:ext cx="4164759" cy="1874008"/>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defRPr sz="1600"/>
                </a:pPr>
                <a:endParaRPr/>
              </a:p>
            </p:txBody>
          </p:sp>
          <p:sp>
            <p:nvSpPr>
              <p:cNvPr id="44" name="CEOS Analysis Ready Data for Land…"/>
              <p:cNvSpPr txBox="1"/>
              <p:nvPr/>
            </p:nvSpPr>
            <p:spPr>
              <a:xfrm>
                <a:off x="349699" y="268416"/>
                <a:ext cx="3759634" cy="13371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p>
                <a:pPr>
                  <a:defRPr sz="1600">
                    <a:latin typeface="Avenir Heavy"/>
                    <a:ea typeface="Avenir Heavy"/>
                    <a:cs typeface="Avenir Heavy"/>
                    <a:sym typeface="Avenir Heavy"/>
                  </a:defRPr>
                </a:pPr>
                <a:r>
                  <a:rPr b="1" dirty="0">
                    <a:latin typeface="+mj-lt"/>
                  </a:rPr>
                  <a:t>CEOS Analysis Ready Data for Land</a:t>
                </a:r>
              </a:p>
              <a:p>
                <a:pPr marL="285750" indent="-285750">
                  <a:buSzPct val="100000"/>
                  <a:buChar char="-"/>
                  <a:defRPr sz="1600" u="sng"/>
                </a:pPr>
                <a:r>
                  <a:rPr u="none" dirty="0"/>
                  <a:t>Product family specifications </a:t>
                </a:r>
                <a:r>
                  <a:rPr dirty="0"/>
                  <a:t>facilitate uptake of EO data by the user community</a:t>
                </a:r>
              </a:p>
            </p:txBody>
          </p:sp>
        </p:grpSp>
      </p:grpSp>
      <p:sp>
        <p:nvSpPr>
          <p:cNvPr id="48" name="Straight Arrow Connector 17"/>
          <p:cNvSpPr/>
          <p:nvPr/>
        </p:nvSpPr>
        <p:spPr>
          <a:xfrm rot="5400000" flipH="1" flipV="1">
            <a:off x="3886669" y="1055319"/>
            <a:ext cx="641256" cy="2660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2060"/>
            </a:solidFill>
            <a:headEnd type="stealth"/>
          </a:ln>
        </p:spPr>
        <p:txBody>
          <a:bodyPr lIns="45718" tIns="45718" rIns="45718" bIns="45718" anchor="ctr"/>
          <a:lstStyle/>
          <a:p>
            <a:endParaRPr/>
          </a:p>
        </p:txBody>
      </p:sp>
      <p:sp>
        <p:nvSpPr>
          <p:cNvPr id="49" name="Straight Arrow Connector 17"/>
          <p:cNvSpPr/>
          <p:nvPr/>
        </p:nvSpPr>
        <p:spPr>
          <a:xfrm rot="3600000">
            <a:off x="6674639" y="4260457"/>
            <a:ext cx="748512" cy="20668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2060"/>
            </a:solidFill>
            <a:headEnd type="stealth"/>
          </a:ln>
        </p:spPr>
        <p:txBody>
          <a:bodyPr lIns="45718" tIns="45718" rIns="45718" bIns="45718" anchor="ctr"/>
          <a:lstStyle/>
          <a:p>
            <a:endParaRPr/>
          </a:p>
        </p:txBody>
      </p:sp>
      <p:sp>
        <p:nvSpPr>
          <p:cNvPr id="50" name="Straight Arrow Connector 17"/>
          <p:cNvSpPr/>
          <p:nvPr/>
        </p:nvSpPr>
        <p:spPr>
          <a:xfrm rot="16200000">
            <a:off x="4044121" y="623876"/>
            <a:ext cx="665431" cy="3312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B050"/>
            </a:solidFill>
            <a:prstDash val="sysDash"/>
            <a:tailEnd type="stealth"/>
          </a:ln>
        </p:spPr>
        <p:txBody>
          <a:bodyPr lIns="45718" tIns="45718" rIns="45718" bIns="45718" anchor="ctr"/>
          <a:lstStyle/>
          <a:p>
            <a:endParaRPr/>
          </a:p>
        </p:txBody>
      </p:sp>
      <p:sp>
        <p:nvSpPr>
          <p:cNvPr id="51" name="Straight Arrow Connector 17"/>
          <p:cNvSpPr/>
          <p:nvPr/>
        </p:nvSpPr>
        <p:spPr>
          <a:xfrm rot="3600000">
            <a:off x="6782368" y="4108752"/>
            <a:ext cx="824090" cy="2311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B050"/>
            </a:solidFill>
            <a:prstDash val="sysDash"/>
            <a:tailEnd type="stealth"/>
          </a:ln>
        </p:spPr>
        <p:txBody>
          <a:bodyPr lIns="45718" tIns="45718" rIns="45718" bIns="45718" anchor="ctr"/>
          <a:lstStyle/>
          <a:p>
            <a:endParaRPr/>
          </a:p>
        </p:txBody>
      </p:sp>
      <p:sp>
        <p:nvSpPr>
          <p:cNvPr id="52" name="Straight Arrow Connector 17"/>
          <p:cNvSpPr/>
          <p:nvPr/>
        </p:nvSpPr>
        <p:spPr>
          <a:xfrm rot="16200000" flipH="1">
            <a:off x="897370" y="4796945"/>
            <a:ext cx="1614584" cy="822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31750">
            <a:solidFill>
              <a:srgbClr val="00B050"/>
            </a:solidFill>
            <a:prstDash val="sysDash"/>
            <a:tailEnd type="stealth"/>
          </a:ln>
        </p:spPr>
        <p:txBody>
          <a:bodyPr lIns="45718" tIns="45718" rIns="45718" bIns="45718" anchor="ctr"/>
          <a:lstStyle/>
          <a:p>
            <a:endParaRPr/>
          </a:p>
        </p:txBody>
      </p:sp>
      <p:sp>
        <p:nvSpPr>
          <p:cNvPr id="19" name="Content Placeholder 3">
            <a:extLst>
              <a:ext uri="{FF2B5EF4-FFF2-40B4-BE49-F238E27FC236}">
                <a16:creationId xmlns:a16="http://schemas.microsoft.com/office/drawing/2014/main" xmlns="" id="{CD1D2D5A-802C-46A4-884D-FF8BB47E3AAC}"/>
              </a:ext>
            </a:extLst>
          </p:cNvPr>
          <p:cNvSpPr txBox="1">
            <a:spLocks/>
          </p:cNvSpPr>
          <p:nvPr/>
        </p:nvSpPr>
        <p:spPr>
          <a:xfrm>
            <a:off x="1828800" y="0"/>
            <a:ext cx="7315200" cy="1139480"/>
          </a:xfrm>
          <a:prstGeom prst="rect">
            <a:avLst/>
          </a:prstGeom>
        </p:spPr>
        <p:txBody>
          <a:bodyPr anchor="ct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a:spcBef>
                <a:spcPts val="0"/>
              </a:spcBef>
              <a:buNone/>
            </a:pPr>
            <a:r>
              <a:rPr lang="en-US" sz="2800" b="1" dirty="0">
                <a:solidFill>
                  <a:schemeClr val="bg1"/>
                </a:solidFill>
              </a:rPr>
              <a:t>FDA, CARD4L, and MRI Synergy</a:t>
            </a:r>
          </a:p>
        </p:txBody>
      </p:sp>
    </p:spTree>
    <p:extLst>
      <p:ext uri="{BB962C8B-B14F-4D97-AF65-F5344CB8AC3E}">
        <p14:creationId xmlns:p14="http://schemas.microsoft.com/office/powerpoint/2010/main" val="265352859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0"/>
                                  </p:stCondLst>
                                  <p:iterate>
                                    <p:tmAbs val="0"/>
                                  </p:iterate>
                                  <p:childTnLst>
                                    <p:set>
                                      <p:cBhvr>
                                        <p:cTn id="10" fill="hold"/>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p:tmAbs val="0"/>
                                  </p:iterate>
                                  <p:childTnLst>
                                    <p:set>
                                      <p:cBhvr>
                                        <p:cTn id="15" fill="hold"/>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p:tmAbs val="0"/>
                                  </p:iterate>
                                  <p:childTnLst>
                                    <p:set>
                                      <p:cBhvr>
                                        <p:cTn id="19" fill="hold"/>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1000"/>
                            </p:stCondLst>
                            <p:childTnLst>
                              <p:par>
                                <p:cTn id="22" presetID="22" presetClass="entr" presetSubtype="1" fill="hold" grpId="0" nodeType="afterEffect">
                                  <p:stCondLst>
                                    <p:cond delay="0"/>
                                  </p:stCondLst>
                                  <p:iterate>
                                    <p:tmAbs val="0"/>
                                  </p:iterate>
                                  <p:childTnLst>
                                    <p:set>
                                      <p:cBhvr>
                                        <p:cTn id="23" fill="hold"/>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dvAuto="0"/>
      <p:bldP spid="49" grpId="0" animBg="1" advAuto="0"/>
      <p:bldP spid="50" grpId="0" animBg="1" advAuto="0"/>
      <p:bldP spid="51" grpId="0" animBg="1" advAuto="0"/>
      <p:bldP spid="5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Moderate Resolution Sensor</a:t>
            </a:r>
          </a:p>
          <a:p>
            <a:r>
              <a:rPr lang="en-US" sz="2800" b="1" dirty="0"/>
              <a:t>Interoperability (MRI) Initiative</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latin typeface="+mj-ea"/>
                <a:ea typeface="+mj-ea"/>
              </a:rPr>
              <a:t>2017 Deliverables</a:t>
            </a:r>
          </a:p>
          <a:p>
            <a:pPr lvl="1" defTabSz="914400"/>
            <a:r>
              <a:rPr lang="en-US" sz="2000" dirty="0">
                <a:latin typeface="+mj-ea"/>
                <a:ea typeface="+mj-ea"/>
              </a:rPr>
              <a:t>Framework for moderate (10-100m) resolution interoperability for the creation and use of multi-sensor data streams</a:t>
            </a:r>
          </a:p>
          <a:p>
            <a:pPr lvl="1" defTabSz="914400"/>
            <a:r>
              <a:rPr lang="en-US" sz="2000" dirty="0">
                <a:latin typeface="+mj-ea"/>
                <a:ea typeface="+mj-ea"/>
              </a:rPr>
              <a:t>Harmonized Landsat Sentinel-2 (HLS) case study identifies and summarizes lessons learned of the HLS data product</a:t>
            </a:r>
          </a:p>
          <a:p>
            <a:pPr defTabSz="914400"/>
            <a:endParaRPr lang="en-US" sz="1000" dirty="0">
              <a:latin typeface="+mj-ea"/>
              <a:ea typeface="+mj-ea"/>
            </a:endParaRPr>
          </a:p>
          <a:p>
            <a:pPr defTabSz="914400"/>
            <a:r>
              <a:rPr lang="en-US" dirty="0">
                <a:latin typeface="+mj-ea"/>
                <a:ea typeface="+mj-ea"/>
              </a:rPr>
              <a:t>Additional Activities</a:t>
            </a:r>
          </a:p>
          <a:p>
            <a:pPr lvl="1" defTabSz="914400"/>
            <a:r>
              <a:rPr lang="en-US" sz="2000" dirty="0">
                <a:latin typeface="+mj-ea"/>
                <a:ea typeface="+mj-ea"/>
              </a:rPr>
              <a:t>Vegetation dynamics monitoring use case study with HLS data explores the relationship between spatial resolution, temporal resolution and vegetation type</a:t>
            </a:r>
          </a:p>
          <a:p>
            <a:pPr lvl="1" defTabSz="914400"/>
            <a:r>
              <a:rPr lang="en-US" sz="2000" dirty="0">
                <a:latin typeface="+mj-ea"/>
                <a:ea typeface="+mj-ea"/>
              </a:rPr>
              <a:t>MRI Survey searches for examples of multi-sensor analysis throughout the user community</a:t>
            </a:r>
            <a:endParaRPr lang="en-US" sz="1600" dirty="0">
              <a:latin typeface="+mj-ea"/>
              <a:ea typeface="+mj-ea"/>
            </a:endParaRPr>
          </a:p>
        </p:txBody>
      </p:sp>
    </p:spTree>
    <p:extLst>
      <p:ext uri="{BB962C8B-B14F-4D97-AF65-F5344CB8AC3E}">
        <p14:creationId xmlns:p14="http://schemas.microsoft.com/office/powerpoint/2010/main" val="6671246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MRI Framework Document</a:t>
            </a:r>
          </a:p>
        </p:txBody>
      </p:sp>
      <p:pic>
        <p:nvPicPr>
          <p:cNvPr id="3" name="Picture 2">
            <a:extLst>
              <a:ext uri="{FF2B5EF4-FFF2-40B4-BE49-F238E27FC236}">
                <a16:creationId xmlns:a16="http://schemas.microsoft.com/office/drawing/2014/main" xmlns="" id="{018862A9-F703-4A2D-AD3D-C3C05BA31404}"/>
              </a:ext>
            </a:extLst>
          </p:cNvPr>
          <p:cNvPicPr>
            <a:picLocks noChangeAspect="1"/>
          </p:cNvPicPr>
          <p:nvPr/>
        </p:nvPicPr>
        <p:blipFill>
          <a:blip r:embed="rId2"/>
          <a:stretch>
            <a:fillRect/>
          </a:stretch>
        </p:blipFill>
        <p:spPr>
          <a:xfrm>
            <a:off x="2667000" y="1143000"/>
            <a:ext cx="4961447" cy="5715000"/>
          </a:xfrm>
          <a:prstGeom prst="rect">
            <a:avLst/>
          </a:prstGeom>
        </p:spPr>
      </p:pic>
    </p:spTree>
    <p:extLst>
      <p:ext uri="{BB962C8B-B14F-4D97-AF65-F5344CB8AC3E}">
        <p14:creationId xmlns:p14="http://schemas.microsoft.com/office/powerpoint/2010/main" val="1531008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153401" cy="5075128"/>
          </a:xfrm>
          <a:prstGeom prst="rect">
            <a:avLst/>
          </a:prstGeo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endParaRPr lang="en-US" dirty="0">
              <a:latin typeface="+mj-ea"/>
              <a:ea typeface="+mj-ea"/>
            </a:endParaRPr>
          </a:p>
        </p:txBody>
      </p:sp>
      <p:sp>
        <p:nvSpPr>
          <p:cNvPr id="6" name="Title 1">
            <a:extLst>
              <a:ext uri="{FF2B5EF4-FFF2-40B4-BE49-F238E27FC236}">
                <a16:creationId xmlns:a16="http://schemas.microsoft.com/office/drawing/2014/main" xmlns="" id="{52CE035B-3500-448D-938A-692690FB9275}"/>
              </a:ext>
            </a:extLst>
          </p:cNvPr>
          <p:cNvSpPr txBox="1">
            <a:spLocks/>
          </p:cNvSpPr>
          <p:nvPr/>
        </p:nvSpPr>
        <p:spPr>
          <a:xfrm>
            <a:off x="1905000" y="0"/>
            <a:ext cx="7239000" cy="1143000"/>
          </a:xfrm>
        </p:spPr>
        <p:txBody>
          <a:bodyPr anchor="ct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dirty="0"/>
              <a:t>MRI Framework</a:t>
            </a:r>
            <a:br>
              <a:rPr lang="en-US" dirty="0"/>
            </a:br>
            <a:r>
              <a:rPr lang="en-US" sz="1800" dirty="0"/>
              <a:t>An Application-Specific, Conceptual Evaluation Tool</a:t>
            </a:r>
          </a:p>
        </p:txBody>
      </p:sp>
      <p:sp>
        <p:nvSpPr>
          <p:cNvPr id="7" name="Content Placeholder 8">
            <a:extLst>
              <a:ext uri="{FF2B5EF4-FFF2-40B4-BE49-F238E27FC236}">
                <a16:creationId xmlns:a16="http://schemas.microsoft.com/office/drawing/2014/main" xmlns="" id="{B702C845-4036-4AC0-BFA4-6277BBD7AEB4}"/>
              </a:ext>
            </a:extLst>
          </p:cNvPr>
          <p:cNvSpPr txBox="1">
            <a:spLocks/>
          </p:cNvSpPr>
          <p:nvPr/>
        </p:nvSpPr>
        <p:spPr>
          <a:xfrm>
            <a:off x="5638800" y="1303020"/>
            <a:ext cx="3505200" cy="5326379"/>
          </a:xfr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17475" indent="-117475" defTabSz="914400"/>
            <a:r>
              <a:rPr lang="en-US" sz="1350" dirty="0"/>
              <a:t>Framework organized into 4 components:</a:t>
            </a:r>
          </a:p>
          <a:p>
            <a:pPr marL="569913" lvl="1" indent="-112713" defTabSz="914400"/>
            <a:r>
              <a:rPr lang="en-US" sz="1200" dirty="0"/>
              <a:t>General Metadata</a:t>
            </a:r>
          </a:p>
          <a:p>
            <a:pPr marL="569913" lvl="1" indent="-112713" defTabSz="914400"/>
            <a:r>
              <a:rPr lang="en-US" sz="1200" dirty="0"/>
              <a:t>Per-pixel Metadata</a:t>
            </a:r>
          </a:p>
          <a:p>
            <a:pPr marL="569913" lvl="1" indent="-112713" defTabSz="914400"/>
            <a:r>
              <a:rPr lang="en-US" sz="1200" dirty="0"/>
              <a:t>Data Measurements</a:t>
            </a:r>
          </a:p>
          <a:p>
            <a:pPr marL="569913" lvl="1" indent="-112713" defTabSz="914400"/>
            <a:r>
              <a:rPr lang="en-US" sz="1200" dirty="0"/>
              <a:t>Geolocation</a:t>
            </a:r>
          </a:p>
          <a:p>
            <a:pPr marL="117475" indent="-117475" defTabSz="914400"/>
            <a:r>
              <a:rPr lang="en-US" sz="1350" dirty="0"/>
              <a:t>Within each component are a set of interoperability items for which application-specific Threshold and Target requirements (with uncertainties) are identified</a:t>
            </a:r>
          </a:p>
          <a:p>
            <a:pPr marL="569913" lvl="1" indent="-112713" defTabSz="914400"/>
            <a:r>
              <a:rPr lang="en-US" sz="1200" dirty="0"/>
              <a:t>Threshold = agreed-upon, acceptable minimum value or characteristic</a:t>
            </a:r>
          </a:p>
          <a:p>
            <a:pPr marL="569913" lvl="1" indent="-112713" defTabSz="914400"/>
            <a:r>
              <a:rPr lang="en-US" sz="1200" dirty="0"/>
              <a:t>Target = the goal (ideal characteristic or measure) for which producers and users are striving</a:t>
            </a:r>
          </a:p>
          <a:p>
            <a:pPr marL="117475" indent="-117475" defTabSz="914400"/>
            <a:r>
              <a:rPr lang="en-US" sz="1350" dirty="0"/>
              <a:t>Verifications are conducted on each item (actual measurements compared to pre-determined Thresholds/Targets), results documented</a:t>
            </a:r>
          </a:p>
          <a:p>
            <a:pPr marL="117475" indent="-117475" defTabSz="914400"/>
            <a:r>
              <a:rPr lang="en-US" sz="1350" dirty="0"/>
              <a:t>Next Steps are proposed to increase product interoperability where gaps exist</a:t>
            </a:r>
          </a:p>
        </p:txBody>
      </p:sp>
      <p:pic>
        <p:nvPicPr>
          <p:cNvPr id="8" name="Picture 7">
            <a:extLst>
              <a:ext uri="{FF2B5EF4-FFF2-40B4-BE49-F238E27FC236}">
                <a16:creationId xmlns:a16="http://schemas.microsoft.com/office/drawing/2014/main" xmlns="" id="{426995DD-52DF-4A02-8046-08DC2AC007C0}"/>
              </a:ext>
            </a:extLst>
          </p:cNvPr>
          <p:cNvPicPr>
            <a:picLocks noChangeAspect="1"/>
          </p:cNvPicPr>
          <p:nvPr/>
        </p:nvPicPr>
        <p:blipFill rotWithShape="1">
          <a:blip r:embed="rId2"/>
          <a:srcRect b="5208"/>
          <a:stretch/>
        </p:blipFill>
        <p:spPr>
          <a:xfrm>
            <a:off x="64648" y="1668804"/>
            <a:ext cx="5570152" cy="4503396"/>
          </a:xfrm>
          <a:prstGeom prst="rect">
            <a:avLst/>
          </a:prstGeom>
        </p:spPr>
      </p:pic>
    </p:spTree>
    <p:extLst>
      <p:ext uri="{BB962C8B-B14F-4D97-AF65-F5344CB8AC3E}">
        <p14:creationId xmlns:p14="http://schemas.microsoft.com/office/powerpoint/2010/main" val="3861553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graphicFrame>
        <p:nvGraphicFramePr>
          <p:cNvPr id="5" name="Table 4"/>
          <p:cNvGraphicFramePr>
            <a:graphicFrameLocks noGrp="1"/>
          </p:cNvGraphicFramePr>
          <p:nvPr>
            <p:extLst>
              <p:ext uri="{D42A27DB-BD31-4B8C-83A1-F6EECF244321}">
                <p14:modId xmlns:p14="http://schemas.microsoft.com/office/powerpoint/2010/main" val="571839730"/>
              </p:ext>
            </p:extLst>
          </p:nvPr>
        </p:nvGraphicFramePr>
        <p:xfrm>
          <a:off x="190948" y="1218669"/>
          <a:ext cx="8534400" cy="5202309"/>
        </p:xfrm>
        <a:graphic>
          <a:graphicData uri="http://schemas.openxmlformats.org/drawingml/2006/table">
            <a:tbl>
              <a:tblPr bandRow="1">
                <a:tableStyleId>{5940675A-B579-460E-94D1-54222C63F5DA}</a:tableStyleId>
              </a:tblPr>
              <a:tblGrid>
                <a:gridCol w="6858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44196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5334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685800">
                  <a:extLst>
                    <a:ext uri="{9D8B030D-6E8A-4147-A177-3AD203B41FA5}">
                      <a16:colId xmlns:a16="http://schemas.microsoft.com/office/drawing/2014/main" xmlns="" val="20006"/>
                    </a:ext>
                  </a:extLst>
                </a:gridCol>
              </a:tblGrid>
              <a:tr h="187825">
                <a:tc>
                  <a:txBody>
                    <a:bodyPr/>
                    <a:lstStyle/>
                    <a:p>
                      <a:pPr marL="0" marR="0" algn="ctr">
                        <a:spcBef>
                          <a:spcPts val="0"/>
                        </a:spcBef>
                        <a:spcAft>
                          <a:spcPts val="0"/>
                        </a:spcAft>
                      </a:pPr>
                      <a:r>
                        <a:rPr lang="en-US" sz="900" b="1" dirty="0">
                          <a:effectLst/>
                          <a:latin typeface="Cambria" charset="0"/>
                          <a:ea typeface="Cambria" charset="0"/>
                          <a:cs typeface="Cambria" charset="0"/>
                        </a:rPr>
                        <a:t>Component</a:t>
                      </a:r>
                      <a:endParaRPr lang="en-US" sz="900" b="1"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ctr">
                        <a:spcBef>
                          <a:spcPts val="0"/>
                        </a:spcBef>
                        <a:spcAft>
                          <a:spcPts val="0"/>
                        </a:spcAft>
                      </a:pPr>
                      <a:r>
                        <a:rPr lang="en-US" sz="900" b="1" dirty="0">
                          <a:effectLst/>
                          <a:latin typeface="Cambria" charset="0"/>
                          <a:ea typeface="Cambria" charset="0"/>
                          <a:cs typeface="Cambria" charset="0"/>
                        </a:rPr>
                        <a:t>Items</a:t>
                      </a:r>
                      <a:endParaRPr lang="en-US" sz="900" b="1"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ctr">
                        <a:spcBef>
                          <a:spcPts val="0"/>
                        </a:spcBef>
                        <a:spcAft>
                          <a:spcPts val="0"/>
                        </a:spcAft>
                      </a:pPr>
                      <a:r>
                        <a:rPr lang="en-US" sz="900" b="1" dirty="0">
                          <a:effectLst/>
                          <a:latin typeface="Cambria" charset="0"/>
                          <a:ea typeface="Cambria" charset="0"/>
                          <a:cs typeface="Cambria" charset="0"/>
                        </a:rPr>
                        <a:t>Descriptions</a:t>
                      </a:r>
                      <a:endParaRPr lang="en-US" sz="900" b="1" dirty="0">
                        <a:solidFill>
                          <a:srgbClr val="000000"/>
                        </a:solidFill>
                        <a:effectLst/>
                        <a:latin typeface="Cambria" charset="0"/>
                        <a:ea typeface="Cambria" charset="0"/>
                        <a:cs typeface="Cambria" charset="0"/>
                      </a:endParaRP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Threshold</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Target</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Verification</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Next Steps</a:t>
                      </a:r>
                    </a:p>
                  </a:txBody>
                  <a:tcPr marL="29694" marR="29694" marT="0" marB="0">
                    <a:solidFill>
                      <a:schemeClr val="accent5">
                        <a:lumMod val="40000"/>
                        <a:lumOff val="60000"/>
                      </a:schemeClr>
                    </a:solidFill>
                  </a:tcPr>
                </a:tc>
                <a:extLst>
                  <a:ext uri="{0D108BD9-81ED-4DB2-BD59-A6C34878D82A}">
                    <a16:rowId xmlns:a16="http://schemas.microsoft.com/office/drawing/2014/main" xmlns="" val="10000"/>
                  </a:ext>
                </a:extLst>
              </a:tr>
              <a:tr h="455480">
                <a:tc rowSpan="9">
                  <a:txBody>
                    <a:bodyPr/>
                    <a:lstStyle/>
                    <a:p>
                      <a:pPr marL="0" marR="0" algn="l">
                        <a:spcBef>
                          <a:spcPts val="0"/>
                        </a:spcBef>
                        <a:spcAft>
                          <a:spcPts val="0"/>
                        </a:spcAft>
                      </a:pPr>
                      <a:r>
                        <a:rPr lang="en-US" sz="900" dirty="0">
                          <a:effectLst/>
                          <a:latin typeface="Cambria" charset="0"/>
                          <a:ea typeface="Cambria" charset="0"/>
                          <a:cs typeface="Cambria" charset="0"/>
                        </a:rPr>
                        <a:t>General Metadata</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Coordinate Reference System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Both products are projected to a UTM/WGS84 map projection. HLS merged products are produced as 30-meter products using the Sentinel-2 tile system. Individual products are available at native resolution prior to resampling Sentinel-2 to 30 meters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algn="l"/>
                      <a:r>
                        <a:rPr lang="en-US" sz="900" dirty="0">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1"/>
                  </a:ext>
                </a:extLst>
              </a:tr>
              <a:tr h="79708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Reference grid accuracy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Landsat data are </a:t>
                      </a:r>
                      <a:r>
                        <a:rPr lang="en-US" sz="900" dirty="0" err="1">
                          <a:effectLst/>
                          <a:latin typeface="Cambria" charset="0"/>
                          <a:ea typeface="Cambria" charset="0"/>
                          <a:cs typeface="Cambria" charset="0"/>
                        </a:rPr>
                        <a:t>georegistered</a:t>
                      </a:r>
                      <a:r>
                        <a:rPr lang="en-US" sz="900" dirty="0">
                          <a:effectLst/>
                          <a:latin typeface="Cambria" charset="0"/>
                          <a:ea typeface="Cambria" charset="0"/>
                          <a:cs typeface="Cambria" charset="0"/>
                        </a:rPr>
                        <a:t> to the GLS reference database, which contains errors of up to 36m. Sentinel-2</a:t>
                      </a:r>
                      <a:r>
                        <a:rPr lang="en-US" sz="900" baseline="0" dirty="0">
                          <a:effectLst/>
                          <a:latin typeface="Cambria" charset="0"/>
                          <a:ea typeface="Cambria" charset="0"/>
                          <a:cs typeface="Cambria" charset="0"/>
                        </a:rPr>
                        <a:t> data are systematically corrected.</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GLS RMSE</a:t>
                      </a:r>
                      <a:r>
                        <a:rPr lang="en-US" sz="900" baseline="0" dirty="0">
                          <a:solidFill>
                            <a:srgbClr val="000000"/>
                          </a:solidFill>
                          <a:effectLst/>
                          <a:latin typeface="Cambria" charset="0"/>
                          <a:ea typeface="Cambria" charset="0"/>
                          <a:cs typeface="Cambria" charset="0"/>
                        </a:rPr>
                        <a:t> 25m</a:t>
                      </a:r>
                    </a:p>
                    <a:p>
                      <a:pPr marL="0" marR="0" algn="l">
                        <a:spcBef>
                          <a:spcPts val="0"/>
                        </a:spcBef>
                        <a:spcAft>
                          <a:spcPts val="0"/>
                        </a:spcAft>
                      </a:pPr>
                      <a:r>
                        <a:rPr lang="en-US" sz="900" baseline="0" dirty="0">
                          <a:solidFill>
                            <a:srgbClr val="000000"/>
                          </a:solidFill>
                          <a:effectLst/>
                          <a:latin typeface="Cambria" charset="0"/>
                          <a:ea typeface="Cambria" charset="0"/>
                          <a:cs typeface="Cambria" charset="0"/>
                        </a:rPr>
                        <a:t>Sentinel-2 uses no reference image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Use common reference grid (GRI)</a:t>
                      </a:r>
                    </a:p>
                  </a:txBody>
                  <a:tcPr marL="29694" marR="29694" marT="0" marB="0"/>
                </a:tc>
                <a:tc>
                  <a:txBody>
                    <a:bodyPr/>
                    <a:lstStyle/>
                    <a:p>
                      <a:pPr marL="0" marR="0" algn="l">
                        <a:spcBef>
                          <a:spcPts val="0"/>
                        </a:spcBef>
                        <a:spcAft>
                          <a:spcPts val="0"/>
                        </a:spcAft>
                      </a:pPr>
                      <a:r>
                        <a:rPr lang="en-US" sz="900" dirty="0" err="1">
                          <a:solidFill>
                            <a:srgbClr val="000000"/>
                          </a:solidFill>
                          <a:effectLst/>
                          <a:latin typeface="Cambria" charset="0"/>
                          <a:ea typeface="Cambria" charset="0"/>
                          <a:cs typeface="Cambria" charset="0"/>
                        </a:rPr>
                        <a:t>Geolocational</a:t>
                      </a:r>
                      <a:r>
                        <a:rPr lang="en-US" sz="900" baseline="0" dirty="0">
                          <a:solidFill>
                            <a:srgbClr val="000000"/>
                          </a:solidFill>
                          <a:effectLst/>
                          <a:latin typeface="Cambria" charset="0"/>
                          <a:ea typeface="Cambria" charset="0"/>
                          <a:cs typeface="Cambria" charset="0"/>
                        </a:rPr>
                        <a:t> accuracy estimated with high resolution images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Sentinel-2</a:t>
                      </a:r>
                      <a:r>
                        <a:rPr lang="en-US" sz="900" baseline="0" dirty="0">
                          <a:solidFill>
                            <a:srgbClr val="000000"/>
                          </a:solidFill>
                          <a:effectLst/>
                          <a:latin typeface="Cambria" charset="0"/>
                          <a:ea typeface="Cambria" charset="0"/>
                          <a:cs typeface="Cambria" charset="0"/>
                        </a:rPr>
                        <a:t> Global Reference Image</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2"/>
                  </a:ext>
                </a:extLst>
              </a:tr>
              <a:tr h="251658">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Geometric accuracy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L30 products have error of &lt;12m (CE90)</a:t>
                      </a:r>
                      <a:r>
                        <a:rPr lang="en-US" sz="900" baseline="0" dirty="0">
                          <a:effectLst/>
                          <a:latin typeface="Cambria" charset="0"/>
                          <a:ea typeface="Cambria" charset="0"/>
                          <a:cs typeface="Cambria" charset="0"/>
                        </a:rPr>
                        <a:t> relative to the GLS reference database.</a:t>
                      </a:r>
                      <a:r>
                        <a:rPr lang="en-US" sz="900" dirty="0">
                          <a:effectLst/>
                          <a:latin typeface="Cambria" charset="0"/>
                          <a:ea typeface="Cambria" charset="0"/>
                          <a:cs typeface="Cambria" charset="0"/>
                        </a:rPr>
                        <a:t> S30 products have absolute geodetic error &lt;10.5m (2s).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L30 &lt;12m</a:t>
                      </a:r>
                      <a:r>
                        <a:rPr lang="en-US" sz="900" baseline="0" dirty="0">
                          <a:solidFill>
                            <a:srgbClr val="000000"/>
                          </a:solidFill>
                          <a:effectLst/>
                          <a:latin typeface="Cambria" charset="0"/>
                          <a:ea typeface="Cambria" charset="0"/>
                          <a:cs typeface="Cambria" charset="0"/>
                        </a:rPr>
                        <a:t> (CE90)</a:t>
                      </a:r>
                    </a:p>
                    <a:p>
                      <a:pPr marL="0" marR="0" algn="l">
                        <a:spcBef>
                          <a:spcPts val="0"/>
                        </a:spcBef>
                        <a:spcAft>
                          <a:spcPts val="0"/>
                        </a:spcAft>
                      </a:pPr>
                      <a:r>
                        <a:rPr lang="en-US" sz="900" baseline="0" dirty="0">
                          <a:solidFill>
                            <a:srgbClr val="000000"/>
                          </a:solidFill>
                          <a:effectLst/>
                          <a:latin typeface="Cambria" charset="0"/>
                          <a:ea typeface="Cambria" charset="0"/>
                          <a:cs typeface="Cambria" charset="0"/>
                        </a:rPr>
                        <a:t>S30 &lt;10.5m (2s)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algn="l"/>
                      <a:r>
                        <a:rPr lang="en-US" sz="900" dirty="0">
                          <a:latin typeface="Cambria" charset="0"/>
                          <a:ea typeface="Cambria" charset="0"/>
                          <a:cs typeface="Cambria" charset="0"/>
                        </a:rPr>
                        <a:t>1/3 pixel</a:t>
                      </a:r>
                      <a:r>
                        <a:rPr lang="en-US" sz="900" baseline="0" dirty="0">
                          <a:latin typeface="Cambria" charset="0"/>
                          <a:ea typeface="Cambria" charset="0"/>
                          <a:cs typeface="Cambria" charset="0"/>
                        </a:rPr>
                        <a:t> rule of thumb</a:t>
                      </a:r>
                      <a:endParaRPr lang="en-US" sz="900" dirty="0">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Landsat</a:t>
                      </a:r>
                      <a:r>
                        <a:rPr lang="en-US" sz="900" baseline="0" dirty="0">
                          <a:solidFill>
                            <a:srgbClr val="000000"/>
                          </a:solidFill>
                          <a:effectLst/>
                          <a:latin typeface="Cambria" charset="0"/>
                          <a:ea typeface="Cambria" charset="0"/>
                          <a:cs typeface="Cambria" charset="0"/>
                        </a:rPr>
                        <a:t> relative to GLS. Sentinel-2 relative to reference images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Cambria" charset="0"/>
                          <a:ea typeface="Cambria" charset="0"/>
                          <a:cs typeface="Cambria" charset="0"/>
                        </a:rPr>
                        <a:t>Sentinel-2</a:t>
                      </a:r>
                      <a:r>
                        <a:rPr lang="en-US" sz="900" baseline="0" dirty="0">
                          <a:solidFill>
                            <a:srgbClr val="000000"/>
                          </a:solidFill>
                          <a:effectLst/>
                          <a:latin typeface="Cambria" charset="0"/>
                          <a:ea typeface="Cambria" charset="0"/>
                          <a:cs typeface="Cambria" charset="0"/>
                        </a:rPr>
                        <a:t> Global Reference Image</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3"/>
                  </a:ext>
                </a:extLst>
              </a:tr>
              <a:tr h="22773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Spectral bands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common bands are coastal aerosol, blue, green, red, NIR, SWIR1, and SWIR2. Other bands are available for analysis.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4"/>
                  </a:ext>
                </a:extLst>
              </a:tr>
              <a:tr h="79538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Spectral response curves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Sentinel-2 MSI band passes are quite similar to those of Landsat-8 OLI, for those bands in common between both instruments.  The near-infrared (MSI Band 8a) and shortwave bands in particular are nearly identical.  The MSI green band is slightly broader in comparison to OLI, while the red band is shifted ~15nm to the shorter end of the spectrum.  </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5"/>
                  </a:ext>
                </a:extLst>
              </a:tr>
              <a:tr h="56934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Radiometric Accuracy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Sentinel-2 MSI has a at-sensor</a:t>
                      </a:r>
                      <a:r>
                        <a:rPr lang="en-US" sz="900" baseline="0" dirty="0">
                          <a:effectLst/>
                          <a:latin typeface="Cambria" charset="0"/>
                          <a:ea typeface="Cambria" charset="0"/>
                          <a:cs typeface="Cambria" charset="0"/>
                        </a:rPr>
                        <a:t> </a:t>
                      </a:r>
                      <a:r>
                        <a:rPr lang="en-US" sz="900" dirty="0">
                          <a:effectLst/>
                          <a:latin typeface="Cambria" charset="0"/>
                          <a:ea typeface="Cambria" charset="0"/>
                          <a:cs typeface="Cambria" charset="0"/>
                        </a:rPr>
                        <a:t>radiometric stability (</a:t>
                      </a:r>
                      <a:r>
                        <a:rPr lang="en-US" sz="900" dirty="0" err="1">
                          <a:effectLst/>
                          <a:latin typeface="Cambria" charset="0"/>
                          <a:ea typeface="Cambria" charset="0"/>
                          <a:cs typeface="Cambria" charset="0"/>
                        </a:rPr>
                        <a:t>ie</a:t>
                      </a:r>
                      <a:r>
                        <a:rPr lang="en-US" sz="900" dirty="0">
                          <a:effectLst/>
                          <a:latin typeface="Cambria" charset="0"/>
                          <a:ea typeface="Cambria" charset="0"/>
                          <a:cs typeface="Cambria" charset="0"/>
                        </a:rPr>
                        <a:t>. uniform target over multiple overpasses) requirement of better than 1% (2s) while Landsat 8 OLI has a requirement of better than 0.5% (2s). MSI and OLI agree to within 1.5% with the exception of the coastal aerosol and blue bands.</a:t>
                      </a:r>
                      <a:endParaRPr lang="en-US" sz="900" dirty="0">
                        <a:solidFill>
                          <a:srgbClr val="000000"/>
                        </a:solidFill>
                        <a:effectLst/>
                        <a:latin typeface="Cambria" charset="0"/>
                        <a:ea typeface="Cambria" charset="0"/>
                        <a:cs typeface="Cambria" charset="0"/>
                      </a:endParaRPr>
                    </a:p>
                  </a:txBody>
                  <a:tcPr marL="29694" marR="29694" marT="0" marB="0"/>
                </a:tc>
                <a:tc gridSpan="2">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Minimal</a:t>
                      </a:r>
                      <a:r>
                        <a:rPr lang="en-US" sz="900" baseline="0" dirty="0">
                          <a:solidFill>
                            <a:srgbClr val="000000"/>
                          </a:solidFill>
                          <a:effectLst/>
                          <a:latin typeface="Cambria" charset="0"/>
                          <a:ea typeface="Cambria" charset="0"/>
                          <a:cs typeface="Cambria" charset="0"/>
                        </a:rPr>
                        <a:t> within overall error budget</a:t>
                      </a:r>
                      <a:endParaRPr lang="en-US" sz="900" dirty="0">
                        <a:solidFill>
                          <a:srgbClr val="000000"/>
                        </a:solidFill>
                        <a:effectLst/>
                        <a:latin typeface="Cambria" charset="0"/>
                        <a:ea typeface="Cambria" charset="0"/>
                        <a:cs typeface="Cambria" charset="0"/>
                      </a:endParaRPr>
                    </a:p>
                  </a:txBody>
                  <a:tcPr marL="29694" marR="29694" marT="0" marB="0"/>
                </a:tc>
                <a:tc hMerge="1">
                  <a:txBody>
                    <a:bodyPr/>
                    <a:lstStyle/>
                    <a:p>
                      <a:endParaRPr lang="en-US"/>
                    </a:p>
                  </a:txBody>
                  <a:tcPr/>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Uniform targets</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Continued</a:t>
                      </a:r>
                      <a:r>
                        <a:rPr lang="en-US" sz="900" baseline="0" dirty="0">
                          <a:solidFill>
                            <a:srgbClr val="000000"/>
                          </a:solidFill>
                          <a:effectLst/>
                          <a:latin typeface="Cambria" charset="0"/>
                          <a:ea typeface="Cambria" charset="0"/>
                          <a:cs typeface="Cambria" charset="0"/>
                        </a:rPr>
                        <a:t> coordinated cross calibration</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6"/>
                  </a:ext>
                </a:extLst>
              </a:tr>
              <a:tr h="68321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Revisit time &amp; lifetime</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Given swath overlap and average cloud cover, a cloud-free HLS observation (either L30 or S30) can be expected every 15-20 days over the humid tropics, and every 5-10 days over mid-latitude agricultural regions.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10- 20</a:t>
                      </a:r>
                      <a:r>
                        <a:rPr lang="en-US" sz="900" baseline="0" dirty="0">
                          <a:solidFill>
                            <a:srgbClr val="000000"/>
                          </a:solidFill>
                          <a:effectLst/>
                          <a:latin typeface="Cambria" charset="0"/>
                          <a:ea typeface="Cambria" charset="0"/>
                          <a:cs typeface="Cambria" charset="0"/>
                        </a:rPr>
                        <a:t>-day Sentinel-2a and 16-day Landsat revisit</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algn="l"/>
                      <a:r>
                        <a:rPr lang="en-US" sz="900" dirty="0">
                          <a:latin typeface="Cambria" charset="0"/>
                          <a:ea typeface="Cambria" charset="0"/>
                          <a:cs typeface="Cambria" charset="0"/>
                        </a:rPr>
                        <a:t>Add Sentinel-2b and global</a:t>
                      </a:r>
                      <a:r>
                        <a:rPr lang="en-US" sz="900" baseline="0" dirty="0">
                          <a:latin typeface="Cambria" charset="0"/>
                          <a:ea typeface="Cambria" charset="0"/>
                          <a:cs typeface="Cambria" charset="0"/>
                        </a:rPr>
                        <a:t> 10-day</a:t>
                      </a:r>
                      <a:endParaRPr lang="en-US" sz="900" dirty="0">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7"/>
                  </a:ext>
                </a:extLst>
              </a:tr>
              <a:tr h="22773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Field of View</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Landsat 8 FOV is 15° and the Sentinel-2 FOV is 21°. View angle differences for some ground targets can differ by up to 18.5°</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8"/>
                  </a:ext>
                </a:extLst>
              </a:tr>
              <a:tr h="227739">
                <a:tc vMerge="1">
                  <a:txBody>
                    <a:bodyPr/>
                    <a:lstStyle/>
                    <a:p>
                      <a:endParaRPr lang="en-US"/>
                    </a:p>
                  </a:txBody>
                  <a:tcPr/>
                </a:tc>
                <a:tc>
                  <a:txBody>
                    <a:bodyPr/>
                    <a:lstStyle/>
                    <a:p>
                      <a:pPr marL="0" marR="0" algn="l">
                        <a:spcBef>
                          <a:spcPts val="0"/>
                        </a:spcBef>
                        <a:spcAft>
                          <a:spcPts val="0"/>
                        </a:spcAft>
                      </a:pPr>
                      <a:r>
                        <a:rPr lang="en-US" sz="900">
                          <a:effectLst/>
                          <a:latin typeface="Cambria" charset="0"/>
                          <a:ea typeface="Cambria" charset="0"/>
                          <a:cs typeface="Cambria" charset="0"/>
                        </a:rPr>
                        <a:t>Mean Local Time</a:t>
                      </a:r>
                      <a:endParaRPr lang="en-US" sz="90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average mean local time for Landsat 8 is 10:11 and for Sentinel-2 is 10:30. Minimal impact on radiometry.</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4143026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graphicFrame>
        <p:nvGraphicFramePr>
          <p:cNvPr id="5" name="Table 4"/>
          <p:cNvGraphicFramePr>
            <a:graphicFrameLocks noGrp="1"/>
          </p:cNvGraphicFramePr>
          <p:nvPr>
            <p:extLst>
              <p:ext uri="{D42A27DB-BD31-4B8C-83A1-F6EECF244321}">
                <p14:modId xmlns:p14="http://schemas.microsoft.com/office/powerpoint/2010/main" val="921021785"/>
              </p:ext>
            </p:extLst>
          </p:nvPr>
        </p:nvGraphicFramePr>
        <p:xfrm>
          <a:off x="228600" y="1148097"/>
          <a:ext cx="8839200" cy="5320570"/>
        </p:xfrm>
        <a:graphic>
          <a:graphicData uri="http://schemas.openxmlformats.org/drawingml/2006/table">
            <a:tbl>
              <a:tblPr bandRow="1">
                <a:tableStyleId>{5940675A-B579-460E-94D1-54222C63F5DA}</a:tableStyleId>
              </a:tblPr>
              <a:tblGrid>
                <a:gridCol w="8382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41148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tblGrid>
              <a:tr h="213807">
                <a:tc>
                  <a:txBody>
                    <a:bodyPr/>
                    <a:lstStyle/>
                    <a:p>
                      <a:pPr marL="0" marR="0" algn="ctr">
                        <a:spcBef>
                          <a:spcPts val="0"/>
                        </a:spcBef>
                        <a:spcAft>
                          <a:spcPts val="0"/>
                        </a:spcAft>
                      </a:pPr>
                      <a:r>
                        <a:rPr lang="en-US" sz="1000" b="1" dirty="0">
                          <a:effectLst/>
                          <a:latin typeface="Cambria" charset="0"/>
                          <a:ea typeface="Cambria" charset="0"/>
                          <a:cs typeface="Cambria" charset="0"/>
                        </a:rPr>
                        <a:t>Component</a:t>
                      </a:r>
                      <a:endParaRPr lang="en-US" sz="1000" b="1"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ctr">
                        <a:spcBef>
                          <a:spcPts val="0"/>
                        </a:spcBef>
                        <a:spcAft>
                          <a:spcPts val="0"/>
                        </a:spcAft>
                      </a:pPr>
                      <a:r>
                        <a:rPr lang="en-US" sz="1000" b="1" dirty="0">
                          <a:effectLst/>
                          <a:latin typeface="Cambria" charset="0"/>
                          <a:ea typeface="Cambria" charset="0"/>
                          <a:cs typeface="Cambria" charset="0"/>
                        </a:rPr>
                        <a:t>Items</a:t>
                      </a:r>
                      <a:endParaRPr lang="en-US" sz="1000" b="1"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ctr">
                        <a:spcBef>
                          <a:spcPts val="0"/>
                        </a:spcBef>
                        <a:spcAft>
                          <a:spcPts val="0"/>
                        </a:spcAft>
                      </a:pPr>
                      <a:r>
                        <a:rPr lang="en-US" sz="1000" b="1" dirty="0">
                          <a:effectLst/>
                          <a:latin typeface="Cambria" charset="0"/>
                          <a:ea typeface="Cambria" charset="0"/>
                          <a:cs typeface="Cambria" charset="0"/>
                        </a:rPr>
                        <a:t>Descriptions</a:t>
                      </a:r>
                      <a:endParaRPr lang="en-US" sz="1000" b="1" dirty="0">
                        <a:solidFill>
                          <a:srgbClr val="000000"/>
                        </a:solidFill>
                        <a:effectLst/>
                        <a:latin typeface="Cambria" charset="0"/>
                        <a:ea typeface="Cambria" charset="0"/>
                        <a:cs typeface="Cambria" charset="0"/>
                      </a:endParaRP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Threshold</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Target</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Verification</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Next Steps</a:t>
                      </a:r>
                    </a:p>
                  </a:txBody>
                  <a:tcPr marL="29694" marR="29694" marT="0" marB="0">
                    <a:solidFill>
                      <a:schemeClr val="accent5">
                        <a:lumMod val="40000"/>
                        <a:lumOff val="60000"/>
                      </a:schemeClr>
                    </a:solidFill>
                  </a:tcPr>
                </a:tc>
                <a:extLst>
                  <a:ext uri="{0D108BD9-81ED-4DB2-BD59-A6C34878D82A}">
                    <a16:rowId xmlns:a16="http://schemas.microsoft.com/office/drawing/2014/main" xmlns="" val="10000"/>
                  </a:ext>
                </a:extLst>
              </a:tr>
              <a:tr h="388865">
                <a:tc rowSpan="8">
                  <a:txBody>
                    <a:bodyPr/>
                    <a:lstStyle/>
                    <a:p>
                      <a:pPr marL="0" marR="0" algn="l">
                        <a:spcBef>
                          <a:spcPts val="0"/>
                        </a:spcBef>
                        <a:spcAft>
                          <a:spcPts val="0"/>
                        </a:spcAft>
                      </a:pPr>
                      <a:r>
                        <a:rPr lang="en-US" sz="900" dirty="0">
                          <a:effectLst/>
                          <a:latin typeface="Cambria" charset="0"/>
                          <a:ea typeface="Cambria" charset="0"/>
                          <a:cs typeface="Cambria" charset="0"/>
                        </a:rPr>
                        <a:t>Per-Pixel Metadata</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Clouds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clouds. The lack of a thermal band on Sentinel-2 increases errors of omission and commission. </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a:t>
                      </a:r>
                      <a:r>
                        <a:rPr lang="en-US" sz="900" baseline="0" dirty="0">
                          <a:solidFill>
                            <a:srgbClr val="000000"/>
                          </a:solidFill>
                          <a:effectLst/>
                          <a:latin typeface="Cambria" charset="0"/>
                          <a:ea typeface="Cambria" charset="0"/>
                          <a:cs typeface="Cambria" charset="0"/>
                        </a:rPr>
                        <a:t> readable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Consistent </a:t>
                      </a:r>
                      <a:r>
                        <a:rPr lang="en-US" sz="900" dirty="0" err="1">
                          <a:solidFill>
                            <a:srgbClr val="000000"/>
                          </a:solidFill>
                          <a:effectLst/>
                          <a:latin typeface="Cambria" charset="0"/>
                          <a:ea typeface="Cambria" charset="0"/>
                          <a:cs typeface="Cambria" charset="0"/>
                        </a:rPr>
                        <a:t>identifiction</a:t>
                      </a:r>
                      <a:r>
                        <a:rPr lang="en-US" sz="900" dirty="0">
                          <a:solidFill>
                            <a:srgbClr val="000000"/>
                          </a:solidFill>
                          <a:effectLst/>
                          <a:latin typeface="Cambria" charset="0"/>
                          <a:ea typeface="Cambria" charset="0"/>
                          <a:cs typeface="Cambria" charset="0"/>
                        </a:rPr>
                        <a:t> of clouds, cloud shadow, land/water</a:t>
                      </a:r>
                      <a:r>
                        <a:rPr lang="en-US" sz="900" baseline="0" dirty="0">
                          <a:solidFill>
                            <a:srgbClr val="000000"/>
                          </a:solidFill>
                          <a:effectLst/>
                          <a:latin typeface="Cambria" charset="0"/>
                          <a:ea typeface="Cambria" charset="0"/>
                          <a:cs typeface="Cambria" charset="0"/>
                        </a:rPr>
                        <a:t> and snow &amp; ice</a:t>
                      </a:r>
                      <a:endParaRPr lang="en-US" sz="900" dirty="0">
                        <a:solidFill>
                          <a:srgbClr val="000000"/>
                        </a:solidFill>
                        <a:effectLst/>
                        <a:latin typeface="Cambria" charset="0"/>
                        <a:ea typeface="Cambria" charset="0"/>
                        <a:cs typeface="Cambria" charset="0"/>
                      </a:endParaRP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Continued </a:t>
                      </a:r>
                      <a:r>
                        <a:rPr lang="en-US" sz="900" dirty="0" err="1">
                          <a:solidFill>
                            <a:srgbClr val="000000"/>
                          </a:solidFill>
                          <a:effectLst/>
                          <a:latin typeface="Cambria" charset="0"/>
                          <a:ea typeface="Cambria" charset="0"/>
                          <a:cs typeface="Cambria" charset="0"/>
                        </a:rPr>
                        <a:t>improvementand</a:t>
                      </a:r>
                      <a:r>
                        <a:rPr lang="en-US" sz="900" dirty="0">
                          <a:solidFill>
                            <a:srgbClr val="000000"/>
                          </a:solidFill>
                          <a:effectLst/>
                          <a:latin typeface="Cambria" charset="0"/>
                          <a:ea typeface="Cambria" charset="0"/>
                          <a:cs typeface="Cambria" charset="0"/>
                        </a:rPr>
                        <a:t> validation  of masks</a:t>
                      </a:r>
                    </a:p>
                  </a:txBody>
                  <a:tcPr marL="29694" marR="29694" marT="0" marB="0"/>
                </a:tc>
                <a:extLst>
                  <a:ext uri="{0D108BD9-81ED-4DB2-BD59-A6C34878D82A}">
                    <a16:rowId xmlns:a16="http://schemas.microsoft.com/office/drawing/2014/main" xmlns="" val="10001"/>
                  </a:ext>
                </a:extLst>
              </a:tr>
              <a:tr h="297211">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Cloud Shadow</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cloud shadows. Adjacent cloud pixels only estimated for Landsat 8.</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2"/>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Land/water mask</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water. </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3"/>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Snow &amp; Ice masks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snow and Ice.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4"/>
                  </a:ext>
                </a:extLst>
              </a:tr>
              <a:tr h="213807">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DEM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Landsat uses the GLS DEM. Sentinel-2 uses the </a:t>
                      </a:r>
                      <a:r>
                        <a:rPr lang="en-US" sz="900" dirty="0" err="1">
                          <a:effectLst/>
                          <a:latin typeface="Cambria" charset="0"/>
                          <a:ea typeface="Cambria" charset="0"/>
                          <a:cs typeface="Cambria" charset="0"/>
                        </a:rPr>
                        <a:t>PlanetDEM</a:t>
                      </a:r>
                      <a:endParaRPr lang="en-US" sz="900" dirty="0">
                        <a:solidFill>
                          <a:srgbClr val="000000"/>
                        </a:solidFill>
                        <a:effectLst/>
                        <a:latin typeface="Cambria" charset="0"/>
                        <a:ea typeface="Cambria" charset="0"/>
                        <a:cs typeface="Cambria" charset="0"/>
                      </a:endParaRPr>
                    </a:p>
                  </a:txBody>
                  <a:tcPr marL="29694" marR="29694" marT="0" marB="0"/>
                </a:tc>
                <a:tc gridSpan="2">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Sensor dependent</a:t>
                      </a:r>
                    </a:p>
                  </a:txBody>
                  <a:tcPr marL="29694" marR="29694" marT="0" marB="0"/>
                </a:tc>
                <a:tc hMerge="1">
                  <a:txBody>
                    <a:bodyPr/>
                    <a:lstStyle/>
                    <a:p>
                      <a:endParaRPr lang="en-US"/>
                    </a:p>
                  </a:txBody>
                  <a:tcPr/>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meet</a:t>
                      </a:r>
                      <a:r>
                        <a:rPr lang="en-US" sz="900" baseline="0" dirty="0">
                          <a:solidFill>
                            <a:srgbClr val="000000"/>
                          </a:solidFill>
                          <a:effectLst/>
                          <a:latin typeface="Cambria" charset="0"/>
                          <a:ea typeface="Cambria" charset="0"/>
                          <a:cs typeface="Cambria" charset="0"/>
                        </a:rPr>
                        <a:t> sensor requirements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Open</a:t>
                      </a:r>
                      <a:r>
                        <a:rPr lang="en-US" sz="900" baseline="0" dirty="0">
                          <a:solidFill>
                            <a:srgbClr val="000000"/>
                          </a:solidFill>
                          <a:effectLst/>
                          <a:latin typeface="Cambria" charset="0"/>
                          <a:ea typeface="Cambria" charset="0"/>
                          <a:cs typeface="Cambria" charset="0"/>
                        </a:rPr>
                        <a:t> access</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05"/>
                  </a:ext>
                </a:extLst>
              </a:tr>
              <a:tr h="213807">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Terrain Shadow mask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Not used in HLS products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extLst>
                  <a:ext uri="{0D108BD9-81ED-4DB2-BD59-A6C34878D82A}">
                    <a16:rowId xmlns:a16="http://schemas.microsoft.com/office/drawing/2014/main" xmlns="" val="10006"/>
                  </a:ext>
                </a:extLst>
              </a:tr>
              <a:tr h="416621">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Illumination and Viewing geometry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Solar illumination angles are needed for reflectance calculations. Solar and View angles are needed for BRDF related corrections. View geometry is provided on a per-pixel basis for both Landsat-8 and Sentinel-2 data.</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a:t>
                      </a:r>
                      <a:r>
                        <a:rPr lang="en-US" sz="900" baseline="0" dirty="0">
                          <a:solidFill>
                            <a:srgbClr val="000000"/>
                          </a:solidFill>
                          <a:effectLst/>
                          <a:latin typeface="Cambria" charset="0"/>
                          <a:ea typeface="Cambria" charset="0"/>
                          <a:cs typeface="Cambria" charset="0"/>
                        </a:rPr>
                        <a:t> readable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a16="http://schemas.microsoft.com/office/drawing/2014/main" xmlns="" val="10007"/>
                  </a:ext>
                </a:extLst>
              </a:tr>
              <a:tr h="457200">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Data Quality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HLS includes Quality Assessment on a per-tile and per-granule basis, by comparison with contemporary MODIS CMG (Climate Modeling Grid) BRDF-adjusted </a:t>
                      </a:r>
                      <a:r>
                        <a:rPr lang="en-US" sz="900" dirty="0" err="1">
                          <a:effectLst/>
                          <a:latin typeface="Cambria" charset="0"/>
                          <a:ea typeface="Cambria" charset="0"/>
                          <a:cs typeface="Cambria" charset="0"/>
                        </a:rPr>
                        <a:t>reflectances</a:t>
                      </a:r>
                      <a:r>
                        <a:rPr lang="en-US" sz="900" dirty="0">
                          <a:effectLst/>
                          <a:latin typeface="Cambria" charset="0"/>
                          <a:ea typeface="Cambria" charset="0"/>
                          <a:cs typeface="Cambria" charset="0"/>
                        </a:rPr>
                        <a:t>. QA summaries are available on the HLS web site.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a:t>
                      </a:r>
                      <a:r>
                        <a:rPr lang="en-US" sz="900" baseline="0" dirty="0">
                          <a:solidFill>
                            <a:srgbClr val="000000"/>
                          </a:solidFill>
                          <a:effectLst/>
                          <a:latin typeface="Cambria" charset="0"/>
                          <a:ea typeface="Cambria" charset="0"/>
                          <a:cs typeface="Cambria" charset="0"/>
                        </a:rPr>
                        <a:t> readable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extLst>
                  <a:ext uri="{0D108BD9-81ED-4DB2-BD59-A6C34878D82A}">
                    <a16:rowId xmlns:a16="http://schemas.microsoft.com/office/drawing/2014/main" xmlns="" val="10008"/>
                  </a:ext>
                </a:extLst>
              </a:tr>
              <a:tr h="259243">
                <a:tc rowSpan="4">
                  <a:txBody>
                    <a:bodyPr/>
                    <a:lstStyle/>
                    <a:p>
                      <a:pPr marL="0" marR="0" algn="l">
                        <a:spcBef>
                          <a:spcPts val="0"/>
                        </a:spcBef>
                        <a:spcAft>
                          <a:spcPts val="0"/>
                        </a:spcAft>
                      </a:pPr>
                      <a:r>
                        <a:rPr lang="en-US" sz="900" dirty="0">
                          <a:effectLst/>
                          <a:latin typeface="Cambria" charset="0"/>
                          <a:ea typeface="Cambria" charset="0"/>
                          <a:cs typeface="Cambria" charset="0"/>
                        </a:rPr>
                        <a:t>Data Measurements</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Measurements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HLS products record surface reflectance or apparent (TOA, blackbody) temperature.  Uncertainty</a:t>
                      </a:r>
                      <a:r>
                        <a:rPr lang="en-US" sz="900" baseline="0" dirty="0">
                          <a:effectLst/>
                          <a:latin typeface="Cambria" charset="0"/>
                          <a:ea typeface="Cambria" charset="0"/>
                          <a:cs typeface="Cambria" charset="0"/>
                        </a:rPr>
                        <a:t> of Data Measurement is function of at-sensor estimate plus uncertainty of corrections. Absolute versus temporal consistency.</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Verify</a:t>
                      </a:r>
                      <a:r>
                        <a:rPr lang="en-US" sz="900" baseline="0" dirty="0">
                          <a:solidFill>
                            <a:srgbClr val="000000"/>
                          </a:solidFill>
                          <a:effectLst/>
                          <a:latin typeface="Cambria" charset="0"/>
                          <a:ea typeface="Cambria" charset="0"/>
                          <a:cs typeface="Cambria" charset="0"/>
                        </a:rPr>
                        <a:t> with known calibration sites</a:t>
                      </a:r>
                      <a:endParaRPr lang="en-US" sz="900" dirty="0">
                        <a:solidFill>
                          <a:srgbClr val="000000"/>
                        </a:solidFill>
                        <a:effectLst/>
                        <a:latin typeface="Cambria" charset="0"/>
                        <a:ea typeface="Cambria" charset="0"/>
                        <a:cs typeface="Cambria" charset="0"/>
                      </a:endParaRP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Establish sites for calibration and cross-calibration of higher level products</a:t>
                      </a:r>
                    </a:p>
                  </a:txBody>
                  <a:tcPr marL="29694" marR="29694" marT="0" marB="0"/>
                </a:tc>
                <a:extLst>
                  <a:ext uri="{0D108BD9-81ED-4DB2-BD59-A6C34878D82A}">
                    <a16:rowId xmlns:a16="http://schemas.microsoft.com/office/drawing/2014/main" xmlns="" val="10009"/>
                  </a:ext>
                </a:extLst>
              </a:tr>
              <a:tr h="283432">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Measurement normalization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Reflectance values are normalized to a constant (nadir) view angle and fixed, latitude-dependent solar elevation</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 in literature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10"/>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Aerosol, water vapor and Ozone corrections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Aerosol quality flags are set for Landsat 8. Cirrus per-pixel flags are set for both.</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11"/>
                  </a:ext>
                </a:extLst>
              </a:tr>
              <a:tr h="388865">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Spectral band difference corrections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Sentinel-2 reflectance values are adjusted to match those derived from equivalent Landsat-8 </a:t>
                      </a:r>
                      <a:r>
                        <a:rPr lang="en-US" sz="900" dirty="0" err="1">
                          <a:effectLst/>
                          <a:latin typeface="Cambria" charset="0"/>
                          <a:ea typeface="Cambria" charset="0"/>
                          <a:cs typeface="Cambria" charset="0"/>
                        </a:rPr>
                        <a:t>bandpasses</a:t>
                      </a:r>
                      <a:r>
                        <a:rPr lang="en-US" sz="900" dirty="0">
                          <a:effectLst/>
                          <a:latin typeface="Cambria" charset="0"/>
                          <a:ea typeface="Cambria" charset="0"/>
                          <a:cs typeface="Cambria" charset="0"/>
                        </a:rPr>
                        <a:t>, using a linear-regression model trained on Hyperion hyperspectral data.</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 in literature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12"/>
                  </a:ext>
                </a:extLst>
              </a:tr>
              <a:tr h="388865">
                <a:tc rowSpan="2">
                  <a:txBody>
                    <a:bodyPr/>
                    <a:lstStyle/>
                    <a:p>
                      <a:pPr marL="0" marR="0" algn="l">
                        <a:spcBef>
                          <a:spcPts val="0"/>
                        </a:spcBef>
                        <a:spcAft>
                          <a:spcPts val="0"/>
                        </a:spcAft>
                      </a:pPr>
                      <a:r>
                        <a:rPr lang="en-US" sz="900" dirty="0">
                          <a:effectLst/>
                          <a:latin typeface="Cambria" charset="0"/>
                          <a:ea typeface="Cambria" charset="0"/>
                          <a:cs typeface="Cambria" charset="0"/>
                        </a:rPr>
                        <a:t>Geolocation</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Geometric Corrections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HLS product uses image-to-image registration to a best available</a:t>
                      </a:r>
                      <a:r>
                        <a:rPr lang="en-US" sz="900" baseline="0" dirty="0">
                          <a:effectLst/>
                          <a:latin typeface="Cambria" charset="0"/>
                          <a:ea typeface="Cambria" charset="0"/>
                          <a:cs typeface="Cambria" charset="0"/>
                        </a:rPr>
                        <a:t> </a:t>
                      </a:r>
                      <a:r>
                        <a:rPr lang="en-US" sz="900" dirty="0">
                          <a:effectLst/>
                          <a:latin typeface="Cambria" charset="0"/>
                          <a:ea typeface="Cambria" charset="0"/>
                          <a:cs typeface="Cambria" charset="0"/>
                        </a:rPr>
                        <a:t>single reference Sentinel- 2 image for each tile to achieve</a:t>
                      </a:r>
                      <a:r>
                        <a:rPr lang="en-US" sz="900" baseline="0" dirty="0">
                          <a:effectLst/>
                          <a:latin typeface="Cambria" charset="0"/>
                          <a:ea typeface="Cambria" charset="0"/>
                          <a:cs typeface="Cambria" charset="0"/>
                        </a:rPr>
                        <a:t> temporal consistency</a:t>
                      </a:r>
                      <a:r>
                        <a:rPr lang="en-US" sz="900" dirty="0">
                          <a:effectLst/>
                          <a:latin typeface="Cambria" charset="0"/>
                          <a:ea typeface="Cambria" charset="0"/>
                          <a:cs typeface="Cambria" charset="0"/>
                        </a:rPr>
                        <a:t>.</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1/3 pixel</a:t>
                      </a:r>
                    </a:p>
                  </a:txBody>
                  <a:tcPr marL="29694" marR="29694" marT="0" marB="0"/>
                </a:tc>
                <a:tc>
                  <a:txBody>
                    <a:bodyPr/>
                    <a:lstStyle/>
                    <a:p>
                      <a:pPr algn="l"/>
                      <a:r>
                        <a:rPr lang="en-US" sz="900" dirty="0">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Image-to-image registration </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Relative </a:t>
                      </a:r>
                      <a:r>
                        <a:rPr lang="en-US" sz="900" baseline="0" dirty="0">
                          <a:solidFill>
                            <a:srgbClr val="000000"/>
                          </a:solidFill>
                          <a:effectLst/>
                          <a:latin typeface="Cambria" charset="0"/>
                          <a:ea typeface="Cambria" charset="0"/>
                          <a:cs typeface="Cambria" charset="0"/>
                        </a:rPr>
                        <a:t>to common reference database</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a16="http://schemas.microsoft.com/office/drawing/2014/main" xmlns="" val="10013"/>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Resampling</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Sentinel-2 data are resampled to 30-meters to preserve the radiometric time series at the cost of lower spatial resolution.</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algn="l"/>
                      <a:r>
                        <a:rPr lang="en-US" sz="900" dirty="0">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Quantify added</a:t>
                      </a:r>
                      <a:r>
                        <a:rPr lang="en-US" sz="900" baseline="0" dirty="0">
                          <a:solidFill>
                            <a:srgbClr val="000000"/>
                          </a:solidFill>
                          <a:effectLst/>
                          <a:latin typeface="Cambria" charset="0"/>
                          <a:ea typeface="Cambria" charset="0"/>
                          <a:cs typeface="Cambria" charset="0"/>
                        </a:rPr>
                        <a:t> uncertainty</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020796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a:extLst>
              <a:ext uri="{FF2B5EF4-FFF2-40B4-BE49-F238E27FC236}">
                <a16:creationId xmlns:a16="http://schemas.microsoft.com/office/drawing/2014/main" xmlns=""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Lessons Learned</a:t>
            </a:r>
          </a:p>
        </p:txBody>
      </p:sp>
      <p:sp>
        <p:nvSpPr>
          <p:cNvPr id="5" name="Shape 43">
            <a:extLst>
              <a:ext uri="{FF2B5EF4-FFF2-40B4-BE49-F238E27FC236}">
                <a16:creationId xmlns:a16="http://schemas.microsoft.com/office/drawing/2014/main" xmlns=""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dirty="0">
                <a:latin typeface="+mj-ea"/>
              </a:rPr>
              <a:t>Not every lesson will be applicable to every project</a:t>
            </a:r>
          </a:p>
          <a:p>
            <a:endParaRPr lang="en-US" sz="1000" dirty="0">
              <a:latin typeface="+mj-ea"/>
            </a:endParaRPr>
          </a:p>
          <a:p>
            <a:r>
              <a:rPr lang="en-US" sz="2000" u="sng" dirty="0">
                <a:latin typeface="+mj-ea"/>
              </a:rPr>
              <a:t>Radiometric Calibration</a:t>
            </a:r>
            <a:r>
              <a:rPr lang="en-US" sz="2000" dirty="0">
                <a:latin typeface="+mj-ea"/>
              </a:rPr>
              <a:t> – Landsat-8 OLI and Sentinel-2 MSI excellent</a:t>
            </a:r>
          </a:p>
          <a:p>
            <a:pPr lvl="1"/>
            <a:r>
              <a:rPr lang="en-US" sz="1600" dirty="0">
                <a:latin typeface="+mj-ea"/>
              </a:rPr>
              <a:t>HLS did not apply any additional radiometric calibration adjustment to OLI or MSI</a:t>
            </a:r>
          </a:p>
          <a:p>
            <a:endParaRPr lang="en-US" sz="1000" dirty="0">
              <a:latin typeface="+mj-ea"/>
            </a:endParaRPr>
          </a:p>
          <a:p>
            <a:r>
              <a:rPr lang="en-US" sz="2000" u="sng" dirty="0">
                <a:latin typeface="+mj-ea"/>
              </a:rPr>
              <a:t>Geometric Registration</a:t>
            </a:r>
            <a:r>
              <a:rPr lang="en-US" sz="2000" dirty="0">
                <a:latin typeface="+mj-ea"/>
              </a:rPr>
              <a:t> – Two sources of error</a:t>
            </a:r>
          </a:p>
          <a:p>
            <a:pPr marL="800100" lvl="1" indent="-342900">
              <a:buFont typeface="+mj-lt"/>
              <a:buAutoNum type="arabicPeriod"/>
            </a:pPr>
            <a:r>
              <a:rPr lang="en-US" sz="1600" dirty="0">
                <a:latin typeface="+mj-ea"/>
              </a:rPr>
              <a:t>For some locations, L8 ground reference data (GLS2000) is in error by up to 35m</a:t>
            </a:r>
          </a:p>
          <a:p>
            <a:pPr marL="1219892" lvl="2" indent="-342900">
              <a:buFont typeface="Courier New" panose="02070309020205020404" pitchFamily="49" charset="0"/>
              <a:buChar char="o"/>
            </a:pPr>
            <a:r>
              <a:rPr lang="en-US" sz="1600" dirty="0">
                <a:latin typeface="+mj-ea"/>
              </a:rPr>
              <a:t>To be resolved in 2019 timeframe by going to Sentinel-2 GRI</a:t>
            </a:r>
          </a:p>
          <a:p>
            <a:pPr marL="800100" lvl="1" indent="-342900">
              <a:buFont typeface="+mj-lt"/>
              <a:buAutoNum type="arabicPeriod"/>
            </a:pPr>
            <a:r>
              <a:rPr lang="en-US" sz="1600" dirty="0">
                <a:latin typeface="+mj-ea"/>
              </a:rPr>
              <a:t>Early Sentinel-2a imagery (before v2.04, June 2016), processed with an incorrect yaw adjustment – same location from adjacent swaths misregistered by ~30m</a:t>
            </a:r>
          </a:p>
          <a:p>
            <a:pPr marL="1219892" lvl="2" indent="-342900">
              <a:buFont typeface="Courier New" panose="02070309020205020404" pitchFamily="49" charset="0"/>
              <a:buChar char="o"/>
            </a:pPr>
            <a:r>
              <a:rPr lang="en-US" sz="1600" dirty="0">
                <a:latin typeface="+mj-ea"/>
              </a:rPr>
              <a:t>Fixed with v2.04, but early data still need to be reprocessed</a:t>
            </a:r>
          </a:p>
          <a:p>
            <a:pPr marL="457200" lvl="1" indent="0">
              <a:buNone/>
            </a:pPr>
            <a:endParaRPr lang="en-US" sz="1600" dirty="0">
              <a:latin typeface="+mj-ea"/>
            </a:endParaRPr>
          </a:p>
          <a:p>
            <a:pPr marL="457200" lvl="1" indent="0">
              <a:buNone/>
            </a:pPr>
            <a:r>
              <a:rPr lang="en-US" sz="1600" dirty="0">
                <a:latin typeface="+mj-ea"/>
              </a:rPr>
              <a:t>*** For those users requiring image co-registration to better than 30m, it is recommended that products be resampled to a reference using cross-correlation techniques. HLS uses the Automated Registration and Orthorectification Package (AROP) (Gao et al. 2008), which has recently been modified to work with MSI imagery</a:t>
            </a:r>
          </a:p>
        </p:txBody>
      </p:sp>
    </p:spTree>
    <p:extLst>
      <p:ext uri="{BB962C8B-B14F-4D97-AF65-F5344CB8AC3E}">
        <p14:creationId xmlns:p14="http://schemas.microsoft.com/office/powerpoint/2010/main" val="214632842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10805</TotalTime>
  <Words>3269</Words>
  <Application>Microsoft Office PowerPoint</Application>
  <PresentationFormat>On-screen Show (4:3)</PresentationFormat>
  <Paragraphs>462</Paragraphs>
  <Slides>25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Bold</vt:lpstr>
      <vt:lpstr>Avenir Heavy</vt:lpstr>
      <vt:lpstr>Avenir Roman</vt:lpstr>
      <vt:lpstr>Calibri</vt:lpstr>
      <vt:lpstr>Cambria</vt:lpstr>
      <vt:lpstr>Courier New</vt:lpstr>
      <vt:lpstr>Droid Serif</vt:lpstr>
      <vt:lpstr>Helvetica</vt:lpstr>
      <vt:lpstr>Proxima Nova Regular</vt:lpstr>
      <vt:lpstr>Wingdings</vt:lpstr>
      <vt:lpstr>Default</vt:lpstr>
      <vt:lpstr>Moderate Resolution Sensor Interoperability (MRI)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Shaw (CTR), Jerad</cp:lastModifiedBy>
  <cp:revision>320</cp:revision>
  <dcterms:modified xsi:type="dcterms:W3CDTF">2017-10-19T14:33:13Z</dcterms:modified>
</cp:coreProperties>
</file>