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84" r:id="rId5"/>
    <p:sldId id="264" r:id="rId6"/>
    <p:sldId id="287" r:id="rId7"/>
    <p:sldId id="268" r:id="rId8"/>
    <p:sldId id="269" r:id="rId9"/>
    <p:sldId id="270" r:id="rId10"/>
    <p:sldId id="288" r:id="rId11"/>
    <p:sldId id="271" r:id="rId12"/>
    <p:sldId id="276" r:id="rId13"/>
    <p:sldId id="278" r:id="rId14"/>
    <p:sldId id="279" r:id="rId15"/>
    <p:sldId id="280" r:id="rId16"/>
    <p:sldId id="273" r:id="rId17"/>
    <p:sldId id="289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3392" autoAdjust="0"/>
  </p:normalViewPr>
  <p:slideViewPr>
    <p:cSldViewPr>
      <p:cViewPr>
        <p:scale>
          <a:sx n="66" d="100"/>
          <a:sy n="66" d="100"/>
        </p:scale>
        <p:origin x="-85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56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 Bold" panose="020B0704020202020204" pitchFamily="34" charset="0"/>
              </a:rPr>
              <a:t>The Land Surface Imaging Virtual Constellation (LSI-VC) was tasked (Nov 2015) to “Define intercomparable Analysis-Ready Data (ARD) products within the context of land surface imaging”. 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cs typeface="Arial Bold" panose="020B0704020202020204" pitchFamily="34" charset="0"/>
              </a:rPr>
              <a:t>Intended to lower barriers and engage new communities of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cs typeface="Arial Bold" panose="020B07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82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 Bold" panose="020B0704020202020204" pitchFamily="34" charset="0"/>
              </a:rPr>
              <a:t>The Land Surface Imaging Virtual Constellation (LSI-VC) was tasked (Nov 2015) to “Define intercomparable Analysis-Ready Data (ARD) products within the context of land surface imaging”. 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cs typeface="Arial Bold" panose="020B0704020202020204" pitchFamily="34" charset="0"/>
              </a:rPr>
              <a:t>Intended to lower barriers and engage new communities of users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CARD4L Specification framework presented at SIT-32, in Paris. The framework includes:</a:t>
            </a:r>
          </a:p>
          <a:p>
            <a:r>
              <a:rPr lang="en-AU" dirty="0" smtClean="0"/>
              <a:t>The CARD4L Definition - complete</a:t>
            </a:r>
          </a:p>
          <a:p>
            <a:r>
              <a:rPr lang="en-AU" dirty="0" smtClean="0"/>
              <a:t>Product Family Specifications (PFS)</a:t>
            </a:r>
          </a:p>
          <a:p>
            <a:pPr lvl="1"/>
            <a:r>
              <a:rPr lang="en-AU" dirty="0" smtClean="0"/>
              <a:t>PFS are in the implementation phase. PFS provide the detail for analysis ready data land products of various types.</a:t>
            </a:r>
          </a:p>
          <a:p>
            <a:r>
              <a:rPr lang="en-AU" dirty="0" smtClean="0"/>
              <a:t>Product Alignment Assessments (PAA). PAAs are yet to be developed. PAAs will:</a:t>
            </a:r>
          </a:p>
          <a:p>
            <a:pPr lvl="1"/>
            <a:r>
              <a:rPr lang="en-AU" dirty="0" smtClean="0"/>
              <a:t>Allow data providers to assess how well their products align with the CARD4L specifications, and, </a:t>
            </a:r>
          </a:p>
          <a:p>
            <a:pPr lvl="1"/>
            <a:r>
              <a:rPr lang="en-AU" dirty="0" smtClean="0"/>
              <a:t>Provide a basis for independent assessments of alignment.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cs typeface="Arial Bold" panose="020B07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82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92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152423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ARD4L%20Product%20Specification%20-%20Surface%20Reflectance%20-%20v2.1.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CARD4L%20Product%20Specification%20-%20Backscatter%20-%20v2.1.1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dirty="0">
                <a:solidFill>
                  <a:schemeClr val="bg1"/>
                </a:solidFill>
              </a:rPr>
              <a:t>CEOS Analysis Ready Data </a:t>
            </a:r>
            <a:r>
              <a:rPr lang="en-AU" sz="2800" dirty="0" smtClean="0">
                <a:solidFill>
                  <a:schemeClr val="bg1"/>
                </a:solidFill>
              </a:rPr>
              <a:t>for Land (CARD4L) and Broader CEOS </a:t>
            </a:r>
            <a:r>
              <a:rPr lang="en-AU" sz="2800" smtClean="0">
                <a:solidFill>
                  <a:schemeClr val="bg1"/>
                </a:solidFill>
              </a:rPr>
              <a:t>ARD Strategy</a:t>
            </a:r>
            <a:r>
              <a:rPr lang="en-AU" sz="2800" dirty="0" smtClean="0">
                <a:solidFill>
                  <a:schemeClr val="bg1"/>
                </a:solidFill>
              </a:rPr>
              <a:t/>
            </a:r>
            <a:br>
              <a:rPr lang="en-AU" sz="2800" dirty="0" smtClean="0">
                <a:solidFill>
                  <a:schemeClr val="bg1"/>
                </a:solidFill>
              </a:rPr>
            </a:br>
            <a:r>
              <a:rPr lang="en-AU" sz="4400" dirty="0"/>
              <a:t/>
            </a:r>
            <a:br>
              <a:rPr lang="en-AU" sz="4400" dirty="0"/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Adam Lewis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LSI-VC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324600" cy="533400"/>
          </a:xfrm>
        </p:spPr>
        <p:txBody>
          <a:bodyPr/>
          <a:lstStyle/>
          <a:p>
            <a:r>
              <a:rPr lang="en-US" dirty="0"/>
              <a:t>Communicating CARD4L to </a:t>
            </a:r>
            <a:r>
              <a:rPr lang="en-US" dirty="0" smtClean="0"/>
              <a:t>providers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07061"/>
              </p:ext>
            </p:extLst>
          </p:nvPr>
        </p:nvGraphicFramePr>
        <p:xfrm>
          <a:off x="197587" y="1524000"/>
          <a:ext cx="8669321" cy="4698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5901"/>
                <a:gridCol w="983848"/>
                <a:gridCol w="868102"/>
                <a:gridCol w="771470"/>
              </a:tblGrid>
              <a:tr h="671918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Actions that</a:t>
                      </a:r>
                      <a:r>
                        <a:rPr lang="en-AU" sz="1600" b="1" baseline="0" dirty="0" smtClean="0"/>
                        <a:t> LSI-VC / SEO will progress to better  engage data providers in CARD4L:</a:t>
                      </a:r>
                      <a:br>
                        <a:rPr lang="en-AU" sz="1600" b="1" baseline="0" dirty="0" smtClean="0"/>
                      </a:b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Capture the  Benefit</a:t>
                      </a:r>
                      <a:endParaRPr lang="en-A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Support the  implementation</a:t>
                      </a:r>
                      <a:endParaRPr lang="en-A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Recognise the contributions</a:t>
                      </a:r>
                      <a:endParaRPr lang="en-AU" sz="1100" b="1" dirty="0"/>
                    </a:p>
                  </a:txBody>
                  <a:tcPr/>
                </a:tc>
              </a:tr>
              <a:tr h="1021315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1. Complete the Framework,</a:t>
                      </a:r>
                      <a:r>
                        <a:rPr lang="en-AU" sz="1400" b="1" baseline="0" dirty="0" smtClean="0"/>
                        <a:t> including  independent assessment, continuous development of the guidance material, and review processes to refine / add / remove product family specifications  - publish on the CEOS web site including progress toward Product Family Specifications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2. Develop an on-line list</a:t>
                      </a:r>
                      <a:r>
                        <a:rPr lang="en-AU" sz="1400" b="1" baseline="0" dirty="0" smtClean="0"/>
                        <a:t> of CARD4L datasets, including the level of maturity (planned; algorithm development; test production; local production; systematic production; continuous improvement)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3. Showcase certain CARD4L products</a:t>
                      </a:r>
                      <a:r>
                        <a:rPr lang="en-AU" sz="1400" b="1" baseline="0" dirty="0" smtClean="0"/>
                        <a:t> – ALOS Global Mosaics; USGS-Landsat Surface Reflectance, and others, including their uses and benefits, on the web site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baseline="0" dirty="0" smtClean="0"/>
                        <a:t>4. Maintain an open and inclusive team (LSI / FDA ..), welcoming contributions from new players to continue to support the development and maintenance of the Product Family Specifications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</a:tr>
              <a:tr h="522467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5.</a:t>
                      </a:r>
                      <a:r>
                        <a:rPr lang="en-AU" sz="1400" b="1" baseline="0" dirty="0" smtClean="0"/>
                        <a:t> </a:t>
                      </a:r>
                      <a:r>
                        <a:rPr lang="en-AU" sz="1400" b="1" dirty="0" smtClean="0"/>
                        <a:t>Promote CARD4L (ARD) workshops</a:t>
                      </a:r>
                      <a:r>
                        <a:rPr lang="en-AU" sz="1400" b="1" baseline="0" dirty="0" smtClean="0"/>
                        <a:t> or special sessions alongside conferences and SIT meetings (or in Journal special editions!)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17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r>
              <a:rPr lang="en-US" dirty="0"/>
              <a:t>CARD4L Status – pause for questions?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322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Background</a:t>
            </a:r>
          </a:p>
          <a:p>
            <a:r>
              <a:rPr lang="en-AU" dirty="0"/>
              <a:t>The FDA-AHT recommended that LSI-VC consider a broader strategy for ARD, i.e., beyond Land (CARD4L). </a:t>
            </a:r>
            <a:br>
              <a:rPr lang="en-AU" dirty="0"/>
            </a:br>
            <a:r>
              <a:rPr lang="en-AU" dirty="0"/>
              <a:t>The rationale is that analysis ready data </a:t>
            </a:r>
            <a:r>
              <a:rPr lang="en-AU" dirty="0" smtClean="0"/>
              <a:t>is necessary as an input to future data architectures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0" y="3293309"/>
            <a:ext cx="6454140" cy="334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17320" y="4809324"/>
            <a:ext cx="2362200" cy="1614755"/>
          </a:xfrm>
          <a:prstGeom prst="roundRect">
            <a:avLst/>
          </a:prstGeom>
          <a:noFill/>
          <a:ln w="5715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36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Background</a:t>
            </a:r>
          </a:p>
          <a:p>
            <a:r>
              <a:rPr lang="en-AU" dirty="0" smtClean="0"/>
              <a:t>Discussed by VCs during the SIT Workshop</a:t>
            </a:r>
          </a:p>
          <a:p>
            <a:pPr marL="0" indent="0">
              <a:buNone/>
            </a:pPr>
            <a:r>
              <a:rPr lang="en-AU" dirty="0" smtClean="0"/>
              <a:t>Outcomes from the meeting of VCs:</a:t>
            </a:r>
            <a:endParaRPr lang="en-AU" dirty="0"/>
          </a:p>
          <a:p>
            <a:r>
              <a:rPr lang="en-AU" dirty="0"/>
              <a:t>The meeting noted </a:t>
            </a:r>
            <a:r>
              <a:rPr lang="en-AU" dirty="0" smtClean="0"/>
              <a:t>that </a:t>
            </a:r>
            <a:r>
              <a:rPr lang="en-AU" dirty="0"/>
              <a:t>oceanographic and atmospheric </a:t>
            </a:r>
            <a:r>
              <a:rPr lang="en-AU" dirty="0" smtClean="0"/>
              <a:t>approaches, </a:t>
            </a:r>
            <a:r>
              <a:rPr lang="en-AU" dirty="0"/>
              <a:t>that provide grids of variables such as sea surface temperature (which in turn </a:t>
            </a:r>
            <a:r>
              <a:rPr lang="en-AU" dirty="0" smtClean="0"/>
              <a:t>enable products </a:t>
            </a:r>
            <a:r>
              <a:rPr lang="en-AU" dirty="0"/>
              <a:t>such as NOAA </a:t>
            </a:r>
            <a:r>
              <a:rPr lang="en-AU" dirty="0" smtClean="0"/>
              <a:t>Coral Reef Watch Alert System) </a:t>
            </a:r>
            <a:r>
              <a:rPr lang="en-AU" dirty="0"/>
              <a:t>are exemplars </a:t>
            </a:r>
            <a:r>
              <a:rPr lang="en-AU" dirty="0" smtClean="0"/>
              <a:t>and </a:t>
            </a:r>
            <a:r>
              <a:rPr lang="en-AU" dirty="0"/>
              <a:t>have provided </a:t>
            </a:r>
            <a:r>
              <a:rPr lang="en-AU" dirty="0" smtClean="0"/>
              <a:t>guidance </a:t>
            </a:r>
            <a:r>
              <a:rPr lang="en-AU" dirty="0"/>
              <a:t>for CARD4L</a:t>
            </a:r>
          </a:p>
          <a:p>
            <a:r>
              <a:rPr lang="en-AU" dirty="0"/>
              <a:t>Nonetheless, the CARD4L framework offers a general formalisation </a:t>
            </a:r>
            <a:r>
              <a:rPr lang="en-AU" dirty="0" smtClean="0"/>
              <a:t>that might be </a:t>
            </a:r>
            <a:r>
              <a:rPr lang="en-AU" dirty="0"/>
              <a:t>of value to other VC communities</a:t>
            </a:r>
          </a:p>
          <a:p>
            <a:r>
              <a:rPr lang="en-AU" dirty="0"/>
              <a:t>LSI-VC </a:t>
            </a:r>
            <a:r>
              <a:rPr lang="en-AU" dirty="0" smtClean="0"/>
              <a:t>to provide the VC’s with a package for them to:</a:t>
            </a:r>
          </a:p>
          <a:p>
            <a:pPr lvl="1"/>
            <a:r>
              <a:rPr lang="en-AU" dirty="0" smtClean="0"/>
              <a:t>Provide feedback on the framework to LSI-VC</a:t>
            </a:r>
          </a:p>
          <a:p>
            <a:pPr lvl="1"/>
            <a:r>
              <a:rPr lang="en-AU" dirty="0" smtClean="0"/>
              <a:t>Consider the applicability of the CARD4L framework to Oceans and Atmosphere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20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Considerations</a:t>
            </a:r>
          </a:p>
          <a:p>
            <a:r>
              <a:rPr lang="en-AU" dirty="0" smtClean="0"/>
              <a:t>A </a:t>
            </a:r>
            <a:r>
              <a:rPr lang="en-AU" dirty="0"/>
              <a:t>broader CEOS strategy for analysis </a:t>
            </a:r>
            <a:r>
              <a:rPr lang="en-AU" dirty="0" smtClean="0"/>
              <a:t>ready </a:t>
            </a:r>
            <a:r>
              <a:rPr lang="en-AU" dirty="0"/>
              <a:t>data would be beyond the scope of the </a:t>
            </a:r>
            <a:r>
              <a:rPr lang="en-AU" u="sng" dirty="0"/>
              <a:t>Land</a:t>
            </a:r>
            <a:r>
              <a:rPr lang="en-AU" dirty="0"/>
              <a:t> Surface Imaging VC. Other discipline VCs would need to have a stake in the work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Proposed approach</a:t>
            </a:r>
            <a:endParaRPr lang="en-AU" dirty="0"/>
          </a:p>
          <a:p>
            <a:r>
              <a:rPr lang="en-AU" dirty="0" smtClean="0"/>
              <a:t>LSI-VC share the CARD4L framework with the VCs for feedback as planned.</a:t>
            </a:r>
          </a:p>
          <a:p>
            <a:r>
              <a:rPr lang="en-AU" dirty="0" smtClean="0"/>
              <a:t>CEOS (FDA/LSI-VC) use the feedback from the VCs to inform its response to the recommendation of the FDA-AHT regarding a broader ARD strategy.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407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35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24180"/>
            <a:ext cx="8153400" cy="495494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002060"/>
                </a:solidFill>
              </a:rPr>
              <a:t>Full exploitation of EO data requires CARD4L, MRI, and FDA along with critical user feedback informing future directions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9431" y="2321786"/>
            <a:ext cx="6480790" cy="4336798"/>
            <a:chOff x="1369431" y="2304347"/>
            <a:chExt cx="5868674" cy="3909946"/>
          </a:xfrm>
        </p:grpSpPr>
        <p:sp>
          <p:nvSpPr>
            <p:cNvPr id="5" name="Oval 4"/>
            <p:cNvSpPr/>
            <p:nvPr/>
          </p:nvSpPr>
          <p:spPr>
            <a:xfrm>
              <a:off x="1369431" y="2639645"/>
              <a:ext cx="3136315" cy="23021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FDA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u="sng" dirty="0">
                  <a:solidFill>
                    <a:srgbClr val="002060"/>
                  </a:solidFill>
                </a:rPr>
                <a:t>MRI and</a:t>
              </a:r>
              <a:r>
                <a:rPr kumimoji="0" lang="en-AU" sz="1600" b="0" i="0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 </a:t>
              </a:r>
              <a:r>
                <a:rPr lang="en-AU" sz="1600" i="1" u="sng" dirty="0">
                  <a:solidFill>
                    <a:srgbClr val="002060"/>
                  </a:solidFill>
                </a:rPr>
                <a:t>CARD4L are vital components of FDAs</a:t>
              </a: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dirty="0">
                  <a:solidFill>
                    <a:srgbClr val="002060"/>
                  </a:solidFill>
                </a:rPr>
                <a:t>CARD4L-compliant products feed FDAs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1600" b="0" i="1" u="sng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Avenir Roman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54714" y="2304347"/>
              <a:ext cx="3283391" cy="29264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MRI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117475" marR="0" indent="-117475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dirty="0">
                  <a:solidFill>
                    <a:srgbClr val="002060"/>
                  </a:solidFill>
                </a:rPr>
                <a:t>-	Addresses how to combine data / scientific methods to maximize interoperability</a:t>
              </a:r>
            </a:p>
            <a:p>
              <a:pPr marL="117475" lvl="2" indent="-117475">
                <a:buFontTx/>
                <a:buChar char="-"/>
              </a:pPr>
              <a:r>
                <a:rPr kumimoji="0" lang="en-AU" sz="1600" b="0" i="1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CARD4L</a:t>
              </a:r>
              <a:r>
                <a:rPr kumimoji="0" lang="en-AU" sz="1600" b="0" i="1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sym typeface="Avenir Roman"/>
                </a:rPr>
                <a:t> is the first step to MRI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117475" lvl="2" indent="-117475"/>
              <a:r>
                <a:rPr lang="en-AU" sz="1600" dirty="0">
                  <a:solidFill>
                    <a:srgbClr val="002060"/>
                  </a:solidFill>
                </a:rPr>
                <a:t>-	MRI provides feedback to CARD4L</a:t>
              </a:r>
              <a:r>
                <a:rPr kumimoji="0" lang="en-AU" sz="1600" b="0" i="0" u="none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 </a:t>
              </a:r>
              <a:endPara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52523" y="4848618"/>
              <a:ext cx="3381233" cy="136567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CARD4L</a:t>
              </a: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i="1" u="sng" dirty="0">
                  <a:solidFill>
                    <a:srgbClr val="002060"/>
                  </a:solidFill>
                </a:rPr>
                <a:t>Is the step to get the data ‘ready for’ FDAs and interoperability</a:t>
              </a:r>
              <a:endParaRPr lang="en-AU" sz="16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8" name="Straight Arrow Connector 17"/>
          <p:cNvCxnSpPr>
            <a:cxnSpLocks/>
          </p:cNvCxnSpPr>
          <p:nvPr/>
        </p:nvCxnSpPr>
        <p:spPr>
          <a:xfrm rot="5400000" flipH="1" flipV="1">
            <a:off x="4000970" y="1169620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2060"/>
            </a:solidFill>
            <a:prstDash val="solid"/>
            <a:round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7"/>
          <p:cNvCxnSpPr/>
          <p:nvPr/>
        </p:nvCxnSpPr>
        <p:spPr>
          <a:xfrm rot="14400000" flipH="1" flipV="1">
            <a:off x="6344396" y="4344132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2060"/>
            </a:solidFill>
            <a:prstDash val="solid"/>
            <a:round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7"/>
          <p:cNvCxnSpPr>
            <a:cxnSpLocks/>
          </p:cNvCxnSpPr>
          <p:nvPr/>
        </p:nvCxnSpPr>
        <p:spPr>
          <a:xfrm rot="5400000" flipH="1" flipV="1">
            <a:off x="4153370" y="1322020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17"/>
          <p:cNvCxnSpPr/>
          <p:nvPr/>
        </p:nvCxnSpPr>
        <p:spPr>
          <a:xfrm rot="14400000" flipH="1" flipV="1">
            <a:off x="6496796" y="4496532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17"/>
          <p:cNvCxnSpPr>
            <a:cxnSpLocks/>
          </p:cNvCxnSpPr>
          <p:nvPr/>
        </p:nvCxnSpPr>
        <p:spPr>
          <a:xfrm rot="16200000" flipH="1">
            <a:off x="1103892" y="4781733"/>
            <a:ext cx="1614583" cy="822799"/>
          </a:xfrm>
          <a:prstGeom prst="curvedConnector2">
            <a:avLst/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2057399" y="304800"/>
            <a:ext cx="640080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CARD4L, MRI, and FDA Relationship</a:t>
            </a:r>
          </a:p>
        </p:txBody>
      </p:sp>
    </p:spTree>
    <p:extLst>
      <p:ext uri="{BB962C8B-B14F-4D97-AF65-F5344CB8AC3E}">
        <p14:creationId xmlns:p14="http://schemas.microsoft.com/office/powerpoint/2010/main" val="71423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CARD4L Specification framework presented at SIT-32, in Paris. The framework includes:</a:t>
            </a:r>
          </a:p>
          <a:p>
            <a:r>
              <a:rPr lang="en-AU" dirty="0" smtClean="0"/>
              <a:t>The CARD4L Definition - complete</a:t>
            </a:r>
          </a:p>
          <a:p>
            <a:r>
              <a:rPr lang="en-AU" dirty="0" smtClean="0"/>
              <a:t>Product Family Specifications (PFS)</a:t>
            </a:r>
          </a:p>
          <a:p>
            <a:pPr lvl="1"/>
            <a:r>
              <a:rPr lang="en-AU" dirty="0" smtClean="0"/>
              <a:t>PFS are in the implementation phase. PFS provide the detail for analysis ready data land products of various types.</a:t>
            </a:r>
          </a:p>
          <a:p>
            <a:r>
              <a:rPr lang="en-AU" dirty="0" smtClean="0"/>
              <a:t>Product Alignment Assessments (PAA). PAAs are yet to be developed. PAAs will:</a:t>
            </a:r>
          </a:p>
          <a:p>
            <a:pPr lvl="1"/>
            <a:r>
              <a:rPr lang="en-AU" dirty="0" smtClean="0"/>
              <a:t>Allow data providers to assess how well their products align with the CARD4L specifications, and, </a:t>
            </a:r>
          </a:p>
          <a:p>
            <a:pPr lvl="1"/>
            <a:r>
              <a:rPr lang="en-AU" dirty="0" smtClean="0"/>
              <a:t>Provide a basis for independent assessments of alignment.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132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Bianca </a:t>
            </a:r>
            <a:r>
              <a:rPr lang="en-US" dirty="0" err="1"/>
              <a:t>Hoersch</a:t>
            </a:r>
            <a:r>
              <a:rPr lang="en-US" dirty="0"/>
              <a:t> (ESA co-chair) has moved to a new role in </a:t>
            </a:r>
            <a:r>
              <a:rPr lang="en-US" dirty="0" smtClean="0"/>
              <a:t>ESA.</a:t>
            </a:r>
            <a:endParaRPr lang="en-US" dirty="0"/>
          </a:p>
          <a:p>
            <a:r>
              <a:rPr lang="en-US" dirty="0"/>
              <a:t>ESA have identified </a:t>
            </a:r>
            <a:r>
              <a:rPr lang="en-US" dirty="0" smtClean="0"/>
              <a:t>Susanne </a:t>
            </a:r>
            <a:r>
              <a:rPr lang="en-US" dirty="0"/>
              <a:t>Mecklenburg as a follow-on </a:t>
            </a:r>
            <a:r>
              <a:rPr lang="en-US" dirty="0" smtClean="0"/>
              <a:t>co-chair. Susanne </a:t>
            </a:r>
            <a:r>
              <a:rPr lang="en-AU" dirty="0" smtClean="0"/>
              <a:t>the </a:t>
            </a:r>
            <a:r>
              <a:rPr lang="en-AU" dirty="0"/>
              <a:t>ESA SMOS and Sentinel-3 mission </a:t>
            </a:r>
            <a:r>
              <a:rPr lang="en-AU" dirty="0" smtClean="0"/>
              <a:t>manager. </a:t>
            </a:r>
            <a:endParaRPr lang="en-US" dirty="0"/>
          </a:p>
          <a:p>
            <a:r>
              <a:rPr lang="en-US" dirty="0"/>
              <a:t>Daniel Wicks has joined LSI-VC from UK Satellite Applications Catapult.</a:t>
            </a:r>
          </a:p>
          <a:p>
            <a:r>
              <a:rPr lang="en-US" dirty="0"/>
              <a:t>Andreia Siqueira has joined LSI-VC from Geoscience Australia, with a focus on supporting the implementation of the CARD4L framework.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Membership changes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65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 Bold" panose="020B0704020202020204" pitchFamily="34" charset="0"/>
              </a:rPr>
              <a:t>CEOS </a:t>
            </a:r>
            <a:r>
              <a:rPr lang="en-US" sz="1800" dirty="0">
                <a:cs typeface="Arial Bold" panose="020B0704020202020204" pitchFamily="34" charset="0"/>
              </a:rPr>
              <a:t>Analysis Ready Data for Land (CARD4L), are </a:t>
            </a:r>
            <a:r>
              <a:rPr lang="en-US" sz="1800" dirty="0" smtClean="0">
                <a:cs typeface="Arial Bold" panose="020B0704020202020204" pitchFamily="34" charset="0"/>
              </a:rPr>
              <a:t/>
            </a:r>
            <a:br>
              <a:rPr lang="en-US" sz="1800" dirty="0" smtClean="0">
                <a:cs typeface="Arial Bold" panose="020B0704020202020204" pitchFamily="34" charset="0"/>
              </a:rPr>
            </a:br>
            <a:r>
              <a:rPr lang="en-US" sz="1800" dirty="0" smtClean="0">
                <a:cs typeface="Arial Bold" panose="020B0704020202020204" pitchFamily="34" charset="0"/>
              </a:rPr>
              <a:t>satellite </a:t>
            </a:r>
            <a:r>
              <a:rPr lang="en-US" sz="1800" dirty="0">
                <a:cs typeface="Arial Bold" panose="020B0704020202020204" pitchFamily="34" charset="0"/>
              </a:rPr>
              <a:t>data that have been processed to a minimum set of requirements and organized into a form that allows immediate analysis with a minimum of additional user effort, and, interoperability both through time and with other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 Bold" panose="020B0704020202020204" pitchFamily="34" charset="0"/>
              </a:rPr>
              <a:t>CARD4L is a framework </a:t>
            </a:r>
            <a:r>
              <a:rPr lang="en-US" sz="1800" dirty="0">
                <a:cs typeface="Arial Bold" panose="020B0704020202020204" pitchFamily="34" charset="0"/>
              </a:rPr>
              <a:t>for establishing ‘minimum requirements’ for products that: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Are ready for ‘immediate analysis’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Require minimal additional user effort to prepare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Interoperable with other CARD4L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cs typeface="Arial Bold" panose="020B0704020202020204" pitchFamily="34" charset="0"/>
            </a:endParaRPr>
          </a:p>
          <a:p>
            <a:r>
              <a:rPr lang="en-AU" dirty="0" smtClean="0"/>
              <a:t>This work relates to CEOS Activity ID </a:t>
            </a:r>
            <a:r>
              <a:rPr lang="en-AU" b="1" dirty="0" smtClean="0"/>
              <a:t>FDA-07 </a:t>
            </a:r>
            <a:r>
              <a:rPr lang="en-AU" b="1" dirty="0" smtClean="0">
                <a:sym typeface="Wingdings" panose="05000000000000000000" pitchFamily="2" charset="2"/>
              </a:rPr>
              <a:t>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and CARD4L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14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and </a:t>
            </a:r>
            <a:r>
              <a:rPr lang="en-US" dirty="0" smtClean="0"/>
              <a:t>CARD4L</a:t>
            </a:r>
          </a:p>
          <a:p>
            <a:r>
              <a:rPr lang="en-US" dirty="0" smtClean="0"/>
              <a:t>CARD4L Framework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5450"/>
            <a:ext cx="3349126" cy="488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8" t="1782" r="33014" b="84248"/>
          <a:stretch/>
        </p:blipFill>
        <p:spPr bwMode="auto">
          <a:xfrm>
            <a:off x="3604259" y="1212996"/>
            <a:ext cx="2948941" cy="18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3787" r="9124" b="55763"/>
          <a:stretch/>
        </p:blipFill>
        <p:spPr bwMode="auto">
          <a:xfrm>
            <a:off x="495297" y="2209800"/>
            <a:ext cx="5829303" cy="21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8670" r="6596" b="29781"/>
          <a:stretch/>
        </p:blipFill>
        <p:spPr bwMode="auto">
          <a:xfrm>
            <a:off x="190497" y="3124200"/>
            <a:ext cx="5829303" cy="21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72441" r="2472" b="4382"/>
          <a:stretch/>
        </p:blipFill>
        <p:spPr bwMode="auto">
          <a:xfrm>
            <a:off x="38097" y="4265219"/>
            <a:ext cx="5829303" cy="236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48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Product Family Specifications (PFS)  have been developed for:</a:t>
            </a:r>
          </a:p>
          <a:p>
            <a:pPr lvl="1"/>
            <a:r>
              <a:rPr lang="en-US" sz="1800" dirty="0" smtClean="0"/>
              <a:t>Surface Reflectance</a:t>
            </a:r>
          </a:p>
          <a:p>
            <a:pPr lvl="1"/>
            <a:r>
              <a:rPr lang="en-US" sz="1800" dirty="0" smtClean="0"/>
              <a:t>Radar backscatter</a:t>
            </a:r>
            <a:endParaRPr lang="en-US" sz="1800" dirty="0"/>
          </a:p>
          <a:p>
            <a:pPr lvl="1"/>
            <a:r>
              <a:rPr lang="en-US" sz="1800" dirty="0" smtClean="0"/>
              <a:t>Land </a:t>
            </a:r>
            <a:r>
              <a:rPr lang="en-US" sz="1800" dirty="0"/>
              <a:t>Surface </a:t>
            </a:r>
            <a:r>
              <a:rPr lang="en-US" sz="1800" dirty="0" smtClean="0"/>
              <a:t>Temperature</a:t>
            </a:r>
            <a:endParaRPr lang="en-US" sz="1800" dirty="0"/>
          </a:p>
          <a:p>
            <a:r>
              <a:rPr lang="en-US" sz="1800" dirty="0" smtClean="0"/>
              <a:t>Detailed </a:t>
            </a:r>
            <a:r>
              <a:rPr lang="en-US" sz="1800" dirty="0"/>
              <a:t>input to the draft CARD4L specifications was received from multiple sources June-Sept 2017, improving the documents and raising awareness of CEOS’ leadership in this area.</a:t>
            </a:r>
          </a:p>
          <a:p>
            <a:r>
              <a:rPr lang="en-US" sz="1800" i="1" dirty="0" smtClean="0"/>
              <a:t>More input is needed</a:t>
            </a:r>
            <a:r>
              <a:rPr lang="en-US" sz="1800" dirty="0" smtClean="0"/>
              <a:t>. A </a:t>
            </a:r>
            <a:r>
              <a:rPr lang="en-US" sz="1800" dirty="0"/>
              <a:t>further round of technical teleconferences will happen in 2017 convened by Geoscience Australia (Andreia Siqueira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Other PFS will probably emerge, e.g., Radar phase data, water leaving radiance</a:t>
            </a:r>
          </a:p>
          <a:p>
            <a:r>
              <a:rPr lang="en-US" sz="1800" dirty="0" smtClean="0"/>
              <a:t>Very strong support for CARD4L is indicated by a range of experiences and activities (UK, ESA, USGS, NASA, Canada, GA, CNES, etc.). </a:t>
            </a:r>
          </a:p>
          <a:p>
            <a:r>
              <a:rPr lang="en-US" sz="1800" dirty="0" smtClean="0"/>
              <a:t>The journal </a:t>
            </a:r>
            <a:r>
              <a:rPr lang="en-US" sz="1800" i="1" dirty="0" smtClean="0"/>
              <a:t>Remote Sensing </a:t>
            </a:r>
            <a:r>
              <a:rPr lang="en-US" sz="1800" dirty="0" smtClean="0"/>
              <a:t>has recently announced a special issue, anticipated for mid 2018, on Analysis Ready Landsat Data</a:t>
            </a:r>
            <a:endParaRPr lang="en-A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520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800" dirty="0" smtClean="0"/>
              <a:t>Product Family Specifications are technical documents </a:t>
            </a:r>
            <a:endParaRPr lang="en-A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90750"/>
            <a:ext cx="4572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453952"/>
            <a:ext cx="5368530" cy="287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54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importance of CARD4L is also indicated by :</a:t>
            </a:r>
            <a:br>
              <a:rPr lang="en-US" dirty="0" smtClean="0"/>
            </a:br>
            <a:endParaRPr lang="en-US" dirty="0" smtClean="0"/>
          </a:p>
          <a:p>
            <a:r>
              <a:rPr lang="en-AU" dirty="0" smtClean="0"/>
              <a:t>The </a:t>
            </a:r>
            <a:r>
              <a:rPr lang="en-AU" dirty="0"/>
              <a:t>Moderate Resolution Interoperability (MRI) initiative hosted by LSI-VC and supported by USGS during2017</a:t>
            </a:r>
          </a:p>
          <a:p>
            <a:pPr lvl="1"/>
            <a:r>
              <a:rPr lang="en-AU" dirty="0"/>
              <a:t>Analysis ready data is a first step for </a:t>
            </a:r>
            <a:r>
              <a:rPr lang="en-AU" dirty="0" smtClean="0"/>
              <a:t>interoperability</a:t>
            </a:r>
            <a:br>
              <a:rPr lang="en-AU" dirty="0" smtClean="0"/>
            </a:br>
            <a:endParaRPr lang="en-AU" dirty="0"/>
          </a:p>
          <a:p>
            <a:r>
              <a:rPr lang="en-US" dirty="0"/>
              <a:t>The Future Data Architectures ad-hoc Team (FDA-AHT) recommending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That LSI-VC promote the benefits of CARD4L to providers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u="sng" dirty="0" smtClean="0"/>
              <a:t>this is agreed and has been taken on-board by LSI-VC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broader strategy for CEOS analysis ready data</a:t>
            </a:r>
          </a:p>
          <a:p>
            <a:pPr marL="914400" lvl="2" indent="0">
              <a:buNone/>
            </a:pPr>
            <a:r>
              <a:rPr lang="en-US" dirty="0" smtClean="0"/>
              <a:t>(discussed </a:t>
            </a:r>
            <a:r>
              <a:rPr lang="en-US" dirty="0"/>
              <a:t>at the SIT </a:t>
            </a:r>
            <a:r>
              <a:rPr lang="en-US" dirty="0" smtClean="0"/>
              <a:t>Workshop) [</a:t>
            </a:r>
            <a:r>
              <a:rPr lang="en-US" u="sng" dirty="0" smtClean="0"/>
              <a:t>this is for discussion</a:t>
            </a:r>
            <a:r>
              <a:rPr lang="en-US" dirty="0" smtClean="0"/>
              <a:t>]</a:t>
            </a:r>
            <a:endParaRPr lang="en-US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032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54102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LSI-VC will now move into an </a:t>
            </a:r>
            <a:r>
              <a:rPr lang="en-AU" u="sng" dirty="0"/>
              <a:t>implementation phase</a:t>
            </a:r>
            <a:r>
              <a:rPr lang="en-AU" dirty="0"/>
              <a:t> </a:t>
            </a:r>
            <a:r>
              <a:rPr lang="en-AU" dirty="0" smtClean="0"/>
              <a:t>with several objectives:</a:t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‘road-test’ the Product Family Specifications, including through further technical </a:t>
            </a:r>
            <a:r>
              <a:rPr lang="en-AU" dirty="0" smtClean="0"/>
              <a:t>teleconferences</a:t>
            </a:r>
            <a:endParaRPr lang="en-AU" dirty="0"/>
          </a:p>
          <a:p>
            <a:r>
              <a:rPr lang="en-AU" dirty="0"/>
              <a:t>Develop the process for datasets to be assessed as CARD4L</a:t>
            </a:r>
          </a:p>
          <a:p>
            <a:r>
              <a:rPr lang="en-AU" dirty="0"/>
              <a:t>Identify data products that are on-track to become CARD4L </a:t>
            </a:r>
          </a:p>
          <a:p>
            <a:r>
              <a:rPr lang="en-AU" dirty="0"/>
              <a:t>Monitor and communicate progress of individual products toward </a:t>
            </a:r>
            <a:r>
              <a:rPr lang="en-AU" dirty="0" smtClean="0"/>
              <a:t>CARD4L</a:t>
            </a:r>
          </a:p>
          <a:p>
            <a:r>
              <a:rPr lang="en-AU" dirty="0" smtClean="0"/>
              <a:t>The Product Family Specifications will continue to evolve as the LSI-VC gathers feedback in the Alignment Assessments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990827" y="2806448"/>
            <a:ext cx="2938756" cy="2506419"/>
            <a:chOff x="5428528" y="2951544"/>
            <a:chExt cx="3589266" cy="27570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6000" contras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528" y="2951544"/>
              <a:ext cx="3589266" cy="2118664"/>
            </a:xfrm>
            <a:prstGeom prst="rect">
              <a:avLst/>
            </a:prstGeom>
            <a:ln w="9525">
              <a:solidFill>
                <a:schemeClr val="accent1">
                  <a:alpha val="92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Shape 43"/>
            <p:cNvSpPr txBox="1">
              <a:spLocks/>
            </p:cNvSpPr>
            <p:nvPr/>
          </p:nvSpPr>
          <p:spPr>
            <a:xfrm>
              <a:off x="5451740" y="5171482"/>
              <a:ext cx="3507683" cy="537123"/>
            </a:xfrm>
            <a:prstGeom prst="rect">
              <a:avLst/>
            </a:prstGeom>
            <a:ln w="12700">
              <a:solidFill>
                <a:schemeClr val="accent1">
                  <a:alpha val="92000"/>
                </a:scheme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rmAutofit lnSpcReduction="10000"/>
            </a:bodyPr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768926" marR="0" indent="-311726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o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1188719" marR="0" indent="-274319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1676400" marR="0" indent="-3048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21717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indent="0" hangingPunct="1">
                <a:buNone/>
              </a:pPr>
              <a:r>
                <a:rPr lang="en-AU" sz="1400" i="1" dirty="0" smtClean="0"/>
                <a:t>Implementation processes are under discussion</a:t>
              </a:r>
              <a:endParaRPr lang="en-AU" sz="23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0595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 order to communicate CARD4L the LSI-VC will: </a:t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Engage with user communities, e.g., through GFOI and </a:t>
            </a:r>
            <a:r>
              <a:rPr lang="en-AU" dirty="0" err="1"/>
              <a:t>GeoGLAM</a:t>
            </a:r>
            <a:r>
              <a:rPr lang="en-AU" dirty="0"/>
              <a:t>, to capture and communicate user experiences of Analysis Ready Data / </a:t>
            </a:r>
            <a:r>
              <a:rPr lang="en-AU" dirty="0" smtClean="0"/>
              <a:t>MRI</a:t>
            </a:r>
          </a:p>
          <a:p>
            <a:r>
              <a:rPr lang="en-AU" dirty="0" smtClean="0"/>
              <a:t>Take </a:t>
            </a:r>
            <a:r>
              <a:rPr lang="en-AU" dirty="0"/>
              <a:t>steps to promote the CARD4L framework to data providers. These include using the CEOS web site to communicate progress toward CARD4L </a:t>
            </a:r>
            <a:r>
              <a:rPr lang="en-AU" dirty="0" smtClean="0"/>
              <a:t>products </a:t>
            </a:r>
            <a:endParaRPr lang="en-AU" dirty="0"/>
          </a:p>
          <a:p>
            <a:r>
              <a:rPr lang="en-AU" dirty="0" smtClean="0"/>
              <a:t>We </a:t>
            </a:r>
            <a:r>
              <a:rPr lang="en-AU" dirty="0"/>
              <a:t>expect that data providers will need to be:</a:t>
            </a:r>
          </a:p>
          <a:p>
            <a:pPr lvl="1"/>
            <a:r>
              <a:rPr lang="en-AU" b="1" dirty="0"/>
              <a:t>Aware of the Benefits</a:t>
            </a:r>
            <a:r>
              <a:rPr lang="en-AU" dirty="0"/>
              <a:t> of ARD production</a:t>
            </a:r>
          </a:p>
          <a:p>
            <a:pPr lvl="1"/>
            <a:r>
              <a:rPr lang="en-AU" b="1" dirty="0"/>
              <a:t>Supported</a:t>
            </a:r>
            <a:r>
              <a:rPr lang="en-AU" dirty="0"/>
              <a:t> to use and ‘own’ the CARD4L framework</a:t>
            </a:r>
          </a:p>
          <a:p>
            <a:pPr lvl="1"/>
            <a:r>
              <a:rPr lang="en-AU" b="1" dirty="0"/>
              <a:t>Recognised</a:t>
            </a:r>
            <a:r>
              <a:rPr lang="en-AU" dirty="0"/>
              <a:t> for achievements in production of </a:t>
            </a:r>
            <a:r>
              <a:rPr lang="en-AU" sz="2300" dirty="0"/>
              <a:t>CARD4L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902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10952</TotalTime>
  <Words>1069</Words>
  <Application>Microsoft Office PowerPoint</Application>
  <PresentationFormat>On-screen Show (4:3)</PresentationFormat>
  <Paragraphs>148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CEOS Analysis Ready Data for Land (CARD4L) and Broader CEOS ARD Strategy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Geoscience Australia</cp:lastModifiedBy>
  <cp:revision>158</cp:revision>
  <dcterms:modified xsi:type="dcterms:W3CDTF">2017-10-20T15:59:21Z</dcterms:modified>
</cp:coreProperties>
</file>