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60" r:id="rId2"/>
    <p:sldId id="287" r:id="rId3"/>
    <p:sldId id="288" r:id="rId4"/>
    <p:sldId id="289" r:id="rId5"/>
    <p:sldId id="291" r:id="rId6"/>
    <p:sldId id="292" r:id="rId7"/>
    <p:sldId id="295" r:id="rId8"/>
    <p:sldId id="296" r:id="rId9"/>
    <p:sldId id="297" r:id="rId10"/>
    <p:sldId id="300" r:id="rId11"/>
    <p:sldId id="299" r:id="rId12"/>
    <p:sldId id="290" r:id="rId13"/>
    <p:sldId id="298"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5"/>
    <p:restoredTop sz="94694"/>
  </p:normalViewPr>
  <p:slideViewPr>
    <p:cSldViewPr>
      <p:cViewPr varScale="1">
        <p:scale>
          <a:sx n="85" d="100"/>
          <a:sy n="85" d="100"/>
        </p:scale>
        <p:origin x="117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27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2056192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01767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95592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26991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87165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7</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5128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8</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95056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9</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11949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2485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58337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8364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83088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2216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62" r:id="rId3"/>
    <p:sldLayoutId id="2147483663"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opendatacub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hyperlink" Target="http://opendatacube.org)/" TargetMode="External"/><Relationship Id="rId4" Type="http://schemas.openxmlformats.org/officeDocument/2006/relationships/image" Target="../media/image11.png"/><Relationship Id="rId5" Type="http://schemas.openxmlformats.org/officeDocument/2006/relationships/image" Target="../media/image12.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datacubeui"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981200"/>
            <a:ext cx="69210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CEOS Data </a:t>
            </a:r>
            <a:r>
              <a:rPr lang="en-US" sz="4200" b="1" dirty="0" smtClean="0">
                <a:solidFill>
                  <a:srgbClr val="FFFFFF"/>
                </a:solidFill>
                <a:latin typeface="+mj-lt"/>
              </a:rPr>
              <a:t>Cube </a:t>
            </a:r>
            <a:r>
              <a:rPr lang="en-US" sz="4200" b="1" smtClean="0">
                <a:solidFill>
                  <a:srgbClr val="FFFFFF"/>
                </a:solidFill>
                <a:latin typeface="+mj-lt"/>
              </a:rPr>
              <a:t>(CDC) </a:t>
            </a:r>
            <a:r>
              <a:rPr lang="en-US" sz="4200" b="1" dirty="0" smtClean="0">
                <a:solidFill>
                  <a:srgbClr val="FFFFFF"/>
                </a:solidFill>
                <a:latin typeface="+mj-lt"/>
              </a:rPr>
              <a:t>and FDA </a:t>
            </a:r>
            <a:r>
              <a:rPr lang="en-US" sz="4200" b="1" smtClean="0">
                <a:solidFill>
                  <a:srgbClr val="FFFFFF"/>
                </a:solidFill>
                <a:latin typeface="+mj-lt"/>
              </a:rPr>
              <a:t>Pilot Outcomes</a:t>
            </a:r>
            <a:endParaRPr sz="4200" b="1" dirty="0">
              <a:solidFill>
                <a:srgbClr val="FFFFFF"/>
              </a:solidFill>
              <a:latin typeface="+mj-lt"/>
            </a:endParaRPr>
          </a:p>
        </p:txBody>
      </p:sp>
      <p:sp>
        <p:nvSpPr>
          <p:cNvPr id="11" name="Shape 11"/>
          <p:cNvSpPr/>
          <p:nvPr/>
        </p:nvSpPr>
        <p:spPr>
          <a:xfrm>
            <a:off x="609600" y="3581400"/>
            <a:ext cx="4810858" cy="312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Brian Killough</a:t>
            </a:r>
            <a:br>
              <a:rPr lang="en-US" dirty="0">
                <a:solidFill>
                  <a:srgbClr val="FFFFFF"/>
                </a:solidFill>
                <a:latin typeface="+mj-lt"/>
                <a:ea typeface="Arial Bold"/>
                <a:cs typeface="Arial Bold"/>
                <a:sym typeface="Arial Bold"/>
              </a:rPr>
            </a:br>
            <a:r>
              <a:rPr lang="en-US" dirty="0">
                <a:solidFill>
                  <a:srgbClr val="FFFFFF"/>
                </a:solidFill>
                <a:latin typeface="+mj-lt"/>
                <a:ea typeface="Arial Bold"/>
                <a:cs typeface="Arial Bold"/>
                <a:sym typeface="Arial Bold"/>
              </a:rPr>
              <a:t>NASA, CEOS Systems Engineering Office</a:t>
            </a:r>
          </a:p>
          <a:p>
            <a:pPr lvl="0" defTabSz="914400">
              <a:lnSpc>
                <a:spcPct val="150000"/>
              </a:lnSpc>
              <a:defRPr>
                <a:solidFill>
                  <a:srgbClr val="000000"/>
                </a:solidFill>
              </a:defRPr>
            </a:pP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a:t>
            </a:r>
            <a:r>
              <a:rPr lang="en-AU" dirty="0" smtClean="0">
                <a:solidFill>
                  <a:srgbClr val="FFFFFF"/>
                </a:solidFill>
                <a:latin typeface="+mj-lt"/>
                <a:ea typeface="Arial Bold"/>
                <a:cs typeface="Arial Bold"/>
                <a:sym typeface="Arial Bold"/>
              </a:rPr>
              <a:t>2017</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Agenda Item </a:t>
            </a:r>
            <a:r>
              <a:rPr lang="en-AU" dirty="0" smtClean="0">
                <a:solidFill>
                  <a:srgbClr val="FFFFFF"/>
                </a:solidFill>
                <a:latin typeface="+mj-lt"/>
                <a:ea typeface="Arial Bold"/>
                <a:cs typeface="Arial Bold"/>
                <a:sym typeface="Arial Bold"/>
              </a:rPr>
              <a:t>8.2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R</a:t>
            </a:r>
            <a:r>
              <a:rPr lang="en-AU" dirty="0" err="1" smtClean="0">
                <a:solidFill>
                  <a:srgbClr val="FFFFFF"/>
                </a:solidFill>
                <a:latin typeface="+mj-lt"/>
                <a:ea typeface="Arial Bold"/>
                <a:cs typeface="Arial Bold"/>
                <a:sym typeface="Arial Bold"/>
              </a:rPr>
              <a:t>apid</a:t>
            </a:r>
            <a:r>
              <a:rPr lang="en-AU" dirty="0" smtClean="0">
                <a:solidFill>
                  <a:srgbClr val="FFFFFF"/>
                </a:solidFill>
                <a:latin typeface="+mj-lt"/>
                <a:ea typeface="Arial Bold"/>
                <a:cs typeface="Arial Bold"/>
                <a:sym typeface="Arial Bold"/>
              </a:rPr>
              <a:t>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533400"/>
            <a:ext cx="2507906" cy="993132"/>
          </a:xfrm>
          <a:prstGeom prst="rect">
            <a:avLst/>
          </a:prstGeom>
          <a:ln w="12700">
            <a:miter lim="400000"/>
          </a:ln>
        </p:spPr>
      </p:pic>
      <p:sp>
        <p:nvSpPr>
          <p:cNvPr id="5" name="Shape 10"/>
          <p:cNvSpPr txBox="1">
            <a:spLocks/>
          </p:cNvSpPr>
          <p:nvPr/>
        </p:nvSpPr>
        <p:spPr>
          <a:xfrm>
            <a:off x="622789" y="15240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7072132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84775"/>
          </a:xfrm>
        </p:spPr>
        <p:txBody>
          <a:bodyPr wrap="square">
            <a:spAutoFit/>
          </a:bodyPr>
          <a:lstStyle/>
          <a:p>
            <a:pPr algn="l" eaLnBrk="1" hangingPunct="1"/>
            <a:r>
              <a:rPr lang="en-US" b="1" dirty="0" smtClean="0">
                <a:latin typeface="Tahoma" charset="0"/>
                <a:ea typeface="ＭＳ Ｐゴシック" charset="0"/>
                <a:cs typeface="ＭＳ Ｐゴシック" charset="0"/>
              </a:rPr>
              <a:t>FDA Deliverables</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6" name="Content Placeholder 2"/>
          <p:cNvSpPr txBox="1">
            <a:spLocks/>
          </p:cNvSpPr>
          <p:nvPr/>
        </p:nvSpPr>
        <p:spPr>
          <a:xfrm>
            <a:off x="152400" y="1295400"/>
            <a:ext cx="8839200" cy="55626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22250" indent="-222250">
              <a:buFont typeface="Wingdings" charset="2"/>
              <a:buChar char="§"/>
            </a:pPr>
            <a:r>
              <a:rPr lang="en-US" sz="2000" b="1" dirty="0" smtClean="0">
                <a:solidFill>
                  <a:schemeClr val="tx1"/>
                </a:solidFill>
                <a:latin typeface="Calibri" charset="0"/>
                <a:ea typeface="ＭＳ Ｐゴシック" charset="0"/>
                <a:cs typeface="Calibri" charset="0"/>
              </a:rPr>
              <a:t>FDA-02: Collaborative Development of CEOS Data Cube </a:t>
            </a:r>
            <a:r>
              <a:rPr lang="en-US" sz="2000" dirty="0" smtClean="0">
                <a:solidFill>
                  <a:schemeClr val="tx1"/>
                </a:solidFill>
                <a:latin typeface="Calibri" charset="0"/>
                <a:ea typeface="ＭＳ Ｐゴシック" charset="0"/>
                <a:cs typeface="Calibri" charset="0"/>
              </a:rPr>
              <a:t>(Q4 </a:t>
            </a:r>
            <a:r>
              <a:rPr lang="en-US" sz="2000" dirty="0">
                <a:solidFill>
                  <a:schemeClr val="tx1"/>
                </a:solidFill>
                <a:latin typeface="Calibri" charset="0"/>
                <a:ea typeface="ＭＳ Ｐゴシック" charset="0"/>
                <a:cs typeface="Calibri" charset="0"/>
              </a:rPr>
              <a:t>2019)</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The core Data Cube team </a:t>
            </a:r>
            <a:r>
              <a:rPr lang="en-US" sz="2000" dirty="0" smtClean="0">
                <a:solidFill>
                  <a:schemeClr val="tx1"/>
                </a:solidFill>
                <a:latin typeface="Calibri" charset="0"/>
                <a:ea typeface="ＭＳ Ｐゴシック" charset="0"/>
                <a:cs typeface="Calibri" charset="0"/>
              </a:rPr>
              <a:t>(NASA-SEO</a:t>
            </a:r>
            <a:r>
              <a:rPr lang="en-US" sz="2000" dirty="0">
                <a:solidFill>
                  <a:schemeClr val="tx1"/>
                </a:solidFill>
                <a:latin typeface="Calibri" charset="0"/>
                <a:ea typeface="ＭＳ Ｐゴシック" charset="0"/>
                <a:cs typeface="Calibri" charset="0"/>
              </a:rPr>
              <a:t>, GA, CSIRO, USGS, UKSA</a:t>
            </a:r>
            <a:r>
              <a:rPr lang="en-US" sz="2000" dirty="0" smtClean="0">
                <a:solidFill>
                  <a:schemeClr val="tx1"/>
                </a:solidFill>
                <a:latin typeface="Calibri" charset="0"/>
                <a:ea typeface="ＭＳ Ｐゴシック" charset="0"/>
                <a:cs typeface="Calibri" charset="0"/>
              </a:rPr>
              <a:t>) is making excellent progress </a:t>
            </a:r>
            <a:r>
              <a:rPr lang="is-IS" sz="2000" dirty="0" smtClean="0">
                <a:solidFill>
                  <a:schemeClr val="tx1"/>
                </a:solidFill>
                <a:latin typeface="Calibri" charset="0"/>
                <a:ea typeface="ＭＳ Ｐゴシック" charset="0"/>
                <a:cs typeface="Calibri" charset="0"/>
              </a:rPr>
              <a:t>… Governance Plan (Partners Forum, Steering Council), website, prototype development, dataset ingestion, applications, execution.</a:t>
            </a:r>
          </a:p>
          <a:p>
            <a:pPr marL="222250" indent="-222250">
              <a:buFont typeface="Wingdings" charset="2"/>
              <a:buChar char="§"/>
            </a:pPr>
            <a:r>
              <a:rPr lang="is-IS" sz="2000" b="1" dirty="0" smtClean="0">
                <a:solidFill>
                  <a:schemeClr val="tx1"/>
                </a:solidFill>
                <a:latin typeface="Calibri" charset="0"/>
                <a:ea typeface="ＭＳ Ｐゴシック" charset="0"/>
                <a:cs typeface="Calibri" charset="0"/>
              </a:rPr>
              <a:t>FDA-03: CEOS Data Cube Governance</a:t>
            </a:r>
            <a:r>
              <a:rPr lang="is-IS" sz="2000" dirty="0" smtClean="0">
                <a:solidFill>
                  <a:schemeClr val="tx1"/>
                </a:solidFill>
                <a:latin typeface="Calibri" charset="0"/>
                <a:ea typeface="ＭＳ Ｐゴシック" charset="0"/>
                <a:cs typeface="Calibri" charset="0"/>
              </a:rPr>
              <a:t> (Q2 2017) - </a:t>
            </a:r>
            <a:r>
              <a:rPr lang="is-IS" sz="2000" b="1" dirty="0" smtClean="0">
                <a:solidFill>
                  <a:srgbClr val="FF0000"/>
                </a:solidFill>
                <a:latin typeface="Calibri" charset="0"/>
                <a:ea typeface="ＭＳ Ｐゴシック" charset="0"/>
                <a:cs typeface="Calibri" charset="0"/>
              </a:rPr>
              <a:t>COMPLETE </a:t>
            </a:r>
            <a:r>
              <a:rPr lang="is-IS" sz="2000" dirty="0" smtClean="0">
                <a:solidFill>
                  <a:schemeClr val="tx1"/>
                </a:solidFill>
                <a:latin typeface="Calibri" charset="0"/>
                <a:ea typeface="ＭＳ Ｐゴシック" charset="0"/>
                <a:cs typeface="Calibri" charset="0"/>
              </a:rPr>
              <a:t/>
            </a:r>
            <a:br>
              <a:rPr lang="is-IS" sz="2000" dirty="0" smtClean="0">
                <a:solidFill>
                  <a:schemeClr val="tx1"/>
                </a:solidFill>
                <a:latin typeface="Calibri" charset="0"/>
                <a:ea typeface="ＭＳ Ｐゴシック" charset="0"/>
                <a:cs typeface="Calibri" charset="0"/>
              </a:rPr>
            </a:br>
            <a:r>
              <a:rPr lang="is-IS" sz="2000" dirty="0" smtClean="0">
                <a:solidFill>
                  <a:schemeClr val="tx1"/>
                </a:solidFill>
                <a:latin typeface="Calibri" charset="0"/>
                <a:ea typeface="ＭＳ Ｐゴシック" charset="0"/>
                <a:cs typeface="Calibri" charset="0"/>
              </a:rPr>
              <a:t>The new Open Data Cube Governance Plan was completed and published on the ODC website in July 2017. The plan addresses the Partners Forum, Steering Council, participation and licensing. </a:t>
            </a:r>
          </a:p>
          <a:p>
            <a:pPr marL="222250" indent="-222250">
              <a:buFont typeface="Wingdings" charset="2"/>
              <a:buChar char="§"/>
            </a:pPr>
            <a:r>
              <a:rPr lang="is-IS" sz="2000" b="1" dirty="0" smtClean="0">
                <a:solidFill>
                  <a:schemeClr val="tx1"/>
                </a:solidFill>
                <a:latin typeface="Calibri" charset="0"/>
                <a:ea typeface="ＭＳ Ｐゴシック" charset="0"/>
                <a:cs typeface="Calibri" charset="0"/>
              </a:rPr>
              <a:t>FDA-04: CEOS Data Cube Pilots</a:t>
            </a:r>
            <a:r>
              <a:rPr lang="is-IS" sz="2000" dirty="0" smtClean="0">
                <a:solidFill>
                  <a:schemeClr val="tx1"/>
                </a:solidFill>
                <a:latin typeface="Calibri" charset="0"/>
                <a:ea typeface="ＭＳ Ｐゴシック" charset="0"/>
                <a:cs typeface="Calibri" charset="0"/>
              </a:rPr>
              <a:t> (Q4 2017) – </a:t>
            </a:r>
            <a:r>
              <a:rPr lang="is-IS" sz="2000" b="1" dirty="0" smtClean="0">
                <a:solidFill>
                  <a:srgbClr val="FF0000"/>
                </a:solidFill>
                <a:latin typeface="Calibri" charset="0"/>
                <a:ea typeface="ＭＳ Ｐゴシック" charset="0"/>
                <a:cs typeface="Calibri" charset="0"/>
              </a:rPr>
              <a:t>COMPLETE</a:t>
            </a:r>
            <a:r>
              <a:rPr lang="is-IS" sz="2000" dirty="0" smtClean="0">
                <a:solidFill>
                  <a:schemeClr val="tx1"/>
                </a:solidFill>
                <a:latin typeface="Calibri" charset="0"/>
                <a:ea typeface="ＭＳ Ｐゴシック" charset="0"/>
                <a:cs typeface="Calibri" charset="0"/>
              </a:rPr>
              <a:t/>
            </a:r>
            <a:br>
              <a:rPr lang="is-IS" sz="2000" dirty="0" smtClean="0">
                <a:solidFill>
                  <a:schemeClr val="tx1"/>
                </a:solidFill>
                <a:latin typeface="Calibri" charset="0"/>
                <a:ea typeface="ＭＳ Ｐゴシック" charset="0"/>
                <a:cs typeface="Calibri" charset="0"/>
              </a:rPr>
            </a:br>
            <a:r>
              <a:rPr lang="is-IS" sz="2000" dirty="0" smtClean="0">
                <a:solidFill>
                  <a:schemeClr val="tx1"/>
                </a:solidFill>
                <a:latin typeface="Calibri" charset="0"/>
                <a:ea typeface="ＭＳ Ｐゴシック" charset="0"/>
                <a:cs typeface="Calibri" charset="0"/>
              </a:rPr>
              <a:t>The CEOS implementation of the Open Data Cube (called the CEOS Data Cube) has established new operational pilots in Colombia and Switzerland and nearing completion in Vietnam and Taiwan. The group will add more country targets in 2018 and continue to capture “lessons learned”.</a:t>
            </a:r>
          </a:p>
          <a:p>
            <a:pPr marL="222250" indent="-222250">
              <a:buFont typeface="Wingdings" charset="2"/>
              <a:buChar char="§"/>
            </a:pPr>
            <a:r>
              <a:rPr lang="is-IS" sz="2000" b="1" dirty="0" smtClean="0">
                <a:solidFill>
                  <a:schemeClr val="tx1"/>
                </a:solidFill>
                <a:latin typeface="Calibri" charset="0"/>
                <a:ea typeface="ＭＳ Ｐゴシック" charset="0"/>
                <a:cs typeface="Calibri" charset="0"/>
              </a:rPr>
              <a:t>FDA-05: Promote Awareness of the CEOS Data Cube </a:t>
            </a:r>
            <a:r>
              <a:rPr lang="is-IS" sz="2000" dirty="0" smtClean="0">
                <a:solidFill>
                  <a:schemeClr val="tx1"/>
                </a:solidFill>
                <a:latin typeface="Calibri" charset="0"/>
                <a:ea typeface="ＭＳ Ｐゴシック" charset="0"/>
                <a:cs typeface="Calibri" charset="0"/>
              </a:rPr>
              <a:t>(Q4 2017) - </a:t>
            </a:r>
            <a:r>
              <a:rPr lang="is-IS" sz="2000" b="1" dirty="0" smtClean="0">
                <a:solidFill>
                  <a:srgbClr val="FF0000"/>
                </a:solidFill>
                <a:latin typeface="Calibri" charset="0"/>
                <a:ea typeface="ＭＳ Ｐゴシック" charset="0"/>
                <a:cs typeface="Calibri" charset="0"/>
              </a:rPr>
              <a:t>COMPLETE</a:t>
            </a:r>
            <a:r>
              <a:rPr lang="en-US" sz="2000" dirty="0" smtClean="0">
                <a:solidFill>
                  <a:schemeClr val="tx1"/>
                </a:solidFill>
                <a:latin typeface="Calibri" charset="0"/>
                <a:ea typeface="ＭＳ Ｐゴシック" charset="0"/>
                <a:cs typeface="Calibri" charset="0"/>
              </a:rPr>
              <a:t/>
            </a:r>
            <a:br>
              <a:rPr lang="en-US" sz="2000" dirty="0" smtClean="0">
                <a:solidFill>
                  <a:schemeClr val="tx1"/>
                </a:solidFill>
                <a:latin typeface="Calibri" charset="0"/>
                <a:ea typeface="ＭＳ Ｐゴシック" charset="0"/>
                <a:cs typeface="Calibri" charset="0"/>
              </a:rPr>
            </a:br>
            <a:r>
              <a:rPr lang="en-US" sz="2000" dirty="0" smtClean="0">
                <a:solidFill>
                  <a:schemeClr val="tx1"/>
                </a:solidFill>
                <a:latin typeface="Calibri" charset="0"/>
                <a:ea typeface="ＭＳ Ｐゴシック" charset="0"/>
                <a:cs typeface="Calibri" charset="0"/>
              </a:rPr>
              <a:t>Awareness of the CEOS Data Cube has increased significantly from: the new website (</a:t>
            </a:r>
            <a:r>
              <a:rPr lang="en-US" sz="2000" dirty="0" smtClean="0">
                <a:solidFill>
                  <a:schemeClr val="tx1"/>
                </a:solidFill>
                <a:latin typeface="Calibri" charset="0"/>
                <a:ea typeface="ＭＳ Ｐゴシック" charset="0"/>
                <a:cs typeface="Calibri" charset="0"/>
                <a:hlinkClick r:id="rId3"/>
              </a:rPr>
              <a:t>www.opendatacube.org)</a:t>
            </a:r>
            <a:r>
              <a:rPr lang="en-US" sz="2000" dirty="0" smtClean="0">
                <a:solidFill>
                  <a:schemeClr val="tx1"/>
                </a:solidFill>
                <a:latin typeface="Calibri" charset="0"/>
                <a:ea typeface="ＭＳ Ｐゴシック" charset="0"/>
                <a:cs typeface="Calibri" charset="0"/>
              </a:rPr>
              <a:t>, IGARSS and GEO exhibitions, Pecora-20, </a:t>
            </a:r>
            <a:br>
              <a:rPr lang="en-US" sz="2000" dirty="0" smtClean="0">
                <a:solidFill>
                  <a:schemeClr val="tx1"/>
                </a:solidFill>
                <a:latin typeface="Calibri" charset="0"/>
                <a:ea typeface="ＭＳ Ｐゴシック" charset="0"/>
                <a:cs typeface="Calibri" charset="0"/>
              </a:rPr>
            </a:br>
            <a:r>
              <a:rPr lang="en-US" sz="2000" dirty="0" smtClean="0">
                <a:solidFill>
                  <a:schemeClr val="tx1"/>
                </a:solidFill>
                <a:latin typeface="Calibri" charset="0"/>
                <a:ea typeface="ＭＳ Ｐゴシック" charset="0"/>
                <a:cs typeface="Calibri" charset="0"/>
              </a:rPr>
              <a:t>and 4 separate GEO side events (next week).</a:t>
            </a:r>
            <a:r>
              <a:rPr lang="en-US" sz="2000" dirty="0" smtClean="0">
                <a:solidFill>
                  <a:schemeClr val="tx1"/>
                </a:solidFill>
                <a:latin typeface="Calibri" charset="0"/>
                <a:ea typeface="ＭＳ Ｐゴシック" charset="0"/>
                <a:cs typeface="Calibri" charset="0"/>
              </a:rPr>
              <a:t/>
            </a:r>
            <a:br>
              <a:rPr lang="en-US" sz="2000" dirty="0" smtClean="0">
                <a:solidFill>
                  <a:schemeClr val="tx1"/>
                </a:solidFill>
                <a:latin typeface="Calibri" charset="0"/>
                <a:ea typeface="ＭＳ Ｐゴシック" charset="0"/>
                <a:cs typeface="Calibri" charset="0"/>
              </a:rPr>
            </a:br>
            <a:endParaRPr lang="en-US" sz="2000" dirty="0" smtClean="0">
              <a:solidFill>
                <a:schemeClr val="tx1"/>
              </a:solidFill>
              <a:latin typeface="Calibri" charset="0"/>
              <a:ea typeface="ＭＳ Ｐゴシック" charset="0"/>
              <a:cs typeface="Calibri" charset="0"/>
            </a:endParaRPr>
          </a:p>
          <a:p>
            <a:pPr marL="222250" indent="-222250">
              <a:buFont typeface="Wingdings" charset="2"/>
              <a:buChar char="§"/>
            </a:pPr>
            <a:endParaRPr lang="en-US" sz="2000"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154107961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28600"/>
            <a:ext cx="5562600" cy="646331"/>
          </a:xfrm>
        </p:spPr>
        <p:txBody>
          <a:bodyPr wrap="square">
            <a:spAutoFit/>
          </a:bodyPr>
          <a:lstStyle/>
          <a:p>
            <a:pPr algn="l" eaLnBrk="1" hangingPunct="1"/>
            <a:r>
              <a:rPr lang="en-US" sz="3600" b="1" dirty="0" smtClean="0">
                <a:latin typeface="Tahoma" charset="0"/>
                <a:ea typeface="ＭＳ Ｐゴシック" charset="0"/>
                <a:cs typeface="ＭＳ Ｐゴシック" charset="0"/>
              </a:rPr>
              <a:t>FDA Lessons </a:t>
            </a:r>
            <a:r>
              <a:rPr lang="en-US" sz="3600" b="1" dirty="0" smtClean="0">
                <a:latin typeface="Tahoma" charset="0"/>
                <a:ea typeface="ＭＳ Ｐゴシック" charset="0"/>
                <a:cs typeface="ＭＳ Ｐゴシック" charset="0"/>
              </a:rPr>
              <a:t>Learned</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411690"/>
            <a:ext cx="7010400" cy="520342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buSzPct val="120000"/>
              <a:buNone/>
            </a:pPr>
            <a:r>
              <a:rPr lang="en-US" sz="2800" kern="1200" dirty="0" smtClean="0">
                <a:latin typeface="Calibri" charset="0"/>
                <a:ea typeface="ＭＳ Ｐゴシック" charset="0"/>
                <a:cs typeface="Calibri" charset="0"/>
              </a:rPr>
              <a:t>Through our initial country interactions, we have learned a number of </a:t>
            </a:r>
            <a:r>
              <a:rPr lang="en-US" sz="2800" b="1" kern="1200" dirty="0" smtClean="0">
                <a:latin typeface="Calibri" charset="0"/>
                <a:ea typeface="ＭＳ Ｐゴシック" charset="0"/>
                <a:cs typeface="Calibri" charset="0"/>
              </a:rPr>
              <a:t>lessons</a:t>
            </a:r>
            <a:r>
              <a:rPr lang="en-US" sz="2800" kern="1200" dirty="0" smtClean="0">
                <a:latin typeface="Calibri" charset="0"/>
                <a:ea typeface="ＭＳ Ｐゴシック" charset="0"/>
                <a:cs typeface="Calibri" charset="0"/>
              </a:rPr>
              <a:t> </a:t>
            </a:r>
            <a:r>
              <a:rPr lang="is-IS" sz="2800" kern="1200" dirty="0" smtClean="0">
                <a:latin typeface="Calibri" charset="0"/>
                <a:ea typeface="ＭＳ Ｐゴシック" charset="0"/>
                <a:cs typeface="Calibri" charset="0"/>
              </a:rPr>
              <a:t>…</a:t>
            </a:r>
            <a:endParaRPr lang="is-IS" sz="2800"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sz="2000" kern="1200" dirty="0" smtClean="0">
                <a:latin typeface="Calibri" charset="0"/>
                <a:ea typeface="ＭＳ Ｐゴシック" charset="0"/>
                <a:cs typeface="Calibri" charset="0"/>
              </a:rPr>
              <a:t>Users </a:t>
            </a:r>
            <a:r>
              <a:rPr lang="en-US" sz="2000" kern="1200" dirty="0">
                <a:latin typeface="Calibri" charset="0"/>
                <a:ea typeface="ＭＳ Ｐゴシック" charset="0"/>
                <a:cs typeface="Calibri" charset="0"/>
              </a:rPr>
              <a:t>should have </a:t>
            </a:r>
            <a:r>
              <a:rPr lang="en-US" sz="2000" kern="1200" dirty="0" smtClean="0">
                <a:latin typeface="Calibri" charset="0"/>
                <a:ea typeface="ＭＳ Ｐゴシック" charset="0"/>
                <a:cs typeface="Calibri" charset="0"/>
              </a:rPr>
              <a:t>Python </a:t>
            </a:r>
            <a:r>
              <a:rPr lang="en-US" sz="2000" kern="1200" dirty="0">
                <a:latin typeface="Calibri" charset="0"/>
                <a:ea typeface="ＭＳ Ｐゴシック" charset="0"/>
                <a:cs typeface="Calibri" charset="0"/>
              </a:rPr>
              <a:t>programming </a:t>
            </a:r>
            <a:r>
              <a:rPr lang="en-US" sz="2000" kern="1200" dirty="0" smtClean="0">
                <a:latin typeface="Calibri" charset="0"/>
                <a:ea typeface="ＭＳ Ｐゴシック" charset="0"/>
                <a:cs typeface="Calibri" charset="0"/>
              </a:rPr>
              <a:t>skills</a:t>
            </a:r>
          </a:p>
          <a:p>
            <a:pPr marL="295275" indent="-295275" algn="l" defTabSz="914400" rtl="0">
              <a:buSzPct val="120000"/>
              <a:buFont typeface="Wingdings" charset="2"/>
              <a:buChar char="§"/>
            </a:pPr>
            <a:r>
              <a:rPr lang="en-US" sz="2000" kern="1200" dirty="0" smtClean="0">
                <a:latin typeface="Calibri" charset="0"/>
                <a:ea typeface="ＭＳ Ｐゴシック" charset="0"/>
                <a:cs typeface="Calibri" charset="0"/>
              </a:rPr>
              <a:t>We must clearly </a:t>
            </a:r>
            <a:r>
              <a:rPr lang="en-US" sz="2000" kern="1200" dirty="0">
                <a:latin typeface="Calibri" charset="0"/>
                <a:ea typeface="ＭＳ Ｐゴシック" charset="0"/>
                <a:cs typeface="Calibri" charset="0"/>
              </a:rPr>
              <a:t>understand country needs </a:t>
            </a:r>
            <a:r>
              <a:rPr lang="en-US" sz="2000" kern="1200" dirty="0" smtClean="0">
                <a:latin typeface="Calibri" charset="0"/>
                <a:ea typeface="ＭＳ Ｐゴシック" charset="0"/>
                <a:cs typeface="Calibri" charset="0"/>
              </a:rPr>
              <a:t>to </a:t>
            </a:r>
            <a:r>
              <a:rPr lang="en-US" sz="2000" kern="1200" dirty="0">
                <a:latin typeface="Calibri" charset="0"/>
                <a:ea typeface="ＭＳ Ｐゴシック" charset="0"/>
                <a:cs typeface="Calibri" charset="0"/>
              </a:rPr>
              <a:t>guide </a:t>
            </a:r>
            <a:r>
              <a:rPr lang="en-US" sz="2000" kern="1200" dirty="0" smtClean="0">
                <a:latin typeface="Calibri" charset="0"/>
                <a:ea typeface="ＭＳ Ｐゴシック" charset="0"/>
                <a:cs typeface="Calibri" charset="0"/>
              </a:rPr>
              <a:t>users</a:t>
            </a:r>
            <a:br>
              <a:rPr lang="en-US" sz="2000" kern="1200" dirty="0" smtClean="0">
                <a:latin typeface="Calibri" charset="0"/>
                <a:ea typeface="ＭＳ Ｐゴシック" charset="0"/>
                <a:cs typeface="Calibri" charset="0"/>
              </a:rPr>
            </a:br>
            <a:r>
              <a:rPr lang="en-US" sz="2000" kern="1200" dirty="0" smtClean="0">
                <a:latin typeface="Calibri" charset="0"/>
                <a:ea typeface="ＭＳ Ｐゴシック" charset="0"/>
                <a:cs typeface="Calibri" charset="0"/>
              </a:rPr>
              <a:t>toward </a:t>
            </a:r>
            <a:r>
              <a:rPr lang="en-US" sz="2000" kern="1200" dirty="0" smtClean="0">
                <a:latin typeface="Calibri" charset="0"/>
                <a:ea typeface="ＭＳ Ｐゴシック" charset="0"/>
                <a:cs typeface="Calibri" charset="0"/>
              </a:rPr>
              <a:t>the needed satellite </a:t>
            </a:r>
            <a:r>
              <a:rPr lang="en-US" sz="2000" kern="1200" dirty="0">
                <a:latin typeface="Calibri" charset="0"/>
                <a:ea typeface="ＭＳ Ｐゴシック" charset="0"/>
                <a:cs typeface="Calibri" charset="0"/>
              </a:rPr>
              <a:t>data and application </a:t>
            </a:r>
            <a:r>
              <a:rPr lang="en-US" sz="2000" kern="1200" dirty="0" smtClean="0">
                <a:latin typeface="Calibri" charset="0"/>
                <a:ea typeface="ＭＳ Ｐゴシック" charset="0"/>
                <a:cs typeface="Calibri" charset="0"/>
              </a:rPr>
              <a:t>tools</a:t>
            </a:r>
          </a:p>
          <a:p>
            <a:pPr marL="295275" indent="-295275" algn="l" defTabSz="914400" rtl="0">
              <a:buSzPct val="120000"/>
              <a:buFont typeface="Wingdings" charset="2"/>
              <a:buChar char="§"/>
            </a:pPr>
            <a:r>
              <a:rPr lang="en-US" sz="2000" kern="1200" dirty="0" smtClean="0">
                <a:latin typeface="Calibri" charset="0"/>
                <a:ea typeface="ＭＳ Ｐゴシック" charset="0"/>
                <a:cs typeface="Calibri" charset="0"/>
              </a:rPr>
              <a:t>We must maintain </a:t>
            </a:r>
            <a:r>
              <a:rPr lang="en-US" sz="2000" kern="1200" dirty="0">
                <a:latin typeface="Calibri" charset="0"/>
                <a:ea typeface="ＭＳ Ｐゴシック" charset="0"/>
                <a:cs typeface="Calibri" charset="0"/>
              </a:rPr>
              <a:t>consistent customer communication </a:t>
            </a:r>
            <a:r>
              <a:rPr lang="en-US" sz="2000" kern="1200" dirty="0" smtClean="0">
                <a:latin typeface="Calibri" charset="0"/>
                <a:ea typeface="ＭＳ Ｐゴシック" charset="0"/>
                <a:cs typeface="Calibri" charset="0"/>
              </a:rPr>
              <a:t/>
            </a:r>
            <a:br>
              <a:rPr lang="en-US" sz="2000" kern="1200" dirty="0" smtClean="0">
                <a:latin typeface="Calibri" charset="0"/>
                <a:ea typeface="ＭＳ Ｐゴシック" charset="0"/>
                <a:cs typeface="Calibri" charset="0"/>
              </a:rPr>
            </a:br>
            <a:r>
              <a:rPr lang="en-US" sz="2000" kern="1200" dirty="0" smtClean="0">
                <a:latin typeface="Calibri" charset="0"/>
                <a:ea typeface="ＭＳ Ｐゴシック" charset="0"/>
                <a:cs typeface="Calibri" charset="0"/>
              </a:rPr>
              <a:t>(</a:t>
            </a:r>
            <a:r>
              <a:rPr lang="en-US" sz="2000" kern="1200" dirty="0">
                <a:latin typeface="Calibri" charset="0"/>
                <a:ea typeface="ＭＳ Ｐゴシック" charset="0"/>
                <a:cs typeface="Calibri" charset="0"/>
              </a:rPr>
              <a:t>both face-to-face and remote) to sustain deployment </a:t>
            </a:r>
            <a:r>
              <a:rPr lang="en-US" sz="2000" kern="1200" dirty="0" smtClean="0">
                <a:latin typeface="Calibri" charset="0"/>
                <a:ea typeface="ＭＳ Ｐゴシック" charset="0"/>
                <a:cs typeface="Calibri" charset="0"/>
              </a:rPr>
              <a:t/>
            </a:r>
            <a:br>
              <a:rPr lang="en-US" sz="2000" kern="1200" dirty="0" smtClean="0">
                <a:latin typeface="Calibri" charset="0"/>
                <a:ea typeface="ＭＳ Ｐゴシック" charset="0"/>
                <a:cs typeface="Calibri" charset="0"/>
              </a:rPr>
            </a:br>
            <a:r>
              <a:rPr lang="en-US" sz="2000" kern="1200" dirty="0" smtClean="0">
                <a:latin typeface="Calibri" charset="0"/>
                <a:ea typeface="ＭＳ Ｐゴシック" charset="0"/>
                <a:cs typeface="Calibri" charset="0"/>
              </a:rPr>
              <a:t>progress </a:t>
            </a:r>
            <a:r>
              <a:rPr lang="en-US" sz="2000" kern="1200" dirty="0">
                <a:latin typeface="Calibri" charset="0"/>
                <a:ea typeface="ＭＳ Ｐゴシック" charset="0"/>
                <a:cs typeface="Calibri" charset="0"/>
              </a:rPr>
              <a:t>and build </a:t>
            </a:r>
            <a:r>
              <a:rPr lang="en-US" sz="2000" kern="1200" dirty="0" smtClean="0">
                <a:latin typeface="Calibri" charset="0"/>
                <a:ea typeface="ＭＳ Ｐゴシック" charset="0"/>
                <a:cs typeface="Calibri" charset="0"/>
              </a:rPr>
              <a:t>trust</a:t>
            </a:r>
            <a:endParaRPr lang="en-US" sz="2000"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sz="2000" kern="1200" dirty="0" smtClean="0">
                <a:latin typeface="Calibri" charset="0"/>
                <a:ea typeface="ＭＳ Ｐゴシック" charset="0"/>
                <a:cs typeface="Calibri" charset="0"/>
              </a:rPr>
              <a:t>We must </a:t>
            </a:r>
            <a:r>
              <a:rPr lang="en-US" sz="2000" kern="1200" dirty="0" err="1" smtClean="0">
                <a:latin typeface="Calibri" charset="0"/>
                <a:ea typeface="ＭＳ Ｐゴシック" charset="0"/>
                <a:cs typeface="Calibri" charset="0"/>
              </a:rPr>
              <a:t>utilise</a:t>
            </a:r>
            <a:r>
              <a:rPr lang="en-US" sz="2000" kern="1200" dirty="0" smtClean="0">
                <a:latin typeface="Calibri" charset="0"/>
                <a:ea typeface="ＭＳ Ｐゴシック" charset="0"/>
                <a:cs typeface="Calibri" charset="0"/>
              </a:rPr>
              <a:t> </a:t>
            </a:r>
            <a:r>
              <a:rPr lang="en-US" sz="2000" kern="1200" dirty="0">
                <a:latin typeface="Calibri" charset="0"/>
                <a:ea typeface="ＭＳ Ｐゴシック" charset="0"/>
                <a:cs typeface="Calibri" charset="0"/>
              </a:rPr>
              <a:t>relationships with investment banks (e.g. World Bank) and GEO to increase access to </a:t>
            </a:r>
            <a:r>
              <a:rPr lang="en-US" sz="2000" kern="1200" dirty="0" smtClean="0">
                <a:latin typeface="Calibri" charset="0"/>
                <a:ea typeface="ＭＳ Ｐゴシック" charset="0"/>
                <a:cs typeface="Calibri" charset="0"/>
              </a:rPr>
              <a:t>country </a:t>
            </a:r>
            <a:r>
              <a:rPr lang="en-US" sz="2000" kern="1200" dirty="0">
                <a:latin typeface="Calibri" charset="0"/>
                <a:ea typeface="ＭＳ Ｐゴシック" charset="0"/>
                <a:cs typeface="Calibri" charset="0"/>
              </a:rPr>
              <a:t>contacts and facilitate </a:t>
            </a:r>
            <a:r>
              <a:rPr lang="en-US" sz="2000" kern="1200" dirty="0" smtClean="0">
                <a:latin typeface="Calibri" charset="0"/>
                <a:ea typeface="ＭＳ Ｐゴシック" charset="0"/>
                <a:cs typeface="Calibri" charset="0"/>
              </a:rPr>
              <a:t>deployment and testing</a:t>
            </a:r>
            <a:endParaRPr lang="en-US" sz="2000"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sz="2000" kern="1200" dirty="0" smtClean="0">
                <a:latin typeface="Calibri" charset="0"/>
                <a:ea typeface="ＭＳ Ｐゴシック" charset="0"/>
                <a:cs typeface="Calibri" charset="0"/>
              </a:rPr>
              <a:t>The </a:t>
            </a:r>
            <a:r>
              <a:rPr lang="en-US" sz="2000" kern="1200" dirty="0">
                <a:latin typeface="Calibri" charset="0"/>
                <a:ea typeface="ＭＳ Ｐゴシック" charset="0"/>
                <a:cs typeface="Calibri" charset="0"/>
              </a:rPr>
              <a:t>ODC community needs to continue to grow and expand to build confidence towards desired outcomes and to build the supply of open source tools and </a:t>
            </a:r>
            <a:r>
              <a:rPr lang="en-US" sz="2000" kern="1200" dirty="0" smtClean="0">
                <a:latin typeface="Calibri" charset="0"/>
                <a:ea typeface="ＭＳ Ｐゴシック" charset="0"/>
                <a:cs typeface="Calibri" charset="0"/>
              </a:rPr>
              <a:t>applications</a:t>
            </a:r>
            <a:endParaRPr lang="en-US" sz="2000" kern="1200" dirty="0">
              <a:latin typeface="Calibri" charset="0"/>
              <a:ea typeface="ＭＳ Ｐゴシック" charset="0"/>
              <a:cs typeface="Calibri" charset="0"/>
            </a:endParaRPr>
          </a:p>
        </p:txBody>
      </p:sp>
      <p:pic>
        <p:nvPicPr>
          <p:cNvPr id="2" name="Picture 1"/>
          <p:cNvPicPr>
            <a:picLocks noChangeAspect="1"/>
          </p:cNvPicPr>
          <p:nvPr/>
        </p:nvPicPr>
        <p:blipFill>
          <a:blip r:embed="rId3"/>
          <a:stretch>
            <a:fillRect/>
          </a:stretch>
        </p:blipFill>
        <p:spPr>
          <a:xfrm>
            <a:off x="6781800" y="1359302"/>
            <a:ext cx="2209800" cy="2594113"/>
          </a:xfrm>
          <a:prstGeom prst="rect">
            <a:avLst/>
          </a:prstGeom>
        </p:spPr>
      </p:pic>
    </p:spTree>
    <p:extLst>
      <p:ext uri="{BB962C8B-B14F-4D97-AF65-F5344CB8AC3E}">
        <p14:creationId xmlns:p14="http://schemas.microsoft.com/office/powerpoint/2010/main" val="145913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84775"/>
          </a:xfrm>
        </p:spPr>
        <p:txBody>
          <a:bodyPr wrap="square">
            <a:spAutoFit/>
          </a:bodyPr>
          <a:lstStyle/>
          <a:p>
            <a:pPr algn="l" eaLnBrk="1" hangingPunct="1"/>
            <a:r>
              <a:rPr lang="en-US" b="1" smtClean="0">
                <a:latin typeface="Tahoma" charset="0"/>
                <a:ea typeface="ＭＳ Ｐゴシック" charset="0"/>
                <a:cs typeface="ＭＳ Ｐゴシック" charset="0"/>
              </a:rPr>
              <a:t>Other CEOS </a:t>
            </a:r>
            <a:r>
              <a:rPr lang="en-US" b="1" dirty="0" smtClean="0">
                <a:latin typeface="Tahoma" charset="0"/>
                <a:ea typeface="ＭＳ Ｐゴシック" charset="0"/>
                <a:cs typeface="ＭＳ Ｐゴシック" charset="0"/>
              </a:rPr>
              <a:t>Deliverables</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6" name="Content Placeholder 2"/>
          <p:cNvSpPr txBox="1">
            <a:spLocks/>
          </p:cNvSpPr>
          <p:nvPr/>
        </p:nvSpPr>
        <p:spPr>
          <a:xfrm>
            <a:off x="152400" y="1331913"/>
            <a:ext cx="88392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22250" indent="-222250">
              <a:buFont typeface="Wingdings" charset="2"/>
              <a:buChar char="§"/>
            </a:pPr>
            <a:r>
              <a:rPr lang="en-US" b="1" dirty="0" smtClean="0">
                <a:solidFill>
                  <a:schemeClr val="tx1"/>
                </a:solidFill>
                <a:latin typeface="Calibri" charset="0"/>
                <a:ea typeface="ＭＳ Ｐゴシック" charset="0"/>
                <a:cs typeface="Calibri" charset="0"/>
              </a:rPr>
              <a:t>AGRI-08:</a:t>
            </a:r>
            <a:r>
              <a:rPr lang="en-US" dirty="0" smtClean="0">
                <a:solidFill>
                  <a:schemeClr val="tx1"/>
                </a:solidFill>
                <a:latin typeface="Calibri" charset="0"/>
                <a:ea typeface="ＭＳ Ｐゴシック" charset="0"/>
                <a:cs typeface="Calibri" charset="0"/>
              </a:rPr>
              <a:t> </a:t>
            </a:r>
            <a:r>
              <a:rPr lang="en-US" b="1" dirty="0" smtClean="0">
                <a:solidFill>
                  <a:schemeClr val="tx1"/>
                </a:solidFill>
                <a:latin typeface="Calibri" charset="0"/>
                <a:ea typeface="ＭＳ Ｐゴシック" charset="0"/>
                <a:cs typeface="Calibri" charset="0"/>
              </a:rPr>
              <a:t>Vietnam Data Services Prototype </a:t>
            </a:r>
            <a:r>
              <a:rPr lang="en-US" dirty="0" smtClean="0">
                <a:solidFill>
                  <a:schemeClr val="tx1"/>
                </a:solidFill>
                <a:latin typeface="Calibri" charset="0"/>
                <a:ea typeface="ＭＳ Ｐゴシック" charset="0"/>
                <a:cs typeface="Calibri" charset="0"/>
              </a:rPr>
              <a:t>(Q2 2018)</a:t>
            </a:r>
            <a:br>
              <a:rPr lang="en-US" dirty="0" smtClean="0">
                <a:solidFill>
                  <a:schemeClr val="tx1"/>
                </a:solidFill>
                <a:latin typeface="Calibri" charset="0"/>
                <a:ea typeface="ＭＳ Ｐゴシック" charset="0"/>
                <a:cs typeface="Calibri" charset="0"/>
              </a:rPr>
            </a:br>
            <a:r>
              <a:rPr lang="en-US" dirty="0" smtClean="0">
                <a:solidFill>
                  <a:schemeClr val="tx1"/>
                </a:solidFill>
                <a:latin typeface="Calibri" charset="0"/>
                <a:ea typeface="ＭＳ Ｐゴシック" charset="0"/>
                <a:cs typeface="Calibri" charset="0"/>
              </a:rPr>
              <a:t>Completed several visits and workshops since </a:t>
            </a:r>
            <a:r>
              <a:rPr lang="en-US" dirty="0">
                <a:solidFill>
                  <a:schemeClr val="tx1"/>
                </a:solidFill>
                <a:latin typeface="Calibri" charset="0"/>
                <a:ea typeface="ＭＳ Ｐゴシック" charset="0"/>
                <a:cs typeface="Calibri" charset="0"/>
              </a:rPr>
              <a:t>D</a:t>
            </a:r>
            <a:r>
              <a:rPr lang="en-US" dirty="0" smtClean="0">
                <a:solidFill>
                  <a:schemeClr val="tx1"/>
                </a:solidFill>
                <a:latin typeface="Calibri" charset="0"/>
                <a:ea typeface="ＭＳ Ｐゴシック" charset="0"/>
                <a:cs typeface="Calibri" charset="0"/>
              </a:rPr>
              <a:t>ec 2016. With the use of a new computing system they will have an operational Dat</a:t>
            </a:r>
            <a:r>
              <a:rPr lang="en-US" dirty="0" smtClean="0">
                <a:solidFill>
                  <a:schemeClr val="tx1"/>
                </a:solidFill>
                <a:latin typeface="Calibri" charset="0"/>
                <a:ea typeface="ＭＳ Ｐゴシック" charset="0"/>
                <a:cs typeface="Calibri" charset="0"/>
              </a:rPr>
              <a:t>a Cube in place in early 2018 focused on forestry, water quality and rice applications.</a:t>
            </a:r>
          </a:p>
          <a:p>
            <a:pPr marL="222250" indent="-222250">
              <a:buFont typeface="Wingdings" charset="2"/>
              <a:buChar char="§"/>
            </a:pPr>
            <a:r>
              <a:rPr lang="en-US" b="1" dirty="0" smtClean="0">
                <a:solidFill>
                  <a:schemeClr val="tx1"/>
                </a:solidFill>
                <a:latin typeface="Calibri" charset="0"/>
                <a:ea typeface="ＭＳ Ｐゴシック" charset="0"/>
                <a:cs typeface="Calibri" charset="0"/>
              </a:rPr>
              <a:t>AGRI-09: RAPP Data Cube Demo and Application Testing </a:t>
            </a:r>
            <a:r>
              <a:rPr lang="en-US" dirty="0" smtClean="0">
                <a:solidFill>
                  <a:schemeClr val="tx1"/>
                </a:solidFill>
                <a:latin typeface="Calibri" charset="0"/>
                <a:ea typeface="ＭＳ Ｐゴシック" charset="0"/>
                <a:cs typeface="Calibri" charset="0"/>
              </a:rPr>
              <a:t>(Q4 2018)</a:t>
            </a:r>
            <a:br>
              <a:rPr lang="en-US" dirty="0" smtClean="0">
                <a:solidFill>
                  <a:schemeClr val="tx1"/>
                </a:solidFill>
                <a:latin typeface="Calibri" charset="0"/>
                <a:ea typeface="ＭＳ Ｐゴシック" charset="0"/>
                <a:cs typeface="Calibri" charset="0"/>
              </a:rPr>
            </a:br>
            <a:r>
              <a:rPr lang="en-US" dirty="0" smtClean="0">
                <a:solidFill>
                  <a:schemeClr val="tx1"/>
                </a:solidFill>
                <a:latin typeface="Calibri" charset="0"/>
                <a:ea typeface="ＭＳ Ｐゴシック" charset="0"/>
                <a:cs typeface="Calibri" charset="0"/>
              </a:rPr>
              <a:t>The CSIRO Fractional Cover algorithm has been implemented in the Data Cube and tested. The SEO is working with Kenya and Colombia to develop plans for using a Data Cube at the RAPP test sites. </a:t>
            </a:r>
          </a:p>
          <a:p>
            <a:pPr marL="222250" indent="-222250">
              <a:buFont typeface="Wingdings" charset="2"/>
              <a:buChar char="§"/>
            </a:pPr>
            <a:r>
              <a:rPr lang="en-US" b="1" dirty="0" smtClean="0">
                <a:solidFill>
                  <a:schemeClr val="tx1"/>
                </a:solidFill>
                <a:latin typeface="Calibri" charset="0"/>
                <a:ea typeface="ＭＳ Ｐゴシック" charset="0"/>
                <a:cs typeface="Calibri" charset="0"/>
              </a:rPr>
              <a:t>CARB-18: Colombia Data Cube Prototype </a:t>
            </a:r>
            <a:r>
              <a:rPr lang="en-US" dirty="0" smtClean="0">
                <a:solidFill>
                  <a:schemeClr val="tx1"/>
                </a:solidFill>
                <a:latin typeface="Calibri" charset="0"/>
                <a:ea typeface="ＭＳ Ｐゴシック" charset="0"/>
                <a:cs typeface="Calibri" charset="0"/>
              </a:rPr>
              <a:t>(Q4 2018)</a:t>
            </a:r>
            <a:br>
              <a:rPr lang="en-US" dirty="0" smtClean="0">
                <a:solidFill>
                  <a:schemeClr val="tx1"/>
                </a:solidFill>
                <a:latin typeface="Calibri" charset="0"/>
                <a:ea typeface="ＭＳ Ｐゴシック" charset="0"/>
                <a:cs typeface="Calibri" charset="0"/>
              </a:rPr>
            </a:br>
            <a:r>
              <a:rPr lang="en-US" dirty="0" smtClean="0">
                <a:solidFill>
                  <a:schemeClr val="tx1"/>
                </a:solidFill>
                <a:latin typeface="Calibri" charset="0"/>
                <a:ea typeface="ＭＳ Ｐゴシック" charset="0"/>
                <a:cs typeface="Calibri" charset="0"/>
              </a:rPr>
              <a:t>Progressing with IDEAM and the Univ. of Andes to add new data connections and applications to their operational system. Focused on forest mapping, change detection, new datasets, cloud filtering and mosaics. </a:t>
            </a:r>
          </a:p>
          <a:p>
            <a:pPr marL="222250" indent="-222250">
              <a:buFont typeface="Wingdings" charset="2"/>
              <a:buChar char="§"/>
            </a:pPr>
            <a:endParaRPr lang="en-US"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5268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09800" y="228600"/>
            <a:ext cx="4572000" cy="707886"/>
          </a:xfrm>
        </p:spPr>
        <p:txBody>
          <a:bodyPr wrap="square">
            <a:spAutoFit/>
          </a:bodyPr>
          <a:lstStyle/>
          <a:p>
            <a:pPr algn="l" eaLnBrk="1" hangingPunct="1"/>
            <a:r>
              <a:rPr lang="en-US" sz="4000" b="1" dirty="0" smtClean="0">
                <a:latin typeface="Tahoma" charset="0"/>
                <a:ea typeface="ＭＳ Ｐゴシック" charset="0"/>
                <a:cs typeface="ＭＳ Ｐゴシック" charset="0"/>
              </a:rPr>
              <a:t>Plans for 2018</a:t>
            </a:r>
            <a:endParaRPr lang="en-US" sz="44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228600" y="1364257"/>
            <a:ext cx="8686800" cy="433271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2</a:t>
            </a:r>
            <a:r>
              <a:rPr lang="en-US" sz="1900" kern="1200" baseline="30000" dirty="0" smtClean="0">
                <a:latin typeface="Calibri" charset="0"/>
                <a:ea typeface="ＭＳ Ｐゴシック" charset="0"/>
                <a:cs typeface="Calibri" charset="0"/>
              </a:rPr>
              <a:t>nd</a:t>
            </a:r>
            <a:r>
              <a:rPr lang="en-US" sz="1900" kern="1200" dirty="0" smtClean="0">
                <a:latin typeface="Calibri" charset="0"/>
                <a:ea typeface="ＭＳ Ｐゴシック" charset="0"/>
                <a:cs typeface="Calibri" charset="0"/>
              </a:rPr>
              <a:t> Annual ODC </a:t>
            </a:r>
            <a:r>
              <a:rPr lang="en-US" sz="1900" kern="1200" dirty="0">
                <a:latin typeface="Calibri" charset="0"/>
                <a:ea typeface="ＭＳ Ｐゴシック" charset="0"/>
                <a:cs typeface="Calibri" charset="0"/>
              </a:rPr>
              <a:t>Technical Meeting in </a:t>
            </a:r>
            <a:r>
              <a:rPr lang="en-US" sz="1900" kern="1200" dirty="0" smtClean="0">
                <a:latin typeface="Calibri" charset="0"/>
                <a:ea typeface="ＭＳ Ｐゴシック" charset="0"/>
                <a:cs typeface="Calibri" charset="0"/>
              </a:rPr>
              <a:t>Canberra</a:t>
            </a:r>
            <a:r>
              <a:rPr lang="en-US" sz="1900" kern="1200" dirty="0">
                <a:latin typeface="Calibri" charset="0"/>
                <a:ea typeface="ＭＳ Ｐゴシック" charset="0"/>
                <a:cs typeface="Calibri" charset="0"/>
              </a:rPr>
              <a:t>, Australia on Feb </a:t>
            </a:r>
            <a:r>
              <a:rPr lang="en-US" sz="1900" kern="1200" dirty="0" smtClean="0">
                <a:latin typeface="Calibri" charset="0"/>
                <a:ea typeface="ＭＳ Ｐゴシック" charset="0"/>
                <a:cs typeface="Calibri" charset="0"/>
              </a:rPr>
              <a:t>14-16, 2018. </a:t>
            </a:r>
            <a:endParaRPr lang="en-US" sz="1900"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2</a:t>
            </a:r>
            <a:r>
              <a:rPr lang="en-US" sz="1900" kern="1200" baseline="30000" dirty="0" smtClean="0">
                <a:latin typeface="Calibri" charset="0"/>
                <a:ea typeface="ＭＳ Ｐゴシック" charset="0"/>
                <a:cs typeface="Calibri" charset="0"/>
              </a:rPr>
              <a:t>nd</a:t>
            </a:r>
            <a:r>
              <a:rPr lang="en-US" sz="1900" kern="1200" dirty="0" smtClean="0">
                <a:latin typeface="Calibri" charset="0"/>
                <a:ea typeface="ＭＳ Ｐゴシック" charset="0"/>
                <a:cs typeface="Calibri" charset="0"/>
              </a:rPr>
              <a:t> Training Workshop and 1</a:t>
            </a:r>
            <a:r>
              <a:rPr lang="en-US" sz="1900" kern="1200" baseline="30000" dirty="0" smtClean="0">
                <a:latin typeface="Calibri" charset="0"/>
                <a:ea typeface="ＭＳ Ｐゴシック" charset="0"/>
                <a:cs typeface="Calibri" charset="0"/>
              </a:rPr>
              <a:t>st</a:t>
            </a:r>
            <a:r>
              <a:rPr lang="en-US" sz="1900" kern="1200" dirty="0" smtClean="0">
                <a:latin typeface="Calibri" charset="0"/>
                <a:ea typeface="ＭＳ Ｐゴシック" charset="0"/>
                <a:cs typeface="Calibri" charset="0"/>
              </a:rPr>
              <a:t> Open Data Cube session at the IGARSS Conference in Valencia, Spain in July 2018.</a:t>
            </a: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Complete operational country deployments in Vietnam, Taiwan, United Kingdom, Uganda and Uruguay.</a:t>
            </a:r>
            <a:endParaRPr lang="en-US" sz="1900"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Improved documentation, new </a:t>
            </a:r>
            <a:r>
              <a:rPr lang="en-US" sz="1900" b="1" kern="1200" dirty="0" err="1" smtClean="0">
                <a:latin typeface="Calibri" charset="0"/>
                <a:ea typeface="ＭＳ Ｐゴシック" charset="0"/>
                <a:cs typeface="Calibri" charset="0"/>
              </a:rPr>
              <a:t>iPython</a:t>
            </a:r>
            <a:r>
              <a:rPr lang="en-US" sz="1900" b="1" kern="1200" dirty="0" smtClean="0">
                <a:latin typeface="Calibri" charset="0"/>
                <a:ea typeface="ＭＳ Ｐゴシック" charset="0"/>
                <a:cs typeface="Calibri" charset="0"/>
              </a:rPr>
              <a:t> Notebook </a:t>
            </a:r>
            <a:r>
              <a:rPr lang="en-US" sz="1900" kern="1200" dirty="0" smtClean="0">
                <a:latin typeface="Calibri" charset="0"/>
                <a:ea typeface="ＭＳ Ｐゴシック" charset="0"/>
                <a:cs typeface="Calibri" charset="0"/>
              </a:rPr>
              <a:t>demos</a:t>
            </a:r>
            <a:r>
              <a:rPr lang="en-US" sz="1900" kern="1200" dirty="0" smtClean="0">
                <a:latin typeface="Calibri" charset="0"/>
                <a:ea typeface="ＭＳ Ｐゴシック" charset="0"/>
                <a:cs typeface="Calibri" charset="0"/>
              </a:rPr>
              <a:t>, i</a:t>
            </a:r>
            <a:r>
              <a:rPr lang="en-US" sz="1900" kern="1200" dirty="0" smtClean="0">
                <a:latin typeface="Calibri" charset="0"/>
                <a:ea typeface="ＭＳ Ｐゴシック" charset="0"/>
                <a:cs typeface="Calibri" charset="0"/>
              </a:rPr>
              <a:t>mproved </a:t>
            </a:r>
            <a:r>
              <a:rPr lang="en-US" sz="1900" kern="1200" dirty="0">
                <a:latin typeface="Calibri" charset="0"/>
                <a:ea typeface="ＭＳ Ｐゴシック" charset="0"/>
                <a:cs typeface="Calibri" charset="0"/>
              </a:rPr>
              <a:t>cloud computing deployment and </a:t>
            </a:r>
            <a:r>
              <a:rPr lang="en-US" sz="1900" kern="1200" dirty="0" smtClean="0">
                <a:latin typeface="Calibri" charset="0"/>
                <a:ea typeface="ＭＳ Ｐゴシック" charset="0"/>
                <a:cs typeface="Calibri" charset="0"/>
              </a:rPr>
              <a:t>execution, added “</a:t>
            </a:r>
            <a:r>
              <a:rPr lang="en-US" sz="1900" b="1" kern="1200" dirty="0" smtClean="0">
                <a:latin typeface="Calibri" charset="0"/>
                <a:ea typeface="ＭＳ Ｐゴシック" charset="0"/>
                <a:cs typeface="Calibri" charset="0"/>
              </a:rPr>
              <a:t>Data Cube On-Demand</a:t>
            </a:r>
            <a:r>
              <a:rPr lang="en-US" sz="1900" kern="1200" dirty="0" smtClean="0">
                <a:latin typeface="Calibri" charset="0"/>
                <a:ea typeface="ＭＳ Ｐゴシック" charset="0"/>
                <a:cs typeface="Calibri" charset="0"/>
              </a:rPr>
              <a:t>” feature, new User Interface features (pixel plotting, transect plots, clustering).</a:t>
            </a:r>
            <a:endParaRPr lang="en-US" sz="1900"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Develop </a:t>
            </a:r>
            <a:r>
              <a:rPr lang="en-US" sz="1900" kern="1200" dirty="0" smtClean="0">
                <a:latin typeface="Calibri" charset="0"/>
                <a:ea typeface="ＭＳ Ｐゴシック" charset="0"/>
                <a:cs typeface="Calibri" charset="0"/>
              </a:rPr>
              <a:t>a new </a:t>
            </a:r>
            <a:r>
              <a:rPr lang="en-US" sz="1900" b="1" kern="1200" dirty="0" smtClean="0">
                <a:latin typeface="Calibri" charset="0"/>
                <a:ea typeface="ＭＳ Ｐゴシック" charset="0"/>
                <a:cs typeface="Calibri" charset="0"/>
              </a:rPr>
              <a:t>QGIS tool plugin </a:t>
            </a:r>
            <a:r>
              <a:rPr lang="en-US" sz="1900" kern="1200" dirty="0">
                <a:latin typeface="Calibri" charset="0"/>
                <a:ea typeface="ＭＳ Ｐゴシック" charset="0"/>
                <a:cs typeface="Calibri" charset="0"/>
              </a:rPr>
              <a:t>with a web-based </a:t>
            </a:r>
            <a:r>
              <a:rPr lang="en-US" sz="1900" kern="1200" dirty="0" smtClean="0">
                <a:latin typeface="Calibri" charset="0"/>
                <a:ea typeface="ＭＳ Ｐゴシック" charset="0"/>
                <a:cs typeface="Calibri" charset="0"/>
              </a:rPr>
              <a:t>connection </a:t>
            </a:r>
            <a:r>
              <a:rPr lang="en-US" sz="1900" kern="1200" dirty="0">
                <a:latin typeface="Calibri" charset="0"/>
                <a:ea typeface="ＭＳ Ｐゴシック" charset="0"/>
                <a:cs typeface="Calibri" charset="0"/>
              </a:rPr>
              <a:t>to a Data </a:t>
            </a:r>
            <a:r>
              <a:rPr lang="en-US" sz="1900" kern="1200" dirty="0" smtClean="0">
                <a:latin typeface="Calibri" charset="0"/>
                <a:ea typeface="ＭＳ Ｐゴシック" charset="0"/>
                <a:cs typeface="Calibri" charset="0"/>
              </a:rPr>
              <a:t>Cube.</a:t>
            </a:r>
            <a:endParaRPr lang="en-US" sz="1900"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Develop and test new Data Cube applications: </a:t>
            </a:r>
            <a:r>
              <a:rPr lang="en-US" sz="1900" b="1" kern="1200" dirty="0" err="1" smtClean="0">
                <a:latin typeface="Calibri" charset="0"/>
                <a:ea typeface="ＭＳ Ｐゴシック" charset="0"/>
                <a:cs typeface="Calibri" charset="0"/>
              </a:rPr>
              <a:t>PyCCD</a:t>
            </a:r>
            <a:r>
              <a:rPr lang="en-US" sz="1900" kern="1200" dirty="0" smtClean="0">
                <a:latin typeface="Calibri" charset="0"/>
                <a:ea typeface="ＭＳ Ｐゴシック" charset="0"/>
                <a:cs typeface="Calibri" charset="0"/>
              </a:rPr>
              <a:t> </a:t>
            </a:r>
            <a:r>
              <a:rPr lang="en-US" sz="1900" kern="1200" dirty="0" smtClean="0">
                <a:latin typeface="Calibri" charset="0"/>
                <a:ea typeface="ＭＳ Ｐゴシック" charset="0"/>
                <a:cs typeface="Calibri" charset="0"/>
              </a:rPr>
              <a:t>land change </a:t>
            </a:r>
            <a:r>
              <a:rPr lang="en-US" sz="1900" kern="1200" dirty="0" smtClean="0">
                <a:latin typeface="Calibri" charset="0"/>
                <a:ea typeface="ＭＳ Ｐゴシック" charset="0"/>
                <a:cs typeface="Calibri" charset="0"/>
              </a:rPr>
              <a:t>detection </a:t>
            </a:r>
            <a:br>
              <a:rPr lang="en-US" sz="1900" kern="1200" dirty="0" smtClean="0">
                <a:latin typeface="Calibri" charset="0"/>
                <a:ea typeface="ＭＳ Ｐゴシック" charset="0"/>
                <a:cs typeface="Calibri" charset="0"/>
              </a:rPr>
            </a:br>
            <a:r>
              <a:rPr lang="en-US" sz="1900" kern="1200" dirty="0" smtClean="0">
                <a:latin typeface="Calibri" charset="0"/>
                <a:ea typeface="ＭＳ Ｐゴシック" charset="0"/>
                <a:cs typeface="Calibri" charset="0"/>
              </a:rPr>
              <a:t>(both optical and radar datasets), </a:t>
            </a:r>
            <a:r>
              <a:rPr lang="en-US" sz="1900" b="1" kern="1200" dirty="0" smtClean="0">
                <a:latin typeface="Calibri" charset="0"/>
                <a:ea typeface="ＭＳ Ｐゴシック" charset="0"/>
                <a:cs typeface="Calibri" charset="0"/>
              </a:rPr>
              <a:t>Water </a:t>
            </a:r>
            <a:r>
              <a:rPr lang="en-US" sz="1900" b="1" kern="1200" dirty="0" smtClean="0">
                <a:latin typeface="Calibri" charset="0"/>
                <a:ea typeface="ＭＳ Ｐゴシック" charset="0"/>
                <a:cs typeface="Calibri" charset="0"/>
              </a:rPr>
              <a:t>Quality </a:t>
            </a:r>
            <a:r>
              <a:rPr lang="en-US" sz="1900" kern="1200" dirty="0" smtClean="0">
                <a:latin typeface="Calibri" charset="0"/>
                <a:ea typeface="ＭＳ Ｐゴシック" charset="0"/>
                <a:cs typeface="Calibri" charset="0"/>
              </a:rPr>
              <a:t>algorithm </a:t>
            </a:r>
            <a:r>
              <a:rPr lang="en-US" sz="1900" kern="1200" dirty="0" smtClean="0">
                <a:latin typeface="Calibri" charset="0"/>
                <a:ea typeface="ＭＳ Ｐゴシック" charset="0"/>
                <a:cs typeface="Calibri" charset="0"/>
              </a:rPr>
              <a:t>based </a:t>
            </a:r>
            <a:r>
              <a:rPr lang="en-US" sz="1900" kern="1200" dirty="0" smtClean="0">
                <a:latin typeface="Calibri" charset="0"/>
                <a:ea typeface="ＭＳ Ｐゴシック" charset="0"/>
                <a:cs typeface="Calibri" charset="0"/>
              </a:rPr>
              <a:t>on a Look-Up-Table approach </a:t>
            </a:r>
            <a:r>
              <a:rPr lang="en-US" sz="1900" kern="1200" dirty="0" smtClean="0">
                <a:latin typeface="Calibri" charset="0"/>
                <a:ea typeface="ＭＳ Ｐゴシック" charset="0"/>
                <a:cs typeface="Calibri" charset="0"/>
              </a:rPr>
              <a:t>for</a:t>
            </a:r>
            <a:r>
              <a:rPr lang="en-US" sz="1900" kern="1200" dirty="0" smtClean="0">
                <a:latin typeface="Calibri" charset="0"/>
                <a:ea typeface="ＭＳ Ｐゴシック" charset="0"/>
                <a:cs typeface="Calibri" charset="0"/>
              </a:rPr>
              <a:t> </a:t>
            </a:r>
            <a:r>
              <a:rPr lang="en-US" sz="1900" kern="1200" dirty="0" smtClean="0">
                <a:latin typeface="Calibri" charset="0"/>
                <a:ea typeface="ＭＳ Ｐゴシック" charset="0"/>
                <a:cs typeface="Calibri" charset="0"/>
              </a:rPr>
              <a:t>Chlorophyll-A, CDOM and TSS </a:t>
            </a:r>
            <a:r>
              <a:rPr lang="en-US" sz="1900" kern="1200" dirty="0" smtClean="0">
                <a:latin typeface="Calibri" charset="0"/>
                <a:ea typeface="ＭＳ Ｐゴシック" charset="0"/>
                <a:cs typeface="Calibri" charset="0"/>
              </a:rPr>
              <a:t>outputs, and the </a:t>
            </a:r>
            <a:r>
              <a:rPr lang="en-US" sz="1900" b="1" kern="1200" dirty="0" smtClean="0">
                <a:latin typeface="Calibri" charset="0"/>
                <a:ea typeface="ＭＳ Ｐゴシック" charset="0"/>
                <a:cs typeface="Calibri" charset="0"/>
              </a:rPr>
              <a:t>Random Forest </a:t>
            </a:r>
            <a:r>
              <a:rPr lang="en-US" sz="1900" kern="1200" dirty="0" smtClean="0">
                <a:latin typeface="Calibri" charset="0"/>
                <a:ea typeface="ＭＳ Ｐゴシック" charset="0"/>
                <a:cs typeface="Calibri" charset="0"/>
              </a:rPr>
              <a:t>clustering algorithm for land classification.</a:t>
            </a:r>
            <a:endParaRPr lang="en-US" sz="1900"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sz="1900" kern="1200" dirty="0" smtClean="0">
                <a:latin typeface="Calibri" charset="0"/>
                <a:ea typeface="ＭＳ Ｐゴシック" charset="0"/>
                <a:cs typeface="Calibri" charset="0"/>
              </a:rPr>
              <a:t>Test new Analysis Ready Data (ARD) ingestion and applications: </a:t>
            </a:r>
            <a:r>
              <a:rPr lang="en-US" sz="1900" b="1" kern="1200" dirty="0" smtClean="0">
                <a:latin typeface="Calibri" charset="0"/>
                <a:ea typeface="ＭＳ Ｐゴシック" charset="0"/>
                <a:cs typeface="Calibri" charset="0"/>
              </a:rPr>
              <a:t>Sentinel-1 </a:t>
            </a:r>
            <a:r>
              <a:rPr lang="en-US" sz="1900" b="1" kern="1200" dirty="0" smtClean="0">
                <a:latin typeface="Calibri" charset="0"/>
                <a:ea typeface="ＭＳ Ｐゴシック" charset="0"/>
                <a:cs typeface="Calibri" charset="0"/>
              </a:rPr>
              <a:t>SLC</a:t>
            </a:r>
            <a:r>
              <a:rPr lang="en-US" sz="1900" kern="1200" dirty="0">
                <a:latin typeface="Calibri" charset="0"/>
                <a:ea typeface="ＭＳ Ｐゴシック" charset="0"/>
                <a:cs typeface="Calibri" charset="0"/>
              </a:rPr>
              <a:t> </a:t>
            </a:r>
            <a:r>
              <a:rPr lang="en-US" sz="1900" kern="1200" dirty="0" smtClean="0">
                <a:latin typeface="Calibri" charset="0"/>
                <a:ea typeface="ＭＳ Ｐゴシック" charset="0"/>
                <a:cs typeface="Calibri" charset="0"/>
              </a:rPr>
              <a:t>(with phase data), Sentinel-2 (Level-2 surface reflectance), SPOT-5, and ALOS-PALSAR.</a:t>
            </a:r>
            <a:endParaRPr lang="en-US" sz="1900" kern="1200" dirty="0" smtClean="0">
              <a:latin typeface="Calibri" charset="0"/>
              <a:ea typeface="ＭＳ Ｐゴシック" charset="0"/>
              <a:cs typeface="Calibri" charset="0"/>
            </a:endParaRPr>
          </a:p>
          <a:p>
            <a:pPr marL="295275" indent="-295275" algn="l" defTabSz="914400" rtl="0">
              <a:buSzPct val="120000"/>
              <a:buFont typeface="Wingdings" charset="2"/>
              <a:buChar char="§"/>
            </a:pPr>
            <a:endParaRPr lang="en-US" sz="1900" kern="1200" dirty="0" smtClean="0">
              <a:latin typeface="Calibri" charset="0"/>
              <a:ea typeface="ＭＳ Ｐゴシック" charset="0"/>
              <a:cs typeface="Calibri" charset="0"/>
            </a:endParaRPr>
          </a:p>
        </p:txBody>
      </p:sp>
    </p:spTree>
    <p:extLst>
      <p:ext uri="{BB962C8B-B14F-4D97-AF65-F5344CB8AC3E}">
        <p14:creationId xmlns:p14="http://schemas.microsoft.com/office/powerpoint/2010/main" val="131497423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46102"/>
            <a:ext cx="5486400" cy="553998"/>
          </a:xfrm>
          <a:prstGeom prst="rect">
            <a:avLst/>
          </a:prstGeom>
          <a:ln w="12700">
            <a:miter lim="400000"/>
          </a:ln>
        </p:spPr>
        <p:txBody>
          <a:bodyPr wrap="square" lIns="0" tIns="0" rIns="0" bIns="0">
            <a:spAutoFit/>
          </a:bodyPr>
          <a:lstStyle/>
          <a:p>
            <a:pPr algn="l"/>
            <a:r>
              <a:rPr lang="en-US" sz="3600" b="1">
                <a:latin typeface="Proxima Nova Regular"/>
                <a:ea typeface="Proxima Nova Regular"/>
                <a:cs typeface="Proxima Nova Regular"/>
              </a:rPr>
              <a:t>What are Data Cubes?</a:t>
            </a:r>
          </a:p>
        </p:txBody>
      </p:sp>
      <p:sp>
        <p:nvSpPr>
          <p:cNvPr id="5" name="Content Placeholder 2"/>
          <p:cNvSpPr txBox="1">
            <a:spLocks/>
          </p:cNvSpPr>
          <p:nvPr/>
        </p:nvSpPr>
        <p:spPr bwMode="auto">
          <a:xfrm>
            <a:off x="228600" y="1295400"/>
            <a:ext cx="4800600" cy="433173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900" b="1" dirty="0">
                <a:solidFill>
                  <a:srgbClr val="002569"/>
                </a:solidFill>
                <a:latin typeface="Calibri" charset="0"/>
                <a:cs typeface="Calibri" charset="0"/>
              </a:rPr>
              <a:t>Data Cube </a:t>
            </a:r>
            <a:r>
              <a:rPr lang="en-US" sz="1900" dirty="0">
                <a:solidFill>
                  <a:srgbClr val="002569"/>
                </a:solidFill>
                <a:latin typeface="Calibri" charset="0"/>
                <a:cs typeface="Calibri" charset="0"/>
              </a:rPr>
              <a:t>= Time-series multi-dimensional (space, time, data type) stack of spatially aligned pixels ready for analysis</a:t>
            </a:r>
          </a:p>
          <a:p>
            <a:pPr marL="166688" indent="-166688" defTabSz="914400">
              <a:spcBef>
                <a:spcPct val="20000"/>
              </a:spcBef>
              <a:buFont typeface="Arial"/>
              <a:buChar char="•"/>
            </a:pPr>
            <a:r>
              <a:rPr lang="en-US" sz="1900" b="1" dirty="0">
                <a:solidFill>
                  <a:srgbClr val="002569"/>
                </a:solidFill>
                <a:latin typeface="Calibri" charset="0"/>
                <a:cs typeface="Calibri" charset="0"/>
              </a:rPr>
              <a:t>Proven concept </a:t>
            </a:r>
            <a:r>
              <a:rPr lang="en-US" sz="1900" dirty="0">
                <a:solidFill>
                  <a:srgbClr val="002569"/>
                </a:solidFill>
                <a:latin typeface="Calibri" charset="0"/>
                <a:cs typeface="Calibri" charset="0"/>
              </a:rPr>
              <a:t>by </a:t>
            </a:r>
            <a:r>
              <a:rPr lang="en-US" sz="1900" dirty="0" smtClean="0">
                <a:solidFill>
                  <a:srgbClr val="002569"/>
                </a:solidFill>
                <a:latin typeface="Calibri" charset="0"/>
                <a:cs typeface="Calibri" charset="0"/>
              </a:rPr>
              <a:t>Australia with plans for global implementation</a:t>
            </a:r>
            <a:endParaRPr lang="en-US" sz="1900" dirty="0">
              <a:solidFill>
                <a:srgbClr val="002569"/>
              </a:solidFill>
              <a:latin typeface="Calibri" charset="0"/>
              <a:cs typeface="Calibri" charset="0"/>
            </a:endParaRPr>
          </a:p>
          <a:p>
            <a:pPr marL="166688" indent="-166688" defTabSz="914400">
              <a:spcBef>
                <a:spcPct val="20000"/>
              </a:spcBef>
              <a:buFont typeface="Arial"/>
              <a:buChar char="•"/>
            </a:pPr>
            <a:r>
              <a:rPr lang="en-US" sz="1900" b="1" dirty="0" smtClean="0">
                <a:solidFill>
                  <a:srgbClr val="002569"/>
                </a:solidFill>
                <a:latin typeface="Calibri" charset="0"/>
                <a:cs typeface="Calibri" charset="0"/>
              </a:rPr>
              <a:t>Analysis </a:t>
            </a:r>
            <a:r>
              <a:rPr lang="en-US" sz="1900" b="1" dirty="0">
                <a:solidFill>
                  <a:srgbClr val="002569"/>
                </a:solidFill>
                <a:latin typeface="Calibri" charset="0"/>
                <a:cs typeface="Calibri" charset="0"/>
              </a:rPr>
              <a:t>Ready Data (ARD) .</a:t>
            </a:r>
            <a:r>
              <a:rPr lang="en-US" sz="1900" dirty="0">
                <a:solidFill>
                  <a:srgbClr val="002569"/>
                </a:solidFill>
                <a:latin typeface="Calibri" charset="0"/>
                <a:cs typeface="Calibri" charset="0"/>
              </a:rPr>
              <a:t>.. Dependent on </a:t>
            </a:r>
            <a:r>
              <a:rPr lang="en-US" sz="1900" dirty="0" smtClean="0">
                <a:solidFill>
                  <a:srgbClr val="002569"/>
                </a:solidFill>
                <a:latin typeface="Calibri" charset="0"/>
                <a:cs typeface="Calibri" charset="0"/>
              </a:rPr>
              <a:t>pre-processed </a:t>
            </a:r>
            <a:r>
              <a:rPr lang="en-US" sz="1900" dirty="0">
                <a:solidFill>
                  <a:srgbClr val="002569"/>
                </a:solidFill>
                <a:latin typeface="Calibri" charset="0"/>
                <a:cs typeface="Calibri" charset="0"/>
              </a:rPr>
              <a:t>products to reduce </a:t>
            </a:r>
            <a:r>
              <a:rPr lang="en-US" sz="1900" dirty="0" smtClean="0">
                <a:solidFill>
                  <a:srgbClr val="002569"/>
                </a:solidFill>
                <a:latin typeface="Calibri" charset="0"/>
                <a:cs typeface="Calibri" charset="0"/>
              </a:rPr>
              <a:t>the burden </a:t>
            </a:r>
            <a:r>
              <a:rPr lang="en-US" sz="1900" dirty="0">
                <a:solidFill>
                  <a:srgbClr val="002569"/>
                </a:solidFill>
                <a:latin typeface="Calibri" charset="0"/>
                <a:cs typeface="Calibri" charset="0"/>
              </a:rPr>
              <a:t>on users</a:t>
            </a:r>
          </a:p>
          <a:p>
            <a:pPr marL="166688" indent="-166688" defTabSz="914400">
              <a:spcBef>
                <a:spcPct val="20000"/>
              </a:spcBef>
              <a:buFont typeface="Arial"/>
              <a:buChar char="•"/>
            </a:pPr>
            <a:r>
              <a:rPr lang="en-US" sz="1900" b="1" dirty="0">
                <a:solidFill>
                  <a:srgbClr val="002569"/>
                </a:solidFill>
                <a:latin typeface="Calibri" charset="0"/>
                <a:cs typeface="Calibri" charset="0"/>
              </a:rPr>
              <a:t>Open source </a:t>
            </a:r>
            <a:r>
              <a:rPr lang="en-US" sz="1900" dirty="0">
                <a:solidFill>
                  <a:srgbClr val="002569"/>
                </a:solidFill>
                <a:latin typeface="Calibri" charset="0"/>
                <a:cs typeface="Calibri" charset="0"/>
              </a:rPr>
              <a:t>software approach allows free access, promotes expanded </a:t>
            </a:r>
            <a:r>
              <a:rPr lang="en-US" sz="1900" dirty="0" smtClean="0">
                <a:solidFill>
                  <a:srgbClr val="002569"/>
                </a:solidFill>
                <a:latin typeface="Calibri" charset="0"/>
                <a:cs typeface="Calibri" charset="0"/>
              </a:rPr>
              <a:t>contributions, </a:t>
            </a:r>
            <a:r>
              <a:rPr lang="en-US" sz="1900" dirty="0">
                <a:solidFill>
                  <a:srgbClr val="002569"/>
                </a:solidFill>
                <a:latin typeface="Calibri" charset="0"/>
                <a:cs typeface="Calibri" charset="0"/>
              </a:rPr>
              <a:t>and increases data usage. </a:t>
            </a:r>
          </a:p>
          <a:p>
            <a:pPr marL="166688" indent="-166688" defTabSz="914400">
              <a:spcBef>
                <a:spcPct val="20000"/>
              </a:spcBef>
              <a:buFont typeface="Arial"/>
              <a:buChar char="•"/>
            </a:pPr>
            <a:r>
              <a:rPr lang="en-US" sz="1900" b="1" dirty="0">
                <a:solidFill>
                  <a:srgbClr val="002569"/>
                </a:solidFill>
                <a:latin typeface="Calibri" charset="0"/>
                <a:cs typeface="Calibri" charset="0"/>
              </a:rPr>
              <a:t>Unique features: </a:t>
            </a:r>
            <a:r>
              <a:rPr lang="en-US" sz="1900" dirty="0">
                <a:solidFill>
                  <a:srgbClr val="002569"/>
                </a:solidFill>
                <a:latin typeface="Calibri" charset="0"/>
                <a:cs typeface="Calibri" charset="0"/>
              </a:rPr>
              <a:t>exploits time series, increases data interoperability, and supports many new</a:t>
            </a:r>
            <a:r>
              <a:rPr lang="en-US" sz="1900" b="1" dirty="0">
                <a:solidFill>
                  <a:srgbClr val="002569"/>
                </a:solidFill>
                <a:latin typeface="Calibri" charset="0"/>
                <a:cs typeface="Calibri" charset="0"/>
              </a:rPr>
              <a:t> </a:t>
            </a:r>
            <a:r>
              <a:rPr lang="en-US" sz="1900" dirty="0">
                <a:solidFill>
                  <a:srgbClr val="002569"/>
                </a:solidFill>
                <a:latin typeface="Calibri" charset="0"/>
                <a:cs typeface="Calibri" charset="0"/>
              </a:rPr>
              <a:t>applications.</a:t>
            </a:r>
          </a:p>
        </p:txBody>
      </p:sp>
      <p:pic>
        <p:nvPicPr>
          <p:cNvPr id="8" name="Picture 7"/>
          <p:cNvPicPr>
            <a:picLocks noChangeAspect="1"/>
          </p:cNvPicPr>
          <p:nvPr/>
        </p:nvPicPr>
        <p:blipFill>
          <a:blip r:embed="rId3"/>
          <a:stretch>
            <a:fillRect/>
          </a:stretch>
        </p:blipFill>
        <p:spPr>
          <a:xfrm>
            <a:off x="6934200" y="3886200"/>
            <a:ext cx="2133600" cy="2133600"/>
          </a:xfrm>
          <a:prstGeom prst="rect">
            <a:avLst/>
          </a:prstGeom>
        </p:spPr>
      </p:pic>
      <p:pic>
        <p:nvPicPr>
          <p:cNvPr id="3" name="Picture 2" descr="Cube_Lay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371600"/>
            <a:ext cx="2280693" cy="3204051"/>
          </a:xfrm>
          <a:prstGeom prst="rect">
            <a:avLst/>
          </a:prstGeom>
        </p:spPr>
      </p:pic>
      <p:cxnSp>
        <p:nvCxnSpPr>
          <p:cNvPr id="9" name="Straight Arrow Connector 8"/>
          <p:cNvCxnSpPr/>
          <p:nvPr/>
        </p:nvCxnSpPr>
        <p:spPr bwMode="auto">
          <a:xfrm>
            <a:off x="6172200" y="2514600"/>
            <a:ext cx="0" cy="2667000"/>
          </a:xfrm>
          <a:prstGeom prst="straightConnector1">
            <a:avLst/>
          </a:prstGeom>
          <a:ln w="76200">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5867400" y="5257800"/>
            <a:ext cx="6437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b="1"/>
              <a:t>TIME</a:t>
            </a:r>
          </a:p>
        </p:txBody>
      </p:sp>
      <p:sp>
        <p:nvSpPr>
          <p:cNvPr id="10" name="Content Placeholder 2"/>
          <p:cNvSpPr txBox="1">
            <a:spLocks/>
          </p:cNvSpPr>
          <p:nvPr/>
        </p:nvSpPr>
        <p:spPr bwMode="auto">
          <a:xfrm>
            <a:off x="304800" y="6019800"/>
            <a:ext cx="8610600" cy="822879"/>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800" b="1" i="1" dirty="0">
                <a:solidFill>
                  <a:srgbClr val="002569"/>
                </a:solidFill>
                <a:latin typeface="Calibri" charset="0"/>
                <a:cs typeface="Calibri" charset="0"/>
              </a:rPr>
              <a:t>Data </a:t>
            </a:r>
            <a:r>
              <a:rPr lang="en-US" sz="1800" b="1" i="1" dirty="0" smtClean="0">
                <a:solidFill>
                  <a:srgbClr val="002569"/>
                </a:solidFill>
                <a:latin typeface="Calibri" charset="0"/>
                <a:cs typeface="Calibri" charset="0"/>
              </a:rPr>
              <a:t>Cubes </a:t>
            </a:r>
            <a:r>
              <a:rPr lang="en-US" sz="1800" i="1" dirty="0" smtClean="0">
                <a:solidFill>
                  <a:srgbClr val="002569"/>
                </a:solidFill>
                <a:latin typeface="Calibri" charset="0"/>
                <a:cs typeface="Calibri" charset="0"/>
              </a:rPr>
              <a:t>are a popular topic </a:t>
            </a:r>
            <a:r>
              <a:rPr lang="is-IS" sz="1800" i="1" dirty="0" smtClean="0">
                <a:solidFill>
                  <a:srgbClr val="002569"/>
                </a:solidFill>
                <a:latin typeface="Calibri" charset="0"/>
                <a:cs typeface="Calibri" charset="0"/>
              </a:rPr>
              <a:t>… “The Data Cube Manifesto” (Peter Baumann, EU) and “The Six Faces of the Data Cube” (Peter Strobl, EC)</a:t>
            </a:r>
            <a:endParaRPr lang="en-US" sz="1800" i="1" dirty="0">
              <a:solidFill>
                <a:srgbClr val="002569"/>
              </a:solidFill>
              <a:latin typeface="Calibri" charset="0"/>
              <a:cs typeface="Calibri" charset="0"/>
            </a:endParaRPr>
          </a:p>
        </p:txBody>
      </p:sp>
    </p:spTree>
    <p:extLst>
      <p:ext uri="{BB962C8B-B14F-4D97-AF65-F5344CB8AC3E}">
        <p14:creationId xmlns:p14="http://schemas.microsoft.com/office/powerpoint/2010/main" val="17993214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253424"/>
            <a:ext cx="5486400" cy="646331"/>
          </a:xfrm>
        </p:spPr>
        <p:txBody>
          <a:bodyPr wrap="square">
            <a:spAutoFit/>
          </a:bodyPr>
          <a:lstStyle/>
          <a:p>
            <a:pPr algn="l" eaLnBrk="1" hangingPunct="1"/>
            <a:r>
              <a:rPr lang="en-US" sz="3600" b="1" smtClean="0">
                <a:latin typeface="Tahoma" charset="0"/>
                <a:ea typeface="ＭＳ Ｐゴシック" charset="0"/>
                <a:cs typeface="ＭＳ Ｐゴシック" charset="0"/>
              </a:rPr>
              <a:t>Benefits of Data Cubes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81000" y="1066800"/>
            <a:ext cx="8458200" cy="433271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buSzPct val="120000"/>
              <a:buNone/>
            </a:pPr>
            <a:endParaRPr lang="en-US" kern="1200" dirty="0" smtClean="0">
              <a:latin typeface="Calibri" charset="0"/>
              <a:ea typeface="ＭＳ Ｐゴシック" charset="0"/>
              <a:cs typeface="Calibri" charset="0"/>
            </a:endParaRP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Expanded use of CEOS satellite data </a:t>
            </a:r>
            <a:r>
              <a:rPr lang="is-IS" kern="1200" dirty="0" smtClean="0">
                <a:latin typeface="Calibri" charset="0"/>
                <a:ea typeface="ＭＳ Ｐゴシック" charset="0"/>
                <a:cs typeface="Calibri" charset="0"/>
              </a:rPr>
              <a:t>… expanded user base</a:t>
            </a:r>
          </a:p>
          <a:p>
            <a:pPr marL="295275" indent="-295275" algn="l" defTabSz="914400" rtl="0">
              <a:buSzPct val="120000"/>
              <a:buFont typeface="Wingdings" charset="2"/>
              <a:buChar char="§"/>
            </a:pPr>
            <a:r>
              <a:rPr lang="en-US" kern="1200" dirty="0">
                <a:latin typeface="Calibri" charset="0"/>
                <a:ea typeface="ＭＳ Ｐゴシック" charset="0"/>
                <a:cs typeface="Calibri" charset="0"/>
              </a:rPr>
              <a:t>Reduced processing burden </a:t>
            </a:r>
            <a:r>
              <a:rPr lang="en-US" kern="1200" dirty="0" smtClean="0">
                <a:latin typeface="Calibri" charset="0"/>
                <a:ea typeface="ＭＳ Ｐゴシック" charset="0"/>
                <a:cs typeface="Calibri" charset="0"/>
              </a:rPr>
              <a:t>.. dependency on ARD</a:t>
            </a:r>
            <a:endParaRPr lang="en-US" kern="1200" dirty="0">
              <a:latin typeface="Calibri" charset="0"/>
              <a:ea typeface="ＭＳ Ｐゴシック" charset="0"/>
              <a:cs typeface="Calibri" charset="0"/>
            </a:endParaRPr>
          </a:p>
          <a:p>
            <a:pPr marL="295275" indent="-295275" algn="l" defTabSz="914400" rtl="0">
              <a:buSzPct val="120000"/>
              <a:buFont typeface="Wingdings" charset="2"/>
              <a:buChar char="§"/>
            </a:pPr>
            <a:r>
              <a:rPr lang="is-IS" kern="1200" dirty="0" smtClean="0">
                <a:latin typeface="Calibri" charset="0"/>
                <a:ea typeface="ＭＳ Ｐゴシック" charset="0"/>
                <a:cs typeface="Calibri" charset="0"/>
              </a:rPr>
              <a:t>Enhanced interoperability ... </a:t>
            </a:r>
            <a:r>
              <a:rPr lang="en-US" kern="1200" dirty="0">
                <a:latin typeface="Calibri" charset="0"/>
                <a:ea typeface="ＭＳ Ｐゴシック" charset="0"/>
                <a:cs typeface="Calibri" charset="0"/>
              </a:rPr>
              <a:t>i</a:t>
            </a:r>
            <a:r>
              <a:rPr lang="is-IS" kern="1200" dirty="0" smtClean="0">
                <a:latin typeface="Calibri" charset="0"/>
                <a:ea typeface="ＭＳ Ｐゴシック" charset="0"/>
                <a:cs typeface="Calibri" charset="0"/>
              </a:rPr>
              <a:t>mproved by MRI</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Efficient time </a:t>
            </a:r>
            <a:r>
              <a:rPr lang="en-US" kern="1200" dirty="0">
                <a:latin typeface="Calibri" charset="0"/>
                <a:ea typeface="ＭＳ Ｐゴシック" charset="0"/>
                <a:cs typeface="Calibri" charset="0"/>
              </a:rPr>
              <a:t>series </a:t>
            </a:r>
            <a:r>
              <a:rPr lang="en-US" kern="1200" dirty="0" smtClean="0">
                <a:latin typeface="Calibri" charset="0"/>
                <a:ea typeface="ＭＳ Ｐゴシック" charset="0"/>
                <a:cs typeface="Calibri" charset="0"/>
              </a:rPr>
              <a:t>analyses</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Free and open access</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Flexible deployment (local or cloud)</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Use of a common architecture</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Community development and sharing </a:t>
            </a:r>
            <a:r>
              <a:rPr lang="is-IS" kern="1200" dirty="0" smtClean="0">
                <a:latin typeface="Calibri" charset="0"/>
                <a:ea typeface="ＭＳ Ｐゴシック" charset="0"/>
                <a:cs typeface="Calibri" charset="0"/>
              </a:rPr>
              <a:t>… via </a:t>
            </a:r>
            <a:r>
              <a:rPr lang="en-US" kern="1200" dirty="0" smtClean="0">
                <a:latin typeface="Calibri" charset="0"/>
                <a:ea typeface="ＭＳ Ｐゴシック" charset="0"/>
                <a:cs typeface="Calibri" charset="0"/>
              </a:rPr>
              <a:t>GitHub</a:t>
            </a:r>
          </a:p>
          <a:p>
            <a:pPr marL="295275" indent="-295275" algn="l" defTabSz="914400" rtl="0">
              <a:buSzPct val="120000"/>
              <a:buFont typeface="Arial"/>
              <a:buNone/>
            </a:pPr>
            <a:endParaRPr lang="en-US" kern="1200" dirty="0" smtClean="0">
              <a:latin typeface="Calibri" charset="0"/>
              <a:ea typeface="ＭＳ Ｐゴシック" charset="0"/>
              <a:cs typeface="Calibri" charset="0"/>
            </a:endParaRPr>
          </a:p>
          <a:p>
            <a:pPr marL="0" indent="0" algn="l" defTabSz="914400" rtl="0">
              <a:buSzPct val="120000"/>
              <a:buNone/>
            </a:pPr>
            <a:r>
              <a:rPr lang="en-US" sz="2800" i="1" kern="1200" dirty="0" smtClean="0">
                <a:latin typeface="Calibri" charset="0"/>
                <a:ea typeface="ＭＳ Ｐゴシック" charset="0"/>
                <a:cs typeface="Calibri" charset="0"/>
              </a:rPr>
              <a:t>Our goal is </a:t>
            </a:r>
            <a:r>
              <a:rPr lang="en-US" sz="2800" b="1" i="1" kern="1200" dirty="0" smtClean="0">
                <a:solidFill>
                  <a:srgbClr val="FF0000"/>
                </a:solidFill>
                <a:latin typeface="Calibri" charset="0"/>
                <a:ea typeface="ＭＳ Ｐゴシック" charset="0"/>
                <a:cs typeface="Calibri" charset="0"/>
              </a:rPr>
              <a:t>NOT</a:t>
            </a:r>
            <a:r>
              <a:rPr lang="en-US" sz="2800" i="1" kern="1200" dirty="0" smtClean="0">
                <a:latin typeface="Calibri" charset="0"/>
                <a:ea typeface="ＭＳ Ｐゴシック" charset="0"/>
                <a:cs typeface="Calibri" charset="0"/>
              </a:rPr>
              <a:t> to sell a product or distribute a tool. Our goal is to provide a </a:t>
            </a:r>
            <a:r>
              <a:rPr lang="en-US" sz="2800" b="1" i="1" kern="1200" dirty="0" smtClean="0">
                <a:latin typeface="Calibri" charset="0"/>
                <a:ea typeface="ＭＳ Ｐゴシック" charset="0"/>
                <a:cs typeface="Calibri" charset="0"/>
              </a:rPr>
              <a:t>SOLUTION</a:t>
            </a:r>
            <a:r>
              <a:rPr lang="en-US" sz="2800" i="1" kern="1200" dirty="0" smtClean="0">
                <a:latin typeface="Calibri" charset="0"/>
                <a:ea typeface="ＭＳ Ｐゴシック" charset="0"/>
                <a:cs typeface="Calibri" charset="0"/>
              </a:rPr>
              <a:t> that has </a:t>
            </a:r>
            <a:r>
              <a:rPr lang="en-US" sz="2800" b="1" i="1" kern="1200" dirty="0" smtClean="0">
                <a:latin typeface="Calibri" charset="0"/>
                <a:ea typeface="ＭＳ Ｐゴシック" charset="0"/>
                <a:cs typeface="Calibri" charset="0"/>
              </a:rPr>
              <a:t>VALUE</a:t>
            </a:r>
            <a:r>
              <a:rPr lang="en-US" sz="2800" i="1" kern="1200" dirty="0" smtClean="0">
                <a:latin typeface="Calibri" charset="0"/>
                <a:ea typeface="ＭＳ Ｐゴシック" charset="0"/>
                <a:cs typeface="Calibri" charset="0"/>
              </a:rPr>
              <a:t> and increases the </a:t>
            </a:r>
            <a:r>
              <a:rPr lang="en-US" sz="2800" b="1" i="1" kern="1200" dirty="0" smtClean="0">
                <a:latin typeface="Calibri" charset="0"/>
                <a:ea typeface="ＭＳ Ｐゴシック" charset="0"/>
                <a:cs typeface="Calibri" charset="0"/>
              </a:rPr>
              <a:t>IMPACT</a:t>
            </a:r>
            <a:r>
              <a:rPr lang="en-US" sz="2800" i="1" kern="1200" dirty="0" smtClean="0">
                <a:latin typeface="Calibri" charset="0"/>
                <a:ea typeface="ＭＳ Ｐゴシック" charset="0"/>
                <a:cs typeface="Calibri" charset="0"/>
              </a:rPr>
              <a:t> of satellite data.</a:t>
            </a:r>
          </a:p>
        </p:txBody>
      </p:sp>
      <p:pic>
        <p:nvPicPr>
          <p:cNvPr id="2" name="Picture 1"/>
          <p:cNvPicPr>
            <a:picLocks noChangeAspect="1"/>
          </p:cNvPicPr>
          <p:nvPr/>
        </p:nvPicPr>
        <p:blipFill>
          <a:blip r:embed="rId3"/>
          <a:stretch>
            <a:fillRect/>
          </a:stretch>
        </p:blipFill>
        <p:spPr>
          <a:xfrm>
            <a:off x="6367982" y="2387600"/>
            <a:ext cx="2776018" cy="2413000"/>
          </a:xfrm>
          <a:prstGeom prst="rect">
            <a:avLst/>
          </a:prstGeom>
        </p:spPr>
      </p:pic>
    </p:spTree>
    <p:extLst>
      <p:ext uri="{BB962C8B-B14F-4D97-AF65-F5344CB8AC3E}">
        <p14:creationId xmlns:p14="http://schemas.microsoft.com/office/powerpoint/2010/main" val="4912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52721"/>
            <a:ext cx="5562600" cy="523220"/>
          </a:xfrm>
        </p:spPr>
        <p:txBody>
          <a:bodyPr wrap="square">
            <a:spAutoFit/>
          </a:bodyPr>
          <a:lstStyle/>
          <a:p>
            <a:pPr algn="l" eaLnBrk="1" hangingPunct="1"/>
            <a:r>
              <a:rPr lang="en-US" sz="2800" b="1" dirty="0" smtClean="0">
                <a:latin typeface="Tahoma" charset="0"/>
                <a:ea typeface="ＭＳ Ｐゴシック" charset="0"/>
                <a:cs typeface="ＭＳ Ｐゴシック" charset="0"/>
              </a:rPr>
              <a:t>Open vs. CEOS Data Cubes</a:t>
            </a:r>
            <a:endParaRPr lang="en-US"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152400" y="1219200"/>
            <a:ext cx="6324600" cy="279359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kern="1200" dirty="0">
                <a:latin typeface="Calibri" charset="0"/>
                <a:ea typeface="ＭＳ Ｐゴシック" charset="0"/>
                <a:cs typeface="Calibri" charset="0"/>
              </a:rPr>
              <a:t>The </a:t>
            </a:r>
            <a:r>
              <a:rPr lang="en-US" b="1" kern="1200" dirty="0">
                <a:latin typeface="Calibri" charset="0"/>
                <a:ea typeface="ＭＳ Ｐゴシック" charset="0"/>
                <a:cs typeface="Calibri" charset="0"/>
              </a:rPr>
              <a:t>ODC </a:t>
            </a:r>
            <a:r>
              <a:rPr lang="en-US" kern="1200" dirty="0">
                <a:latin typeface="Calibri" charset="0"/>
                <a:ea typeface="ＭＳ Ｐゴシック" charset="0"/>
                <a:cs typeface="Calibri" charset="0"/>
              </a:rPr>
              <a:t>initiative is larger than CEOS.</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The </a:t>
            </a:r>
            <a:r>
              <a:rPr lang="en-US" b="1" kern="1200" dirty="0" smtClean="0">
                <a:latin typeface="Calibri" charset="0"/>
                <a:ea typeface="ＭＳ Ｐゴシック" charset="0"/>
                <a:cs typeface="Calibri" charset="0"/>
              </a:rPr>
              <a:t>Open Data Cube </a:t>
            </a:r>
            <a:r>
              <a:rPr lang="en-US" kern="1200" dirty="0" smtClean="0">
                <a:latin typeface="Calibri" charset="0"/>
                <a:ea typeface="ＭＳ Ｐゴシック" charset="0"/>
                <a:cs typeface="Calibri" charset="0"/>
              </a:rPr>
              <a:t>(ODC) initiative was </a:t>
            </a:r>
            <a:r>
              <a:rPr lang="en-US" kern="1200" dirty="0">
                <a:latin typeface="Calibri" charset="0"/>
                <a:ea typeface="ＭＳ Ｐゴシック" charset="0"/>
                <a:cs typeface="Calibri" charset="0"/>
              </a:rPr>
              <a:t>established by </a:t>
            </a:r>
            <a:r>
              <a:rPr lang="en-US" kern="1200" dirty="0" smtClean="0">
                <a:latin typeface="Calibri" charset="0"/>
                <a:ea typeface="ＭＳ Ｐゴシック" charset="0"/>
                <a:cs typeface="Calibri" charset="0"/>
              </a:rPr>
              <a:t>CEOS, with a </a:t>
            </a:r>
            <a:r>
              <a:rPr lang="en-US" kern="1200" dirty="0">
                <a:latin typeface="Calibri" charset="0"/>
                <a:ea typeface="ＭＳ Ｐゴシック" charset="0"/>
                <a:cs typeface="Calibri" charset="0"/>
              </a:rPr>
              <a:t>goal </a:t>
            </a:r>
            <a:r>
              <a:rPr lang="en-US" kern="1200" dirty="0" smtClean="0">
                <a:latin typeface="Calibri" charset="0"/>
                <a:ea typeface="ＭＳ Ｐゴシック" charset="0"/>
                <a:cs typeface="Calibri" charset="0"/>
              </a:rPr>
              <a:t>to create and foster </a:t>
            </a:r>
            <a:r>
              <a:rPr lang="en-US" kern="1200" dirty="0">
                <a:latin typeface="Calibri" charset="0"/>
                <a:ea typeface="ＭＳ Ｐゴシック" charset="0"/>
                <a:cs typeface="Calibri" charset="0"/>
              </a:rPr>
              <a:t>an open “community” of </a:t>
            </a:r>
            <a:r>
              <a:rPr lang="en-US" kern="1200" dirty="0" smtClean="0">
                <a:latin typeface="Calibri" charset="0"/>
                <a:ea typeface="ＭＳ Ｐゴシック" charset="0"/>
                <a:cs typeface="Calibri" charset="0"/>
              </a:rPr>
              <a:t>contributors.</a:t>
            </a:r>
            <a:endParaRPr lang="en-US" kern="1200" dirty="0">
              <a:latin typeface="Calibri" charset="0"/>
              <a:ea typeface="ＭＳ Ｐゴシック" charset="0"/>
              <a:cs typeface="Calibri" charset="0"/>
            </a:endParaRPr>
          </a:p>
          <a:p>
            <a:pPr marL="295275" indent="-295275" algn="l" defTabSz="914400" rtl="0">
              <a:buSzPct val="120000"/>
              <a:buFont typeface="Wingdings" charset="2"/>
              <a:buChar char="§"/>
            </a:pPr>
            <a:r>
              <a:rPr lang="en-US" kern="1200" dirty="0">
                <a:latin typeface="Calibri" charset="0"/>
                <a:ea typeface="ＭＳ Ｐゴシック" charset="0"/>
                <a:cs typeface="Calibri" charset="0"/>
              </a:rPr>
              <a:t>The </a:t>
            </a:r>
            <a:r>
              <a:rPr lang="en-US" b="1" kern="1200" dirty="0" smtClean="0">
                <a:latin typeface="Calibri" charset="0"/>
                <a:ea typeface="ＭＳ Ｐゴシック" charset="0"/>
                <a:cs typeface="Calibri" charset="0"/>
              </a:rPr>
              <a:t>ODC</a:t>
            </a:r>
            <a:r>
              <a:rPr lang="en-US" kern="1200" dirty="0" smtClean="0">
                <a:latin typeface="Calibri" charset="0"/>
                <a:ea typeface="ＭＳ Ｐゴシック" charset="0"/>
                <a:cs typeface="Calibri" charset="0"/>
              </a:rPr>
              <a:t> uses </a:t>
            </a:r>
            <a:r>
              <a:rPr lang="en-US" kern="1200" dirty="0">
                <a:latin typeface="Calibri" charset="0"/>
                <a:ea typeface="ＭＳ Ｐゴシック" charset="0"/>
                <a:cs typeface="Calibri" charset="0"/>
              </a:rPr>
              <a:t>a common architecture among the various implementations so that all users can share tools and applications</a:t>
            </a:r>
            <a:r>
              <a:rPr lang="en-US" kern="1200" dirty="0" smtClean="0">
                <a:latin typeface="Calibri" charset="0"/>
                <a:ea typeface="ＭＳ Ｐゴシック" charset="0"/>
                <a:cs typeface="Calibri" charset="0"/>
              </a:rPr>
              <a:t>.</a:t>
            </a:r>
            <a:endParaRPr lang="en-US" kern="1200" dirty="0">
              <a:latin typeface="Calibri" charset="0"/>
              <a:ea typeface="ＭＳ Ｐゴシック" charset="0"/>
              <a:cs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412" y="1397403"/>
            <a:ext cx="1941576" cy="2229000"/>
          </a:xfrm>
          <a:prstGeom prst="rect">
            <a:avLst/>
          </a:prstGeom>
        </p:spPr>
      </p:pic>
      <p:sp>
        <p:nvSpPr>
          <p:cNvPr id="6" name="Content Placeholder 2"/>
          <p:cNvSpPr txBox="1">
            <a:spLocks/>
          </p:cNvSpPr>
          <p:nvPr/>
        </p:nvSpPr>
        <p:spPr>
          <a:xfrm>
            <a:off x="152400" y="3962400"/>
            <a:ext cx="8514588" cy="2768399"/>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kern="1200" smtClean="0">
                <a:latin typeface="Calibri" charset="0"/>
                <a:ea typeface="ＭＳ Ｐゴシック" charset="0"/>
                <a:cs typeface="Calibri" charset="0"/>
              </a:rPr>
              <a:t>The </a:t>
            </a:r>
            <a:r>
              <a:rPr lang="en-US" b="1" kern="1200" dirty="0">
                <a:latin typeface="Calibri" charset="0"/>
                <a:ea typeface="ＭＳ Ｐゴシック" charset="0"/>
                <a:cs typeface="Calibri" charset="0"/>
              </a:rPr>
              <a:t>CEOS Data Cube </a:t>
            </a:r>
            <a:r>
              <a:rPr lang="en-US" kern="1200" dirty="0">
                <a:latin typeface="Calibri" charset="0"/>
                <a:ea typeface="ＭＳ Ｐゴシック" charset="0"/>
                <a:cs typeface="Calibri" charset="0"/>
              </a:rPr>
              <a:t>(CDC) is one “implementation” of the ODC. Similarly, Digital Earth Australia (DEA) and USGS Land Change Monitoring, Assessment, and Projection (LCMAP) are implementations. </a:t>
            </a:r>
          </a:p>
          <a:p>
            <a:pPr marL="295275" indent="-295275" algn="l" defTabSz="914400" rtl="0">
              <a:buSzPct val="120000"/>
              <a:buFont typeface="Wingdings" charset="2"/>
              <a:buChar char="§"/>
            </a:pPr>
            <a:r>
              <a:rPr lang="en-US" kern="1200" dirty="0" smtClean="0">
                <a:latin typeface="Calibri" charset="0"/>
                <a:ea typeface="ＭＳ Ｐゴシック" charset="0"/>
                <a:cs typeface="Calibri" charset="0"/>
              </a:rPr>
              <a:t>The </a:t>
            </a:r>
            <a:r>
              <a:rPr lang="en-US" b="1" kern="1200" dirty="0" smtClean="0">
                <a:latin typeface="Calibri" charset="0"/>
                <a:ea typeface="ＭＳ Ｐゴシック" charset="0"/>
                <a:cs typeface="Calibri" charset="0"/>
              </a:rPr>
              <a:t>CDC</a:t>
            </a:r>
            <a:r>
              <a:rPr lang="en-US" kern="1200" dirty="0" smtClean="0">
                <a:latin typeface="Calibri" charset="0"/>
                <a:ea typeface="ＭＳ Ｐゴシック" charset="0"/>
                <a:cs typeface="Calibri" charset="0"/>
              </a:rPr>
              <a:t> goal is to focus on building global capacity to </a:t>
            </a:r>
            <a:r>
              <a:rPr lang="en-US" kern="1200" dirty="0" err="1" smtClean="0">
                <a:latin typeface="Calibri" charset="0"/>
                <a:ea typeface="ＭＳ Ｐゴシック" charset="0"/>
                <a:cs typeface="Calibri" charset="0"/>
              </a:rPr>
              <a:t>utilise</a:t>
            </a:r>
            <a:r>
              <a:rPr lang="en-US" kern="1200" dirty="0" smtClean="0">
                <a:latin typeface="Calibri" charset="0"/>
                <a:ea typeface="ＭＳ Ｐゴシック" charset="0"/>
                <a:cs typeface="Calibri" charset="0"/>
              </a:rPr>
              <a:t> satellite data and contribute to global initiatives (e.g. UN-SDG, GFOI, GEOGLAM) through the use of Data Cubes.</a:t>
            </a:r>
          </a:p>
        </p:txBody>
      </p:sp>
    </p:spTree>
    <p:extLst>
      <p:ext uri="{BB962C8B-B14F-4D97-AF65-F5344CB8AC3E}">
        <p14:creationId xmlns:p14="http://schemas.microsoft.com/office/powerpoint/2010/main" val="6895395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04800"/>
            <a:ext cx="4953005" cy="584775"/>
          </a:xfrm>
        </p:spPr>
        <p:txBody>
          <a:bodyPr wrap="square">
            <a:spAutoFit/>
          </a:bodyPr>
          <a:lstStyle/>
          <a:p>
            <a:pPr algn="l" eaLnBrk="1" hangingPunct="1"/>
            <a:r>
              <a:rPr lang="en-US" b="1" dirty="0" smtClean="0">
                <a:latin typeface="Tahoma" charset="0"/>
                <a:ea typeface="ＭＳ Ｐゴシック" charset="0"/>
                <a:cs typeface="ＭＳ Ｐゴシック" charset="0"/>
              </a:rPr>
              <a:t>CEOS Data Cube Vision</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02534" y="1295400"/>
            <a:ext cx="8712866" cy="44196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buSzPct val="120000"/>
              <a:buFont typeface="Arial"/>
              <a:buNone/>
            </a:pPr>
            <a:r>
              <a:rPr lang="en-AU" sz="2000" b="1" kern="1200" dirty="0" smtClean="0">
                <a:latin typeface="Calibri" charset="0"/>
                <a:ea typeface="ＭＳ Ｐゴシック" charset="0"/>
                <a:cs typeface="Calibri" charset="0"/>
              </a:rPr>
              <a:t>A </a:t>
            </a:r>
            <a:r>
              <a:rPr lang="en-AU" sz="2000" b="1" kern="1200" dirty="0">
                <a:latin typeface="Calibri" charset="0"/>
                <a:ea typeface="ＭＳ Ｐゴシック" charset="0"/>
                <a:cs typeface="Calibri" charset="0"/>
              </a:rPr>
              <a:t>solution </a:t>
            </a:r>
            <a:r>
              <a:rPr lang="en-AU" sz="2000" b="1" kern="1200" dirty="0" smtClean="0">
                <a:latin typeface="Calibri" charset="0"/>
                <a:ea typeface="ＭＳ Ｐゴシック" charset="0"/>
                <a:cs typeface="Calibri" charset="0"/>
              </a:rPr>
              <a:t>supporting CEOS objectives </a:t>
            </a:r>
            <a:r>
              <a:rPr lang="is-IS" sz="2000" b="1" kern="1200" dirty="0" smtClean="0">
                <a:latin typeface="Calibri" charset="0"/>
                <a:ea typeface="ＭＳ Ｐゴシック" charset="0"/>
                <a:cs typeface="Calibri" charset="0"/>
              </a:rPr>
              <a:t>…</a:t>
            </a:r>
            <a:endParaRPr lang="en-AU" sz="2000" b="1" kern="1200" dirty="0">
              <a:latin typeface="Calibri" charset="0"/>
              <a:ea typeface="ＭＳ Ｐゴシック" charset="0"/>
              <a:cs typeface="Calibri" charset="0"/>
            </a:endParaRPr>
          </a:p>
          <a:p>
            <a:pPr marL="603827" lvl="1" indent="-177800" algn="l" defTabSz="914400" rtl="0">
              <a:buSzPct val="120000"/>
              <a:buFont typeface="Wingdings" charset="2"/>
              <a:buChar char="§"/>
            </a:pPr>
            <a:r>
              <a:rPr lang="en-AU" sz="2000" kern="1200" dirty="0" smtClean="0">
                <a:latin typeface="Calibri" charset="0"/>
                <a:ea typeface="ＭＳ Ｐゴシック" charset="0"/>
                <a:cs typeface="Calibri" charset="0"/>
              </a:rPr>
              <a:t>Build </a:t>
            </a:r>
            <a:r>
              <a:rPr lang="en-AU" sz="2000" kern="1200" dirty="0">
                <a:latin typeface="Calibri" charset="0"/>
                <a:ea typeface="ＭＳ Ｐゴシック" charset="0"/>
                <a:cs typeface="Calibri" charset="0"/>
              </a:rPr>
              <a:t>capability of users to apply </a:t>
            </a:r>
            <a:r>
              <a:rPr lang="en-AU" sz="2000" b="1" kern="1200" dirty="0">
                <a:solidFill>
                  <a:srgbClr val="0070C0"/>
                </a:solidFill>
                <a:latin typeface="Calibri" charset="0"/>
                <a:ea typeface="ＭＳ Ｐゴシック" charset="0"/>
                <a:cs typeface="Calibri" charset="0"/>
              </a:rPr>
              <a:t>CEOS satellite data</a:t>
            </a:r>
          </a:p>
          <a:p>
            <a:pPr marL="603827" lvl="1" indent="-177800" algn="l" defTabSz="914400" rtl="0">
              <a:buSzPct val="120000"/>
              <a:buFont typeface="Wingdings" charset="2"/>
              <a:buChar char="§"/>
            </a:pPr>
            <a:r>
              <a:rPr lang="en-AU" sz="2000" kern="1200" dirty="0" smtClean="0">
                <a:latin typeface="Calibri" charset="0"/>
                <a:ea typeface="ＭＳ Ｐゴシック" charset="0"/>
                <a:cs typeface="Calibri" charset="0"/>
              </a:rPr>
              <a:t>Supporting </a:t>
            </a:r>
            <a:r>
              <a:rPr lang="en-AU" sz="2000" kern="1200" dirty="0">
                <a:latin typeface="Calibri" charset="0"/>
                <a:ea typeface="ＭＳ Ｐゴシック" charset="0"/>
                <a:cs typeface="Calibri" charset="0"/>
              </a:rPr>
              <a:t>priority CEOS/GEO </a:t>
            </a:r>
            <a:r>
              <a:rPr lang="en-AU" sz="2000" kern="1200" dirty="0" smtClean="0">
                <a:latin typeface="Calibri" charset="0"/>
                <a:ea typeface="ＭＳ Ｐゴシック" charset="0"/>
                <a:cs typeface="Calibri" charset="0"/>
              </a:rPr>
              <a:t>agendas </a:t>
            </a:r>
            <a:r>
              <a:rPr lang="en-AU" sz="2000" kern="1200" dirty="0">
                <a:latin typeface="Calibri" charset="0"/>
                <a:ea typeface="ＭＳ Ｐゴシック" charset="0"/>
                <a:cs typeface="Calibri" charset="0"/>
              </a:rPr>
              <a:t>and SDGs</a:t>
            </a:r>
          </a:p>
          <a:p>
            <a:pPr marL="0" indent="0" algn="l" defTabSz="914400" rtl="0">
              <a:buSzPct val="120000"/>
              <a:buFont typeface="Arial"/>
              <a:buNone/>
            </a:pPr>
            <a:r>
              <a:rPr lang="en-US" sz="2000" b="1" kern="1200" dirty="0" smtClean="0">
                <a:latin typeface="Calibri" charset="0"/>
                <a:ea typeface="ＭＳ Ｐゴシック" charset="0"/>
                <a:cs typeface="Calibri" charset="0"/>
              </a:rPr>
              <a:t>CEOS Agencies wanting to participate</a:t>
            </a:r>
            <a:r>
              <a:rPr lang="en-US" sz="2000" kern="1200" dirty="0">
                <a:latin typeface="Calibri" charset="0"/>
                <a:ea typeface="ＭＳ Ｐゴシック" charset="0"/>
                <a:cs typeface="Calibri" charset="0"/>
              </a:rPr>
              <a:t> </a:t>
            </a:r>
            <a:r>
              <a:rPr lang="is-IS" sz="2000" kern="1200" dirty="0" smtClean="0">
                <a:latin typeface="Calibri" charset="0"/>
                <a:ea typeface="ＭＳ Ｐゴシック" charset="0"/>
                <a:cs typeface="Calibri" charset="0"/>
              </a:rPr>
              <a:t>…</a:t>
            </a:r>
            <a:endParaRPr lang="en-US" sz="2000" kern="1200" dirty="0" smtClean="0">
              <a:latin typeface="Calibri" charset="0"/>
              <a:ea typeface="ＭＳ Ｐゴシック" charset="0"/>
              <a:cs typeface="Calibri" charset="0"/>
            </a:endParaRPr>
          </a:p>
          <a:p>
            <a:pPr marL="603827" lvl="1" indent="-177800" algn="l" defTabSz="914400" rtl="0">
              <a:buSzPct val="120000"/>
              <a:buFont typeface="Wingdings" charset="2"/>
              <a:buChar char="§"/>
            </a:pPr>
            <a:r>
              <a:rPr lang="en-US" sz="2000" kern="1200" dirty="0">
                <a:latin typeface="Calibri" charset="0"/>
                <a:ea typeface="ＭＳ Ｐゴシック" charset="0"/>
                <a:cs typeface="Calibri" charset="0"/>
              </a:rPr>
              <a:t>T</a:t>
            </a:r>
            <a:r>
              <a:rPr lang="en-US" sz="2000" kern="1200" dirty="0" smtClean="0">
                <a:latin typeface="Calibri" charset="0"/>
                <a:ea typeface="ＭＳ Ｐゴシック" charset="0"/>
                <a:cs typeface="Calibri" charset="0"/>
              </a:rPr>
              <a:t>hrough </a:t>
            </a:r>
            <a:r>
              <a:rPr lang="en-US" sz="2000" kern="1200" dirty="0">
                <a:latin typeface="Calibri" charset="0"/>
                <a:ea typeface="ＭＳ Ｐゴシック" charset="0"/>
                <a:cs typeface="Calibri" charset="0"/>
              </a:rPr>
              <a:t>provision of </a:t>
            </a:r>
            <a:r>
              <a:rPr lang="en-US" sz="2000" b="1" kern="1200" dirty="0">
                <a:solidFill>
                  <a:srgbClr val="0070C0"/>
                </a:solidFill>
                <a:latin typeface="Calibri" charset="0"/>
                <a:ea typeface="ＭＳ Ｐゴシック" charset="0"/>
                <a:cs typeface="Calibri" charset="0"/>
              </a:rPr>
              <a:t>CEOS Analysis Ready Data (ARD) products</a:t>
            </a: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Contributing to development and uptake of solutions</a:t>
            </a:r>
          </a:p>
          <a:p>
            <a:pPr marL="0" indent="0" algn="l" defTabSz="914400" rtl="0">
              <a:buSzPct val="120000"/>
              <a:buFont typeface="Arial"/>
              <a:buNone/>
            </a:pPr>
            <a:r>
              <a:rPr lang="en-US" sz="2000" b="1" kern="1200" dirty="0" smtClean="0">
                <a:latin typeface="Calibri" charset="0"/>
                <a:ea typeface="ＭＳ Ｐゴシック" charset="0"/>
                <a:cs typeface="Calibri" charset="0"/>
              </a:rPr>
              <a:t>Customer focused </a:t>
            </a:r>
            <a:r>
              <a:rPr lang="is-IS" sz="2000" b="1" kern="1200" dirty="0" smtClean="0">
                <a:latin typeface="Calibri" charset="0"/>
                <a:ea typeface="ＭＳ Ｐゴシック" charset="0"/>
                <a:cs typeface="Calibri" charset="0"/>
              </a:rPr>
              <a:t>… </a:t>
            </a:r>
            <a:endParaRPr lang="en-US" sz="2000" b="1" kern="1200" dirty="0" smtClean="0">
              <a:latin typeface="Calibri" charset="0"/>
              <a:ea typeface="ＭＳ Ｐゴシック" charset="0"/>
              <a:cs typeface="Calibri" charset="0"/>
            </a:endParaRP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Training materials and easy installation/maintenance</a:t>
            </a: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A brand </a:t>
            </a:r>
            <a:r>
              <a:rPr lang="en-US" sz="2000" kern="1200" dirty="0">
                <a:latin typeface="Calibri" charset="0"/>
                <a:ea typeface="ＭＳ Ｐゴシック" charset="0"/>
                <a:cs typeface="Calibri" charset="0"/>
              </a:rPr>
              <a:t>that people know and </a:t>
            </a:r>
            <a:r>
              <a:rPr lang="en-US" sz="2000" kern="1200" dirty="0" smtClean="0">
                <a:latin typeface="Calibri" charset="0"/>
                <a:ea typeface="ＭＳ Ｐゴシック" charset="0"/>
                <a:cs typeface="Calibri" charset="0"/>
              </a:rPr>
              <a:t>trust</a:t>
            </a: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An </a:t>
            </a:r>
            <a:r>
              <a:rPr lang="en-US" sz="2000" kern="1200" dirty="0">
                <a:latin typeface="Calibri" charset="0"/>
                <a:ea typeface="ＭＳ Ｐゴシック" charset="0"/>
                <a:cs typeface="Calibri" charset="0"/>
              </a:rPr>
              <a:t>a</a:t>
            </a:r>
            <a:r>
              <a:rPr lang="en-US" sz="2000" kern="1200" dirty="0" smtClean="0">
                <a:latin typeface="Calibri" charset="0"/>
                <a:ea typeface="ＭＳ Ｐゴシック" charset="0"/>
                <a:cs typeface="Calibri" charset="0"/>
              </a:rPr>
              <a:t>ctive community of users</a:t>
            </a:r>
          </a:p>
          <a:p>
            <a:pPr marL="0" indent="0" algn="l" defTabSz="914400" rtl="0">
              <a:buSzPct val="120000"/>
              <a:buFont typeface="Arial"/>
              <a:buNone/>
            </a:pPr>
            <a:r>
              <a:rPr lang="en-US" sz="2000" b="1" kern="1200" dirty="0" smtClean="0">
                <a:latin typeface="Calibri" charset="0"/>
                <a:ea typeface="ＭＳ Ｐゴシック" charset="0"/>
                <a:cs typeface="Calibri" charset="0"/>
              </a:rPr>
              <a:t>Scalable solution </a:t>
            </a:r>
            <a:r>
              <a:rPr lang="is-IS" sz="2000" b="1" kern="1200" dirty="0" smtClean="0">
                <a:latin typeface="Calibri" charset="0"/>
                <a:ea typeface="ＭＳ Ｐゴシック" charset="0"/>
                <a:cs typeface="Calibri" charset="0"/>
              </a:rPr>
              <a:t>…</a:t>
            </a:r>
            <a:endParaRPr lang="en-US" sz="2000" kern="1200" dirty="0">
              <a:latin typeface="Calibri" charset="0"/>
              <a:ea typeface="ＭＳ Ｐゴシック" charset="0"/>
              <a:cs typeface="Calibri" charset="0"/>
            </a:endParaRP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Operational Data Cubes in </a:t>
            </a:r>
            <a:r>
              <a:rPr lang="en-US" sz="2000" b="1" kern="1200" dirty="0" smtClean="0">
                <a:solidFill>
                  <a:srgbClr val="FF0000"/>
                </a:solidFill>
                <a:latin typeface="Calibri" charset="0"/>
                <a:ea typeface="ＭＳ Ｐゴシック" charset="0"/>
                <a:cs typeface="Calibri" charset="0"/>
              </a:rPr>
              <a:t>20 countries by </a:t>
            </a:r>
            <a:r>
              <a:rPr lang="en-US" sz="2000" b="1" kern="1200" dirty="0" smtClean="0">
                <a:solidFill>
                  <a:srgbClr val="FF0000"/>
                </a:solidFill>
                <a:latin typeface="Calibri" charset="0"/>
                <a:ea typeface="ＭＳ Ｐゴシック" charset="0"/>
                <a:cs typeface="Calibri" charset="0"/>
              </a:rPr>
              <a:t>2022</a:t>
            </a:r>
            <a:endParaRPr lang="en-US" sz="2000" b="1" kern="1200" dirty="0">
              <a:solidFill>
                <a:srgbClr val="FF0000"/>
              </a:solidFill>
              <a:latin typeface="Calibri" charset="0"/>
              <a:ea typeface="ＭＳ Ｐゴシック" charset="0"/>
              <a:cs typeface="Calibri" charset="0"/>
            </a:endParaRPr>
          </a:p>
          <a:p>
            <a:pPr marL="603827" lvl="1" indent="-177800" algn="l" defTabSz="914400" rtl="0">
              <a:buSzPct val="120000"/>
              <a:buFont typeface="Wingdings" charset="2"/>
              <a:buChar char="§"/>
            </a:pPr>
            <a:r>
              <a:rPr lang="en-US" sz="2000" kern="1200" dirty="0" smtClean="0">
                <a:latin typeface="Calibri" charset="0"/>
                <a:ea typeface="ＭＳ Ｐゴシック" charset="0"/>
                <a:cs typeface="Calibri" charset="0"/>
              </a:rPr>
              <a:t>Key </a:t>
            </a:r>
            <a:r>
              <a:rPr lang="en-US" sz="2000" kern="1200" dirty="0" smtClean="0">
                <a:latin typeface="Calibri" charset="0"/>
                <a:ea typeface="ＭＳ Ｐゴシック" charset="0"/>
                <a:cs typeface="Calibri" charset="0"/>
              </a:rPr>
              <a:t>partners (e.g. GEO, World Bank) supporting data cube projects</a:t>
            </a:r>
          </a:p>
        </p:txBody>
      </p:sp>
      <p:pic>
        <p:nvPicPr>
          <p:cNvPr id="2" name="Picture 1"/>
          <p:cNvPicPr>
            <a:picLocks noChangeAspect="1"/>
          </p:cNvPicPr>
          <p:nvPr/>
        </p:nvPicPr>
        <p:blipFill>
          <a:blip r:embed="rId3"/>
          <a:stretch>
            <a:fillRect/>
          </a:stretch>
        </p:blipFill>
        <p:spPr>
          <a:xfrm>
            <a:off x="6553200" y="3143511"/>
            <a:ext cx="2572871" cy="2629905"/>
          </a:xfrm>
          <a:prstGeom prst="rect">
            <a:avLst/>
          </a:prstGeom>
        </p:spPr>
      </p:pic>
    </p:spTree>
    <p:extLst>
      <p:ext uri="{BB962C8B-B14F-4D97-AF65-F5344CB8AC3E}">
        <p14:creationId xmlns:p14="http://schemas.microsoft.com/office/powerpoint/2010/main" val="1616382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921" y="1265529"/>
            <a:ext cx="9017212" cy="4936542"/>
          </a:xfrm>
          <a:prstGeom prst="rect">
            <a:avLst/>
          </a:prstGeom>
        </p:spPr>
      </p:pic>
      <p:sp>
        <p:nvSpPr>
          <p:cNvPr id="2" name="Title 1"/>
          <p:cNvSpPr>
            <a:spLocks noGrp="1"/>
          </p:cNvSpPr>
          <p:nvPr>
            <p:ph type="title"/>
          </p:nvPr>
        </p:nvSpPr>
        <p:spPr>
          <a:xfrm>
            <a:off x="2166168" y="152400"/>
            <a:ext cx="5149032" cy="914400"/>
          </a:xfrm>
        </p:spPr>
        <p:txBody>
          <a:bodyPr/>
          <a:lstStyle/>
          <a:p>
            <a:pPr algn="l"/>
            <a:r>
              <a:rPr lang="en-US" sz="2400" dirty="0" smtClean="0"/>
              <a:t>The “Road to 20” Operational Data Cubes by 2020</a:t>
            </a:r>
            <a:endParaRPr lang="en-US" sz="2400" dirty="0"/>
          </a:p>
        </p:txBody>
      </p:sp>
      <p:grpSp>
        <p:nvGrpSpPr>
          <p:cNvPr id="9" name="Group 8"/>
          <p:cNvGrpSpPr/>
          <p:nvPr/>
        </p:nvGrpSpPr>
        <p:grpSpPr>
          <a:xfrm>
            <a:off x="3533637" y="4800600"/>
            <a:ext cx="3476763" cy="1150246"/>
            <a:chOff x="5286237" y="4993746"/>
            <a:chExt cx="3476763" cy="1150246"/>
          </a:xfrm>
        </p:grpSpPr>
        <p:sp>
          <p:nvSpPr>
            <p:cNvPr id="8" name="Cube 7"/>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4" name="Cube 13"/>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18" name="TextBox 17"/>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Operational</a:t>
              </a:r>
              <a:endParaRPr lang="en-US" sz="1400" dirty="0">
                <a:solidFill>
                  <a:srgbClr val="FFFF00"/>
                </a:solidFill>
              </a:endParaRPr>
            </a:p>
          </p:txBody>
        </p:sp>
        <p:sp>
          <p:nvSpPr>
            <p:cNvPr id="19" name="TextBox 18"/>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400" dirty="0" smtClean="0">
                  <a:solidFill>
                    <a:srgbClr val="FFFF00"/>
                  </a:solidFill>
                </a:rPr>
                <a:t>Under Development</a:t>
              </a:r>
              <a:endParaRPr lang="en-US" sz="1400" dirty="0">
                <a:solidFill>
                  <a:srgbClr val="FFFF00"/>
                </a:solidFill>
              </a:endParaRPr>
            </a:p>
          </p:txBody>
        </p:sp>
        <p:sp>
          <p:nvSpPr>
            <p:cNvPr id="27" name="Cube 26"/>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28" name="TextBox 27"/>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400" dirty="0" smtClean="0">
                  <a:solidFill>
                    <a:srgbClr val="FFFF00"/>
                  </a:solidFill>
                </a:rPr>
                <a:t>Under Review or</a:t>
              </a:r>
              <a:r>
                <a:rPr lang="en-US" sz="1400" dirty="0">
                  <a:solidFill>
                    <a:srgbClr val="FFFF00"/>
                  </a:solidFill>
                </a:rPr>
                <a:t> </a:t>
              </a:r>
              <a:r>
                <a:rPr lang="en-US" sz="1400" dirty="0" smtClean="0">
                  <a:solidFill>
                    <a:srgbClr val="FFFF00"/>
                  </a:solidFill>
                </a:rPr>
                <a:t>Expressed Interest</a:t>
              </a:r>
              <a:endParaRPr lang="en-US" sz="1400" dirty="0">
                <a:solidFill>
                  <a:srgbClr val="FFFF00"/>
                </a:solidFill>
              </a:endParaRPr>
            </a:p>
          </p:txBody>
        </p:sp>
      </p:grpSp>
      <p:sp>
        <p:nvSpPr>
          <p:cNvPr id="5" name="TextBox 4"/>
          <p:cNvSpPr txBox="1"/>
          <p:nvPr/>
        </p:nvSpPr>
        <p:spPr>
          <a:xfrm>
            <a:off x="304800" y="6324600"/>
            <a:ext cx="662617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3 operational, 4 under development, </a:t>
            </a:r>
            <a:r>
              <a:rPr lang="en-US" dirty="0" smtClean="0"/>
              <a:t>22</a:t>
            </a:r>
            <a:r>
              <a:rPr kumimoji="0" lang="en-US" sz="1800" b="0" i="0" u="none" strike="noStrike" cap="none" spc="0" normalizeH="0" baseline="0" dirty="0" smtClean="0">
                <a:ln>
                  <a:noFill/>
                </a:ln>
                <a:solidFill>
                  <a:srgbClr val="002569"/>
                </a:solidFill>
                <a:effectLst/>
                <a:uFillTx/>
              </a:rPr>
              <a:t> under review = </a:t>
            </a:r>
            <a:r>
              <a:rPr kumimoji="0" lang="en-US" sz="1800" b="1" i="0" u="none" strike="noStrike" cap="none" spc="0" normalizeH="0" baseline="0" dirty="0" smtClean="0">
                <a:ln>
                  <a:noFill/>
                </a:ln>
                <a:solidFill>
                  <a:srgbClr val="002569"/>
                </a:solidFill>
                <a:effectLst/>
                <a:uFillTx/>
              </a:rPr>
              <a:t>29 total </a:t>
            </a:r>
            <a:endParaRPr kumimoji="0" lang="en-US" sz="1800" b="1" i="0" u="none" strike="noStrike" cap="none" spc="0" normalizeH="0" baseline="0" dirty="0">
              <a:ln>
                <a:noFill/>
              </a:ln>
              <a:solidFill>
                <a:srgbClr val="002569"/>
              </a:solidFill>
              <a:effectLst/>
              <a:uFillTx/>
            </a:endParaRPr>
          </a:p>
        </p:txBody>
      </p:sp>
      <p:sp>
        <p:nvSpPr>
          <p:cNvPr id="53" name="Cube 52"/>
          <p:cNvSpPr>
            <a:spLocks noChangeAspect="1"/>
          </p:cNvSpPr>
          <p:nvPr/>
        </p:nvSpPr>
        <p:spPr>
          <a:xfrm>
            <a:off x="8229600" y="4750127"/>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pic>
        <p:nvPicPr>
          <p:cNvPr id="7" name="Picture 6"/>
          <p:cNvPicPr>
            <a:picLocks noChangeAspect="1"/>
          </p:cNvPicPr>
          <p:nvPr/>
        </p:nvPicPr>
        <p:blipFill>
          <a:blip r:embed="rId3"/>
          <a:stretch>
            <a:fillRect/>
          </a:stretch>
        </p:blipFill>
        <p:spPr>
          <a:xfrm>
            <a:off x="4343400" y="2209800"/>
            <a:ext cx="304800" cy="317500"/>
          </a:xfrm>
          <a:prstGeom prst="rect">
            <a:avLst/>
          </a:prstGeom>
        </p:spPr>
      </p:pic>
      <p:sp>
        <p:nvSpPr>
          <p:cNvPr id="58" name="Cube 57"/>
          <p:cNvSpPr>
            <a:spLocks noChangeAspect="1"/>
          </p:cNvSpPr>
          <p:nvPr/>
        </p:nvSpPr>
        <p:spPr>
          <a:xfrm>
            <a:off x="1700022" y="3900303"/>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59" name="Cube 58"/>
          <p:cNvSpPr>
            <a:spLocks noChangeAspect="1"/>
          </p:cNvSpPr>
          <p:nvPr/>
        </p:nvSpPr>
        <p:spPr>
          <a:xfrm>
            <a:off x="914400" y="25287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0" name="Cube 59"/>
          <p:cNvSpPr>
            <a:spLocks noChangeAspect="1"/>
          </p:cNvSpPr>
          <p:nvPr/>
        </p:nvSpPr>
        <p:spPr>
          <a:xfrm>
            <a:off x="7338822" y="33669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1" name="Cube 60"/>
          <p:cNvSpPr>
            <a:spLocks noChangeAspect="1"/>
          </p:cNvSpPr>
          <p:nvPr/>
        </p:nvSpPr>
        <p:spPr>
          <a:xfrm>
            <a:off x="5029200" y="21336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2" name="Cube 61"/>
          <p:cNvSpPr>
            <a:spLocks noChangeAspect="1"/>
          </p:cNvSpPr>
          <p:nvPr/>
        </p:nvSpPr>
        <p:spPr>
          <a:xfrm>
            <a:off x="8382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3" name="Cube 62"/>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5" name="Cube 64"/>
          <p:cNvSpPr>
            <a:spLocks noChangeAspect="1"/>
          </p:cNvSpPr>
          <p:nvPr/>
        </p:nvSpPr>
        <p:spPr>
          <a:xfrm>
            <a:off x="7162800"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6" name="Cube 65"/>
          <p:cNvSpPr>
            <a:spLocks noChangeAspect="1"/>
          </p:cNvSpPr>
          <p:nvPr/>
        </p:nvSpPr>
        <p:spPr>
          <a:xfrm>
            <a:off x="6528709"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7" name="Cube 66"/>
          <p:cNvSpPr>
            <a:spLocks noChangeAspect="1"/>
          </p:cNvSpPr>
          <p:nvPr/>
        </p:nvSpPr>
        <p:spPr>
          <a:xfrm>
            <a:off x="47244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8" name="Cube 67"/>
          <p:cNvSpPr>
            <a:spLocks noChangeAspect="1"/>
          </p:cNvSpPr>
          <p:nvPr/>
        </p:nvSpPr>
        <p:spPr>
          <a:xfrm>
            <a:off x="7467600" y="28651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69" name="Cube 68"/>
          <p:cNvSpPr>
            <a:spLocks noChangeAspect="1"/>
          </p:cNvSpPr>
          <p:nvPr/>
        </p:nvSpPr>
        <p:spPr>
          <a:xfrm>
            <a:off x="1804309" y="4343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0" name="Cube 69"/>
          <p:cNvSpPr>
            <a:spLocks noChangeAspect="1"/>
          </p:cNvSpPr>
          <p:nvPr/>
        </p:nvSpPr>
        <p:spPr>
          <a:xfrm>
            <a:off x="11947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2" name="Cube 71"/>
          <p:cNvSpPr>
            <a:spLocks noChangeAspect="1"/>
          </p:cNvSpPr>
          <p:nvPr/>
        </p:nvSpPr>
        <p:spPr>
          <a:xfrm>
            <a:off x="5157109" y="3886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3" name="Cube 72"/>
          <p:cNvSpPr>
            <a:spLocks noChangeAspect="1"/>
          </p:cNvSpPr>
          <p:nvPr/>
        </p:nvSpPr>
        <p:spPr>
          <a:xfrm>
            <a:off x="1371600" y="3429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4" name="Cube 73"/>
          <p:cNvSpPr>
            <a:spLocks noChangeAspect="1"/>
          </p:cNvSpPr>
          <p:nvPr/>
        </p:nvSpPr>
        <p:spPr>
          <a:xfrm>
            <a:off x="990600" y="2057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5" name="Cube 74"/>
          <p:cNvSpPr>
            <a:spLocks noChangeAspect="1"/>
          </p:cNvSpPr>
          <p:nvPr/>
        </p:nvSpPr>
        <p:spPr>
          <a:xfrm>
            <a:off x="1956709" y="4998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6" name="Cube 75"/>
          <p:cNvSpPr>
            <a:spLocks noChangeAspect="1"/>
          </p:cNvSpPr>
          <p:nvPr/>
        </p:nvSpPr>
        <p:spPr>
          <a:xfrm>
            <a:off x="57150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77" name="Cube 76"/>
          <p:cNvSpPr>
            <a:spLocks noChangeAspect="1"/>
          </p:cNvSpPr>
          <p:nvPr/>
        </p:nvSpPr>
        <p:spPr>
          <a:xfrm>
            <a:off x="5461909" y="2407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4" name="Cube 33"/>
          <p:cNvSpPr>
            <a:spLocks noChangeAspect="1"/>
          </p:cNvSpPr>
          <p:nvPr/>
        </p:nvSpPr>
        <p:spPr>
          <a:xfrm>
            <a:off x="4825509" y="3618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6" name="Cube 35"/>
          <p:cNvSpPr>
            <a:spLocks noChangeAspect="1"/>
          </p:cNvSpPr>
          <p:nvPr/>
        </p:nvSpPr>
        <p:spPr>
          <a:xfrm>
            <a:off x="7834139" y="308553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8" name="Cube 37"/>
          <p:cNvSpPr>
            <a:spLocks noChangeAspect="1"/>
          </p:cNvSpPr>
          <p:nvPr/>
        </p:nvSpPr>
        <p:spPr>
          <a:xfrm>
            <a:off x="8839200" y="4318597"/>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9" name="Cube 38"/>
          <p:cNvSpPr>
            <a:spLocks noChangeAspect="1"/>
          </p:cNvSpPr>
          <p:nvPr/>
        </p:nvSpPr>
        <p:spPr>
          <a:xfrm>
            <a:off x="8738509" y="4541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0" name="Cube 39"/>
          <p:cNvSpPr>
            <a:spLocks noChangeAspect="1"/>
          </p:cNvSpPr>
          <p:nvPr/>
        </p:nvSpPr>
        <p:spPr>
          <a:xfrm>
            <a:off x="8915400" y="4541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7" name="Cube 36"/>
          <p:cNvSpPr>
            <a:spLocks noChangeAspect="1"/>
          </p:cNvSpPr>
          <p:nvPr/>
        </p:nvSpPr>
        <p:spPr>
          <a:xfrm>
            <a:off x="2362200" y="5074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1" name="Cube 40"/>
          <p:cNvSpPr>
            <a:spLocks noChangeAspect="1"/>
          </p:cNvSpPr>
          <p:nvPr/>
        </p:nvSpPr>
        <p:spPr>
          <a:xfrm>
            <a:off x="4014109" y="1981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2" name="Cube 41"/>
          <p:cNvSpPr>
            <a:spLocks noChangeAspect="1"/>
          </p:cNvSpPr>
          <p:nvPr/>
        </p:nvSpPr>
        <p:spPr>
          <a:xfrm>
            <a:off x="6858000" y="3048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43" name="Cube 42"/>
          <p:cNvSpPr>
            <a:spLocks noChangeAspect="1"/>
          </p:cNvSpPr>
          <p:nvPr/>
        </p:nvSpPr>
        <p:spPr>
          <a:xfrm>
            <a:off x="8357509" y="2590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
        <p:nvSpPr>
          <p:cNvPr id="3" name="TextBox 2"/>
          <p:cNvSpPr txBox="1"/>
          <p:nvPr/>
        </p:nvSpPr>
        <p:spPr>
          <a:xfrm>
            <a:off x="3464867" y="1377618"/>
            <a:ext cx="5462778" cy="2831544"/>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Colombia</a:t>
            </a:r>
            <a:r>
              <a:rPr lang="en-US" sz="2000" kern="1200" dirty="0">
                <a:latin typeface="Calibri" charset="0"/>
                <a:ea typeface="ＭＳ Ｐゴシック" charset="0"/>
                <a:cs typeface="Calibri" charset="0"/>
              </a:rPr>
              <a:t> has an </a:t>
            </a:r>
            <a:r>
              <a:rPr lang="en-US" sz="2000" u="sng" kern="1200" dirty="0">
                <a:latin typeface="Calibri" charset="0"/>
                <a:ea typeface="ＭＳ Ｐゴシック" charset="0"/>
                <a:cs typeface="Calibri" charset="0"/>
              </a:rPr>
              <a:t>operational</a:t>
            </a:r>
            <a:r>
              <a:rPr lang="en-US" sz="2000" kern="1200" dirty="0">
                <a:latin typeface="Calibri" charset="0"/>
                <a:ea typeface="ＭＳ Ｐゴシック" charset="0"/>
                <a:cs typeface="Calibri" charset="0"/>
              </a:rPr>
              <a:t> Data Cube since Dec 2016 with over 25,000 historic Landsat images. They continue to expand the user base, applications and datasets. The Colombia Data Cube won the National Environmental Award of Colombian Society of Engineers in May 2017 and has been approved by the Colombia Government into 2018.</a:t>
            </a:r>
          </a:p>
        </p:txBody>
      </p:sp>
      <p:cxnSp>
        <p:nvCxnSpPr>
          <p:cNvPr id="10" name="Straight Arrow Connector 9"/>
          <p:cNvCxnSpPr/>
          <p:nvPr/>
        </p:nvCxnSpPr>
        <p:spPr>
          <a:xfrm flipV="1">
            <a:off x="2085176" y="3416180"/>
            <a:ext cx="1370419" cy="532820"/>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5" name="TextBox 44"/>
          <p:cNvSpPr txBox="1"/>
          <p:nvPr/>
        </p:nvSpPr>
        <p:spPr>
          <a:xfrm>
            <a:off x="201695" y="3541234"/>
            <a:ext cx="6656305" cy="2523768"/>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Switzerland</a:t>
            </a:r>
            <a:r>
              <a:rPr lang="en-US" sz="2000" kern="1200" dirty="0">
                <a:latin typeface="Calibri" charset="0"/>
                <a:ea typeface="ＭＳ Ｐゴシック" charset="0"/>
                <a:cs typeface="Calibri" charset="0"/>
              </a:rPr>
              <a:t> has an </a:t>
            </a:r>
            <a:r>
              <a:rPr lang="en-US" sz="2000" u="sng" kern="1200" dirty="0">
                <a:latin typeface="Calibri" charset="0"/>
                <a:ea typeface="ＭＳ Ｐゴシック" charset="0"/>
                <a:cs typeface="Calibri" charset="0"/>
              </a:rPr>
              <a:t>operational</a:t>
            </a:r>
            <a:r>
              <a:rPr lang="en-US" sz="2000" kern="1200" dirty="0">
                <a:latin typeface="Calibri" charset="0"/>
                <a:ea typeface="ＭＳ Ｐゴシック" charset="0"/>
                <a:cs typeface="Calibri" charset="0"/>
              </a:rPr>
              <a:t> Data Cube since July 2017 with over 4,000 historic Landsat images. They have received Swiss government approval and developed a new website (</a:t>
            </a:r>
            <a:r>
              <a:rPr lang="en-US" sz="2000" b="1" kern="1200" dirty="0" err="1">
                <a:latin typeface="Calibri" charset="0"/>
                <a:ea typeface="ＭＳ Ｐゴシック" charset="0"/>
                <a:cs typeface="Calibri" charset="0"/>
              </a:rPr>
              <a:t>swissdatacube.org</a:t>
            </a:r>
            <a:r>
              <a:rPr lang="en-US" sz="2000" kern="1200" dirty="0">
                <a:latin typeface="Calibri" charset="0"/>
                <a:ea typeface="ＭＳ Ｐゴシック" charset="0"/>
                <a:cs typeface="Calibri" charset="0"/>
              </a:rPr>
              <a:t>). Their future plans include expanded datasets (Sentinel) and increased applications with both government and university involvement. They are also planning capacity building in Georgia and Moldova.</a:t>
            </a:r>
          </a:p>
        </p:txBody>
      </p:sp>
      <p:cxnSp>
        <p:nvCxnSpPr>
          <p:cNvPr id="46" name="Straight Arrow Connector 45"/>
          <p:cNvCxnSpPr/>
          <p:nvPr/>
        </p:nvCxnSpPr>
        <p:spPr>
          <a:xfrm flipH="1">
            <a:off x="3708817" y="2549162"/>
            <a:ext cx="671445" cy="948635"/>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1" name="TextBox 50"/>
          <p:cNvSpPr txBox="1"/>
          <p:nvPr/>
        </p:nvSpPr>
        <p:spPr>
          <a:xfrm>
            <a:off x="1512235" y="3830155"/>
            <a:ext cx="4914196" cy="2215991"/>
          </a:xfrm>
          <a:prstGeom prst="rect">
            <a:avLst/>
          </a:prstGeom>
          <a:solidFill>
            <a:schemeClr val="bg1">
              <a:lumMod val="85000"/>
            </a:schemeClr>
          </a:solidFill>
          <a:ln w="254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82880" rIns="182880" bIns="182880" numCol="1" spcCol="38100" rtlCol="0" anchor="t">
            <a:spAutoFit/>
          </a:bodyPr>
          <a:lstStyle/>
          <a:p>
            <a:pPr algn="l" defTabSz="914400" rtl="0">
              <a:buSzPct val="120000"/>
            </a:pPr>
            <a:r>
              <a:rPr lang="en-US" sz="2000" b="1" kern="1200" dirty="0">
                <a:latin typeface="Calibri" charset="0"/>
                <a:ea typeface="ＭＳ Ｐゴシック" charset="0"/>
                <a:cs typeface="Calibri" charset="0"/>
              </a:rPr>
              <a:t>Vietnam</a:t>
            </a:r>
            <a:r>
              <a:rPr lang="en-US" sz="2000" kern="1200" dirty="0">
                <a:latin typeface="Calibri" charset="0"/>
                <a:ea typeface="ＭＳ Ｐゴシック" charset="0"/>
                <a:cs typeface="Calibri" charset="0"/>
              </a:rPr>
              <a:t> is slowly making progress by establishing pilot cubes in several regions using a new high performance computing system. Their focus is on forests, rice, and water applications. VNSC is hosting an internal Data Cube Workshop on Sept 17.</a:t>
            </a:r>
          </a:p>
        </p:txBody>
      </p:sp>
      <p:cxnSp>
        <p:nvCxnSpPr>
          <p:cNvPr id="52" name="Straight Arrow Connector 51"/>
          <p:cNvCxnSpPr/>
          <p:nvPr/>
        </p:nvCxnSpPr>
        <p:spPr>
          <a:xfrm flipH="1">
            <a:off x="6425674" y="3666540"/>
            <a:ext cx="878888" cy="834937"/>
          </a:xfrm>
          <a:prstGeom prst="straightConnector1">
            <a:avLst/>
          </a:prstGeom>
          <a:noFill/>
          <a:ln w="76200" cap="flat">
            <a:solidFill>
              <a:srgbClr val="FFFF00"/>
            </a:solidFill>
            <a:prstDash val="solid"/>
            <a:bevel/>
            <a:tailEnd type="triangle" w="med" len="med"/>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083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2"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ppt_x"/>
                                          </p:val>
                                        </p:tav>
                                        <p:tav tm="100000">
                                          <p:val>
                                            <p:strVal val="#ppt_x"/>
                                          </p:val>
                                        </p:tav>
                                      </p:tavLst>
                                    </p:anim>
                                    <p:anim calcmode="lin" valueType="num">
                                      <p:cBhvr additive="base">
                                        <p:cTn id="10" dur="1000" fill="hold"/>
                                        <p:tgtEl>
                                          <p:spTgt spid="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15" presetID="2" presetClass="entr" presetSubtype="4"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ppt_x"/>
                                          </p:val>
                                        </p:tav>
                                        <p:tav tm="100000">
                                          <p:val>
                                            <p:strVal val="#ppt_x"/>
                                          </p:val>
                                        </p:tav>
                                      </p:tavLst>
                                    </p:anim>
                                    <p:anim calcmode="lin" valueType="num">
                                      <p:cBhvr additive="base">
                                        <p:cTn id="18" dur="1000" fill="hold"/>
                                        <p:tgtEl>
                                          <p:spTgt spid="4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53424"/>
            <a:ext cx="5486400" cy="707886"/>
          </a:xfrm>
        </p:spPr>
        <p:txBody>
          <a:bodyPr wrap="square">
            <a:spAutoFit/>
          </a:bodyPr>
          <a:lstStyle/>
          <a:p>
            <a:pPr algn="l" eaLnBrk="1" hangingPunct="1"/>
            <a:r>
              <a:rPr lang="en-US" sz="4000" b="1" dirty="0" smtClean="0">
                <a:latin typeface="Tahoma" charset="0"/>
                <a:ea typeface="ＭＳ Ｐゴシック" charset="0"/>
                <a:cs typeface="ＭＳ Ｐゴシック" charset="0"/>
              </a:rPr>
              <a:t>ODC Progress</a:t>
            </a:r>
            <a:endParaRPr lang="en-US" sz="44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228600" y="1332109"/>
            <a:ext cx="8657758" cy="433271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352425" indent="-352425" algn="l" defTabSz="914400" rtl="0">
              <a:buSzPct val="120000"/>
              <a:buFont typeface="Wingdings" charset="2"/>
              <a:buChar char="§"/>
            </a:pPr>
            <a:r>
              <a:rPr lang="en-US" sz="1900" kern="1200" dirty="0" smtClean="0">
                <a:latin typeface="Calibri" charset="0"/>
                <a:ea typeface="ＭＳ Ｐゴシック" charset="0"/>
                <a:cs typeface="Calibri" charset="0"/>
              </a:rPr>
              <a:t>We have established an “</a:t>
            </a:r>
            <a:r>
              <a:rPr lang="en-US" sz="1900" b="1" kern="1200" dirty="0" smtClean="0">
                <a:latin typeface="Calibri" charset="0"/>
                <a:ea typeface="ＭＳ Ｐゴシック" charset="0"/>
                <a:cs typeface="Calibri" charset="0"/>
              </a:rPr>
              <a:t>ODC Partners</a:t>
            </a:r>
            <a:r>
              <a:rPr lang="en-US" sz="1900" kern="1200" dirty="0" smtClean="0">
                <a:latin typeface="Calibri" charset="0"/>
                <a:ea typeface="ＭＳ Ｐゴシック" charset="0"/>
                <a:cs typeface="Calibri" charset="0"/>
              </a:rPr>
              <a:t>” group which includes representatives from </a:t>
            </a:r>
            <a:r>
              <a:rPr lang="en-US" sz="1900" kern="1200" dirty="0" smtClean="0">
                <a:latin typeface="Calibri" charset="0"/>
                <a:ea typeface="ＭＳ Ｐゴシック" charset="0"/>
                <a:cs typeface="Calibri" charset="0"/>
              </a:rPr>
              <a:t>NASA-SEO</a:t>
            </a:r>
            <a:r>
              <a:rPr lang="en-US" sz="1900" kern="1200" dirty="0" smtClean="0">
                <a:latin typeface="Calibri" charset="0"/>
                <a:ea typeface="ＭＳ Ｐゴシック" charset="0"/>
                <a:cs typeface="Calibri" charset="0"/>
              </a:rPr>
              <a:t>, GA, CSIRO, USGS, and UK-Catapult.</a:t>
            </a:r>
          </a:p>
          <a:p>
            <a:pPr marL="352425" indent="-352425" algn="l" defTabSz="914400" rtl="0">
              <a:buSzPct val="120000"/>
              <a:buFont typeface="Wingdings" charset="2"/>
              <a:buChar char="§"/>
            </a:pPr>
            <a:r>
              <a:rPr lang="en-US" sz="1900" kern="1200" dirty="0" smtClean="0">
                <a:latin typeface="Calibri" charset="0"/>
                <a:ea typeface="ＭＳ Ｐゴシック" charset="0"/>
                <a:cs typeface="Calibri" charset="0"/>
              </a:rPr>
              <a:t>We have established an “</a:t>
            </a:r>
            <a:r>
              <a:rPr lang="en-US" sz="1900" b="1" kern="1200" dirty="0" smtClean="0">
                <a:latin typeface="Calibri" charset="0"/>
                <a:ea typeface="ＭＳ Ｐゴシック" charset="0"/>
                <a:cs typeface="Calibri" charset="0"/>
              </a:rPr>
              <a:t>ODC Steering</a:t>
            </a:r>
            <a:r>
              <a:rPr lang="en-US" sz="1900" kern="1200" dirty="0" smtClean="0">
                <a:latin typeface="Calibri" charset="0"/>
                <a:ea typeface="ＭＳ Ｐゴシック" charset="0"/>
                <a:cs typeface="Calibri" charset="0"/>
              </a:rPr>
              <a:t>” group which include technical representatives from NASA-SEO, GA, CSIRO, and USGS. </a:t>
            </a:r>
          </a:p>
          <a:p>
            <a:pPr marL="352425" indent="-352425" algn="l" defTabSz="914400" rtl="0">
              <a:buSzPct val="120000"/>
              <a:buFont typeface="Wingdings" charset="2"/>
              <a:buChar char="§"/>
            </a:pPr>
            <a:r>
              <a:rPr lang="en-US" sz="1900" kern="1200" dirty="0" smtClean="0">
                <a:latin typeface="Calibri" charset="0"/>
                <a:ea typeface="ＭＳ Ｐゴシック" charset="0"/>
                <a:cs typeface="Calibri" charset="0"/>
              </a:rPr>
              <a:t>We have established a new website </a:t>
            </a:r>
            <a:r>
              <a:rPr lang="en-US" sz="1900" kern="1200" dirty="0" smtClean="0">
                <a:latin typeface="Calibri" charset="0"/>
                <a:ea typeface="ＭＳ Ｐゴシック" charset="0"/>
                <a:cs typeface="Calibri" charset="0"/>
                <a:hlinkClick r:id="rId3"/>
              </a:rPr>
              <a:t>https://opendatacube.org</a:t>
            </a:r>
            <a:r>
              <a:rPr lang="en-US" sz="1900" kern="1200" dirty="0" smtClean="0">
                <a:latin typeface="Calibri" charset="0"/>
                <a:ea typeface="ＭＳ Ｐゴシック" charset="0"/>
                <a:cs typeface="Calibri" charset="0"/>
              </a:rPr>
              <a:t> </a:t>
            </a:r>
          </a:p>
          <a:p>
            <a:pPr marL="352425" indent="-352425" algn="l" defTabSz="914400" rtl="0">
              <a:buSzPct val="120000"/>
              <a:buFont typeface="Wingdings" charset="2"/>
              <a:buChar char="§"/>
            </a:pPr>
            <a:r>
              <a:rPr lang="en-US" sz="1900" kern="1200" dirty="0" smtClean="0">
                <a:latin typeface="Calibri" charset="0"/>
                <a:ea typeface="ＭＳ Ｐゴシック" charset="0"/>
                <a:cs typeface="Calibri" charset="0"/>
              </a:rPr>
              <a:t>We have developed “</a:t>
            </a:r>
            <a:r>
              <a:rPr lang="en-US" sz="1900" b="1" kern="1200" dirty="0" smtClean="0">
                <a:latin typeface="Calibri" charset="0"/>
                <a:ea typeface="ＭＳ Ｐゴシック" charset="0"/>
                <a:cs typeface="Calibri" charset="0"/>
              </a:rPr>
              <a:t>white papers</a:t>
            </a:r>
            <a:r>
              <a:rPr lang="en-US" sz="1900" kern="1200" dirty="0" smtClean="0">
                <a:latin typeface="Calibri" charset="0"/>
                <a:ea typeface="ＭＳ Ｐゴシック" charset="0"/>
                <a:cs typeface="Calibri" charset="0"/>
              </a:rPr>
              <a:t>” for the ODC and CDC that describe the goals of each initiative and an ODC </a:t>
            </a:r>
            <a:r>
              <a:rPr lang="en-US" sz="1900" b="1" kern="1200" dirty="0" smtClean="0">
                <a:latin typeface="Calibri" charset="0"/>
                <a:ea typeface="ＭＳ Ｐゴシック" charset="0"/>
                <a:cs typeface="Calibri" charset="0"/>
              </a:rPr>
              <a:t>governance</a:t>
            </a:r>
            <a:r>
              <a:rPr lang="en-US" sz="1900" kern="1200" dirty="0" smtClean="0">
                <a:latin typeface="Calibri" charset="0"/>
                <a:ea typeface="ＭＳ Ｐゴシック" charset="0"/>
                <a:cs typeface="Calibri" charset="0"/>
              </a:rPr>
              <a:t> </a:t>
            </a:r>
            <a:r>
              <a:rPr lang="en-US" sz="1900" kern="1200" dirty="0" smtClean="0">
                <a:latin typeface="Calibri" charset="0"/>
                <a:ea typeface="ＭＳ Ｐゴシック" charset="0"/>
                <a:cs typeface="Calibri" charset="0"/>
              </a:rPr>
              <a:t>document.</a:t>
            </a:r>
          </a:p>
          <a:p>
            <a:pPr marL="352425" indent="-352425" algn="l" defTabSz="914400" rtl="0">
              <a:buSzPct val="120000"/>
              <a:buFont typeface="Wingdings" charset="2"/>
              <a:buChar char="§"/>
            </a:pPr>
            <a:endParaRPr lang="en-US" sz="1900" kern="1200" dirty="0" smtClean="0">
              <a:latin typeface="Calibri" charset="0"/>
              <a:ea typeface="ＭＳ Ｐゴシック" charset="0"/>
              <a:cs typeface="Calibri" charset="0"/>
            </a:endParaRPr>
          </a:p>
          <a:p>
            <a:pPr marL="352425" indent="-352425" algn="l" defTabSz="914400" rtl="0">
              <a:buSzPct val="120000"/>
              <a:buFont typeface="Wingdings" charset="2"/>
              <a:buChar char="§"/>
            </a:pPr>
            <a:r>
              <a:rPr lang="en-US" sz="1900" kern="1200" dirty="0" smtClean="0">
                <a:latin typeface="Calibri" charset="0"/>
                <a:ea typeface="ＭＳ Ｐゴシック" charset="0"/>
                <a:cs typeface="Calibri" charset="0"/>
              </a:rPr>
              <a:t>We conducted the first ODC Workshop </a:t>
            </a:r>
            <a:r>
              <a:rPr lang="en-US" sz="1900" kern="1200" dirty="0" smtClean="0">
                <a:latin typeface="Calibri" charset="0"/>
                <a:ea typeface="ＭＳ Ｐゴシック" charset="0"/>
                <a:cs typeface="Calibri" charset="0"/>
              </a:rPr>
              <a:t/>
            </a:r>
            <a:br>
              <a:rPr lang="en-US" sz="1900" kern="1200" dirty="0" smtClean="0">
                <a:latin typeface="Calibri" charset="0"/>
                <a:ea typeface="ＭＳ Ｐゴシック" charset="0"/>
                <a:cs typeface="Calibri" charset="0"/>
              </a:rPr>
            </a:br>
            <a:r>
              <a:rPr lang="en-US" sz="1900" kern="1200" dirty="0" smtClean="0">
                <a:latin typeface="Calibri" charset="0"/>
                <a:ea typeface="ＭＳ Ｐゴシック" charset="0"/>
                <a:cs typeface="Calibri" charset="0"/>
              </a:rPr>
              <a:t>at </a:t>
            </a:r>
            <a:r>
              <a:rPr lang="en-US" sz="1900" kern="1200" dirty="0" smtClean="0">
                <a:latin typeface="Calibri" charset="0"/>
                <a:ea typeface="ＭＳ Ｐゴシック" charset="0"/>
                <a:cs typeface="Calibri" charset="0"/>
              </a:rPr>
              <a:t>the </a:t>
            </a:r>
            <a:r>
              <a:rPr lang="en-US" sz="1900" kern="1200" dirty="0" smtClean="0">
                <a:latin typeface="Calibri" charset="0"/>
                <a:ea typeface="ＭＳ Ｐゴシック" charset="0"/>
                <a:cs typeface="Calibri" charset="0"/>
              </a:rPr>
              <a:t>2017</a:t>
            </a:r>
            <a:r>
              <a:rPr lang="en-US" sz="1900" kern="1200" dirty="0" smtClean="0">
                <a:latin typeface="Calibri" charset="0"/>
                <a:ea typeface="ＭＳ Ｐゴシック" charset="0"/>
                <a:cs typeface="Calibri" charset="0"/>
              </a:rPr>
              <a:t> </a:t>
            </a:r>
            <a:r>
              <a:rPr lang="en-US" sz="1900" kern="1200" dirty="0" smtClean="0">
                <a:latin typeface="Calibri" charset="0"/>
                <a:ea typeface="ＭＳ Ｐゴシック" charset="0"/>
                <a:cs typeface="Calibri" charset="0"/>
              </a:rPr>
              <a:t>IGARSS conference </a:t>
            </a:r>
            <a:r>
              <a:rPr lang="en-US" sz="1900" kern="1200" dirty="0" smtClean="0">
                <a:latin typeface="Calibri" charset="0"/>
                <a:ea typeface="ＭＳ Ｐゴシック" charset="0"/>
                <a:cs typeface="Calibri" charset="0"/>
              </a:rPr>
              <a:t/>
            </a:r>
            <a:br>
              <a:rPr lang="en-US" sz="1900" kern="1200" dirty="0" smtClean="0">
                <a:latin typeface="Calibri" charset="0"/>
                <a:ea typeface="ＭＳ Ｐゴシック" charset="0"/>
                <a:cs typeface="Calibri" charset="0"/>
              </a:rPr>
            </a:br>
            <a:r>
              <a:rPr lang="en-US" sz="1900" kern="1200" dirty="0" smtClean="0">
                <a:latin typeface="Calibri" charset="0"/>
                <a:ea typeface="ＭＳ Ｐゴシック" charset="0"/>
                <a:cs typeface="Calibri" charset="0"/>
              </a:rPr>
              <a:t>in </a:t>
            </a:r>
            <a:r>
              <a:rPr lang="en-US" sz="1900" kern="1200" dirty="0" smtClean="0">
                <a:latin typeface="Calibri" charset="0"/>
                <a:ea typeface="ＭＳ Ｐゴシック" charset="0"/>
                <a:cs typeface="Calibri" charset="0"/>
              </a:rPr>
              <a:t>Fort Worth, Texas, </a:t>
            </a:r>
            <a:r>
              <a:rPr lang="en-US" sz="1900" kern="1200" dirty="0" smtClean="0">
                <a:latin typeface="Calibri" charset="0"/>
                <a:ea typeface="ＭＳ Ｐゴシック" charset="0"/>
                <a:cs typeface="Calibri" charset="0"/>
              </a:rPr>
              <a:t>USA. </a:t>
            </a:r>
            <a:endParaRPr lang="en-US" sz="1900" kern="1200" dirty="0" smtClean="0">
              <a:latin typeface="Calibri" charset="0"/>
              <a:ea typeface="ＭＳ Ｐゴシック" charset="0"/>
              <a:cs typeface="Calibri" charset="0"/>
            </a:endParaRPr>
          </a:p>
        </p:txBody>
      </p:sp>
      <p:pic>
        <p:nvPicPr>
          <p:cNvPr id="9" name="Picture 8" descr="C:\Users\srrizvi\Downloads\IG17_LogoWebHeader.png"/>
          <p:cNvPicPr/>
          <p:nvPr/>
        </p:nvPicPr>
        <p:blipFill>
          <a:blip r:embed="rId4">
            <a:extLst>
              <a:ext uri="{28A0092B-C50C-407E-A947-70E740481C1C}">
                <a14:useLocalDpi xmlns:a14="http://schemas.microsoft.com/office/drawing/2010/main" val="0"/>
              </a:ext>
            </a:extLst>
          </a:blip>
          <a:srcRect/>
          <a:stretch>
            <a:fillRect/>
          </a:stretch>
        </p:blipFill>
        <p:spPr bwMode="auto">
          <a:xfrm>
            <a:off x="2249765" y="5195127"/>
            <a:ext cx="2246494" cy="1103314"/>
          </a:xfrm>
          <a:prstGeom prst="rect">
            <a:avLst/>
          </a:prstGeom>
          <a:noFill/>
          <a:ln>
            <a:noFill/>
          </a:ln>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21493" y="3806348"/>
            <a:ext cx="4406338" cy="2478565"/>
          </a:xfrm>
          <a:prstGeom prst="rect">
            <a:avLst/>
          </a:prstGeom>
        </p:spPr>
      </p:pic>
    </p:spTree>
    <p:extLst>
      <p:ext uri="{BB962C8B-B14F-4D97-AF65-F5344CB8AC3E}">
        <p14:creationId xmlns:p14="http://schemas.microsoft.com/office/powerpoint/2010/main" val="50159970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74205"/>
            <a:ext cx="5562600" cy="646331"/>
          </a:xfrm>
        </p:spPr>
        <p:txBody>
          <a:bodyPr wrap="square">
            <a:spAutoFit/>
          </a:bodyPr>
          <a:lstStyle/>
          <a:p>
            <a:pPr algn="l" eaLnBrk="1" hangingPunct="1"/>
            <a:r>
              <a:rPr lang="en-US" sz="3600" b="1" smtClean="0">
                <a:latin typeface="Tahoma" charset="0"/>
                <a:ea typeface="ＭＳ Ｐゴシック" charset="0"/>
                <a:cs typeface="ＭＳ Ｐゴシック" charset="0"/>
              </a:rPr>
              <a:t>Technical Progress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304800" y="1371600"/>
            <a:ext cx="8686800" cy="520342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indent="-295275" algn="l" defTabSz="914400" rtl="0">
              <a:buSzPct val="120000"/>
              <a:buFont typeface="Wingdings" charset="2"/>
              <a:buChar char="§"/>
            </a:pPr>
            <a:r>
              <a:rPr lang="en-US" sz="2100" kern="1200" dirty="0" smtClean="0">
                <a:latin typeface="Calibri" charset="0"/>
                <a:ea typeface="ＭＳ Ｐゴシック" charset="0"/>
                <a:cs typeface="Calibri" charset="0"/>
              </a:rPr>
              <a:t>The CDC has established </a:t>
            </a:r>
            <a:r>
              <a:rPr lang="en-US" sz="2100" u="sng" kern="1200" dirty="0" smtClean="0">
                <a:latin typeface="Calibri" charset="0"/>
                <a:ea typeface="ＭＳ Ｐゴシック" charset="0"/>
                <a:cs typeface="Calibri" charset="0"/>
              </a:rPr>
              <a:t>detailed content </a:t>
            </a:r>
            <a:r>
              <a:rPr lang="en-US" sz="2100" kern="1200" dirty="0" smtClean="0">
                <a:latin typeface="Calibri" charset="0"/>
                <a:ea typeface="ＭＳ Ｐゴシック" charset="0"/>
                <a:cs typeface="Calibri" charset="0"/>
              </a:rPr>
              <a:t>to support Data Cube deployments</a:t>
            </a:r>
          </a:p>
          <a:p>
            <a:pPr marL="721302" lvl="1" indent="-295275" algn="l" defTabSz="914400" rtl="0">
              <a:buSzPct val="120000"/>
              <a:buFont typeface="Wingdings" charset="2"/>
              <a:buChar char="§"/>
            </a:pPr>
            <a:r>
              <a:rPr lang="en-US" sz="2100" b="1" kern="1200" dirty="0" smtClean="0">
                <a:latin typeface="Calibri" charset="0"/>
                <a:ea typeface="ＭＳ Ｐゴシック" charset="0"/>
                <a:cs typeface="Calibri" charset="0"/>
              </a:rPr>
              <a:t>Installation</a:t>
            </a:r>
            <a:r>
              <a:rPr lang="en-US" sz="2100" kern="1200" dirty="0" smtClean="0">
                <a:latin typeface="Calibri" charset="0"/>
                <a:ea typeface="ＭＳ Ｐゴシック" charset="0"/>
                <a:cs typeface="Calibri" charset="0"/>
              </a:rPr>
              <a:t> – system requirements, installation guide</a:t>
            </a:r>
          </a:p>
          <a:p>
            <a:pPr marL="721302" lvl="1" indent="-295275" algn="l" defTabSz="914400" rtl="0">
              <a:buSzPct val="120000"/>
              <a:buFont typeface="Wingdings" charset="2"/>
              <a:buChar char="§"/>
            </a:pPr>
            <a:r>
              <a:rPr lang="en-US" sz="2100" b="1" kern="1200" dirty="0" smtClean="0">
                <a:latin typeface="Calibri" charset="0"/>
                <a:ea typeface="ＭＳ Ｐゴシック" charset="0"/>
                <a:cs typeface="Calibri" charset="0"/>
              </a:rPr>
              <a:t>Data Preparation</a:t>
            </a:r>
            <a:r>
              <a:rPr lang="en-US" sz="2100" kern="1200" dirty="0" smtClean="0">
                <a:latin typeface="Calibri" charset="0"/>
                <a:ea typeface="ＭＳ Ｐゴシック" charset="0"/>
                <a:cs typeface="Calibri" charset="0"/>
              </a:rPr>
              <a:t> – ARD guidance, data acquisition guidance</a:t>
            </a:r>
          </a:p>
          <a:p>
            <a:pPr marL="721302" lvl="1" indent="-295275" algn="l" defTabSz="914400" rtl="0">
              <a:buSzPct val="120000"/>
              <a:buFont typeface="Wingdings" charset="2"/>
              <a:buChar char="§"/>
            </a:pPr>
            <a:r>
              <a:rPr lang="en-US" sz="2100" b="1" kern="1200" dirty="0" smtClean="0">
                <a:latin typeface="Calibri" charset="0"/>
                <a:ea typeface="ＭＳ Ｐゴシック" charset="0"/>
                <a:cs typeface="Calibri" charset="0"/>
              </a:rPr>
              <a:t>Data Cube Creation </a:t>
            </a:r>
            <a:r>
              <a:rPr lang="en-US" sz="2100" kern="1200" dirty="0" smtClean="0">
                <a:latin typeface="Calibri" charset="0"/>
                <a:ea typeface="ＭＳ Ｐゴシック" charset="0"/>
                <a:cs typeface="Calibri" charset="0"/>
              </a:rPr>
              <a:t>– </a:t>
            </a:r>
            <a:r>
              <a:rPr lang="en-US" sz="2100" kern="1200" dirty="0" err="1" smtClean="0">
                <a:latin typeface="Calibri" charset="0"/>
                <a:ea typeface="ＭＳ Ｐゴシック" charset="0"/>
                <a:cs typeface="Calibri" charset="0"/>
              </a:rPr>
              <a:t>ingestors</a:t>
            </a:r>
            <a:r>
              <a:rPr lang="en-US" sz="2100" kern="1200" dirty="0" smtClean="0">
                <a:latin typeface="Calibri" charset="0"/>
                <a:ea typeface="ＭＳ Ｐゴシック" charset="0"/>
                <a:cs typeface="Calibri" charset="0"/>
              </a:rPr>
              <a:t> for all popular datasets</a:t>
            </a:r>
          </a:p>
          <a:p>
            <a:pPr marL="721302" lvl="1" indent="-295275" algn="l" defTabSz="914400" rtl="0">
              <a:buSzPct val="120000"/>
              <a:buFont typeface="Wingdings" charset="2"/>
              <a:buChar char="§"/>
            </a:pPr>
            <a:r>
              <a:rPr lang="en-US" sz="2100" b="1" kern="1200" dirty="0" smtClean="0">
                <a:latin typeface="Calibri" charset="0"/>
                <a:ea typeface="ＭＳ Ｐゴシック" charset="0"/>
                <a:cs typeface="Calibri" charset="0"/>
              </a:rPr>
              <a:t>Applications</a:t>
            </a:r>
            <a:r>
              <a:rPr lang="en-US" sz="2100" kern="1200" dirty="0" smtClean="0">
                <a:latin typeface="Calibri" charset="0"/>
                <a:ea typeface="ＭＳ Ｐゴシック" charset="0"/>
                <a:cs typeface="Calibri" charset="0"/>
              </a:rPr>
              <a:t> – AWS demo, Python notebooks, growing list of algorithms</a:t>
            </a:r>
          </a:p>
          <a:p>
            <a:pPr marL="721302" lvl="1" indent="-295275" algn="l" defTabSz="914400" rtl="0">
              <a:buSzPct val="120000"/>
              <a:buFont typeface="Wingdings" charset="2"/>
              <a:buChar char="§"/>
            </a:pPr>
            <a:r>
              <a:rPr lang="en-US" sz="2100" b="1" kern="1200" dirty="0" smtClean="0">
                <a:latin typeface="Calibri" charset="0"/>
                <a:ea typeface="ＭＳ Ｐゴシック" charset="0"/>
                <a:cs typeface="Calibri" charset="0"/>
              </a:rPr>
              <a:t>User Forum</a:t>
            </a:r>
            <a:r>
              <a:rPr lang="en-US" sz="2100" kern="1200" dirty="0" smtClean="0">
                <a:latin typeface="Calibri" charset="0"/>
                <a:ea typeface="ＭＳ Ｐゴシック" charset="0"/>
                <a:cs typeface="Calibri" charset="0"/>
              </a:rPr>
              <a:t> </a:t>
            </a:r>
            <a:r>
              <a:rPr lang="en-US" sz="2100" kern="1200" dirty="0" smtClean="0">
                <a:latin typeface="Calibri" charset="0"/>
                <a:ea typeface="ＭＳ Ｐゴシック" charset="0"/>
                <a:cs typeface="Calibri" charset="0"/>
              </a:rPr>
              <a:t>– discussion groups for user support</a:t>
            </a:r>
          </a:p>
          <a:p>
            <a:pPr marL="295275" indent="-295275" algn="l" defTabSz="914400" rtl="0">
              <a:buSzPct val="120000"/>
              <a:buFont typeface="Wingdings" charset="2"/>
              <a:buChar char="§"/>
            </a:pPr>
            <a:r>
              <a:rPr lang="en-US" sz="2100" kern="1200" dirty="0" smtClean="0">
                <a:latin typeface="Calibri" charset="0"/>
                <a:ea typeface="ＭＳ Ｐゴシック" charset="0"/>
                <a:cs typeface="Calibri" charset="0"/>
              </a:rPr>
              <a:t>Data </a:t>
            </a:r>
            <a:r>
              <a:rPr lang="en-US" sz="2100" kern="1200" dirty="0">
                <a:latin typeface="Calibri" charset="0"/>
                <a:ea typeface="ＭＳ Ｐゴシック" charset="0"/>
                <a:cs typeface="Calibri" charset="0"/>
              </a:rPr>
              <a:t>Cube ingestion has demonstrated significant </a:t>
            </a:r>
            <a:r>
              <a:rPr lang="en-US" sz="2100" u="sng" kern="1200" dirty="0">
                <a:latin typeface="Calibri" charset="0"/>
                <a:ea typeface="ＭＳ Ｐゴシック" charset="0"/>
                <a:cs typeface="Calibri" charset="0"/>
              </a:rPr>
              <a:t>reduction in data storage </a:t>
            </a:r>
            <a:r>
              <a:rPr lang="en-US" sz="2100" kern="1200" dirty="0">
                <a:latin typeface="Calibri" charset="0"/>
                <a:ea typeface="ＭＳ Ｐゴシック" charset="0"/>
                <a:cs typeface="Calibri" charset="0"/>
              </a:rPr>
              <a:t>requirements when comparing the ingested Data Cubes to the original </a:t>
            </a:r>
            <a:r>
              <a:rPr lang="en-US" sz="2100" kern="1200" dirty="0" smtClean="0">
                <a:latin typeface="Calibri" charset="0"/>
                <a:ea typeface="ＭＳ Ｐゴシック" charset="0"/>
                <a:cs typeface="Calibri" charset="0"/>
              </a:rPr>
              <a:t>data</a:t>
            </a:r>
            <a:r>
              <a:rPr lang="en-US" sz="2100" kern="1200" dirty="0">
                <a:latin typeface="Calibri" charset="0"/>
                <a:ea typeface="ＭＳ Ｐゴシック" charset="0"/>
                <a:cs typeface="Calibri" charset="0"/>
              </a:rPr>
              <a:t>. </a:t>
            </a:r>
            <a:endParaRPr lang="en-US" sz="2100" kern="1200" dirty="0" smtClean="0">
              <a:latin typeface="Calibri" charset="0"/>
              <a:ea typeface="ＭＳ Ｐゴシック" charset="0"/>
              <a:cs typeface="Calibri" charset="0"/>
            </a:endParaRPr>
          </a:p>
          <a:p>
            <a:pPr lvl="1" indent="-342900" algn="l" defTabSz="914400" rtl="0">
              <a:buSzPct val="120000"/>
              <a:buFont typeface="Courier New" charset="0"/>
              <a:buChar char="o"/>
            </a:pPr>
            <a:r>
              <a:rPr lang="en-US" sz="2100" b="1" kern="1200" dirty="0" smtClean="0">
                <a:latin typeface="Calibri" charset="0"/>
                <a:ea typeface="ＭＳ Ｐゴシック" charset="0"/>
                <a:cs typeface="Calibri" charset="0"/>
              </a:rPr>
              <a:t>Landsat</a:t>
            </a:r>
            <a:r>
              <a:rPr lang="en-US" sz="2100" kern="1200" dirty="0" smtClean="0">
                <a:latin typeface="Calibri" charset="0"/>
                <a:ea typeface="ＭＳ Ｐゴシック" charset="0"/>
                <a:cs typeface="Calibri" charset="0"/>
              </a:rPr>
              <a:t> </a:t>
            </a:r>
            <a:r>
              <a:rPr lang="en-US" sz="2100" kern="1200" dirty="0">
                <a:latin typeface="Calibri" charset="0"/>
                <a:ea typeface="ＭＳ Ｐゴシック" charset="0"/>
                <a:cs typeface="Calibri" charset="0"/>
              </a:rPr>
              <a:t>= 3x to 7x </a:t>
            </a:r>
            <a:r>
              <a:rPr lang="en-US" sz="2100" kern="1200" dirty="0" smtClean="0">
                <a:latin typeface="Calibri" charset="0"/>
                <a:ea typeface="ＭＳ Ｐゴシック" charset="0"/>
                <a:cs typeface="Calibri" charset="0"/>
              </a:rPr>
              <a:t>reduction (varies with data parameter selections</a:t>
            </a:r>
            <a:r>
              <a:rPr lang="en-US" sz="2100" kern="1200" dirty="0" smtClean="0">
                <a:latin typeface="Calibri" charset="0"/>
                <a:ea typeface="ＭＳ Ｐゴシック" charset="0"/>
                <a:cs typeface="Calibri" charset="0"/>
              </a:rPr>
              <a:t>).</a:t>
            </a:r>
          </a:p>
          <a:p>
            <a:pPr lvl="1" indent="-342900" algn="l" defTabSz="914400" rtl="0">
              <a:buSzPct val="120000"/>
              <a:buFont typeface="Courier New" charset="0"/>
              <a:buChar char="o"/>
            </a:pPr>
            <a:r>
              <a:rPr lang="en-US" sz="2100" b="1" kern="1200" dirty="0" smtClean="0">
                <a:latin typeface="Calibri" charset="0"/>
                <a:ea typeface="ＭＳ Ｐゴシック" charset="0"/>
                <a:cs typeface="Calibri" charset="0"/>
              </a:rPr>
              <a:t>Sentinel-1 </a:t>
            </a:r>
            <a:r>
              <a:rPr lang="en-US" sz="2100" b="1" kern="1200" dirty="0" smtClean="0">
                <a:latin typeface="Calibri" charset="0"/>
                <a:ea typeface="ＭＳ Ｐゴシック" charset="0"/>
                <a:cs typeface="Calibri" charset="0"/>
              </a:rPr>
              <a:t>GRD </a:t>
            </a:r>
            <a:r>
              <a:rPr lang="en-US" sz="2100" kern="1200" dirty="0">
                <a:latin typeface="Calibri" charset="0"/>
                <a:ea typeface="ＭＳ Ｐゴシック" charset="0"/>
                <a:cs typeface="Calibri" charset="0"/>
              </a:rPr>
              <a:t>= 6</a:t>
            </a:r>
            <a:r>
              <a:rPr lang="en-US" sz="2100" kern="1200" dirty="0" smtClean="0">
                <a:latin typeface="Calibri" charset="0"/>
                <a:ea typeface="ＭＳ Ｐゴシック" charset="0"/>
                <a:cs typeface="Calibri" charset="0"/>
              </a:rPr>
              <a:t>x reduction (based on 30m grid, VV and VH only)</a:t>
            </a:r>
            <a:endParaRPr lang="en-US" sz="2100" kern="1200" dirty="0">
              <a:latin typeface="Calibri" charset="0"/>
              <a:ea typeface="ＭＳ Ｐゴシック" charset="0"/>
              <a:cs typeface="Calibri" charset="0"/>
            </a:endParaRPr>
          </a:p>
        </p:txBody>
      </p:sp>
    </p:spTree>
    <p:extLst>
      <p:ext uri="{BB962C8B-B14F-4D97-AF65-F5344CB8AC3E}">
        <p14:creationId xmlns:p14="http://schemas.microsoft.com/office/powerpoint/2010/main" val="71801399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p:cNvSpPr txBox="1">
            <a:spLocks/>
          </p:cNvSpPr>
          <p:nvPr/>
        </p:nvSpPr>
        <p:spPr>
          <a:xfrm>
            <a:off x="215900" y="1371600"/>
            <a:ext cx="4432300" cy="5105408"/>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800" b="1" dirty="0">
                <a:latin typeface="Calibri" charset="0"/>
                <a:ea typeface="ＭＳ Ｐゴシック" charset="0"/>
                <a:cs typeface="Calibri" charset="0"/>
              </a:rPr>
              <a:t>Data Cubes</a:t>
            </a:r>
            <a:endParaRPr lang="en-US" sz="1800" dirty="0">
              <a:latin typeface="Calibri" charset="0"/>
              <a:ea typeface="ＭＳ Ｐゴシック" charset="0"/>
              <a:cs typeface="Calibri" charset="0"/>
            </a:endParaRPr>
          </a:p>
          <a:p>
            <a:pPr marL="171450" indent="-171450">
              <a:buFont typeface="Wingdings" charset="2"/>
              <a:buChar char="§"/>
            </a:pPr>
            <a:r>
              <a:rPr lang="en-US" sz="1800" dirty="0" smtClean="0">
                <a:solidFill>
                  <a:srgbClr val="FF0000"/>
                </a:solidFill>
                <a:latin typeface="Calibri" charset="0"/>
                <a:ea typeface="ＭＳ Ｐゴシック" charset="0"/>
                <a:cs typeface="Calibri" charset="0"/>
              </a:rPr>
              <a:t>16 cubes </a:t>
            </a:r>
            <a:r>
              <a:rPr lang="en-US" sz="1800" dirty="0">
                <a:latin typeface="Calibri" charset="0"/>
                <a:ea typeface="ＭＳ Ｐゴシック" charset="0"/>
                <a:cs typeface="Calibri" charset="0"/>
              </a:rPr>
              <a:t>with 10+ years </a:t>
            </a:r>
            <a:r>
              <a:rPr lang="en-US" sz="1800" dirty="0" smtClean="0">
                <a:latin typeface="Calibri" charset="0"/>
                <a:ea typeface="ＭＳ Ｐゴシック" charset="0"/>
                <a:cs typeface="Calibri" charset="0"/>
              </a:rPr>
              <a:t>each. </a:t>
            </a:r>
          </a:p>
          <a:p>
            <a:pPr marL="171450" indent="-171450">
              <a:buFont typeface="Wingdings" charset="2"/>
              <a:buChar char="§"/>
            </a:pPr>
            <a:r>
              <a:rPr lang="en-US" sz="1800" dirty="0" smtClean="0">
                <a:latin typeface="Calibri" charset="0"/>
                <a:ea typeface="ＭＳ Ｐゴシック" charset="0"/>
                <a:cs typeface="Calibri" charset="0"/>
              </a:rPr>
              <a:t>Kenya</a:t>
            </a:r>
            <a:r>
              <a:rPr lang="en-US" sz="1800"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Cameroon (Lake Chad), </a:t>
            </a:r>
            <a:r>
              <a:rPr lang="en-US" sz="1800" dirty="0">
                <a:latin typeface="Calibri" charset="0"/>
                <a:ea typeface="ＭＳ Ｐゴシック" charset="0"/>
                <a:cs typeface="Calibri" charset="0"/>
              </a:rPr>
              <a:t>Togo (coastal Africa), </a:t>
            </a:r>
            <a:r>
              <a:rPr lang="en-US" sz="1800" dirty="0" smtClean="0">
                <a:latin typeface="Calibri" charset="0"/>
                <a:ea typeface="ＭＳ Ｐゴシック" charset="0"/>
                <a:cs typeface="Calibri" charset="0"/>
              </a:rPr>
              <a:t>Ghana, Colombia</a:t>
            </a:r>
            <a:r>
              <a:rPr lang="en-US" sz="1800" dirty="0">
                <a:latin typeface="Calibri" charset="0"/>
                <a:ea typeface="ＭＳ Ｐゴシック" charset="0"/>
                <a:cs typeface="Calibri" charset="0"/>
              </a:rPr>
              <a:t>, Tonga (Pacific </a:t>
            </a:r>
            <a:r>
              <a:rPr lang="en-US" sz="1800" dirty="0" smtClean="0">
                <a:latin typeface="Calibri" charset="0"/>
                <a:ea typeface="ＭＳ Ｐゴシック" charset="0"/>
                <a:cs typeface="Calibri" charset="0"/>
              </a:rPr>
              <a:t>Island), Vietnam, Australia (Menindee Lakes), Bangladesh.</a:t>
            </a:r>
            <a:endParaRPr lang="en-US" sz="1800" dirty="0">
              <a:latin typeface="Calibri" charset="0"/>
              <a:ea typeface="ＭＳ Ｐゴシック" charset="0"/>
              <a:cs typeface="Calibri" charset="0"/>
            </a:endParaRPr>
          </a:p>
          <a:p>
            <a:pPr marL="0" indent="0">
              <a:buFont typeface="Arial"/>
              <a:buNone/>
            </a:pPr>
            <a:r>
              <a:rPr lang="en-US" sz="1800" b="1" dirty="0">
                <a:latin typeface="Calibri" charset="0"/>
                <a:ea typeface="ＭＳ Ｐゴシック" charset="0"/>
                <a:cs typeface="Calibri" charset="0"/>
              </a:rPr>
              <a:t>User Interface </a:t>
            </a:r>
            <a:r>
              <a:rPr lang="en-US" sz="1800" b="1" dirty="0" smtClean="0">
                <a:latin typeface="Calibri" charset="0"/>
                <a:ea typeface="ＭＳ Ｐゴシック" charset="0"/>
                <a:cs typeface="Calibri" charset="0"/>
              </a:rPr>
              <a:t>Features</a:t>
            </a:r>
            <a:endParaRPr lang="en-US" sz="1800" dirty="0">
              <a:latin typeface="Calibri" charset="0"/>
              <a:ea typeface="ＭＳ Ｐゴシック" charset="0"/>
              <a:cs typeface="Calibri" charset="0"/>
            </a:endParaRPr>
          </a:p>
          <a:p>
            <a:pPr marL="171450" indent="-171450">
              <a:buFont typeface="Wingdings" charset="2"/>
              <a:buChar char="§"/>
            </a:pPr>
            <a:r>
              <a:rPr lang="en-US" sz="1800" dirty="0" smtClean="0">
                <a:solidFill>
                  <a:srgbClr val="FF0000"/>
                </a:solidFill>
                <a:latin typeface="Calibri" charset="0"/>
                <a:ea typeface="ＭＳ Ｐゴシック" charset="0"/>
                <a:cs typeface="Calibri" charset="0"/>
              </a:rPr>
              <a:t>9 applications</a:t>
            </a:r>
            <a:r>
              <a:rPr lang="en-US" sz="1800" dirty="0" smtClean="0">
                <a:latin typeface="Calibri" charset="0"/>
                <a:ea typeface="ＭＳ Ｐゴシック" charset="0"/>
                <a:cs typeface="Calibri" charset="0"/>
              </a:rPr>
              <a:t>: cloud coverage maps, custom </a:t>
            </a:r>
            <a:r>
              <a:rPr lang="en-US" sz="1800" dirty="0">
                <a:latin typeface="Calibri" charset="0"/>
                <a:ea typeface="ＭＳ Ｐゴシック" charset="0"/>
                <a:cs typeface="Calibri" charset="0"/>
              </a:rPr>
              <a:t>cloud-free mosaics, fractional cover, NDVI anomaly, water </a:t>
            </a:r>
            <a:r>
              <a:rPr lang="en-US" sz="1800" dirty="0" smtClean="0">
                <a:latin typeface="Calibri" charset="0"/>
                <a:ea typeface="ＭＳ Ｐゴシック" charset="0"/>
                <a:cs typeface="Calibri" charset="0"/>
              </a:rPr>
              <a:t>detection, water quality, landslides, coastal change and urbanization.</a:t>
            </a:r>
            <a:endParaRPr lang="en-US" sz="1800" dirty="0">
              <a:latin typeface="Calibri" charset="0"/>
              <a:ea typeface="ＭＳ Ｐゴシック" charset="0"/>
              <a:cs typeface="Calibri" charset="0"/>
            </a:endParaRPr>
          </a:p>
          <a:p>
            <a:pPr marL="171450" indent="-171450">
              <a:buFont typeface="Wingdings" charset="2"/>
              <a:buChar char="§"/>
            </a:pPr>
            <a:r>
              <a:rPr lang="en-US" sz="1800" dirty="0">
                <a:latin typeface="Calibri" charset="0"/>
                <a:ea typeface="ＭＳ Ｐゴシック" charset="0"/>
                <a:cs typeface="Calibri" charset="0"/>
              </a:rPr>
              <a:t>Outputs in GeoTIFF </a:t>
            </a:r>
            <a:r>
              <a:rPr lang="en-US" sz="1800" dirty="0" smtClean="0">
                <a:latin typeface="Calibri" charset="0"/>
                <a:ea typeface="ＭＳ Ｐゴシック" charset="0"/>
                <a:cs typeface="Calibri" charset="0"/>
              </a:rPr>
              <a:t>and GIF animation.</a:t>
            </a:r>
          </a:p>
          <a:p>
            <a:pPr marL="171450" indent="-171450">
              <a:buFont typeface="Wingdings" charset="2"/>
              <a:buChar char="§"/>
            </a:pPr>
            <a:r>
              <a:rPr lang="en-US" sz="1800" b="1" dirty="0" smtClean="0">
                <a:latin typeface="Calibri" charset="0"/>
                <a:ea typeface="ＭＳ Ｐゴシック" charset="0"/>
                <a:cs typeface="Calibri" charset="0"/>
              </a:rPr>
              <a:t>New features </a:t>
            </a:r>
            <a:r>
              <a:rPr lang="en-US" sz="1800" dirty="0" smtClean="0">
                <a:latin typeface="Calibri" charset="0"/>
                <a:ea typeface="ＭＳ Ｐゴシック" charset="0"/>
                <a:cs typeface="Calibri" charset="0"/>
              </a:rPr>
              <a:t>added in Sept 2017: data visualization tools, ingestion “on demand” for new cubes or </a:t>
            </a:r>
            <a:r>
              <a:rPr lang="en-US" sz="1800" dirty="0" err="1" smtClean="0">
                <a:latin typeface="Calibri" charset="0"/>
                <a:ea typeface="ＭＳ Ｐゴシック" charset="0"/>
                <a:cs typeface="Calibri" charset="0"/>
              </a:rPr>
              <a:t>subsetting</a:t>
            </a:r>
            <a:r>
              <a:rPr lang="en-US" sz="1800"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and indices</a:t>
            </a:r>
            <a:r>
              <a:rPr lang="en-US" sz="1800" dirty="0">
                <a:latin typeface="Calibri" charset="0"/>
                <a:ea typeface="ＭＳ Ｐゴシック" charset="0"/>
                <a:cs typeface="Calibri" charset="0"/>
              </a:rPr>
              <a:t>.</a:t>
            </a:r>
            <a:endParaRPr lang="en-US" sz="1800" dirty="0" smtClean="0">
              <a:latin typeface="Calibri" charset="0"/>
              <a:ea typeface="ＭＳ Ｐゴシック" charset="0"/>
              <a:cs typeface="Calibri" charset="0"/>
            </a:endParaRPr>
          </a:p>
        </p:txBody>
      </p:sp>
      <p:sp>
        <p:nvSpPr>
          <p:cNvPr id="6" name="TextBox 5"/>
          <p:cNvSpPr txBox="1"/>
          <p:nvPr/>
        </p:nvSpPr>
        <p:spPr>
          <a:xfrm>
            <a:off x="4724400" y="5943600"/>
            <a:ext cx="4311435"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b="1" dirty="0">
                <a:solidFill>
                  <a:srgbClr val="FF0000"/>
                </a:solidFill>
                <a:hlinkClick r:id="rId3"/>
              </a:rPr>
              <a:t>http</a:t>
            </a:r>
            <a:r>
              <a:rPr lang="en-US" sz="2400" b="1" dirty="0" smtClean="0">
                <a:solidFill>
                  <a:srgbClr val="FF0000"/>
                </a:solidFill>
                <a:hlinkClick r:id="rId3"/>
              </a:rPr>
              <a:t>://tinyurl.com/datacubeui</a:t>
            </a:r>
            <a:endParaRPr lang="en-US" sz="2400" b="1" dirty="0" smtClean="0">
              <a:solidFill>
                <a:srgbClr val="FF0000"/>
              </a:solidFill>
            </a:endParaRPr>
          </a:p>
          <a:p>
            <a:pPr algn="l" rtl="0" latinLnBrk="1" hangingPunct="0"/>
            <a:r>
              <a:rPr lang="en-US" sz="2400" b="1" dirty="0" smtClean="0">
                <a:solidFill>
                  <a:srgbClr val="FF0000"/>
                </a:solidFill>
              </a:rPr>
              <a:t>Free and Open!</a:t>
            </a:r>
            <a:endParaRPr lang="en-US" sz="2400" b="1" dirty="0">
              <a:solidFill>
                <a:srgbClr val="FF0000"/>
              </a:solidFill>
            </a:endParaRPr>
          </a:p>
        </p:txBody>
      </p:sp>
      <p:sp>
        <p:nvSpPr>
          <p:cNvPr id="10" name="Content Placeholder 2"/>
          <p:cNvSpPr txBox="1">
            <a:spLocks/>
          </p:cNvSpPr>
          <p:nvPr/>
        </p:nvSpPr>
        <p:spPr bwMode="auto">
          <a:xfrm>
            <a:off x="4808626" y="4242229"/>
            <a:ext cx="3962400" cy="1325892"/>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2000" b="1" dirty="0">
                <a:solidFill>
                  <a:srgbClr val="002569"/>
                </a:solidFill>
                <a:latin typeface="Calibri" charset="0"/>
                <a:cs typeface="Calibri" charset="0"/>
              </a:rPr>
              <a:t>This is the first “hands-on” global demo of the Data Cube to show its potential for rapid time series analysis and diverse applications</a:t>
            </a:r>
            <a:endParaRPr lang="en-US" sz="2000" dirty="0">
              <a:solidFill>
                <a:srgbClr val="002569"/>
              </a:solidFill>
              <a:latin typeface="Calibri" charset="0"/>
              <a:cs typeface="Calibri" charset="0"/>
            </a:endParaRPr>
          </a:p>
        </p:txBody>
      </p:sp>
      <p:sp>
        <p:nvSpPr>
          <p:cNvPr id="11" name="Title 1"/>
          <p:cNvSpPr txBox="1">
            <a:spLocks/>
          </p:cNvSpPr>
          <p:nvPr/>
        </p:nvSpPr>
        <p:spPr>
          <a:xfrm>
            <a:off x="1981201" y="228600"/>
            <a:ext cx="5562600" cy="492443"/>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smtClean="0">
                <a:latin typeface="Proxima Nova Regular"/>
                <a:ea typeface="Proxima Nova Regular"/>
                <a:cs typeface="Proxima Nova Regular"/>
              </a:rPr>
              <a:t>Amazon (AWS) Demo Portal</a:t>
            </a:r>
            <a:endParaRPr lang="pt-BR" b="1" dirty="0">
              <a:latin typeface="Proxima Nova Regular"/>
              <a:ea typeface="Proxima Nova Regular"/>
              <a:cs typeface="Proxima Nova Regular"/>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0" y="1371600"/>
            <a:ext cx="4267200" cy="2680584"/>
          </a:xfrm>
          <a:prstGeom prst="rect">
            <a:avLst/>
          </a:prstGeom>
        </p:spPr>
      </p:pic>
      <p:pic>
        <p:nvPicPr>
          <p:cNvPr id="3" name="Picture 2"/>
          <p:cNvPicPr>
            <a:picLocks noChangeAspect="1"/>
          </p:cNvPicPr>
          <p:nvPr/>
        </p:nvPicPr>
        <p:blipFill>
          <a:blip r:embed="rId5"/>
          <a:stretch>
            <a:fillRect/>
          </a:stretch>
        </p:blipFill>
        <p:spPr>
          <a:xfrm>
            <a:off x="4648200" y="1378068"/>
            <a:ext cx="4387635" cy="3502885"/>
          </a:xfrm>
          <a:prstGeom prst="rect">
            <a:avLst/>
          </a:prstGeom>
        </p:spPr>
      </p:pic>
      <p:pic>
        <p:nvPicPr>
          <p:cNvPr id="4" name="Picture 3"/>
          <p:cNvPicPr>
            <a:picLocks noChangeAspect="1"/>
          </p:cNvPicPr>
          <p:nvPr/>
        </p:nvPicPr>
        <p:blipFill>
          <a:blip r:embed="rId6"/>
          <a:stretch>
            <a:fillRect/>
          </a:stretch>
        </p:blipFill>
        <p:spPr>
          <a:xfrm>
            <a:off x="4648200" y="1519540"/>
            <a:ext cx="4301671" cy="3063967"/>
          </a:xfrm>
          <a:prstGeom prst="rect">
            <a:avLst/>
          </a:prstGeom>
        </p:spPr>
      </p:pic>
      <p:pic>
        <p:nvPicPr>
          <p:cNvPr id="7" name="Picture 6"/>
          <p:cNvPicPr>
            <a:picLocks noChangeAspect="1"/>
          </p:cNvPicPr>
          <p:nvPr/>
        </p:nvPicPr>
        <p:blipFill>
          <a:blip r:embed="rId7"/>
          <a:stretch>
            <a:fillRect/>
          </a:stretch>
        </p:blipFill>
        <p:spPr>
          <a:xfrm>
            <a:off x="4594159" y="1159916"/>
            <a:ext cx="4409753" cy="4592983"/>
          </a:xfrm>
          <a:prstGeom prst="rect">
            <a:avLst/>
          </a:prstGeom>
        </p:spPr>
      </p:pic>
    </p:spTree>
    <p:extLst>
      <p:ext uri="{BB962C8B-B14F-4D97-AF65-F5344CB8AC3E}">
        <p14:creationId xmlns:p14="http://schemas.microsoft.com/office/powerpoint/2010/main" val="1063139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9817</TotalTime>
  <Words>1176</Words>
  <Application>Microsoft Macintosh PowerPoint</Application>
  <PresentationFormat>On-screen Show (4:3)</PresentationFormat>
  <Paragraphs>118</Paragraphs>
  <Slides>13</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 Bold</vt:lpstr>
      <vt:lpstr>Avenir Roman</vt:lpstr>
      <vt:lpstr>Calibri</vt:lpstr>
      <vt:lpstr>Courier New</vt:lpstr>
      <vt:lpstr>Droid Serif</vt:lpstr>
      <vt:lpstr>Helvetica</vt:lpstr>
      <vt:lpstr>ＭＳ Ｐゴシック</vt:lpstr>
      <vt:lpstr>Proxima Nova Regular</vt:lpstr>
      <vt:lpstr>Tahoma</vt:lpstr>
      <vt:lpstr>Times New Roman</vt:lpstr>
      <vt:lpstr>Wingdings</vt:lpstr>
      <vt:lpstr>Arial</vt:lpstr>
      <vt:lpstr>Default</vt:lpstr>
      <vt:lpstr>CEOS Data Cube (CDC) and FDA Pilot Outcomes</vt:lpstr>
      <vt:lpstr>What are Data Cubes?</vt:lpstr>
      <vt:lpstr>Benefits of Data Cubes</vt:lpstr>
      <vt:lpstr>Open vs. CEOS Data Cubes</vt:lpstr>
      <vt:lpstr>CEOS Data Cube Vision</vt:lpstr>
      <vt:lpstr>The “Road to 20” Operational Data Cubes by 2020</vt:lpstr>
      <vt:lpstr>ODC Progress</vt:lpstr>
      <vt:lpstr>Technical Progress</vt:lpstr>
      <vt:lpstr>PowerPoint Presentation</vt:lpstr>
      <vt:lpstr>FDA Deliverables</vt:lpstr>
      <vt:lpstr>FDA Lessons Learned</vt:lpstr>
      <vt:lpstr>Other CEOS Deliverables</vt:lpstr>
      <vt:lpstr>Plans for 2018</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178</cp:revision>
  <dcterms:modified xsi:type="dcterms:W3CDTF">2017-10-12T02:44:07Z</dcterms:modified>
</cp:coreProperties>
</file>