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96" r:id="rId3"/>
    <p:sldId id="280" r:id="rId4"/>
    <p:sldId id="297" r:id="rId5"/>
    <p:sldId id="281" r:id="rId6"/>
    <p:sldId id="282" r:id="rId7"/>
    <p:sldId id="283" r:id="rId8"/>
    <p:sldId id="284" r:id="rId9"/>
    <p:sldId id="285" r:id="rId10"/>
    <p:sldId id="286" r:id="rId11"/>
    <p:sldId id="298" r:id="rId12"/>
    <p:sldId id="288" r:id="rId13"/>
    <p:sldId id="289" r:id="rId14"/>
    <p:sldId id="290" r:id="rId15"/>
    <p:sldId id="291" r:id="rId16"/>
    <p:sldId id="293" r:id="rId17"/>
    <p:sldId id="294" r:id="rId18"/>
    <p:sldId id="295" r:id="rId19"/>
    <p:sldId id="299" r:id="rId2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82948" autoAdjust="0"/>
  </p:normalViewPr>
  <p:slideViewPr>
    <p:cSldViewPr>
      <p:cViewPr>
        <p:scale>
          <a:sx n="66" d="100"/>
          <a:sy n="66" d="100"/>
        </p:scale>
        <p:origin x="-151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0EA3700E-4A56-40A3-A2FF-29A2C85DB04B}" type="slidenum">
              <a:rPr lang="en-US" smtClean="0"/>
              <a:pPr>
                <a:defRPr/>
              </a:pPr>
              <a:t>5</a:t>
            </a:fld>
            <a:endParaRPr lang="en-US"/>
          </a:p>
        </p:txBody>
      </p:sp>
    </p:spTree>
    <p:extLst>
      <p:ext uri="{BB962C8B-B14F-4D97-AF65-F5344CB8AC3E}">
        <p14:creationId xmlns:p14="http://schemas.microsoft.com/office/powerpoint/2010/main" val="2467298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9697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879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36754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6" y="274638"/>
            <a:ext cx="8461374" cy="852487"/>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358775" y="1268413"/>
            <a:ext cx="8461375" cy="4572855"/>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a:xfrm>
            <a:off x="677991" y="6504332"/>
            <a:ext cx="6083845" cy="124274"/>
          </a:xfrm>
          <a:prstGeom prst="rect">
            <a:avLst/>
          </a:prstGeom>
        </p:spPr>
        <p:txBody>
          <a:bodyPr/>
          <a:lstStyle/>
          <a:p>
            <a:r>
              <a:rPr lang="en-AU"/>
              <a:t>Living Planet Symposium, Prague, 9-13 May 2016</a:t>
            </a:r>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63698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363" y="269875"/>
            <a:ext cx="8459787" cy="85725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12591056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367546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376959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7" r:id="rId6"/>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emf"/><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5212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r>
              <a:rPr lang="en-AU" sz="3200" dirty="0"/>
              <a:t>Feasibility Study on Satellite Missions/Instruments Focused on Water Quality Measurements </a:t>
            </a:r>
            <a:r>
              <a:rPr lang="en-AU" sz="2800" dirty="0"/>
              <a:t>(For Information</a:t>
            </a:r>
            <a:r>
              <a:rPr lang="en-AU" sz="2800" dirty="0" smtClean="0"/>
              <a:t>)</a:t>
            </a:r>
            <a:br>
              <a:rPr lang="en-AU" sz="2800" dirty="0" smtClean="0"/>
            </a:br>
            <a:r>
              <a:rPr lang="en-US" sz="2800" dirty="0"/>
              <a:t/>
            </a:r>
            <a:br>
              <a:rPr lang="en-US" sz="2800" dirty="0"/>
            </a:br>
            <a:r>
              <a:rPr lang="en-AU" sz="2400" i="1" dirty="0"/>
              <a:t>CEOS-WP: Section 3.5, </a:t>
            </a:r>
            <a:r>
              <a:rPr lang="en-AU" sz="2400" i="1" dirty="0" err="1"/>
              <a:t>Obj</a:t>
            </a:r>
            <a:r>
              <a:rPr lang="en-AU" sz="2400" i="1" dirty="0"/>
              <a:t>/Del: WAT-3</a:t>
            </a:r>
            <a:endParaRPr sz="2400" b="1" dirty="0">
              <a:solidFill>
                <a:srgbClr val="FFFFFF"/>
              </a:solidFill>
              <a:latin typeface="+mj-lt"/>
            </a:endParaRPr>
          </a:p>
        </p:txBody>
      </p:sp>
      <p:sp>
        <p:nvSpPr>
          <p:cNvPr id="11" name="Shape 11"/>
          <p:cNvSpPr/>
          <p:nvPr/>
        </p:nvSpPr>
        <p:spPr>
          <a:xfrm>
            <a:off x="622789" y="5105400"/>
            <a:ext cx="4810858" cy="11953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fr-CH" dirty="0" smtClean="0">
                <a:solidFill>
                  <a:srgbClr val="FFFFFF"/>
                </a:solidFill>
                <a:latin typeface="+mj-lt"/>
                <a:ea typeface="Arial Bold"/>
                <a:cs typeface="Arial Bold"/>
                <a:sym typeface="Arial Bold"/>
              </a:rPr>
              <a:t>7.2</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324600" cy="1127125"/>
          </a:xfrm>
        </p:spPr>
        <p:txBody>
          <a:bodyPr/>
          <a:lstStyle/>
          <a:p>
            <a:pPr algn="ctr"/>
            <a:r>
              <a:rPr lang="en-AU" sz="2400" dirty="0">
                <a:latin typeface="Arial" panose="020B0604020202020204" pitchFamily="34" charset="0"/>
                <a:cs typeface="Arial" panose="020B0604020202020204" pitchFamily="34" charset="0"/>
              </a:rPr>
              <a:t>Trade-off between spatial, spectral and radiometric resolution</a:t>
            </a:r>
          </a:p>
        </p:txBody>
      </p:sp>
      <p:sp>
        <p:nvSpPr>
          <p:cNvPr id="3" name="Content Placeholder 2"/>
          <p:cNvSpPr>
            <a:spLocks noGrp="1"/>
          </p:cNvSpPr>
          <p:nvPr>
            <p:ph idx="1"/>
          </p:nvPr>
        </p:nvSpPr>
        <p:spPr/>
        <p:txBody>
          <a:bodyPr/>
          <a:lstStyle/>
          <a:p>
            <a:pPr marL="0" indent="0">
              <a:buNone/>
            </a:pPr>
            <a:r>
              <a:rPr lang="en-AU" sz="2000" dirty="0">
                <a:latin typeface="Arial" panose="020B0604020202020204" pitchFamily="34" charset="0"/>
                <a:cs typeface="Arial" panose="020B0604020202020204" pitchFamily="34" charset="0"/>
              </a:rPr>
              <a:t>The priority in specifications for an aquatic ecosystem imaging spectrometer (or many multi-bands sensor </a:t>
            </a:r>
            <a:r>
              <a:rPr lang="en-AU" sz="2000" dirty="0" smtClean="0">
                <a:latin typeface="Arial" panose="020B0604020202020204" pitchFamily="34" charset="0"/>
                <a:cs typeface="Arial" panose="020B0604020202020204" pitchFamily="34" charset="0"/>
              </a:rPr>
              <a:t>is from 1 to 4:</a:t>
            </a:r>
            <a:endParaRPr lang="en-AU" sz="2000" dirty="0">
              <a:latin typeface="Arial" panose="020B0604020202020204" pitchFamily="34" charset="0"/>
              <a:cs typeface="Arial" panose="020B0604020202020204" pitchFamily="34" charset="0"/>
            </a:endParaRPr>
          </a:p>
          <a:p>
            <a:pPr marL="457200" indent="-457200">
              <a:buFont typeface="+mj-lt"/>
              <a:buAutoNum type="arabicPeriod"/>
            </a:pPr>
            <a:r>
              <a:rPr lang="en-AU" sz="2000" dirty="0">
                <a:latin typeface="Arial" panose="020B0604020202020204" pitchFamily="34" charset="0"/>
                <a:cs typeface="Arial" panose="020B0604020202020204" pitchFamily="34" charset="0"/>
              </a:rPr>
              <a:t>Spatial resolution (as not getting a pure </a:t>
            </a:r>
            <a:r>
              <a:rPr lang="en-AU" sz="2000" dirty="0" smtClean="0">
                <a:latin typeface="Arial" panose="020B0604020202020204" pitchFamily="34" charset="0"/>
                <a:cs typeface="Arial" panose="020B0604020202020204" pitchFamily="34" charset="0"/>
              </a:rPr>
              <a:t>aquatic pixel </a:t>
            </a:r>
            <a:r>
              <a:rPr lang="en-AU" sz="2000" dirty="0">
                <a:latin typeface="Arial" panose="020B0604020202020204" pitchFamily="34" charset="0"/>
                <a:cs typeface="Arial" panose="020B0604020202020204" pitchFamily="34" charset="0"/>
              </a:rPr>
              <a:t>avoids any measurement at all)</a:t>
            </a:r>
          </a:p>
          <a:p>
            <a:pPr marL="457200" indent="-457200">
              <a:buFont typeface="+mj-lt"/>
              <a:buAutoNum type="arabicPeriod"/>
            </a:pPr>
            <a:r>
              <a:rPr lang="en-AU" sz="2000" dirty="0">
                <a:latin typeface="Arial" panose="020B0604020202020204" pitchFamily="34" charset="0"/>
                <a:cs typeface="Arial" panose="020B0604020202020204" pitchFamily="34" charset="0"/>
              </a:rPr>
              <a:t>Spectral resolution (to discriminate between all the </a:t>
            </a:r>
            <a:r>
              <a:rPr lang="en-AU" sz="2000" dirty="0" smtClean="0">
                <a:latin typeface="Arial" panose="020B0604020202020204" pitchFamily="34" charset="0"/>
                <a:cs typeface="Arial" panose="020B0604020202020204" pitchFamily="34" charset="0"/>
              </a:rPr>
              <a:t>variables</a:t>
            </a:r>
            <a:r>
              <a:rPr lang="en-AU" sz="2000" dirty="0">
                <a:latin typeface="Arial" panose="020B0604020202020204" pitchFamily="34" charset="0"/>
                <a:cs typeface="Arial" panose="020B0604020202020204" pitchFamily="34" charset="0"/>
              </a:rPr>
              <a:t>)</a:t>
            </a:r>
          </a:p>
          <a:p>
            <a:pPr marL="457200" indent="-457200">
              <a:buFont typeface="+mj-lt"/>
              <a:buAutoNum type="arabicPeriod"/>
            </a:pPr>
            <a:r>
              <a:rPr lang="en-AU" sz="2000" dirty="0">
                <a:latin typeface="Arial" panose="020B0604020202020204" pitchFamily="34" charset="0"/>
                <a:cs typeface="Arial" panose="020B0604020202020204" pitchFamily="34" charset="0"/>
              </a:rPr>
              <a:t>Radiometric resolution: should be as high as possible given priorities 1 and 2</a:t>
            </a:r>
          </a:p>
          <a:p>
            <a:pPr marL="457200" indent="-457200">
              <a:buFont typeface="+mj-lt"/>
              <a:buAutoNum type="arabicPeriod"/>
            </a:pPr>
            <a:r>
              <a:rPr lang="en-AU" sz="2000" dirty="0">
                <a:latin typeface="Arial" panose="020B0604020202020204" pitchFamily="34" charset="0"/>
                <a:cs typeface="Arial" panose="020B0604020202020204" pitchFamily="34" charset="0"/>
              </a:rPr>
              <a:t>Temporal resolution (varies from once a season to hourly intervals) can be solved by LEO+GEO and /or constellations of LEO’s</a:t>
            </a:r>
          </a:p>
        </p:txBody>
      </p:sp>
    </p:spTree>
    <p:extLst>
      <p:ext uri="{BB962C8B-B14F-4D97-AF65-F5344CB8AC3E}">
        <p14:creationId xmlns:p14="http://schemas.microsoft.com/office/powerpoint/2010/main" val="1175513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867400" cy="852487"/>
          </a:xfrm>
        </p:spPr>
        <p:txBody>
          <a:bodyPr/>
          <a:lstStyle/>
          <a:p>
            <a:pPr algn="ctr"/>
            <a:r>
              <a:rPr lang="en-AU" sz="1800" dirty="0"/>
              <a:t>Summary </a:t>
            </a:r>
            <a:r>
              <a:rPr lang="en-AU" sz="1800" dirty="0" smtClean="0"/>
              <a:t>spectral </a:t>
            </a:r>
            <a:r>
              <a:rPr lang="en-AU" sz="1800" dirty="0"/>
              <a:t>bands &amp; resolution </a:t>
            </a:r>
            <a:r>
              <a:rPr lang="en-AU" sz="1800" dirty="0" smtClean="0"/>
              <a:t>from:</a:t>
            </a:r>
            <a:br>
              <a:rPr lang="en-AU" sz="1800" dirty="0" smtClean="0"/>
            </a:br>
            <a:r>
              <a:rPr lang="en-AU" sz="1800" dirty="0" smtClean="0"/>
              <a:t>(i) multiple types of simulations, (2) </a:t>
            </a:r>
            <a:r>
              <a:rPr lang="en-AU" sz="1800" dirty="0"/>
              <a:t>spectral pigment </a:t>
            </a:r>
            <a:r>
              <a:rPr lang="en-AU" sz="1800" dirty="0" smtClean="0"/>
              <a:t>features </a:t>
            </a:r>
            <a:r>
              <a:rPr lang="en-AU" sz="1400" dirty="0" smtClean="0"/>
              <a:t>( </a:t>
            </a:r>
            <a:r>
              <a:rPr lang="en-AU" sz="1400" dirty="0"/>
              <a:t>from phytoplankton, macrophytes and other </a:t>
            </a:r>
            <a:r>
              <a:rPr lang="en-AU" sz="1400" dirty="0" smtClean="0"/>
              <a:t>benthos), </a:t>
            </a:r>
            <a:r>
              <a:rPr lang="en-AU" sz="1800" dirty="0" smtClean="0"/>
              <a:t>and algorithm requirements</a:t>
            </a:r>
            <a:endParaRPr lang="en-AU" sz="2400" dirty="0"/>
          </a:p>
        </p:txBody>
      </p:sp>
      <p:sp>
        <p:nvSpPr>
          <p:cNvPr id="5" name="Rectangle 4"/>
          <p:cNvSpPr/>
          <p:nvPr/>
        </p:nvSpPr>
        <p:spPr>
          <a:xfrm>
            <a:off x="6095999" y="1371600"/>
            <a:ext cx="2905125" cy="1754326"/>
          </a:xfrm>
          <a:prstGeom prst="rect">
            <a:avLst/>
          </a:prstGeom>
        </p:spPr>
        <p:txBody>
          <a:bodyPr wrap="square">
            <a:spAutoFit/>
          </a:bodyPr>
          <a:lstStyle/>
          <a:p>
            <a:pPr>
              <a:spcAft>
                <a:spcPts val="0"/>
              </a:spcAft>
            </a:pPr>
            <a:r>
              <a:rPr lang="en-US" sz="1200" b="1" dirty="0">
                <a:solidFill>
                  <a:schemeClr val="tx1">
                    <a:lumMod val="75000"/>
                  </a:schemeClr>
                </a:solidFill>
                <a:latin typeface="Calibri" panose="020F0502020204030204" pitchFamily="34" charset="0"/>
                <a:ea typeface="Times New Roman" panose="02020603050405020304" pitchFamily="18" charset="0"/>
                <a:cs typeface="Times New Roman" panose="02020603050405020304" pitchFamily="18" charset="0"/>
              </a:rPr>
              <a:t>Note that for the algal pigment absorption maxima we have included reference bands for the 3 band pigment absorption and fluorescence line height approaches. Physics based spectral inversion methods do not need these pigment reference bands. When the band center has a +/- sign it means that the wavelength center is not critical and may vary by about 5 nm.</a:t>
            </a:r>
            <a:endParaRPr lang="en-AU" sz="1100" b="1" dirty="0">
              <a:solidFill>
                <a:schemeClr val="tx1">
                  <a:lumMod val="7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61982797"/>
              </p:ext>
            </p:extLst>
          </p:nvPr>
        </p:nvGraphicFramePr>
        <p:xfrm>
          <a:off x="135834" y="1219200"/>
          <a:ext cx="5943600" cy="5562591"/>
        </p:xfrm>
        <a:graphic>
          <a:graphicData uri="http://schemas.openxmlformats.org/drawingml/2006/table">
            <a:tbl>
              <a:tblPr firstRow="1" firstCol="1" bandRow="1">
                <a:tableStyleId>{5940675A-B579-460E-94D1-54222C63F5DA}</a:tableStyleId>
              </a:tblPr>
              <a:tblGrid>
                <a:gridCol w="537130"/>
                <a:gridCol w="601074"/>
                <a:gridCol w="4399351"/>
                <a:gridCol w="406045"/>
              </a:tblGrid>
              <a:tr h="181740">
                <a:tc>
                  <a:txBody>
                    <a:bodyPr/>
                    <a:lstStyle/>
                    <a:p>
                      <a:pPr>
                        <a:lnSpc>
                          <a:spcPct val="115000"/>
                        </a:lnSpc>
                        <a:spcAft>
                          <a:spcPts val="0"/>
                        </a:spcAft>
                      </a:pPr>
                      <a:r>
                        <a:rPr lang="de-DE" sz="900" dirty="0">
                          <a:effectLst/>
                        </a:rPr>
                        <a:t>center</a:t>
                      </a:r>
                      <a:endParaRPr lang="en-AU"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FWHM</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Water Quality and Benthic Characterisation Related Application</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[nm]</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dirty="0">
                          <a:effectLst/>
                        </a:rPr>
                        <a:t>[nm]</a:t>
                      </a:r>
                      <a:endParaRPr lang="en-AU"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+/-380</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15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CDOM ; NAP; PFT</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1</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+/-412</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CDOM ; PFT</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2</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+/-425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CDOM ; Blue Chl-a absorption reference band ; NAP; PFT</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3</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+/-440</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CDOM ; </a:t>
                      </a:r>
                      <a:r>
                        <a:rPr lang="en-US" sz="900">
                          <a:effectLst/>
                        </a:rPr>
                        <a:t>Blue Chl-a absorption maximum; PFT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4</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467</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Pheaocystis/ diatoms ; Blue Chl-a ; Accessory pigments</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339697">
                <a:tc>
                  <a:txBody>
                    <a:bodyPr/>
                    <a:lstStyle/>
                    <a:p>
                      <a:pPr>
                        <a:lnSpc>
                          <a:spcPct val="115000"/>
                        </a:lnSpc>
                        <a:spcAft>
                          <a:spcPts val="0"/>
                        </a:spcAft>
                      </a:pPr>
                      <a:r>
                        <a:rPr lang="de-DE" sz="900">
                          <a:effectLst/>
                        </a:rPr>
                        <a:t>+/-475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dirty="0">
                          <a:effectLst/>
                        </a:rPr>
                        <a:t>Accessory pigments ; Blue </a:t>
                      </a:r>
                      <a:r>
                        <a:rPr lang="en-US" sz="900" dirty="0" err="1">
                          <a:effectLst/>
                        </a:rPr>
                        <a:t>Chl</a:t>
                      </a:r>
                      <a:r>
                        <a:rPr lang="en-US" sz="900" dirty="0">
                          <a:effectLst/>
                        </a:rPr>
                        <a:t>-a  absorption band reference; PFT, NAP; </a:t>
                      </a:r>
                      <a:endParaRPr lang="en-AU"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6</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+/-490</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Blue Chl band-ratio algorithm; PFT</a:t>
                      </a:r>
                      <a:r>
                        <a:rPr lang="en-US" sz="900">
                          <a:effectLst/>
                        </a:rPr>
                        <a:t>;Accessory pigments</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7</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+/-510</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Blue Chl band-ratio algorithm ; NAP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+/-532</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PFT &amp; carotenoids</a:t>
                      </a:r>
                      <a:r>
                        <a:rPr lang="de-DE" sz="900">
                          <a:effectLst/>
                        </a:rPr>
                        <a:t>; NAP</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9</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+/-542</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NAP</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10</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555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NAP; Cyanophycoerythrin </a:t>
                      </a:r>
                      <a:r>
                        <a:rPr lang="de-DE" sz="900">
                          <a:effectLst/>
                        </a:rPr>
                        <a:t>reference band</a:t>
                      </a:r>
                      <a:r>
                        <a:rPr lang="en-US" sz="900">
                          <a:effectLst/>
                        </a:rPr>
                        <a:t>; PFT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11</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565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CPE in vivo absorption maximum and possibly fluorescence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12</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339697">
                <a:tc>
                  <a:txBody>
                    <a:bodyPr/>
                    <a:lstStyle/>
                    <a:p>
                      <a:pPr>
                        <a:lnSpc>
                          <a:spcPct val="115000"/>
                        </a:lnSpc>
                        <a:spcAft>
                          <a:spcPts val="0"/>
                        </a:spcAft>
                      </a:pPr>
                      <a:r>
                        <a:rPr lang="de-DE" sz="900">
                          <a:effectLst/>
                        </a:rPr>
                        <a:t>+/-583</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CPE and CPC reference band; chlorophylls a,b and c; </a:t>
                      </a:r>
                      <a:r>
                        <a:rPr lang="en-US" sz="900">
                          <a:effectLst/>
                        </a:rPr>
                        <a:t>CPE fluorescence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13</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+/-594</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PFT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14</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+/-615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CPC in vivo absorption maximum -avoiding chlorophyll- c</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15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339697">
                <a:tc>
                  <a:txBody>
                    <a:bodyPr/>
                    <a:lstStyle/>
                    <a:p>
                      <a:pPr>
                        <a:lnSpc>
                          <a:spcPct val="115000"/>
                        </a:lnSpc>
                        <a:spcAft>
                          <a:spcPts val="0"/>
                        </a:spcAft>
                      </a:pPr>
                      <a:r>
                        <a:rPr lang="de-DE" sz="900">
                          <a:effectLst/>
                        </a:rPr>
                        <a:t>624</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CPC in vivo absorption maximum, suspended sediment, PFT</a:t>
                      </a:r>
                      <a:r>
                        <a:rPr lang="de-DE" sz="900">
                          <a:effectLst/>
                        </a:rPr>
                        <a:t>; chlorophyll c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16</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631</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PFT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17</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+/-640</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NAP,  CPC reference band</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18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649</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Chl-b</a:t>
                      </a:r>
                      <a:r>
                        <a:rPr lang="en-US" sz="900">
                          <a:effectLst/>
                        </a:rPr>
                        <a:t> in vivo absorption maximum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19</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665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FLH baseline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20</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676</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Red Chl-a in vivo absorption maximum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21</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683</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Chlorophyll fluorescence (FLH) band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22</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+/-700</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HABs detection; NAP; reference band for 2 or 3 band Chl-a algorithms</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23</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+/-710</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 5 to 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FLH baseline; HABs detection; NAP; reference band Chl-a algorithms</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24</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+/-748</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15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NAP in  highly turbid water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25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r h="181740">
                <a:tc>
                  <a:txBody>
                    <a:bodyPr/>
                    <a:lstStyle/>
                    <a:p>
                      <a:pPr>
                        <a:lnSpc>
                          <a:spcPct val="115000"/>
                        </a:lnSpc>
                        <a:spcAft>
                          <a:spcPts val="0"/>
                        </a:spcAft>
                      </a:pPr>
                      <a:r>
                        <a:rPr lang="de-DE" sz="900">
                          <a:effectLst/>
                        </a:rPr>
                        <a:t>+/- 775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de-DE" sz="900">
                          <a:effectLst/>
                        </a:rPr>
                        <a:t>15</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a:effectLst/>
                        </a:rPr>
                        <a:t>NAP in  highly turbid water </a:t>
                      </a:r>
                      <a:endParaRPr lang="en-AU" sz="9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nchor="b"/>
                </a:tc>
                <a:tc>
                  <a:txBody>
                    <a:bodyPr/>
                    <a:lstStyle/>
                    <a:p>
                      <a:pPr>
                        <a:lnSpc>
                          <a:spcPct val="115000"/>
                        </a:lnSpc>
                        <a:spcAft>
                          <a:spcPts val="0"/>
                        </a:spcAft>
                      </a:pPr>
                      <a:r>
                        <a:rPr lang="en-US" sz="900" dirty="0">
                          <a:effectLst/>
                        </a:rPr>
                        <a:t>26</a:t>
                      </a:r>
                      <a:endParaRPr lang="en-AU" sz="9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37661" marR="37661" marT="0" marB="0"/>
                </a:tc>
              </a:tr>
            </a:tbl>
          </a:graphicData>
        </a:graphic>
      </p:graphicFrame>
    </p:spTree>
    <p:extLst>
      <p:ext uri="{BB962C8B-B14F-4D97-AF65-F5344CB8AC3E}">
        <p14:creationId xmlns:p14="http://schemas.microsoft.com/office/powerpoint/2010/main" val="777421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577513"/>
              </p:ext>
            </p:extLst>
          </p:nvPr>
        </p:nvGraphicFramePr>
        <p:xfrm>
          <a:off x="2438400" y="2329654"/>
          <a:ext cx="4308475" cy="3195130"/>
        </p:xfrm>
        <a:graphic>
          <a:graphicData uri="http://schemas.openxmlformats.org/drawingml/2006/table">
            <a:tbl>
              <a:tblPr>
                <a:tableStyleId>{5940675A-B579-460E-94D1-54222C63F5DA}</a:tableStyleId>
              </a:tblPr>
              <a:tblGrid>
                <a:gridCol w="1143000">
                  <a:extLst>
                    <a:ext uri="{9D8B030D-6E8A-4147-A177-3AD203B41FA5}">
                      <a16:colId xmlns="" xmlns:a16="http://schemas.microsoft.com/office/drawing/2014/main" val="4042920603"/>
                    </a:ext>
                  </a:extLst>
                </a:gridCol>
                <a:gridCol w="3165475">
                  <a:extLst>
                    <a:ext uri="{9D8B030D-6E8A-4147-A177-3AD203B41FA5}">
                      <a16:colId xmlns="" xmlns:a16="http://schemas.microsoft.com/office/drawing/2014/main" val="772396566"/>
                    </a:ext>
                  </a:extLst>
                </a:gridCol>
              </a:tblGrid>
              <a:tr h="306388">
                <a:tc>
                  <a:txBody>
                    <a:bodyPr/>
                    <a:lstStyle/>
                    <a:p>
                      <a:pPr algn="l">
                        <a:lnSpc>
                          <a:spcPct val="107000"/>
                        </a:lnSpc>
                        <a:spcAft>
                          <a:spcPts val="0"/>
                        </a:spcAft>
                      </a:pPr>
                      <a:r>
                        <a:rPr lang="de-DE" sz="1100" b="1" dirty="0">
                          <a:effectLst/>
                        </a:rPr>
                        <a:t>+/- </a:t>
                      </a:r>
                      <a:r>
                        <a:rPr lang="en-AU" sz="1100" b="1" dirty="0">
                          <a:effectLst/>
                        </a:rPr>
                        <a:t>730</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b="1" dirty="0">
                          <a:effectLst/>
                        </a:rPr>
                        <a:t>Sun and sky glint/NAP/atmospheric correction</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2767438783"/>
                  </a:ext>
                </a:extLst>
              </a:tr>
              <a:tr h="306388">
                <a:tc>
                  <a:txBody>
                    <a:bodyPr/>
                    <a:lstStyle/>
                    <a:p>
                      <a:pPr algn="l">
                        <a:lnSpc>
                          <a:spcPct val="107000"/>
                        </a:lnSpc>
                        <a:spcAft>
                          <a:spcPts val="0"/>
                        </a:spcAft>
                      </a:pPr>
                      <a:r>
                        <a:rPr lang="de-DE" sz="1100" b="1" dirty="0">
                          <a:effectLst/>
                        </a:rPr>
                        <a:t>+/- </a:t>
                      </a:r>
                      <a:r>
                        <a:rPr lang="en-AU" sz="1100" b="1" dirty="0">
                          <a:effectLst/>
                        </a:rPr>
                        <a:t>740</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b="1" dirty="0">
                          <a:effectLst/>
                        </a:rPr>
                        <a:t>Sun and sky glint/NAP/atmospheric correction</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3455247845"/>
                  </a:ext>
                </a:extLst>
              </a:tr>
              <a:tr h="306388">
                <a:tc>
                  <a:txBody>
                    <a:bodyPr/>
                    <a:lstStyle/>
                    <a:p>
                      <a:pPr algn="l">
                        <a:lnSpc>
                          <a:spcPct val="107000"/>
                        </a:lnSpc>
                        <a:spcAft>
                          <a:spcPts val="0"/>
                        </a:spcAft>
                      </a:pPr>
                      <a:r>
                        <a:rPr lang="de-DE" sz="1100" b="1" dirty="0">
                          <a:effectLst/>
                        </a:rPr>
                        <a:t>+/- </a:t>
                      </a:r>
                      <a:r>
                        <a:rPr lang="en-AU" sz="1100" b="1" dirty="0">
                          <a:effectLst/>
                        </a:rPr>
                        <a:t>750</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b="1" dirty="0">
                          <a:effectLst/>
                        </a:rPr>
                        <a:t>Sun and sky glint/NAP/atmospheric correction</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1335535583"/>
                  </a:ext>
                </a:extLst>
              </a:tr>
              <a:tr h="306388">
                <a:tc>
                  <a:txBody>
                    <a:bodyPr/>
                    <a:lstStyle/>
                    <a:p>
                      <a:pPr algn="l">
                        <a:lnSpc>
                          <a:spcPct val="107000"/>
                        </a:lnSpc>
                        <a:spcAft>
                          <a:spcPts val="0"/>
                        </a:spcAft>
                      </a:pPr>
                      <a:r>
                        <a:rPr lang="de-DE" sz="1100" b="1" dirty="0">
                          <a:effectLst/>
                        </a:rPr>
                        <a:t>+/- </a:t>
                      </a:r>
                      <a:r>
                        <a:rPr lang="en-AU" sz="1100" b="1" dirty="0">
                          <a:effectLst/>
                        </a:rPr>
                        <a:t>770</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b="1" dirty="0">
                          <a:effectLst/>
                        </a:rPr>
                        <a:t>Sun and sky glint/NAP/atmospheric correction</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915623525"/>
                  </a:ext>
                </a:extLst>
              </a:tr>
              <a:tr h="306388">
                <a:tc>
                  <a:txBody>
                    <a:bodyPr/>
                    <a:lstStyle/>
                    <a:p>
                      <a:pPr algn="l">
                        <a:lnSpc>
                          <a:spcPct val="107000"/>
                        </a:lnSpc>
                        <a:spcAft>
                          <a:spcPts val="0"/>
                        </a:spcAft>
                      </a:pPr>
                      <a:r>
                        <a:rPr lang="de-DE" sz="1100" b="1" dirty="0">
                          <a:effectLst/>
                        </a:rPr>
                        <a:t>+/- </a:t>
                      </a:r>
                      <a:r>
                        <a:rPr lang="en-AU" sz="1100" b="1" dirty="0">
                          <a:effectLst/>
                        </a:rPr>
                        <a:t>865</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b="1" dirty="0">
                          <a:effectLst/>
                        </a:rPr>
                        <a:t>Atmospheric correction</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2941828126"/>
                  </a:ext>
                </a:extLst>
              </a:tr>
              <a:tr h="329406">
                <a:tc>
                  <a:txBody>
                    <a:bodyPr/>
                    <a:lstStyle/>
                    <a:p>
                      <a:pPr algn="l">
                        <a:lnSpc>
                          <a:spcPct val="107000"/>
                        </a:lnSpc>
                        <a:spcAft>
                          <a:spcPts val="0"/>
                        </a:spcAft>
                      </a:pPr>
                      <a:r>
                        <a:rPr lang="en-AU" sz="1100" b="1" i="1" dirty="0">
                          <a:effectLst/>
                        </a:rPr>
                        <a:t>1240</a:t>
                      </a:r>
                      <a:r>
                        <a:rPr lang="en-AU" sz="1100" b="1" dirty="0">
                          <a:effectLst/>
                        </a:rPr>
                        <a:t> or 1238</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b="1" dirty="0">
                          <a:effectLst/>
                        </a:rPr>
                        <a:t>Atmospheric correction (</a:t>
                      </a:r>
                      <a:r>
                        <a:rPr lang="en-AU" sz="1100" b="1" i="1" dirty="0">
                          <a:effectLst/>
                        </a:rPr>
                        <a:t>MODIS</a:t>
                      </a:r>
                      <a:r>
                        <a:rPr lang="en-AU" sz="1100" b="1" dirty="0">
                          <a:effectLst/>
                        </a:rPr>
                        <a:t> or VIIRS)</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2091169885"/>
                  </a:ext>
                </a:extLst>
              </a:tr>
              <a:tr h="309848">
                <a:tc>
                  <a:txBody>
                    <a:bodyPr/>
                    <a:lstStyle/>
                    <a:p>
                      <a:pPr algn="l">
                        <a:lnSpc>
                          <a:spcPct val="107000"/>
                        </a:lnSpc>
                        <a:spcAft>
                          <a:spcPts val="0"/>
                        </a:spcAft>
                      </a:pPr>
                      <a:r>
                        <a:rPr lang="en-AU" sz="1100" b="1" i="1" dirty="0">
                          <a:effectLst/>
                        </a:rPr>
                        <a:t>1640</a:t>
                      </a:r>
                      <a:r>
                        <a:rPr lang="en-AU" sz="1100" b="1" dirty="0">
                          <a:effectLst/>
                        </a:rPr>
                        <a:t> or 1600</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b="1" dirty="0">
                          <a:effectLst/>
                        </a:rPr>
                        <a:t>Atmospheric correction(</a:t>
                      </a:r>
                      <a:r>
                        <a:rPr lang="en-AU" sz="1100" b="1" i="1" dirty="0">
                          <a:effectLst/>
                        </a:rPr>
                        <a:t>MODIS</a:t>
                      </a:r>
                      <a:r>
                        <a:rPr lang="en-AU" sz="1100" b="1" dirty="0">
                          <a:effectLst/>
                        </a:rPr>
                        <a:t> or VIIRS)</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1379575715"/>
                  </a:ext>
                </a:extLst>
              </a:tr>
              <a:tr h="306388">
                <a:tc>
                  <a:txBody>
                    <a:bodyPr/>
                    <a:lstStyle/>
                    <a:p>
                      <a:pPr algn="l">
                        <a:lnSpc>
                          <a:spcPct val="107000"/>
                        </a:lnSpc>
                        <a:spcAft>
                          <a:spcPts val="0"/>
                        </a:spcAft>
                      </a:pPr>
                      <a:r>
                        <a:rPr lang="en-AU" sz="1100" b="1" i="1" dirty="0">
                          <a:effectLst/>
                        </a:rPr>
                        <a:t>2130</a:t>
                      </a:r>
                      <a:r>
                        <a:rPr lang="en-AU" sz="1100" b="1" dirty="0">
                          <a:effectLst/>
                        </a:rPr>
                        <a:t> or 2257</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l">
                        <a:lnSpc>
                          <a:spcPct val="107000"/>
                        </a:lnSpc>
                        <a:spcAft>
                          <a:spcPts val="0"/>
                        </a:spcAft>
                      </a:pPr>
                      <a:r>
                        <a:rPr lang="en-AU" sz="1100" b="1" dirty="0">
                          <a:effectLst/>
                        </a:rPr>
                        <a:t>Atmospheric correction (M</a:t>
                      </a:r>
                      <a:r>
                        <a:rPr lang="en-AU" sz="1100" b="1" i="1" dirty="0">
                          <a:effectLst/>
                        </a:rPr>
                        <a:t>ODIS </a:t>
                      </a:r>
                      <a:r>
                        <a:rPr lang="en-AU" sz="1100" b="1" dirty="0">
                          <a:effectLst/>
                        </a:rPr>
                        <a:t>or VIIRS)</a:t>
                      </a:r>
                      <a:endParaRPr lang="en-A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 xmlns:a16="http://schemas.microsoft.com/office/drawing/2014/main" val="46561783"/>
                  </a:ext>
                </a:extLst>
              </a:tr>
            </a:tbl>
          </a:graphicData>
        </a:graphic>
      </p:graphicFrame>
      <p:sp>
        <p:nvSpPr>
          <p:cNvPr id="5" name="Rectangle 4"/>
          <p:cNvSpPr/>
          <p:nvPr/>
        </p:nvSpPr>
        <p:spPr>
          <a:xfrm>
            <a:off x="1752600" y="160765"/>
            <a:ext cx="5867400" cy="1080232"/>
          </a:xfrm>
          <a:prstGeom prst="rect">
            <a:avLst/>
          </a:prstGeom>
        </p:spPr>
        <p:txBody>
          <a:bodyPr wrap="square">
            <a:spAutoFit/>
          </a:bodyPr>
          <a:lstStyle/>
          <a:p>
            <a:pPr>
              <a:lnSpc>
                <a:spcPct val="107000"/>
              </a:lnSpc>
              <a:spcAft>
                <a:spcPts val="0"/>
              </a:spcAft>
            </a:pPr>
            <a:r>
              <a:rPr lang="en-AU" b="1" dirty="0">
                <a:solidFill>
                  <a:srgbClr val="FFFFFF"/>
                </a:solidFill>
                <a:latin typeface="Calibri" panose="020F0502020204030204" pitchFamily="34" charset="0"/>
                <a:ea typeface="Calibri" panose="020F0502020204030204" pitchFamily="34" charset="0"/>
                <a:cs typeface="Calibri" panose="020F0502020204030204" pitchFamily="34" charset="0"/>
              </a:rPr>
              <a:t>Recommended spectral bands for atmospheric correction purposes as well as Non Algal Particulate matter  concentration estimation.</a:t>
            </a:r>
            <a:endParaRPr lang="en-AU" sz="2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5092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61374" cy="1143000"/>
          </a:xfrm>
        </p:spPr>
        <p:txBody>
          <a:bodyPr/>
          <a:lstStyle/>
          <a:p>
            <a:pPr algn="ctr"/>
            <a:r>
              <a:rPr lang="en-AU" sz="2800" dirty="0" smtClean="0"/>
              <a:t>Spatial &amp; spectral </a:t>
            </a:r>
            <a:br>
              <a:rPr lang="en-AU" sz="2800" dirty="0" smtClean="0"/>
            </a:br>
            <a:r>
              <a:rPr lang="en-AU" sz="2800" dirty="0" smtClean="0"/>
              <a:t>resolution requirements</a:t>
            </a:r>
            <a:endParaRPr lang="en-AU" sz="2800" dirty="0"/>
          </a:p>
        </p:txBody>
      </p:sp>
      <p:sp>
        <p:nvSpPr>
          <p:cNvPr id="3" name="Content Placeholder 2"/>
          <p:cNvSpPr>
            <a:spLocks noGrp="1"/>
          </p:cNvSpPr>
          <p:nvPr>
            <p:ph idx="1"/>
          </p:nvPr>
        </p:nvSpPr>
        <p:spPr/>
        <p:txBody>
          <a:bodyPr/>
          <a:lstStyle/>
          <a:p>
            <a:pPr marL="0" indent="0">
              <a:buNone/>
            </a:pPr>
            <a:r>
              <a:rPr lang="en-AU" sz="2000" dirty="0"/>
              <a:t>The minimum spatial resolution requirement for inland water bodies can be categorized </a:t>
            </a:r>
            <a:r>
              <a:rPr lang="en-AU" sz="2000" dirty="0" smtClean="0"/>
              <a:t>for large lakes and for smaller water bodies:</a:t>
            </a:r>
          </a:p>
          <a:p>
            <a:pPr marL="0" indent="0">
              <a:buNone/>
            </a:pPr>
            <a:endParaRPr lang="en-AU" sz="2000" dirty="0"/>
          </a:p>
          <a:p>
            <a:r>
              <a:rPr lang="en-AU" sz="2000" dirty="0"/>
              <a:t>A GSD of 300 m can observe the majority of the world’s lake surface area (but is a small fraction of the total number of lakes</a:t>
            </a:r>
            <a:r>
              <a:rPr lang="en-AU" sz="2000" dirty="0" smtClean="0"/>
              <a:t>)</a:t>
            </a:r>
          </a:p>
          <a:p>
            <a:r>
              <a:rPr lang="en-AU" sz="2000" dirty="0" smtClean="0"/>
              <a:t>The </a:t>
            </a:r>
            <a:r>
              <a:rPr lang="en-AU" sz="2000" dirty="0"/>
              <a:t>Sentinel-3 series of satellites has 22 spectral bands, high SNR and a GSD of 300m and is thus adequate for large lakes. </a:t>
            </a:r>
          </a:p>
          <a:p>
            <a:r>
              <a:rPr lang="en-AU" sz="2000" dirty="0"/>
              <a:t>A sensor with a minimum GSD of 15-17 m would enable observations for ~25%  of global river reaches and 90 to 100% of lakes 0.2 ha or larger. </a:t>
            </a:r>
            <a:endParaRPr lang="en-AU" sz="2000" dirty="0" smtClean="0"/>
          </a:p>
          <a:p>
            <a:r>
              <a:rPr lang="en-AU" sz="2000" dirty="0" smtClean="0"/>
              <a:t>The </a:t>
            </a:r>
            <a:r>
              <a:rPr lang="en-AU" sz="2000" dirty="0"/>
              <a:t>focus </a:t>
            </a:r>
            <a:r>
              <a:rPr lang="en-AU" sz="2000" dirty="0" smtClean="0"/>
              <a:t>should </a:t>
            </a:r>
            <a:r>
              <a:rPr lang="en-AU" sz="2000" dirty="0"/>
              <a:t>be around 5 to 8 nm spectral </a:t>
            </a:r>
            <a:r>
              <a:rPr lang="en-AU" sz="2000" dirty="0" smtClean="0"/>
              <a:t>intervals and </a:t>
            </a:r>
            <a:r>
              <a:rPr lang="en-AU" sz="2000" dirty="0"/>
              <a:t>a GSD of about 17 m, whilst a GSD of 30 m could be a compromise between costs and </a:t>
            </a:r>
            <a:r>
              <a:rPr lang="en-AU" sz="2000" dirty="0" smtClean="0"/>
              <a:t>S:N (= close to experimental sensor ENMAP Specs)</a:t>
            </a:r>
          </a:p>
          <a:p>
            <a:endParaRPr lang="en-AU" sz="2000" dirty="0"/>
          </a:p>
        </p:txBody>
      </p:sp>
    </p:spTree>
    <p:extLst>
      <p:ext uri="{BB962C8B-B14F-4D97-AF65-F5344CB8AC3E}">
        <p14:creationId xmlns:p14="http://schemas.microsoft.com/office/powerpoint/2010/main" val="4098772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172200" cy="1050925"/>
          </a:xfrm>
        </p:spPr>
        <p:txBody>
          <a:bodyPr/>
          <a:lstStyle/>
          <a:p>
            <a:pPr algn="ctr"/>
            <a:r>
              <a:rPr lang="en-AU" sz="1800" dirty="0">
                <a:latin typeface="Arial" panose="020B0604020202020204" pitchFamily="34" charset="0"/>
                <a:cs typeface="Arial" panose="020B0604020202020204" pitchFamily="34" charset="0"/>
              </a:rPr>
              <a:t>A simulation of achievable radiometric resolution within  constraints of spectral and spatial resolution</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in terms of SNR ( By M. Bergeron CSA)</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219200" y="2641680"/>
            <a:ext cx="5784081" cy="40694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1222683"/>
            <a:ext cx="7772400" cy="1323439"/>
          </a:xfrm>
          <a:prstGeom prst="rect">
            <a:avLst/>
          </a:prstGeom>
        </p:spPr>
        <p:txBody>
          <a:bodyPr wrap="square">
            <a:spAutoFit/>
          </a:bodyPr>
          <a:lstStyle/>
          <a:p>
            <a:pPr marL="457200" marR="0" algn="l">
              <a:spcBef>
                <a:spcPts val="0"/>
              </a:spcBef>
              <a:spcAft>
                <a:spcPts val="0"/>
              </a:spcAft>
            </a:pPr>
            <a:r>
              <a:rPr lang="en-AU" dirty="0">
                <a:solidFill>
                  <a:srgbClr val="1F497D"/>
                </a:solidFill>
                <a:latin typeface="Calibri" panose="020F0502020204030204" pitchFamily="34" charset="0"/>
              </a:rPr>
              <a:t>Raw </a:t>
            </a:r>
            <a:r>
              <a:rPr lang="en-AU" dirty="0" smtClean="0">
                <a:solidFill>
                  <a:srgbClr val="1F497D"/>
                </a:solidFill>
                <a:latin typeface="Calibri" panose="020F0502020204030204" pitchFamily="34" charset="0"/>
              </a:rPr>
              <a:t>Ground Sampling Area of </a:t>
            </a:r>
            <a:r>
              <a:rPr lang="en-AU" dirty="0">
                <a:solidFill>
                  <a:srgbClr val="1F497D"/>
                </a:solidFill>
                <a:latin typeface="Calibri" panose="020F0502020204030204" pitchFamily="34" charset="0"/>
              </a:rPr>
              <a:t>5.66 and 11 m binned (3 bins) to 17 and 33 m;</a:t>
            </a:r>
            <a:endParaRPr lang="en-AU" sz="2000" dirty="0">
              <a:solidFill>
                <a:srgbClr val="222222"/>
              </a:solidFill>
              <a:latin typeface="Times New Roman" panose="02020603050405020304" pitchFamily="18" charset="0"/>
            </a:endParaRPr>
          </a:p>
          <a:p>
            <a:pPr marL="457200" marR="0" algn="l">
              <a:spcBef>
                <a:spcPts val="0"/>
              </a:spcBef>
              <a:spcAft>
                <a:spcPts val="0"/>
              </a:spcAft>
            </a:pPr>
            <a:r>
              <a:rPr lang="en-AU" dirty="0">
                <a:solidFill>
                  <a:srgbClr val="1F497D"/>
                </a:solidFill>
                <a:latin typeface="Calibri" panose="020F0502020204030204" pitchFamily="34" charset="0"/>
              </a:rPr>
              <a:t>-</a:t>
            </a:r>
            <a:r>
              <a:rPr lang="en-AU" sz="800" dirty="0">
                <a:solidFill>
                  <a:srgbClr val="1F497D"/>
                </a:solidFill>
                <a:latin typeface="Times New Roman" panose="02020603050405020304" pitchFamily="18" charset="0"/>
              </a:rPr>
              <a:t>        </a:t>
            </a:r>
            <a:r>
              <a:rPr lang="en-AU" dirty="0">
                <a:solidFill>
                  <a:srgbClr val="1F497D"/>
                </a:solidFill>
                <a:latin typeface="Calibri" panose="020F0502020204030204" pitchFamily="34" charset="0"/>
              </a:rPr>
              <a:t>Raw </a:t>
            </a:r>
            <a:r>
              <a:rPr lang="en-AU" dirty="0" smtClean="0">
                <a:solidFill>
                  <a:srgbClr val="1F497D"/>
                </a:solidFill>
                <a:latin typeface="Calibri" panose="020F0502020204030204" pitchFamily="34" charset="0"/>
              </a:rPr>
              <a:t>Spectral Sensing Interval </a:t>
            </a:r>
            <a:r>
              <a:rPr lang="en-AU" dirty="0">
                <a:solidFill>
                  <a:srgbClr val="1F497D"/>
                </a:solidFill>
                <a:latin typeface="Calibri" panose="020F0502020204030204" pitchFamily="34" charset="0"/>
              </a:rPr>
              <a:t>of 2.66 nm binned (3 bins) to 8 nm;</a:t>
            </a:r>
            <a:endParaRPr lang="en-AU" sz="2000" dirty="0">
              <a:solidFill>
                <a:srgbClr val="222222"/>
              </a:solidFill>
              <a:latin typeface="Times New Roman" panose="02020603050405020304" pitchFamily="18" charset="0"/>
            </a:endParaRPr>
          </a:p>
          <a:p>
            <a:pPr marL="457200" marR="0" algn="l">
              <a:spcBef>
                <a:spcPts val="0"/>
              </a:spcBef>
              <a:spcAft>
                <a:spcPts val="0"/>
              </a:spcAft>
            </a:pPr>
            <a:r>
              <a:rPr lang="en-AU" dirty="0">
                <a:solidFill>
                  <a:srgbClr val="1F497D"/>
                </a:solidFill>
                <a:latin typeface="Calibri" panose="020F0502020204030204" pitchFamily="34" charset="0"/>
              </a:rPr>
              <a:t>-</a:t>
            </a:r>
            <a:r>
              <a:rPr lang="en-AU" sz="800" dirty="0">
                <a:solidFill>
                  <a:srgbClr val="1F497D"/>
                </a:solidFill>
                <a:latin typeface="Times New Roman" panose="02020603050405020304" pitchFamily="18" charset="0"/>
              </a:rPr>
              <a:t>        </a:t>
            </a:r>
            <a:r>
              <a:rPr lang="en-AU" dirty="0">
                <a:solidFill>
                  <a:srgbClr val="1F497D"/>
                </a:solidFill>
                <a:latin typeface="Calibri" panose="020F0502020204030204" pitchFamily="34" charset="0"/>
              </a:rPr>
              <a:t>Assumes typical TOA radiance at 42 degrees SZA from Zia Ahmad (2012);</a:t>
            </a:r>
            <a:endParaRPr lang="en-AU" sz="2000" dirty="0">
              <a:solidFill>
                <a:srgbClr val="222222"/>
              </a:solidFill>
              <a:latin typeface="Times New Roman" panose="02020603050405020304" pitchFamily="18" charset="0"/>
            </a:endParaRPr>
          </a:p>
          <a:p>
            <a:pPr marL="457200" marR="0" algn="l">
              <a:spcBef>
                <a:spcPts val="0"/>
              </a:spcBef>
              <a:spcAft>
                <a:spcPts val="0"/>
              </a:spcAft>
            </a:pPr>
            <a:r>
              <a:rPr lang="en-AU" dirty="0">
                <a:solidFill>
                  <a:srgbClr val="1F497D"/>
                </a:solidFill>
                <a:latin typeface="Calibri" panose="020F0502020204030204" pitchFamily="34" charset="0"/>
              </a:rPr>
              <a:t>-</a:t>
            </a:r>
            <a:r>
              <a:rPr lang="en-AU" sz="800" dirty="0">
                <a:solidFill>
                  <a:srgbClr val="1F497D"/>
                </a:solidFill>
                <a:latin typeface="Times New Roman" panose="02020603050405020304" pitchFamily="18" charset="0"/>
              </a:rPr>
              <a:t>        </a:t>
            </a:r>
            <a:r>
              <a:rPr lang="en-AU" dirty="0">
                <a:solidFill>
                  <a:srgbClr val="1F497D"/>
                </a:solidFill>
                <a:latin typeface="Calibri" panose="020F0502020204030204" pitchFamily="34" charset="0"/>
              </a:rPr>
              <a:t>a 30 cm aperture for the fore optics.</a:t>
            </a:r>
            <a:endParaRPr lang="en-AU" sz="2000" b="0" i="0" dirty="0">
              <a:solidFill>
                <a:srgbClr val="222222"/>
              </a:solidFill>
              <a:effectLst/>
              <a:latin typeface="Times New Roman" panose="02020603050405020304" pitchFamily="18" charset="0"/>
            </a:endParaRPr>
          </a:p>
        </p:txBody>
      </p:sp>
    </p:spTree>
    <p:extLst>
      <p:ext uri="{BB962C8B-B14F-4D97-AF65-F5344CB8AC3E}">
        <p14:creationId xmlns:p14="http://schemas.microsoft.com/office/powerpoint/2010/main" val="330572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pPr marL="0" lvl="0" indent="0">
              <a:buNone/>
            </a:pPr>
            <a:r>
              <a:rPr lang="en-US" sz="1800" dirty="0"/>
              <a:t>Society needs detection, assessment and monitoring of aquatic ecosystems </a:t>
            </a:r>
            <a:r>
              <a:rPr lang="en-US" sz="1800" dirty="0" smtClean="0"/>
              <a:t>:</a:t>
            </a:r>
          </a:p>
          <a:p>
            <a:pPr marL="0" lvl="0" indent="0">
              <a:buNone/>
            </a:pPr>
            <a:r>
              <a:rPr lang="en-US" sz="1800" dirty="0" smtClean="0"/>
              <a:t>UN SDG’s </a:t>
            </a:r>
            <a:r>
              <a:rPr lang="en-US" sz="1800" dirty="0"/>
              <a:t>6, 14 and 15 contain aquatic ecosystem variables </a:t>
            </a:r>
            <a:r>
              <a:rPr lang="en-US" sz="1800" dirty="0" smtClean="0"/>
              <a:t>specifically.</a:t>
            </a:r>
            <a:endParaRPr lang="en-US" sz="1800" dirty="0"/>
          </a:p>
          <a:p>
            <a:pPr marL="0" lvl="0" indent="0">
              <a:buNone/>
            </a:pPr>
            <a:r>
              <a:rPr lang="en-US" sz="1800" dirty="0"/>
              <a:t>Coral reefs, seagrasses, macro-algae, macrophytes (freshwater) could all possibly be measured with a fixed set of multispectral bands for each separate application</a:t>
            </a:r>
          </a:p>
          <a:p>
            <a:pPr marL="0" indent="0">
              <a:buNone/>
            </a:pPr>
            <a:r>
              <a:rPr lang="en-US" sz="1800" dirty="0" smtClean="0"/>
              <a:t>However…..</a:t>
            </a:r>
            <a:endParaRPr lang="en-US" sz="1800" dirty="0"/>
          </a:p>
          <a:p>
            <a:r>
              <a:rPr lang="en-US" sz="1800" dirty="0"/>
              <a:t>When measuring optically active water constituents over large ranges (optically deep water case) and needing to measure the substratum/benthic spectra through a water column (optical shallow water case), there is not one specific multispectral band set that will be able to do it all- </a:t>
            </a:r>
            <a:r>
              <a:rPr lang="en-US" sz="1800" b="1" dirty="0"/>
              <a:t>strong indication imaging spectrometry will be required</a:t>
            </a:r>
            <a:r>
              <a:rPr lang="en-US" sz="1800" dirty="0"/>
              <a:t>.</a:t>
            </a:r>
          </a:p>
          <a:p>
            <a:pPr marL="0" indent="0">
              <a:buNone/>
            </a:pPr>
            <a:r>
              <a:rPr lang="en-US" sz="1800" dirty="0" smtClean="0"/>
              <a:t>On the other hand …..</a:t>
            </a:r>
            <a:endParaRPr lang="en-US" sz="1800" dirty="0"/>
          </a:p>
          <a:p>
            <a:r>
              <a:rPr lang="en-US" sz="1800" dirty="0"/>
              <a:t>By augmenting planned </a:t>
            </a:r>
            <a:r>
              <a:rPr lang="en-US" sz="1800" b="1" dirty="0"/>
              <a:t>land </a:t>
            </a:r>
            <a:r>
              <a:rPr lang="en-US" sz="1800" b="1" dirty="0" smtClean="0"/>
              <a:t>sensors spectrally</a:t>
            </a:r>
            <a:r>
              <a:rPr lang="en-US" sz="1800" dirty="0" smtClean="0"/>
              <a:t> or </a:t>
            </a:r>
            <a:r>
              <a:rPr lang="en-US" sz="1800" b="1" dirty="0"/>
              <a:t>ocean sensors </a:t>
            </a:r>
            <a:r>
              <a:rPr lang="en-US" sz="1800" b="1" dirty="0" smtClean="0"/>
              <a:t>spatially</a:t>
            </a:r>
            <a:r>
              <a:rPr lang="en-US" sz="1800" dirty="0"/>
              <a:t>, cost-effective solutions for observing aquatic ecosystems could be achieved. </a:t>
            </a:r>
            <a:r>
              <a:rPr lang="en-US" sz="1800" dirty="0" smtClean="0"/>
              <a:t>	</a:t>
            </a:r>
            <a:endParaRPr lang="en-US" sz="1800"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2" name="TextBox 1"/>
          <p:cNvSpPr txBox="1"/>
          <p:nvPr/>
        </p:nvSpPr>
        <p:spPr>
          <a:xfrm>
            <a:off x="1767840" y="188180"/>
            <a:ext cx="5808639"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lgn="l" rtl="0" latinLnBrk="1" hangingPunct="0"/>
            <a:r>
              <a:rPr lang="en-US" sz="2400" dirty="0">
                <a:solidFill>
                  <a:srgbClr val="FFFFFF"/>
                </a:solidFill>
              </a:rPr>
              <a:t>CEOS Report </a:t>
            </a:r>
          </a:p>
          <a:p>
            <a:pPr lvl="0" algn="l" rtl="0" latinLnBrk="1" hangingPunct="0"/>
            <a:r>
              <a:rPr lang="en-US" sz="2400" dirty="0">
                <a:solidFill>
                  <a:srgbClr val="FFFFFF"/>
                </a:solidFill>
              </a:rPr>
              <a:t> “Feasibility Study Imaging Spectrometer”:</a:t>
            </a:r>
          </a:p>
          <a:p>
            <a:pPr marL="0" marR="0" indent="0" algn="l" defTabSz="457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320448435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1600" dirty="0"/>
              <a:t>CEOS </a:t>
            </a:r>
            <a:r>
              <a:rPr lang="en-US" sz="1600" dirty="0" smtClean="0"/>
              <a:t>acknowledges </a:t>
            </a:r>
            <a:r>
              <a:rPr lang="en-US" sz="1600" dirty="0"/>
              <a:t>that this report has properly defined essential inland and near-coastal and benthic habitat variables including an assessment of relative priority, linked to defined economic, social and environmental benefits.</a:t>
            </a:r>
          </a:p>
          <a:p>
            <a:pPr marL="0" indent="0">
              <a:buNone/>
            </a:pPr>
            <a:r>
              <a:rPr lang="en-US" sz="1600" dirty="0"/>
              <a:t> </a:t>
            </a:r>
          </a:p>
          <a:p>
            <a:r>
              <a:rPr lang="en-US" sz="1600" dirty="0"/>
              <a:t>CEOS acknowledges there has been a gap till now in designing EO systems for land and oceans – the gap being the non-oceanic aquatic ecosystems from freshwater to coral reefs. That current and planned global missions (land and ocean) are not adequate for these (non-oceanic) aquatic ecosystems  (with the exception of aquatic ecosystem optically deep water bodies larger than a few square kilometers as they can be observed using the new generation of coastal ocean </a:t>
            </a:r>
            <a:r>
              <a:rPr lang="en-US" sz="1600" dirty="0" err="1"/>
              <a:t>colour</a:t>
            </a:r>
            <a:r>
              <a:rPr lang="en-US" sz="1600" dirty="0"/>
              <a:t> sensors).</a:t>
            </a:r>
          </a:p>
          <a:p>
            <a:endParaRPr lang="en-US" sz="1600" dirty="0"/>
          </a:p>
          <a:p>
            <a:r>
              <a:rPr lang="en-US" sz="1600" dirty="0"/>
              <a:t>CEOS agrees that </a:t>
            </a:r>
            <a:r>
              <a:rPr lang="en-US" sz="1600" dirty="0" smtClean="0"/>
              <a:t>dedicated </a:t>
            </a:r>
            <a:r>
              <a:rPr lang="en-US" sz="1600" dirty="0"/>
              <a:t>sensors for this important societal and environmental benefit area should be considered in future land and ocean sensor design specifications and that these (non-ocean) aquatic ecosystems requirements be considered when proposing or designing new sensors.</a:t>
            </a:r>
          </a:p>
          <a:p>
            <a:endParaRPr lang="en-US" dirty="0"/>
          </a:p>
        </p:txBody>
      </p:sp>
      <p:sp>
        <p:nvSpPr>
          <p:cNvPr id="3" name="Rectangle 2"/>
          <p:cNvSpPr/>
          <p:nvPr/>
        </p:nvSpPr>
        <p:spPr>
          <a:xfrm>
            <a:off x="2310008" y="152400"/>
            <a:ext cx="5005192" cy="523220"/>
          </a:xfrm>
          <a:prstGeom prst="rect">
            <a:avLst/>
          </a:prstGeom>
        </p:spPr>
        <p:txBody>
          <a:bodyPr wrap="square">
            <a:spAutoFit/>
          </a:bodyPr>
          <a:lstStyle/>
          <a:p>
            <a:pPr lvl="0" algn="l" rtl="0" latinLnBrk="1" hangingPunct="0"/>
            <a:r>
              <a:rPr lang="en-US" sz="2800" dirty="0" smtClean="0">
                <a:solidFill>
                  <a:srgbClr val="FFFFFF"/>
                </a:solidFill>
              </a:rPr>
              <a:t>For CEOS Consideration </a:t>
            </a:r>
            <a:endParaRPr lang="en-US" sz="2800" dirty="0">
              <a:solidFill>
                <a:srgbClr val="FFFFFF"/>
              </a:solidFill>
            </a:endParaRPr>
          </a:p>
        </p:txBody>
      </p:sp>
    </p:spTree>
    <p:extLst>
      <p:ext uri="{BB962C8B-B14F-4D97-AF65-F5344CB8AC3E}">
        <p14:creationId xmlns:p14="http://schemas.microsoft.com/office/powerpoint/2010/main" val="51744945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1600" dirty="0"/>
              <a:t>This dedicated satellite sensor designed for (non-oceanic) aquatic ecosystems can provide significant added value in comparison to other existing and planned satellite systems, and serve relevant requirements, including benefits to the society and social impacts and benefits to relevant science questions. </a:t>
            </a:r>
          </a:p>
          <a:p>
            <a:endParaRPr lang="en-US" sz="1600" dirty="0"/>
          </a:p>
          <a:p>
            <a:r>
              <a:rPr lang="en-US" sz="1600" dirty="0"/>
              <a:t>The required public funded investments of such a mission need to be in balance with the expected socio-economic and environmental outcomes. The system shall not conflict with actual or foreseeable commercial investments into comparable satellite systems. It shall support the self-sustainable and demand driven market development of value added Earth observations (EO) services, and investments in complementary commercial systems and services, by closing data gaps. Therefore, a collaboration and alignment with related investment activities of the private sector needs to be considered.</a:t>
            </a:r>
          </a:p>
          <a:p>
            <a:endParaRPr lang="en-US" sz="1600" dirty="0"/>
          </a:p>
          <a:p>
            <a:r>
              <a:rPr lang="en-US" sz="1600" dirty="0"/>
              <a:t>CEOS notes that funding for dedicated missions, or for enhancing or adapting mission designs, is a decision for individual agencies and governments</a:t>
            </a:r>
            <a:r>
              <a:rPr lang="en-US" sz="1600" dirty="0" smtClean="0"/>
              <a:t>.</a:t>
            </a:r>
            <a:endParaRPr lang="en-US" sz="1600" dirty="0"/>
          </a:p>
        </p:txBody>
      </p:sp>
      <p:sp>
        <p:nvSpPr>
          <p:cNvPr id="3" name="Rectangle 2"/>
          <p:cNvSpPr/>
          <p:nvPr/>
        </p:nvSpPr>
        <p:spPr>
          <a:xfrm>
            <a:off x="2310008" y="152400"/>
            <a:ext cx="5005192" cy="523220"/>
          </a:xfrm>
          <a:prstGeom prst="rect">
            <a:avLst/>
          </a:prstGeom>
        </p:spPr>
        <p:txBody>
          <a:bodyPr wrap="square">
            <a:spAutoFit/>
          </a:bodyPr>
          <a:lstStyle/>
          <a:p>
            <a:pPr lvl="0" algn="l" rtl="0" latinLnBrk="1" hangingPunct="0"/>
            <a:r>
              <a:rPr lang="en-US" sz="2800" dirty="0" smtClean="0">
                <a:solidFill>
                  <a:srgbClr val="FFFFFF"/>
                </a:solidFill>
              </a:rPr>
              <a:t>CEOS Considerations (Cont</a:t>
            </a:r>
            <a:r>
              <a:rPr lang="en-US" sz="2800" dirty="0" smtClean="0">
                <a:solidFill>
                  <a:srgbClr val="FFFFFF"/>
                </a:solidFill>
              </a:rPr>
              <a:t>.)</a:t>
            </a:r>
            <a:endParaRPr lang="en-US" sz="2800" dirty="0">
              <a:solidFill>
                <a:srgbClr val="FFFFFF"/>
              </a:solidFill>
            </a:endParaRPr>
          </a:p>
        </p:txBody>
      </p:sp>
    </p:spTree>
    <p:extLst>
      <p:ext uri="{BB962C8B-B14F-4D97-AF65-F5344CB8AC3E}">
        <p14:creationId xmlns:p14="http://schemas.microsoft.com/office/powerpoint/2010/main" val="376543424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sz="1600" dirty="0" smtClean="0"/>
              <a:t>Report Final Draft Published </a:t>
            </a:r>
            <a:r>
              <a:rPr lang="en-US" sz="1600" dirty="0" smtClean="0"/>
              <a:t>– </a:t>
            </a:r>
            <a:r>
              <a:rPr lang="en-US" sz="1600" dirty="0" smtClean="0"/>
              <a:t>Oct 2017</a:t>
            </a:r>
            <a:r>
              <a:rPr lang="en-US" sz="1600" dirty="0"/>
              <a:t> </a:t>
            </a:r>
          </a:p>
          <a:p>
            <a:endParaRPr lang="en-US" sz="1600" dirty="0"/>
          </a:p>
          <a:p>
            <a:r>
              <a:rPr lang="en-US" sz="1600" dirty="0" smtClean="0"/>
              <a:t>Report Distributed throughout CEOS for reference and </a:t>
            </a:r>
            <a:r>
              <a:rPr lang="en-US" sz="1600" dirty="0" smtClean="0"/>
              <a:t>review (Oct 2017 – Feb 2018):</a:t>
            </a:r>
            <a:endParaRPr lang="en-US" sz="1600" dirty="0" smtClean="0"/>
          </a:p>
          <a:p>
            <a:pPr marL="0" indent="0">
              <a:buNone/>
            </a:pPr>
            <a:endParaRPr lang="en-US" sz="1600" dirty="0" smtClean="0"/>
          </a:p>
          <a:p>
            <a:pPr marL="0" indent="0">
              <a:buNone/>
            </a:pPr>
            <a:r>
              <a:rPr lang="en-US" sz="1600" dirty="0"/>
              <a:t>	</a:t>
            </a:r>
            <a:r>
              <a:rPr lang="en-US" sz="1600" dirty="0" smtClean="0"/>
              <a:t>1</a:t>
            </a:r>
            <a:r>
              <a:rPr lang="en-US" sz="1600" dirty="0"/>
              <a:t>. To identify any issues or items of </a:t>
            </a:r>
            <a:r>
              <a:rPr lang="en-US" sz="1600" dirty="0" smtClean="0"/>
              <a:t>concern</a:t>
            </a:r>
            <a:r>
              <a:rPr lang="en-US" sz="1600" dirty="0"/>
              <a:t/>
            </a:r>
            <a:br>
              <a:rPr lang="en-US" sz="1600" dirty="0"/>
            </a:br>
            <a:r>
              <a:rPr lang="en-US" sz="1600" dirty="0" smtClean="0"/>
              <a:t>	</a:t>
            </a:r>
          </a:p>
          <a:p>
            <a:pPr marL="0" indent="0">
              <a:buNone/>
            </a:pPr>
            <a:r>
              <a:rPr lang="en-US" sz="1600" dirty="0"/>
              <a:t>	</a:t>
            </a:r>
            <a:r>
              <a:rPr lang="en-US" sz="1600" dirty="0" smtClean="0"/>
              <a:t>2</a:t>
            </a:r>
            <a:r>
              <a:rPr lang="en-US" sz="1600" dirty="0"/>
              <a:t>. To provide feedback on how they may feed the report into their future activities (particularly OCR-VC and LSI-VC</a:t>
            </a:r>
            <a:r>
              <a:rPr lang="en-US" sz="1600" dirty="0" smtClean="0"/>
              <a:t>)</a:t>
            </a:r>
          </a:p>
          <a:p>
            <a:pPr marL="0" indent="0">
              <a:buNone/>
            </a:pPr>
            <a:endParaRPr lang="en-US" sz="1600" dirty="0" smtClean="0"/>
          </a:p>
          <a:p>
            <a:pPr marL="0" indent="0">
              <a:buNone/>
            </a:pPr>
            <a:r>
              <a:rPr lang="en-US" sz="1600" dirty="0" smtClean="0"/>
              <a:t>	3. To help inform missions in the planning stage . </a:t>
            </a:r>
            <a:endParaRPr lang="en-US" sz="1600" dirty="0" smtClean="0"/>
          </a:p>
          <a:p>
            <a:pPr marL="0" indent="0">
              <a:buNone/>
            </a:pPr>
            <a:endParaRPr lang="en-US" sz="1600" dirty="0"/>
          </a:p>
          <a:p>
            <a:r>
              <a:rPr lang="en-US" sz="1600" dirty="0" smtClean="0"/>
              <a:t>Reconciliation of CEOS Comments and Finalize Report (mid-March 2018)</a:t>
            </a:r>
            <a:endParaRPr lang="en-US" sz="1600" dirty="0"/>
          </a:p>
          <a:p>
            <a:endParaRPr lang="en-US" sz="1600" dirty="0" smtClean="0"/>
          </a:p>
          <a:p>
            <a:r>
              <a:rPr lang="en-US" sz="1600" dirty="0" smtClean="0"/>
              <a:t>Decisional </a:t>
            </a:r>
            <a:r>
              <a:rPr lang="en-US" sz="1600" dirty="0" smtClean="0"/>
              <a:t>action for SIT-33 </a:t>
            </a:r>
            <a:r>
              <a:rPr lang="en-US" sz="1600" dirty="0" smtClean="0"/>
              <a:t>for endorsement of report (as a CEOS Report)</a:t>
            </a:r>
            <a:endParaRPr lang="en-US" sz="1600" dirty="0"/>
          </a:p>
        </p:txBody>
      </p:sp>
      <p:sp>
        <p:nvSpPr>
          <p:cNvPr id="3" name="Rectangle 2"/>
          <p:cNvSpPr/>
          <p:nvPr/>
        </p:nvSpPr>
        <p:spPr>
          <a:xfrm>
            <a:off x="2310008" y="152400"/>
            <a:ext cx="5005192" cy="523220"/>
          </a:xfrm>
          <a:prstGeom prst="rect">
            <a:avLst/>
          </a:prstGeom>
        </p:spPr>
        <p:txBody>
          <a:bodyPr wrap="square">
            <a:spAutoFit/>
          </a:bodyPr>
          <a:lstStyle/>
          <a:p>
            <a:pPr lvl="0" algn="l" rtl="0" latinLnBrk="1" hangingPunct="0"/>
            <a:r>
              <a:rPr lang="en-US" sz="2800" dirty="0" smtClean="0">
                <a:solidFill>
                  <a:srgbClr val="FFFFFF"/>
                </a:solidFill>
              </a:rPr>
              <a:t>Proposed Timeline</a:t>
            </a:r>
            <a:endParaRPr lang="en-US" sz="2800" dirty="0">
              <a:solidFill>
                <a:srgbClr val="FFFFFF"/>
              </a:solidFill>
            </a:endParaRPr>
          </a:p>
        </p:txBody>
      </p:sp>
    </p:spTree>
    <p:extLst>
      <p:ext uri="{BB962C8B-B14F-4D97-AF65-F5344CB8AC3E}">
        <p14:creationId xmlns:p14="http://schemas.microsoft.com/office/powerpoint/2010/main" val="68218735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19</a:t>
            </a:fld>
            <a:endParaRPr lang="en-US" dirty="0"/>
          </a:p>
        </p:txBody>
      </p:sp>
      <p:pic>
        <p:nvPicPr>
          <p:cNvPr id="4" name="Content Placeholder 3"/>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384300" y="1600200"/>
            <a:ext cx="6299200" cy="4724400"/>
          </a:xfrm>
        </p:spPr>
      </p:pic>
      <p:sp>
        <p:nvSpPr>
          <p:cNvPr id="5" name="Rectangle 4"/>
          <p:cNvSpPr/>
          <p:nvPr/>
        </p:nvSpPr>
        <p:spPr>
          <a:xfrm>
            <a:off x="3505200" y="304800"/>
            <a:ext cx="1803699" cy="523220"/>
          </a:xfrm>
          <a:prstGeom prst="rect">
            <a:avLst/>
          </a:prstGeom>
        </p:spPr>
        <p:txBody>
          <a:bodyPr wrap="none">
            <a:spAutoFit/>
          </a:bodyPr>
          <a:lstStyle/>
          <a:p>
            <a:pPr lvl="0" algn="l" rtl="0" latinLnBrk="1" hangingPunct="0"/>
            <a:r>
              <a:rPr lang="en-US" sz="2800" dirty="0" smtClean="0">
                <a:solidFill>
                  <a:srgbClr val="FFFFFF"/>
                </a:solidFill>
              </a:rPr>
              <a:t>Questions</a:t>
            </a:r>
            <a:endParaRPr lang="en-US" sz="2800" dirty="0">
              <a:solidFill>
                <a:srgbClr val="FFFFFF"/>
              </a:solidFill>
            </a:endParaRPr>
          </a:p>
        </p:txBody>
      </p:sp>
    </p:spTree>
    <p:extLst>
      <p:ext uri="{BB962C8B-B14F-4D97-AF65-F5344CB8AC3E}">
        <p14:creationId xmlns:p14="http://schemas.microsoft.com/office/powerpoint/2010/main" val="93281073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lvl="0"/>
            <a:fld id="{86CB4B4D-7CA3-9044-876B-883B54F8677D}" type="slidenum">
              <a:rPr lang="en-US" smtClean="0"/>
              <a:pPr lvl="0"/>
              <a:t>2</a:t>
            </a:fld>
            <a:endParaRPr lang="en-US"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5105400" y="1676400"/>
            <a:ext cx="3551921" cy="4724400"/>
          </a:xfrm>
        </p:spPr>
      </p:pic>
      <p:sp>
        <p:nvSpPr>
          <p:cNvPr id="7" name="TextBox 6"/>
          <p:cNvSpPr txBox="1"/>
          <p:nvPr/>
        </p:nvSpPr>
        <p:spPr>
          <a:xfrm>
            <a:off x="355600" y="1325281"/>
            <a:ext cx="4572000" cy="58169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Tx/>
              <a:buChar char="-"/>
              <a:tabLst/>
            </a:pPr>
            <a:r>
              <a:rPr kumimoji="0" lang="en-US" sz="1800" b="0" i="0" u="none" strike="noStrike" cap="none" spc="0" normalizeH="0" baseline="0" dirty="0" smtClean="0">
                <a:ln>
                  <a:noFill/>
                </a:ln>
                <a:solidFill>
                  <a:srgbClr val="002569"/>
                </a:solidFill>
                <a:effectLst/>
                <a:uFillTx/>
              </a:rPr>
              <a:t>Report is in </a:t>
            </a:r>
            <a:r>
              <a:rPr kumimoji="0" lang="en-US" sz="1800" b="1" i="0" u="none" strike="noStrike" cap="none" spc="0" normalizeH="0" baseline="0" dirty="0" smtClean="0">
                <a:ln>
                  <a:noFill/>
                </a:ln>
                <a:solidFill>
                  <a:srgbClr val="002569"/>
                </a:solidFill>
                <a:effectLst/>
                <a:uFillTx/>
              </a:rPr>
              <a:t>Final Draft </a:t>
            </a:r>
            <a:r>
              <a:rPr kumimoji="0" lang="en-US" sz="1800" b="0" i="0" u="none" strike="noStrike" cap="none" spc="0" normalizeH="0" baseline="0" dirty="0" smtClean="0">
                <a:ln>
                  <a:noFill/>
                </a:ln>
                <a:solidFill>
                  <a:srgbClr val="002569"/>
                </a:solidFill>
                <a:effectLst/>
                <a:uFillTx/>
              </a:rPr>
              <a:t>thanks to the            considerable efforts of the writing team:</a:t>
            </a:r>
          </a:p>
          <a:p>
            <a:pPr marL="285750" lvl="5" indent="-285750" algn="l" rtl="0" latinLnBrk="1" hangingPunct="0">
              <a:buFontTx/>
              <a:buChar char="-"/>
            </a:pPr>
            <a:endParaRPr lang="en-US" dirty="0" smtClean="0"/>
          </a:p>
          <a:p>
            <a:pPr lvl="7" indent="0" algn="l" rtl="0" latinLnBrk="1" hangingPunct="0"/>
            <a:r>
              <a:rPr lang="en-US" dirty="0" smtClean="0"/>
              <a:t>	</a:t>
            </a:r>
            <a:r>
              <a:rPr lang="en-US" dirty="0"/>
              <a:t>Arnold Dekker: </a:t>
            </a:r>
            <a:r>
              <a:rPr lang="en-US" sz="1600" dirty="0"/>
              <a:t>Honorary Science Fellow - </a:t>
            </a:r>
            <a:r>
              <a:rPr lang="en-US" sz="1600" dirty="0" smtClean="0"/>
              <a:t>				</a:t>
            </a:r>
            <a:r>
              <a:rPr lang="en-US" sz="1600" b="1" dirty="0" smtClean="0"/>
              <a:t>   CSIRO</a:t>
            </a:r>
          </a:p>
          <a:p>
            <a:pPr lvl="7" indent="0" algn="l" rtl="0" latinLnBrk="1" hangingPunct="0"/>
            <a:r>
              <a:rPr lang="en-US" sz="1600" dirty="0" smtClean="0"/>
              <a:t>        </a:t>
            </a:r>
            <a:r>
              <a:rPr lang="en-US" dirty="0" smtClean="0"/>
              <a:t>Peter </a:t>
            </a:r>
            <a:r>
              <a:rPr lang="en-US" dirty="0" err="1" smtClean="0"/>
              <a:t>Gege</a:t>
            </a:r>
            <a:r>
              <a:rPr lang="en-US" dirty="0" smtClean="0"/>
              <a:t>  - </a:t>
            </a:r>
            <a:r>
              <a:rPr lang="en-US" sz="1600" b="1" dirty="0" smtClean="0"/>
              <a:t>DLR</a:t>
            </a:r>
          </a:p>
          <a:p>
            <a:pPr lvl="7" indent="0" algn="l" rtl="0" latinLnBrk="1" hangingPunct="0"/>
            <a:r>
              <a:rPr lang="en-US" dirty="0"/>
              <a:t> </a:t>
            </a:r>
            <a:r>
              <a:rPr lang="en-US" dirty="0" smtClean="0"/>
              <a:t>      Nicole </a:t>
            </a:r>
            <a:r>
              <a:rPr lang="en-US" dirty="0" err="1" smtClean="0"/>
              <a:t>Pinnel</a:t>
            </a:r>
            <a:r>
              <a:rPr lang="en-US" dirty="0" smtClean="0"/>
              <a:t> </a:t>
            </a:r>
            <a:r>
              <a:rPr lang="en-US" dirty="0"/>
              <a:t>- </a:t>
            </a:r>
            <a:r>
              <a:rPr lang="en-US" sz="1600" b="1" dirty="0"/>
              <a:t>DLR</a:t>
            </a:r>
            <a:endParaRPr lang="en-US" sz="1600" dirty="0" smtClean="0"/>
          </a:p>
          <a:p>
            <a:pPr lvl="7" indent="0" algn="l" rtl="0" latinLnBrk="1" hangingPunct="0"/>
            <a:r>
              <a:rPr lang="en-US" dirty="0"/>
              <a:t> </a:t>
            </a:r>
            <a:r>
              <a:rPr lang="en-US" dirty="0" smtClean="0"/>
              <a:t>      Xavier </a:t>
            </a:r>
            <a:r>
              <a:rPr lang="en-US" dirty="0" err="1" smtClean="0"/>
              <a:t>Briottet</a:t>
            </a:r>
            <a:r>
              <a:rPr lang="en-US" dirty="0" smtClean="0"/>
              <a:t>  - </a:t>
            </a:r>
            <a:r>
              <a:rPr lang="en-US" sz="1600" dirty="0" smtClean="0"/>
              <a:t>France</a:t>
            </a:r>
          </a:p>
          <a:p>
            <a:pPr lvl="7" indent="0" algn="l" rtl="0" latinLnBrk="1" hangingPunct="0"/>
            <a:r>
              <a:rPr lang="en-US" dirty="0"/>
              <a:t> </a:t>
            </a:r>
            <a:r>
              <a:rPr lang="en-US" dirty="0" smtClean="0"/>
              <a:t>      </a:t>
            </a:r>
            <a:r>
              <a:rPr lang="en-US" dirty="0" err="1" smtClean="0"/>
              <a:t>Steef</a:t>
            </a:r>
            <a:r>
              <a:rPr lang="en-US" dirty="0" smtClean="0"/>
              <a:t> W,M, Peters - </a:t>
            </a:r>
            <a:r>
              <a:rPr lang="en-US" sz="1600" dirty="0" smtClean="0"/>
              <a:t>Netherlands</a:t>
            </a:r>
          </a:p>
          <a:p>
            <a:pPr lvl="7" indent="0" algn="l" rtl="0" latinLnBrk="1" hangingPunct="0"/>
            <a:r>
              <a:rPr lang="en-US" dirty="0"/>
              <a:t> </a:t>
            </a:r>
            <a:r>
              <a:rPr lang="en-US" dirty="0" smtClean="0"/>
              <a:t>      </a:t>
            </a:r>
            <a:r>
              <a:rPr lang="en-US" dirty="0" err="1" smtClean="0"/>
              <a:t>Sindy</a:t>
            </a:r>
            <a:r>
              <a:rPr lang="en-US" dirty="0" smtClean="0"/>
              <a:t> </a:t>
            </a:r>
            <a:r>
              <a:rPr lang="en-US" dirty="0" err="1" smtClean="0"/>
              <a:t>Sterckx</a:t>
            </a:r>
            <a:r>
              <a:rPr lang="en-US" dirty="0" smtClean="0"/>
              <a:t>  - </a:t>
            </a:r>
            <a:r>
              <a:rPr lang="en-US" sz="1600" dirty="0" smtClean="0"/>
              <a:t>Belgium</a:t>
            </a:r>
          </a:p>
          <a:p>
            <a:pPr lvl="7" indent="0" algn="l" rtl="0" latinLnBrk="1" hangingPunct="0"/>
            <a:r>
              <a:rPr lang="en-US" dirty="0"/>
              <a:t> </a:t>
            </a:r>
            <a:r>
              <a:rPr lang="en-US" dirty="0" smtClean="0"/>
              <a:t>      Kevin </a:t>
            </a:r>
            <a:r>
              <a:rPr lang="en-US" dirty="0" err="1" smtClean="0"/>
              <a:t>Turpie</a:t>
            </a:r>
            <a:r>
              <a:rPr lang="en-US" dirty="0" smtClean="0"/>
              <a:t> - </a:t>
            </a:r>
            <a:r>
              <a:rPr lang="en-US" sz="1600" b="1" dirty="0" smtClean="0"/>
              <a:t>NASA</a:t>
            </a:r>
          </a:p>
          <a:p>
            <a:pPr lvl="7" indent="0" algn="l" rtl="0" latinLnBrk="1" hangingPunct="0"/>
            <a:r>
              <a:rPr lang="en-US" dirty="0"/>
              <a:t> </a:t>
            </a:r>
            <a:r>
              <a:rPr lang="en-US" dirty="0" smtClean="0"/>
              <a:t>      Claudia </a:t>
            </a:r>
            <a:r>
              <a:rPr lang="en-US" dirty="0" err="1" smtClean="0"/>
              <a:t>Giardino</a:t>
            </a:r>
            <a:r>
              <a:rPr lang="en-US" dirty="0" smtClean="0"/>
              <a:t> - </a:t>
            </a:r>
            <a:r>
              <a:rPr lang="en-US" sz="1600" dirty="0" smtClean="0"/>
              <a:t>Ital</a:t>
            </a:r>
            <a:r>
              <a:rPr lang="en-US" dirty="0" smtClean="0"/>
              <a:t>y</a:t>
            </a:r>
          </a:p>
          <a:p>
            <a:pPr lvl="7" indent="0" algn="l" rtl="0" latinLnBrk="1" hangingPunct="0"/>
            <a:r>
              <a:rPr lang="en-US" dirty="0"/>
              <a:t> </a:t>
            </a:r>
            <a:r>
              <a:rPr lang="en-US" dirty="0" smtClean="0"/>
              <a:t>      Elizabeth Botha - </a:t>
            </a:r>
            <a:r>
              <a:rPr lang="en-US" sz="1600" b="1" dirty="0" smtClean="0"/>
              <a:t>CSIRO</a:t>
            </a:r>
          </a:p>
          <a:p>
            <a:pPr lvl="7" indent="0" algn="l" rtl="0" latinLnBrk="1" hangingPunct="0"/>
            <a:r>
              <a:rPr lang="en-US" dirty="0"/>
              <a:t> </a:t>
            </a:r>
            <a:r>
              <a:rPr lang="en-US" dirty="0" smtClean="0"/>
              <a:t>      </a:t>
            </a:r>
            <a:r>
              <a:rPr lang="en-US" dirty="0" err="1" smtClean="0"/>
              <a:t>Maycira</a:t>
            </a:r>
            <a:r>
              <a:rPr lang="en-US" dirty="0" smtClean="0"/>
              <a:t> Costa - </a:t>
            </a:r>
            <a:r>
              <a:rPr lang="en-US" sz="1600" dirty="0" smtClean="0"/>
              <a:t>Canada</a:t>
            </a:r>
          </a:p>
          <a:p>
            <a:pPr lvl="7" indent="0" algn="l" rtl="0" latinLnBrk="1" hangingPunct="0"/>
            <a:r>
              <a:rPr lang="en-US" dirty="0"/>
              <a:t> </a:t>
            </a:r>
            <a:r>
              <a:rPr lang="en-US" dirty="0" smtClean="0"/>
              <a:t>      Martin Bergeron - </a:t>
            </a:r>
            <a:r>
              <a:rPr lang="en-US" sz="1600" b="1" dirty="0" smtClean="0"/>
              <a:t>CSA</a:t>
            </a:r>
          </a:p>
          <a:p>
            <a:pPr lvl="7" indent="0" algn="l" rtl="0" latinLnBrk="1" hangingPunct="0"/>
            <a:r>
              <a:rPr lang="en-US" dirty="0"/>
              <a:t> </a:t>
            </a:r>
            <a:r>
              <a:rPr lang="en-US" dirty="0" smtClean="0"/>
              <a:t>      </a:t>
            </a:r>
            <a:r>
              <a:rPr lang="en-US" dirty="0" err="1" smtClean="0"/>
              <a:t>Nima</a:t>
            </a:r>
            <a:r>
              <a:rPr lang="en-US" dirty="0" smtClean="0"/>
              <a:t> </a:t>
            </a:r>
            <a:r>
              <a:rPr lang="en-US" dirty="0" err="1" smtClean="0"/>
              <a:t>Pahlevan</a:t>
            </a:r>
            <a:r>
              <a:rPr lang="en-US" dirty="0" smtClean="0"/>
              <a:t> - </a:t>
            </a:r>
            <a:r>
              <a:rPr lang="en-US" sz="1600" b="1" dirty="0" smtClean="0"/>
              <a:t>NASA</a:t>
            </a:r>
          </a:p>
          <a:p>
            <a:pPr lvl="7" indent="0" algn="l" rtl="0" latinLnBrk="1" hangingPunct="0"/>
            <a:r>
              <a:rPr lang="en-US" dirty="0"/>
              <a:t> </a:t>
            </a:r>
            <a:r>
              <a:rPr lang="en-US" dirty="0" smtClean="0"/>
              <a:t>      Thomas </a:t>
            </a:r>
            <a:r>
              <a:rPr lang="en-US" dirty="0" err="1" smtClean="0"/>
              <a:t>Heege</a:t>
            </a:r>
            <a:r>
              <a:rPr lang="en-US" dirty="0" smtClean="0"/>
              <a:t> - </a:t>
            </a:r>
            <a:r>
              <a:rPr lang="en-US" sz="1600" dirty="0" smtClean="0"/>
              <a:t>Germany</a:t>
            </a:r>
          </a:p>
          <a:p>
            <a:pPr lvl="7" indent="0" algn="l" rtl="0" latinLnBrk="1" hangingPunct="0"/>
            <a:r>
              <a:rPr lang="en-US" dirty="0"/>
              <a:t> </a:t>
            </a:r>
            <a:r>
              <a:rPr lang="en-US" dirty="0" smtClean="0"/>
              <a:t>      Andy Court - </a:t>
            </a:r>
            <a:r>
              <a:rPr lang="en-US" sz="1600" dirty="0" smtClean="0"/>
              <a:t>Netherlands</a:t>
            </a:r>
          </a:p>
          <a:p>
            <a:pPr lvl="7" indent="0" algn="l" rtl="0" latinLnBrk="1" hangingPunct="0"/>
            <a:r>
              <a:rPr lang="en-US" dirty="0" smtClean="0"/>
              <a:t>       Vittorio E. Brando - </a:t>
            </a:r>
            <a:r>
              <a:rPr lang="en-US" sz="1600" dirty="0" smtClean="0"/>
              <a:t>Italy</a:t>
            </a:r>
          </a:p>
          <a:p>
            <a:pPr lvl="7" indent="0" algn="l" rtl="0" latinLnBrk="1" hangingPunct="0"/>
            <a:endParaRPr lang="en-US" sz="1600" dirty="0" smtClean="0"/>
          </a:p>
          <a:p>
            <a:pPr lvl="7" indent="0" algn="l" rtl="0" latinLnBrk="1" hangingPunct="0"/>
            <a:endParaRPr lang="en-US" sz="1600" dirty="0" smtClean="0"/>
          </a:p>
        </p:txBody>
      </p:sp>
      <p:sp>
        <p:nvSpPr>
          <p:cNvPr id="8" name="Rectangle 7"/>
          <p:cNvSpPr/>
          <p:nvPr/>
        </p:nvSpPr>
        <p:spPr>
          <a:xfrm>
            <a:off x="2438400" y="355600"/>
            <a:ext cx="4408579" cy="461665"/>
          </a:xfrm>
          <a:prstGeom prst="rect">
            <a:avLst/>
          </a:prstGeom>
        </p:spPr>
        <p:txBody>
          <a:bodyPr wrap="none">
            <a:spAutoFit/>
          </a:bodyPr>
          <a:lstStyle/>
          <a:p>
            <a:pPr algn="l" rtl="0" latinLnBrk="1" hangingPunct="0"/>
            <a:r>
              <a:rPr lang="en-AU" sz="2400" dirty="0" smtClean="0">
                <a:solidFill>
                  <a:srgbClr val="FFFFFF"/>
                </a:solidFill>
              </a:rPr>
              <a:t>Status </a:t>
            </a:r>
            <a:r>
              <a:rPr lang="en-AU" sz="2400" dirty="0">
                <a:solidFill>
                  <a:srgbClr val="FFFFFF"/>
                </a:solidFill>
              </a:rPr>
              <a:t>of the  Feasibility Study </a:t>
            </a:r>
            <a:endParaRPr lang="en-AU" sz="2400" dirty="0">
              <a:solidFill>
                <a:srgbClr val="FFFFFF"/>
              </a:solidFill>
            </a:endParaRPr>
          </a:p>
        </p:txBody>
      </p:sp>
    </p:spTree>
    <p:extLst>
      <p:ext uri="{BB962C8B-B14F-4D97-AF65-F5344CB8AC3E}">
        <p14:creationId xmlns:p14="http://schemas.microsoft.com/office/powerpoint/2010/main" val="136470473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pPr marL="0" indent="0">
              <a:buNone/>
            </a:pPr>
            <a:r>
              <a:rPr lang="en-US" b="1" dirty="0"/>
              <a:t>Three activities defined in this feasibility study:</a:t>
            </a:r>
          </a:p>
          <a:p>
            <a:pPr marL="457200" indent="-457200">
              <a:buFont typeface="+mj-lt"/>
              <a:buAutoNum type="arabicPeriod"/>
            </a:pPr>
            <a:r>
              <a:rPr lang="en-US" dirty="0" smtClean="0"/>
              <a:t>An assessment </a:t>
            </a:r>
            <a:r>
              <a:rPr lang="en-US" dirty="0"/>
              <a:t>of the </a:t>
            </a:r>
            <a:r>
              <a:rPr lang="en-US" b="1" dirty="0">
                <a:solidFill>
                  <a:srgbClr val="7030A0"/>
                </a:solidFill>
              </a:rPr>
              <a:t>benefits and technological difficulties </a:t>
            </a:r>
            <a:r>
              <a:rPr lang="en-US" dirty="0"/>
              <a:t>of designing a </a:t>
            </a:r>
            <a:r>
              <a:rPr lang="en-US" b="1" dirty="0" smtClean="0">
                <a:solidFill>
                  <a:srgbClr val="7030A0"/>
                </a:solidFill>
              </a:rPr>
              <a:t>global satellite </a:t>
            </a:r>
            <a:r>
              <a:rPr lang="en-US" b="1" dirty="0">
                <a:solidFill>
                  <a:srgbClr val="7030A0"/>
                </a:solidFill>
              </a:rPr>
              <a:t>mission focused on inland, estuarine, deltaic and near coastal waters </a:t>
            </a:r>
            <a:r>
              <a:rPr lang="en-US" dirty="0"/>
              <a:t>- as well as mapping macrophytes, macro-algae, seagrasses and coral reefs and shallow water bathymetry-  at significantly higher spatial resolution than 250m.</a:t>
            </a:r>
          </a:p>
          <a:p>
            <a:pPr marL="457200" indent="-457200">
              <a:buFont typeface="+mj-lt"/>
              <a:buAutoNum type="arabicPeriod"/>
            </a:pPr>
            <a:r>
              <a:rPr lang="en-US" dirty="0"/>
              <a:t>To examine threshold and baseline </a:t>
            </a:r>
            <a:r>
              <a:rPr lang="en-US" b="1" dirty="0">
                <a:solidFill>
                  <a:srgbClr val="7030A0"/>
                </a:solidFill>
              </a:rPr>
              <a:t>observation requirements </a:t>
            </a:r>
            <a:r>
              <a:rPr lang="en-US" dirty="0"/>
              <a:t>for sensors suitable for aquatic </a:t>
            </a:r>
            <a:r>
              <a:rPr lang="en-US" dirty="0" smtClean="0"/>
              <a:t>ecosystems </a:t>
            </a:r>
            <a:r>
              <a:rPr lang="en-US" dirty="0"/>
              <a:t>to inform CEOS Agencies </a:t>
            </a:r>
            <a:endParaRPr lang="en-US" dirty="0" smtClean="0"/>
          </a:p>
          <a:p>
            <a:pPr marL="457200" indent="-457200">
              <a:buFont typeface="+mj-lt"/>
              <a:buAutoNum type="arabicPeriod"/>
            </a:pPr>
            <a:r>
              <a:rPr lang="en-US" dirty="0" smtClean="0"/>
              <a:t>That </a:t>
            </a:r>
            <a:r>
              <a:rPr lang="en-US" dirty="0"/>
              <a:t>the GEO Water community </a:t>
            </a:r>
            <a:r>
              <a:rPr lang="en-US" b="1" dirty="0">
                <a:solidFill>
                  <a:srgbClr val="7030A0"/>
                </a:solidFill>
              </a:rPr>
              <a:t>define inland and near-coastal water quality and benthic habitat essential variables</a:t>
            </a:r>
            <a:r>
              <a:rPr lang="en-US" dirty="0"/>
              <a:t>, including an assessment of relative priority, linked to defined economic, social and environmental benefits. This information would be of great value in informing investment decisions.</a:t>
            </a:r>
            <a:endParaRPr lang="en-AU" dirty="0"/>
          </a:p>
          <a:p>
            <a:pPr marL="457200" indent="-457200">
              <a:buFont typeface="+mj-lt"/>
              <a:buAutoNum type="arabicPeriod"/>
            </a:pPr>
            <a:endParaRPr lang="en-AU" dirty="0"/>
          </a:p>
          <a:p>
            <a:endParaRPr lang="en-AU" dirty="0"/>
          </a:p>
          <a:p>
            <a:pPr lvl="0"/>
            <a:endParaRPr lang="en-US"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4" name="TextBox 3"/>
          <p:cNvSpPr txBox="1"/>
          <p:nvPr/>
        </p:nvSpPr>
        <p:spPr>
          <a:xfrm>
            <a:off x="1905000" y="73880"/>
            <a:ext cx="6473886"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a:ln>
                  <a:noFill/>
                </a:ln>
                <a:solidFill>
                  <a:srgbClr val="FFFFFF"/>
                </a:solidFill>
                <a:effectLst/>
                <a:uFillTx/>
              </a:rPr>
              <a:t>Scope of the  Feasibility Study </a:t>
            </a:r>
          </a:p>
          <a:p>
            <a:pPr marL="0" marR="0" indent="0" algn="l"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a:ln>
                  <a:noFill/>
                </a:ln>
                <a:solidFill>
                  <a:srgbClr val="FFFFFF"/>
                </a:solidFill>
                <a:effectLst/>
                <a:uFillTx/>
              </a:rPr>
              <a:t>Imaging Spectrometer  for Aquatic </a:t>
            </a:r>
            <a:r>
              <a:rPr kumimoji="0" lang="en-AU" sz="2400" b="0" i="0" u="none" strike="noStrike" cap="none" spc="0" normalizeH="0" baseline="0" dirty="0" smtClean="0">
                <a:ln>
                  <a:noFill/>
                </a:ln>
                <a:solidFill>
                  <a:srgbClr val="FFFFFF"/>
                </a:solidFill>
                <a:effectLst/>
                <a:uFillTx/>
              </a:rPr>
              <a:t>Ecosystems</a:t>
            </a: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3959285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10"/>
          </p:nvPr>
        </p:nvSpPr>
        <p:spPr>
          <a:xfrm>
            <a:off x="304800" y="1447800"/>
            <a:ext cx="8333680" cy="4724400"/>
          </a:xfrm>
        </p:spPr>
        <p:txBody>
          <a:bodyPr/>
          <a:lstStyle/>
          <a:p>
            <a:pPr marL="457200" indent="-457200">
              <a:buFont typeface="+mj-lt"/>
              <a:buAutoNum type="arabicPeriod"/>
            </a:pPr>
            <a:r>
              <a:rPr lang="en-US" dirty="0" smtClean="0"/>
              <a:t>Background</a:t>
            </a:r>
            <a:endParaRPr lang="en-US" dirty="0"/>
          </a:p>
          <a:p>
            <a:pPr marL="457200" indent="-457200">
              <a:buFont typeface="+mj-lt"/>
              <a:buAutoNum type="arabicPeriod"/>
            </a:pPr>
            <a:r>
              <a:rPr lang="en-US" dirty="0" smtClean="0"/>
              <a:t>Science and Applications Driving Sensor Specifications</a:t>
            </a:r>
          </a:p>
          <a:p>
            <a:pPr marL="426027" lvl="1" indent="0">
              <a:buNone/>
            </a:pPr>
            <a:r>
              <a:rPr lang="en-US" dirty="0" smtClean="0"/>
              <a:t>- </a:t>
            </a:r>
            <a:r>
              <a:rPr lang="en-US" sz="1600" dirty="0" smtClean="0"/>
              <a:t>Inland waters, wetlands, transition zones, shallow coastal ecosystems, shallow water bathymetry, air-water interface</a:t>
            </a:r>
            <a:endParaRPr lang="en-US" sz="1600" dirty="0" smtClean="0"/>
          </a:p>
          <a:p>
            <a:pPr marL="457200" indent="-457200">
              <a:buFont typeface="+mj-lt"/>
              <a:buAutoNum type="arabicPeriod"/>
            </a:pPr>
            <a:r>
              <a:rPr lang="en-US" dirty="0" smtClean="0"/>
              <a:t>Platform Requirements and Mission Design</a:t>
            </a:r>
          </a:p>
          <a:p>
            <a:pPr marL="426027" lvl="1" indent="0">
              <a:buNone/>
            </a:pPr>
            <a:r>
              <a:rPr lang="en-US" dirty="0"/>
              <a:t>- </a:t>
            </a:r>
            <a:r>
              <a:rPr lang="en-US" sz="1600" dirty="0" smtClean="0"/>
              <a:t>considerations, instrument characteristics, </a:t>
            </a:r>
            <a:r>
              <a:rPr lang="en-US" sz="1600" dirty="0" err="1" smtClean="0"/>
              <a:t>cal</a:t>
            </a:r>
            <a:r>
              <a:rPr lang="en-US" sz="1600" dirty="0" smtClean="0"/>
              <a:t>/</a:t>
            </a:r>
            <a:r>
              <a:rPr lang="en-US" sz="1600" dirty="0" err="1" smtClean="0"/>
              <a:t>val</a:t>
            </a:r>
            <a:endParaRPr lang="en-US" sz="1600" dirty="0"/>
          </a:p>
          <a:p>
            <a:pPr marL="457200" indent="-457200">
              <a:buFont typeface="+mj-lt"/>
              <a:buAutoNum type="arabicPeriod"/>
            </a:pPr>
            <a:r>
              <a:rPr lang="en-US" dirty="0" smtClean="0"/>
              <a:t>Aquatic Ecosystem Earth Observations Enabling Activities</a:t>
            </a:r>
          </a:p>
          <a:p>
            <a:pPr marL="426027" lvl="1" indent="0">
              <a:buNone/>
            </a:pPr>
            <a:r>
              <a:rPr lang="en-US" sz="1600" dirty="0"/>
              <a:t>- </a:t>
            </a:r>
            <a:r>
              <a:rPr lang="en-US" sz="1600" dirty="0" smtClean="0"/>
              <a:t>Atmospheric and air-water interface corrections, estimation of aquatic variables from water leaving radiance, in-situ measurements for algorithm parameterization, Instrumentation protocols and data collection strategies</a:t>
            </a:r>
            <a:endParaRPr lang="en-US" dirty="0" smtClean="0"/>
          </a:p>
          <a:p>
            <a:pPr marL="457200" indent="-457200">
              <a:buFont typeface="+mj-lt"/>
              <a:buAutoNum type="arabicPeriod"/>
            </a:pPr>
            <a:r>
              <a:rPr lang="en-US" dirty="0" smtClean="0"/>
              <a:t>Summary of Recommendations</a:t>
            </a:r>
          </a:p>
          <a:p>
            <a:pPr marL="457200" indent="-457200">
              <a:buFont typeface="+mj-lt"/>
              <a:buAutoNum type="arabicPeriod"/>
            </a:pPr>
            <a:r>
              <a:rPr lang="en-US" dirty="0" smtClean="0"/>
              <a:t>Appendices</a:t>
            </a:r>
          </a:p>
          <a:p>
            <a:pPr marL="883227" lvl="1" indent="-457200">
              <a:buFont typeface="+mj-lt"/>
              <a:buAutoNum type="arabicPeriod"/>
            </a:pPr>
            <a:r>
              <a:rPr lang="en-US" dirty="0" smtClean="0"/>
              <a:t>Science Traceability Matrix</a:t>
            </a:r>
          </a:p>
          <a:p>
            <a:pPr marL="883227" lvl="1" indent="-457200">
              <a:buFont typeface="+mj-lt"/>
              <a:buAutoNum type="arabicPeriod"/>
            </a:pPr>
            <a:r>
              <a:rPr lang="en-US" dirty="0"/>
              <a:t>Sensitivity Analysis</a:t>
            </a:r>
            <a:endParaRPr lang="en-US" dirty="0" smtClean="0"/>
          </a:p>
          <a:p>
            <a:endParaRPr lang="en-AU" dirty="0"/>
          </a:p>
          <a:p>
            <a:pPr lvl="0"/>
            <a:endParaRPr lang="en-US" dirty="0"/>
          </a:p>
        </p:txBody>
      </p:sp>
      <p:sp>
        <p:nvSpPr>
          <p:cNvPr id="8" name="Title 1"/>
          <p:cNvSpPr txBox="1">
            <a:spLocks/>
          </p:cNvSpPr>
          <p:nvPr/>
        </p:nvSpPr>
        <p:spPr>
          <a:xfrm>
            <a:off x="1752600" y="361950"/>
            <a:ext cx="7315200" cy="1314450"/>
          </a:xfrm>
          <a:prstGeom prst="rect">
            <a:avLst/>
          </a:prstGeom>
        </p:spPr>
        <p:txBody>
          <a:bodyPr>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Bold"/>
              <a:ea typeface="Arial Bold"/>
              <a:cs typeface="Arial Bold"/>
              <a:sym typeface="Arial Bold"/>
            </a:endParaRPr>
          </a:p>
        </p:txBody>
      </p:sp>
      <p:sp>
        <p:nvSpPr>
          <p:cNvPr id="4" name="TextBox 3"/>
          <p:cNvSpPr txBox="1"/>
          <p:nvPr/>
        </p:nvSpPr>
        <p:spPr>
          <a:xfrm>
            <a:off x="2971800" y="275682"/>
            <a:ext cx="3413753"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err="1" smtClean="0">
                <a:ln>
                  <a:noFill/>
                </a:ln>
                <a:solidFill>
                  <a:srgbClr val="FFFFFF"/>
                </a:solidFill>
                <a:effectLst/>
                <a:uFillTx/>
              </a:rPr>
              <a:t>Feasibiliy</a:t>
            </a:r>
            <a:r>
              <a:rPr kumimoji="0" lang="en-AU" sz="2400" b="0" i="0" u="none" strike="noStrike" cap="none" spc="0" normalizeH="0" baseline="0" dirty="0" smtClean="0">
                <a:ln>
                  <a:noFill/>
                </a:ln>
                <a:solidFill>
                  <a:srgbClr val="FFFFFF"/>
                </a:solidFill>
                <a:effectLst/>
                <a:uFillTx/>
              </a:rPr>
              <a:t> Study Content</a:t>
            </a:r>
            <a:endParaRPr kumimoji="0" lang="en-AU" sz="24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35100780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138238" y="6594475"/>
            <a:ext cx="7167562" cy="250825"/>
          </a:xfrm>
          <a:prstGeom prst="rect">
            <a:avLst/>
          </a:prstGeom>
        </p:spPr>
        <p:txBody>
          <a:bodyPr/>
          <a:lstStyle/>
          <a:p>
            <a:r>
              <a:rPr lang="en-AU" dirty="0"/>
              <a:t>CSIRO</a:t>
            </a:r>
            <a:endParaRPr lang="en-AU" b="0" dirty="0">
              <a:solidFill>
                <a:schemeClr val="tx1"/>
              </a:solidFill>
            </a:endParaRPr>
          </a:p>
        </p:txBody>
      </p:sp>
      <p:sp>
        <p:nvSpPr>
          <p:cNvPr id="254979" name="Rectangle 3"/>
          <p:cNvSpPr>
            <a:spLocks noGrp="1" noChangeArrowheads="1"/>
          </p:cNvSpPr>
          <p:nvPr>
            <p:ph type="body" idx="1"/>
          </p:nvPr>
        </p:nvSpPr>
        <p:spPr>
          <a:xfrm>
            <a:off x="495366" y="1480456"/>
            <a:ext cx="3575050" cy="4865667"/>
          </a:xfrm>
        </p:spPr>
        <p:txBody>
          <a:bodyPr/>
          <a:lstStyle/>
          <a:p>
            <a:pPr>
              <a:lnSpc>
                <a:spcPct val="80000"/>
              </a:lnSpc>
            </a:pPr>
            <a:r>
              <a:rPr lang="en-GB" dirty="0">
                <a:latin typeface="Calibri" pitchFamily="34" charset="0"/>
              </a:rPr>
              <a:t>Reflectance</a:t>
            </a:r>
            <a:endParaRPr lang="en-GB" sz="2000" dirty="0">
              <a:latin typeface="Calibri" pitchFamily="34" charset="0"/>
            </a:endParaRPr>
          </a:p>
          <a:p>
            <a:pPr lvl="1">
              <a:lnSpc>
                <a:spcPct val="80000"/>
              </a:lnSpc>
            </a:pPr>
            <a:endParaRPr lang="en-GB" sz="2000" dirty="0">
              <a:latin typeface="Calibri" pitchFamily="34" charset="0"/>
            </a:endParaRPr>
          </a:p>
          <a:p>
            <a:pPr lvl="1">
              <a:lnSpc>
                <a:spcPct val="80000"/>
              </a:lnSpc>
              <a:buNone/>
            </a:pPr>
            <a:endParaRPr lang="en-AU" sz="2000" dirty="0">
              <a:latin typeface="Calibri" pitchFamily="34" charset="0"/>
            </a:endParaRPr>
          </a:p>
        </p:txBody>
      </p:sp>
      <p:pic>
        <p:nvPicPr>
          <p:cNvPr id="10" name="Picture 5" descr="C:\CLW_Dec09\field_work\201001_04_LakeBurleyGriffin\07Jan2010_LBG_1\Photos\P1070017.JPG"/>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8559" y="1412399"/>
            <a:ext cx="4321591" cy="4762737"/>
          </a:xfrm>
          <a:prstGeom prst="rect">
            <a:avLst/>
          </a:prstGeom>
          <a:noFill/>
          <a:ln w="9525">
            <a:noFill/>
            <a:miter lim="800000"/>
            <a:headEnd/>
            <a:tailEnd/>
          </a:ln>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8917" y="1858048"/>
            <a:ext cx="3446353" cy="2253837"/>
          </a:xfrm>
          <a:prstGeom prst="rect">
            <a:avLst/>
          </a:prstGeom>
          <a:noFill/>
          <a:ln w="9525">
            <a:noFill/>
            <a:miter lim="800000"/>
            <a:headEnd/>
            <a:tailEnd/>
          </a:ln>
          <a:effectLst/>
        </p:spPr>
      </p:pic>
      <p:grpSp>
        <p:nvGrpSpPr>
          <p:cNvPr id="17" name="Group 16"/>
          <p:cNvGrpSpPr/>
          <p:nvPr/>
        </p:nvGrpSpPr>
        <p:grpSpPr>
          <a:xfrm>
            <a:off x="473594" y="4512036"/>
            <a:ext cx="3241676" cy="1456676"/>
            <a:chOff x="495366" y="4653554"/>
            <a:chExt cx="3241676" cy="1456676"/>
          </a:xfrm>
        </p:grpSpPr>
        <p:pic>
          <p:nvPicPr>
            <p:cNvPr id="8" name="Picture 7" descr="DSCN1909.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82897" y="4653554"/>
              <a:ext cx="866614" cy="649961"/>
            </a:xfrm>
            <a:prstGeom prst="rect">
              <a:avLst/>
            </a:prstGeom>
            <a:ln w="50800">
              <a:solidFill>
                <a:srgbClr val="C00000"/>
              </a:solidFill>
            </a:ln>
          </p:spPr>
        </p:pic>
        <p:pic>
          <p:nvPicPr>
            <p:cNvPr id="9" name="Picture 8" descr="DSCN1912.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70428" y="4653554"/>
              <a:ext cx="866614" cy="649961"/>
            </a:xfrm>
            <a:prstGeom prst="rect">
              <a:avLst/>
            </a:prstGeom>
            <a:ln w="50800">
              <a:solidFill>
                <a:schemeClr val="accent6">
                  <a:lumMod val="60000"/>
                  <a:lumOff val="40000"/>
                </a:schemeClr>
              </a:solidFill>
            </a:ln>
          </p:spPr>
        </p:pic>
        <p:pic>
          <p:nvPicPr>
            <p:cNvPr id="11" name="Picture 10" descr="DSCN1922.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5366" y="5460269"/>
              <a:ext cx="866614" cy="649961"/>
            </a:xfrm>
            <a:prstGeom prst="rect">
              <a:avLst/>
            </a:prstGeom>
            <a:ln w="50800">
              <a:solidFill>
                <a:srgbClr val="7030A0"/>
              </a:solidFill>
            </a:ln>
          </p:spPr>
        </p:pic>
        <p:pic>
          <p:nvPicPr>
            <p:cNvPr id="12" name="Picture 11" descr="DSCN1926.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82897" y="5460269"/>
              <a:ext cx="866614" cy="649961"/>
            </a:xfrm>
            <a:prstGeom prst="rect">
              <a:avLst/>
            </a:prstGeom>
            <a:ln w="50800">
              <a:solidFill>
                <a:srgbClr val="00B0F0"/>
              </a:solidFill>
            </a:ln>
          </p:spPr>
        </p:pic>
        <p:pic>
          <p:nvPicPr>
            <p:cNvPr id="15" name="Picture 14" descr="DSCN1936.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870428" y="5460269"/>
              <a:ext cx="866614" cy="649961"/>
            </a:xfrm>
            <a:prstGeom prst="rect">
              <a:avLst/>
            </a:prstGeom>
            <a:ln w="50800">
              <a:solidFill>
                <a:srgbClr val="E87722"/>
              </a:solidFill>
            </a:ln>
          </p:spPr>
        </p:pic>
        <p:pic>
          <p:nvPicPr>
            <p:cNvPr id="16" name="Picture 15" descr="DSCN1904.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95366" y="4653554"/>
              <a:ext cx="866614" cy="649961"/>
            </a:xfrm>
            <a:prstGeom prst="rect">
              <a:avLst/>
            </a:prstGeom>
            <a:ln w="50800">
              <a:solidFill>
                <a:srgbClr val="0070C0"/>
              </a:solidFill>
            </a:ln>
          </p:spPr>
        </p:pic>
      </p:grpSp>
      <p:sp>
        <p:nvSpPr>
          <p:cNvPr id="18" name="Title 1"/>
          <p:cNvSpPr>
            <a:spLocks noGrp="1"/>
          </p:cNvSpPr>
          <p:nvPr>
            <p:ph type="title"/>
          </p:nvPr>
        </p:nvSpPr>
        <p:spPr>
          <a:xfrm>
            <a:off x="1829972" y="92642"/>
            <a:ext cx="5337174" cy="852487"/>
          </a:xfrm>
        </p:spPr>
        <p:txBody>
          <a:bodyPr>
            <a:noAutofit/>
          </a:bodyPr>
          <a:lstStyle/>
          <a:p>
            <a:pPr algn="l"/>
            <a:r>
              <a:rPr lang="en-AU" sz="2000" dirty="0"/>
              <a:t>Inland waters: not so simple:</a:t>
            </a:r>
            <a:br>
              <a:rPr lang="en-AU" sz="2000" dirty="0"/>
            </a:br>
            <a:r>
              <a:rPr lang="en-AU" sz="2000" dirty="0"/>
              <a:t>land-water boundaries; </a:t>
            </a:r>
            <a:r>
              <a:rPr lang="en-AU" sz="2000" dirty="0" smtClean="0"/>
              <a:t/>
            </a:r>
            <a:br>
              <a:rPr lang="en-AU" sz="2000" dirty="0" smtClean="0"/>
            </a:br>
            <a:r>
              <a:rPr lang="en-AU" sz="2000" dirty="0" smtClean="0"/>
              <a:t>lakes </a:t>
            </a:r>
            <a:r>
              <a:rPr lang="en-AU" sz="2000" dirty="0"/>
              <a:t>at -140 to 4500 m altitude</a:t>
            </a:r>
          </a:p>
        </p:txBody>
      </p:sp>
    </p:spTree>
    <p:extLst>
      <p:ext uri="{BB962C8B-B14F-4D97-AF65-F5344CB8AC3E}">
        <p14:creationId xmlns:p14="http://schemas.microsoft.com/office/powerpoint/2010/main" val="797657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z="2400" dirty="0" smtClean="0"/>
              <a:t>Salt lakes- not so simple</a:t>
            </a:r>
            <a:br>
              <a:rPr lang="en-AU" sz="2400" dirty="0" smtClean="0"/>
            </a:br>
            <a:r>
              <a:rPr lang="en-AU" sz="2400" dirty="0" smtClean="0"/>
              <a:t>(Lake Eyre- Australia after floods)</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256893"/>
            <a:ext cx="7790421" cy="5565547"/>
          </a:xfrm>
        </p:spPr>
      </p:pic>
    </p:spTree>
    <p:extLst>
      <p:ext uri="{BB962C8B-B14F-4D97-AF65-F5344CB8AC3E}">
        <p14:creationId xmlns:p14="http://schemas.microsoft.com/office/powerpoint/2010/main" val="2578458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9787" cy="857250"/>
          </a:xfrm>
        </p:spPr>
        <p:txBody>
          <a:bodyPr/>
          <a:lstStyle/>
          <a:p>
            <a:pPr algn="ctr"/>
            <a:r>
              <a:rPr lang="it-IT" altLang="en-US" dirty="0" smtClean="0"/>
              <a:t>Seagrass and intertidal: </a:t>
            </a:r>
            <a:br>
              <a:rPr lang="it-IT" altLang="en-US" dirty="0" smtClean="0"/>
            </a:br>
            <a:r>
              <a:rPr lang="it-IT" altLang="en-US" dirty="0" smtClean="0"/>
              <a:t>not </a:t>
            </a:r>
            <a:r>
              <a:rPr lang="it-IT" altLang="en-US" dirty="0"/>
              <a:t>so simple:</a:t>
            </a:r>
            <a:br>
              <a:rPr lang="it-IT" altLang="en-US" dirty="0"/>
            </a:br>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3816"/>
            <a:ext cx="2641600" cy="296418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800" y="3886198"/>
            <a:ext cx="3251200" cy="29718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2800" y="1124584"/>
            <a:ext cx="3251200" cy="276161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5384" y="1144905"/>
            <a:ext cx="3251200" cy="274129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1600" y="3893816"/>
            <a:ext cx="3251200" cy="296418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134743"/>
            <a:ext cx="3305384" cy="2751455"/>
          </a:xfrm>
          <a:prstGeom prst="rect">
            <a:avLst/>
          </a:prstGeom>
        </p:spPr>
      </p:pic>
    </p:spTree>
    <p:extLst>
      <p:ext uri="{BB962C8B-B14F-4D97-AF65-F5344CB8AC3E}">
        <p14:creationId xmlns:p14="http://schemas.microsoft.com/office/powerpoint/2010/main" val="20833490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a:latin typeface="Arial" panose="020B0604020202020204" pitchFamily="34" charset="0"/>
                <a:cs typeface="Arial" panose="020B0604020202020204" pitchFamily="34" charset="0"/>
              </a:rPr>
              <a:t>Simulation results Rrs (normalized) for a range of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inland to coastal water types</a:t>
            </a:r>
            <a:endParaRPr lang="en-AU" sz="1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AU" dirty="0"/>
          </a:p>
        </p:txBody>
      </p:sp>
      <p:pic>
        <p:nvPicPr>
          <p:cNvPr id="30" name="Picture 29"/>
          <p:cNvPicPr>
            <a:picLocks noChangeAspect="1"/>
          </p:cNvPicPr>
          <p:nvPr/>
        </p:nvPicPr>
        <p:blipFill>
          <a:blip r:embed="rId2"/>
          <a:stretch>
            <a:fillRect/>
          </a:stretch>
        </p:blipFill>
        <p:spPr>
          <a:xfrm>
            <a:off x="1981200" y="1145511"/>
            <a:ext cx="6629399" cy="5712489"/>
          </a:xfrm>
          <a:prstGeom prst="rect">
            <a:avLst/>
          </a:prstGeom>
        </p:spPr>
      </p:pic>
    </p:spTree>
    <p:extLst>
      <p:ext uri="{BB962C8B-B14F-4D97-AF65-F5344CB8AC3E}">
        <p14:creationId xmlns:p14="http://schemas.microsoft.com/office/powerpoint/2010/main" val="2100710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973" y="304800"/>
            <a:ext cx="8461374" cy="852487"/>
          </a:xfrm>
        </p:spPr>
        <p:txBody>
          <a:bodyPr/>
          <a:lstStyle/>
          <a:p>
            <a:pPr algn="ctr"/>
            <a:r>
              <a:rPr lang="de-DE" sz="1800" dirty="0">
                <a:latin typeface="Arial" panose="020B0604020202020204" pitchFamily="34" charset="0"/>
                <a:ea typeface="Calibri" panose="020F0502020204030204" pitchFamily="34" charset="0"/>
                <a:cs typeface="Arial" panose="020B0604020202020204" pitchFamily="34" charset="0"/>
              </a:rPr>
              <a:t>Spectral resolution (in 2.5 nm steps) required to </a:t>
            </a:r>
            <a:br>
              <a:rPr lang="de-DE" sz="1800" dirty="0">
                <a:latin typeface="Arial" panose="020B0604020202020204" pitchFamily="34" charset="0"/>
                <a:ea typeface="Calibri" panose="020F0502020204030204" pitchFamily="34" charset="0"/>
                <a:cs typeface="Arial" panose="020B0604020202020204" pitchFamily="34" charset="0"/>
              </a:rPr>
            </a:br>
            <a:r>
              <a:rPr lang="de-DE" sz="1800" dirty="0" smtClean="0">
                <a:latin typeface="Arial" panose="020B0604020202020204" pitchFamily="34" charset="0"/>
                <a:ea typeface="Calibri" panose="020F0502020204030204" pitchFamily="34" charset="0"/>
                <a:cs typeface="Arial" panose="020B0604020202020204" pitchFamily="34" charset="0"/>
              </a:rPr>
              <a:t>resolve change at low to high variable concentration</a:t>
            </a:r>
            <a:br>
              <a:rPr lang="de-DE" sz="1800" dirty="0" smtClean="0">
                <a:latin typeface="Arial" panose="020B0604020202020204" pitchFamily="34" charset="0"/>
                <a:ea typeface="Calibri" panose="020F0502020204030204" pitchFamily="34" charset="0"/>
                <a:cs typeface="Arial" panose="020B0604020202020204" pitchFamily="34" charset="0"/>
              </a:rPr>
            </a:br>
            <a:r>
              <a:rPr lang="de-DE" sz="1800" dirty="0" smtClean="0">
                <a:latin typeface="Arial" panose="020B0604020202020204" pitchFamily="34" charset="0"/>
                <a:ea typeface="Calibri" panose="020F0502020204030204" pitchFamily="34" charset="0"/>
                <a:cs typeface="Arial" panose="020B0604020202020204" pitchFamily="34" charset="0"/>
              </a:rPr>
              <a:t>(standard OAC scenario-optically shallow water)</a:t>
            </a:r>
            <a:r>
              <a:rPr lang="de-DE" sz="1800" dirty="0">
                <a:latin typeface="Arial" panose="020B0604020202020204" pitchFamily="34" charset="0"/>
                <a:ea typeface="Calibri" panose="020F0502020204030204" pitchFamily="34" charset="0"/>
                <a:cs typeface="Arial" panose="020B0604020202020204" pitchFamily="34" charset="0"/>
              </a:rPr>
              <a:t/>
            </a:r>
            <a:br>
              <a:rPr lang="de-DE" sz="1800" dirty="0">
                <a:latin typeface="Arial" panose="020B0604020202020204" pitchFamily="34" charset="0"/>
                <a:ea typeface="Calibri" panose="020F0502020204030204" pitchFamily="34" charset="0"/>
                <a:cs typeface="Arial" panose="020B0604020202020204" pitchFamily="34" charset="0"/>
              </a:rPr>
            </a:br>
            <a:endParaRPr lang="en-AU" sz="1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3"/>
          <a:stretch>
            <a:fillRect/>
          </a:stretch>
        </p:blipFill>
        <p:spPr>
          <a:xfrm>
            <a:off x="233321" y="1401763"/>
            <a:ext cx="8910679" cy="4100144"/>
          </a:xfrm>
          <a:prstGeom prst="rect">
            <a:avLst/>
          </a:prstGeom>
        </p:spPr>
      </p:pic>
    </p:spTree>
    <p:extLst>
      <p:ext uri="{BB962C8B-B14F-4D97-AF65-F5344CB8AC3E}">
        <p14:creationId xmlns:p14="http://schemas.microsoft.com/office/powerpoint/2010/main" val="3803312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183</TotalTime>
  <Words>1310</Words>
  <Application>Microsoft Office PowerPoint</Application>
  <PresentationFormat>On-screen Show (4:3)</PresentationFormat>
  <Paragraphs>237</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vt:lpstr>
      <vt:lpstr>Feasibility Study on Satellite Missions/Instruments Focused on Water Quality Measurements (For Information)  CEOS-WP: Section 3.5, Obj/Del: WAT-3</vt:lpstr>
      <vt:lpstr>PowerPoint Presentation</vt:lpstr>
      <vt:lpstr>PowerPoint Presentation</vt:lpstr>
      <vt:lpstr>PowerPoint Presentation</vt:lpstr>
      <vt:lpstr>Inland waters: not so simple: land-water boundaries;  lakes at -140 to 4500 m altitude</vt:lpstr>
      <vt:lpstr>Salt lakes- not so simple (Lake Eyre- Australia after floods)</vt:lpstr>
      <vt:lpstr>Seagrass and intertidal:  not so simple: </vt:lpstr>
      <vt:lpstr>Simulation results Rrs (normalized) for a range of  inland to coastal water types</vt:lpstr>
      <vt:lpstr>Spectral resolution (in 2.5 nm steps) required to  resolve change at low to high variable concentration (standard OAC scenario-optically shallow water) </vt:lpstr>
      <vt:lpstr>Trade-off between spatial, spectral and radiometric resolution</vt:lpstr>
      <vt:lpstr>Summary spectral bands &amp; resolution from: (i) multiple types of simulations, (2) spectral pigment features ( from phytoplankton, macrophytes and other benthos), and algorithm requirements</vt:lpstr>
      <vt:lpstr>PowerPoint Presentation</vt:lpstr>
      <vt:lpstr>Spatial &amp; spectral  resolution requirements</vt:lpstr>
      <vt:lpstr>A simulation of achievable radiometric resolution within  constraints of spectral and spatial resolution in terms of SNR ( By M. Bergeron CSA)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Cecere, Thomas H.</cp:lastModifiedBy>
  <cp:revision>179</cp:revision>
  <dcterms:modified xsi:type="dcterms:W3CDTF">2017-10-20T12:42:53Z</dcterms:modified>
</cp:coreProperties>
</file>