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3" r:id="rId2"/>
  </p:sldMasterIdLst>
  <p:notesMasterIdLst>
    <p:notesMasterId r:id="rId25"/>
  </p:notesMasterIdLst>
  <p:sldIdLst>
    <p:sldId id="256" r:id="rId3"/>
    <p:sldId id="260" r:id="rId4"/>
    <p:sldId id="269" r:id="rId5"/>
    <p:sldId id="266" r:id="rId6"/>
    <p:sldId id="267" r:id="rId7"/>
    <p:sldId id="268" r:id="rId8"/>
    <p:sldId id="286" r:id="rId9"/>
    <p:sldId id="288" r:id="rId10"/>
    <p:sldId id="289" r:id="rId11"/>
    <p:sldId id="273" r:id="rId12"/>
    <p:sldId id="275" r:id="rId13"/>
    <p:sldId id="276" r:id="rId14"/>
    <p:sldId id="278" r:id="rId15"/>
    <p:sldId id="282" r:id="rId16"/>
    <p:sldId id="264" r:id="rId17"/>
    <p:sldId id="265" r:id="rId18"/>
    <p:sldId id="281" r:id="rId19"/>
    <p:sldId id="263" r:id="rId20"/>
    <p:sldId id="291" r:id="rId21"/>
    <p:sldId id="287" r:id="rId22"/>
    <p:sldId id="279" r:id="rId23"/>
    <p:sldId id="280" r:id="rId24"/>
  </p:sldIdLst>
  <p:sldSz cx="9144000" cy="6858000" type="screen4x3"/>
  <p:notesSz cx="6858000" cy="9144000"/>
  <p:defaultTex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DDCA"/>
          </a:solidFill>
        </a:fill>
      </a:tcStyle>
    </a:wholeTbl>
    <a:band2H>
      <a:tcTxStyle/>
      <a:tcStyle>
        <a:tcBdr/>
        <a:fill>
          <a:solidFill>
            <a:srgbClr val="FFEF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9A00"/>
          </a:solidFill>
        </a:fill>
      </a:tcStyle>
    </a:firstRow>
  </a:tblStyle>
  <a:tblStyle styleId="{C7B018BB-80A7-4F77-B60F-C8B233D01FF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BCBCB"/>
          </a:solidFill>
        </a:fill>
      </a:tcStyle>
    </a:wholeTbl>
    <a:band2H>
      <a:tcTxStyle/>
      <a:tcStyle>
        <a:tcBdr/>
        <a:fill>
          <a:solidFill>
            <a:srgbClr val="EEE7E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0281C"/>
          </a:solidFill>
        </a:fill>
      </a:tcStyle>
    </a:firstRow>
  </a:tblStyle>
  <a:tblStyle styleId="{CF821DB8-F4EB-4A41-A1BA-3FCAFE7338EE}" styleName="">
    <a:tblBg/>
    <a:wholeTbl>
      <a:tcTxStyle b="on" i="on">
        <a:fontRef idx="major">
          <a:srgbClr val="002569"/>
        </a:fontRef>
        <a:srgbClr val="002569"/>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7EA"/>
          </a:solidFill>
        </a:fill>
      </a:tcStyle>
    </a:wholeTbl>
    <a:band2H>
      <a:tcTxStyle/>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9A00"/>
          </a:solidFill>
        </a:fill>
      </a:tcStyle>
    </a:firstCol>
    <a:lastRow>
      <a:tcTxStyle b="on" i="on">
        <a:fontRef idx="major">
          <a:srgbClr val="002569"/>
        </a:fontRef>
        <a:srgbClr val="002569"/>
      </a:tcTxStyle>
      <a:tcStyle>
        <a:tcBdr>
          <a:left>
            <a:ln w="12700" cap="flat">
              <a:noFill/>
              <a:miter lim="400000"/>
            </a:ln>
          </a:left>
          <a:right>
            <a:ln w="12700" cap="flat">
              <a:noFill/>
              <a:miter lim="400000"/>
            </a:ln>
          </a:right>
          <a:top>
            <a:ln w="508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2569"/>
              </a:solidFill>
              <a:prstDash val="solid"/>
              <a:bevel/>
            </a:ln>
          </a:top>
          <a:bottom>
            <a:ln w="25400" cap="flat">
              <a:solidFill>
                <a:srgbClr val="002569"/>
              </a:solidFill>
              <a:prstDash val="solid"/>
              <a:bevel/>
            </a:ln>
          </a:bottom>
          <a:insideH>
            <a:ln w="12700" cap="flat">
              <a:noFill/>
              <a:miter lim="400000"/>
            </a:ln>
          </a:insideH>
          <a:insideV>
            <a:ln w="12700" cap="flat">
              <a:noFill/>
              <a:miter lim="400000"/>
            </a:ln>
          </a:insideV>
        </a:tcBdr>
        <a:fill>
          <a:solidFill>
            <a:srgbClr val="FF9A00"/>
          </a:solidFill>
        </a:fill>
      </a:tcStyle>
    </a:firstRow>
  </a:tblStyle>
  <a:tblStyle styleId="{33BA23B1-9221-436E-865A-0063620EA4FD}" styleName="">
    <a:tblBg/>
    <a:wholeTbl>
      <a:tcTxStyle b="on" i="on">
        <a:fontRef idx="major">
          <a:srgbClr val="002569"/>
        </a:fontRef>
        <a:srgbClr val="002569"/>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BD3"/>
          </a:solidFill>
        </a:fill>
      </a:tcStyle>
    </a:wholeTbl>
    <a:band2H>
      <a:tcTxStyle/>
      <a:tcStyle>
        <a:tcBdr/>
        <a:fill>
          <a:solidFill>
            <a:srgbClr val="E6E7EA"/>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2569"/>
          </a:solidFill>
        </a:fill>
      </a:tcStyle>
    </a:firstRow>
  </a:tblStyle>
  <a:tblStyle styleId="{2708684C-4D16-4618-839F-0558EEFCDFE6}" styleName="">
    <a:tblBg/>
    <a:wholeTb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wholeTbl>
    <a:band2H>
      <a:tcTxStyle/>
      <a:tcStyle>
        <a:tcBdr/>
        <a:fill>
          <a:solidFill>
            <a:srgbClr val="FFFFFF"/>
          </a:solidFill>
        </a:fill>
      </a:tcStyle>
    </a:band2H>
    <a:firstCol>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solidFill>
            <a:srgbClr val="002569">
              <a:alpha val="20000"/>
            </a:srgbClr>
          </a:solidFill>
        </a:fill>
      </a:tcStyle>
    </a:firstCol>
    <a:la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50800" cap="flat">
              <a:solidFill>
                <a:srgbClr val="002569"/>
              </a:solidFill>
              <a:prstDash val="solid"/>
              <a:bevel/>
            </a:ln>
          </a:top>
          <a:bottom>
            <a:ln w="127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lastRow>
    <a:firstRow>
      <a:tcTxStyle b="on" i="on">
        <a:fontRef idx="major">
          <a:srgbClr val="002569"/>
        </a:fontRef>
        <a:srgbClr val="002569"/>
      </a:tcTxStyle>
      <a:tcStyle>
        <a:tcBdr>
          <a:left>
            <a:ln w="12700" cap="flat">
              <a:solidFill>
                <a:srgbClr val="002569"/>
              </a:solidFill>
              <a:prstDash val="solid"/>
              <a:bevel/>
            </a:ln>
          </a:left>
          <a:right>
            <a:ln w="12700" cap="flat">
              <a:solidFill>
                <a:srgbClr val="002569"/>
              </a:solidFill>
              <a:prstDash val="solid"/>
              <a:bevel/>
            </a:ln>
          </a:right>
          <a:top>
            <a:ln w="12700" cap="flat">
              <a:solidFill>
                <a:srgbClr val="002569"/>
              </a:solidFill>
              <a:prstDash val="solid"/>
              <a:bevel/>
            </a:ln>
          </a:top>
          <a:bottom>
            <a:ln w="25400" cap="flat">
              <a:solidFill>
                <a:srgbClr val="002569"/>
              </a:solidFill>
              <a:prstDash val="solid"/>
              <a:bevel/>
            </a:ln>
          </a:bottom>
          <a:insideH>
            <a:ln w="12700" cap="flat">
              <a:solidFill>
                <a:srgbClr val="002569"/>
              </a:solidFill>
              <a:prstDash val="solid"/>
              <a:bevel/>
            </a:ln>
          </a:insideH>
          <a:insideV>
            <a:ln w="12700" cap="flat">
              <a:solidFill>
                <a:srgbClr val="002569"/>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233"/>
    <p:restoredTop sz="91068" autoAdjust="0"/>
  </p:normalViewPr>
  <p:slideViewPr>
    <p:cSldViewPr>
      <p:cViewPr varScale="1">
        <p:scale>
          <a:sx n="50" d="100"/>
          <a:sy n="50" d="100"/>
        </p:scale>
        <p:origin x="1277" y="48"/>
      </p:cViewPr>
      <p:guideLst>
        <p:guide orient="horz" pos="2160"/>
        <p:guide pos="2880"/>
      </p:guideLst>
    </p:cSldViewPr>
  </p:slideViewPr>
  <p:notesTextViewPr>
    <p:cViewPr>
      <p:scale>
        <a:sx n="1" d="1"/>
        <a:sy n="1" d="1"/>
      </p:scale>
      <p:origin x="0" y="0"/>
    </p:cViewPr>
  </p:notesTextViewPr>
  <p:notesViewPr>
    <p:cSldViewPr>
      <p:cViewPr varScale="1">
        <p:scale>
          <a:sx n="42" d="100"/>
          <a:sy n="42" d="100"/>
        </p:scale>
        <p:origin x="2328" y="5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Notes Placeholder 1"/>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Slide Image Placeholder 2"/>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Tree>
    <p:extLst>
      <p:ext uri="{BB962C8B-B14F-4D97-AF65-F5344CB8AC3E}">
        <p14:creationId xmlns:p14="http://schemas.microsoft.com/office/powerpoint/2010/main" val="3530218368"/>
      </p:ext>
    </p:extLst>
  </p:cSld>
  <p:clrMap bg1="lt1" tx1="dk1" bg2="lt2" tx2="dk2" accent1="accent1" accent2="accent2" accent3="accent3" accent4="accent4" accent5="accent5" accent6="accent6" hlink="hlink" folHlink="folHlink"/>
  <p:notesStyle>
    <a:lvl1pPr defTabSz="457200">
      <a:lnSpc>
        <a:spcPct val="125000"/>
      </a:lnSpc>
      <a:defRPr sz="1100">
        <a:latin typeface="Arial" panose="020B0604020202020204" pitchFamily="34" charset="0"/>
        <a:ea typeface="+mn-ea"/>
        <a:cs typeface="Arial" panose="020B0604020202020204" pitchFamily="34" charset="0"/>
        <a:sym typeface="Avenir Roman"/>
      </a:defRPr>
    </a:lvl1pPr>
    <a:lvl2pPr indent="228600" defTabSz="457200">
      <a:lnSpc>
        <a:spcPct val="125000"/>
      </a:lnSpc>
      <a:defRPr sz="1100">
        <a:latin typeface="+mn-lt"/>
        <a:ea typeface="+mn-ea"/>
        <a:cs typeface="+mn-cs"/>
        <a:sym typeface="Avenir Roman"/>
      </a:defRPr>
    </a:lvl2pPr>
    <a:lvl3pPr indent="457200" defTabSz="457200">
      <a:lnSpc>
        <a:spcPct val="125000"/>
      </a:lnSpc>
      <a:defRPr sz="1100">
        <a:latin typeface="+mn-lt"/>
        <a:ea typeface="+mn-ea"/>
        <a:cs typeface="+mn-cs"/>
        <a:sym typeface="Avenir Roman"/>
      </a:defRPr>
    </a:lvl3pPr>
    <a:lvl4pPr indent="685800" defTabSz="457200">
      <a:lnSpc>
        <a:spcPct val="125000"/>
      </a:lnSpc>
      <a:defRPr sz="1100">
        <a:latin typeface="+mn-lt"/>
        <a:ea typeface="+mn-ea"/>
        <a:cs typeface="+mn-cs"/>
        <a:sym typeface="Avenir Roman"/>
      </a:defRPr>
    </a:lvl4pPr>
    <a:lvl5pPr indent="914400" defTabSz="457200">
      <a:lnSpc>
        <a:spcPct val="125000"/>
      </a:lnSpc>
      <a:defRPr sz="11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914400" y="4343400"/>
            <a:ext cx="5029200" cy="4114800"/>
          </a:xfrm>
          <a:prstGeom prst="rect">
            <a:avLst/>
          </a:prstGeom>
        </p:spPr>
        <p:txBody>
          <a:bodyPr/>
          <a:lstStyle/>
          <a:p>
            <a:pPr lvl="0"/>
            <a:endParaRPr lang="en-US" dirty="0" smtClean="0">
              <a:effectLst/>
            </a:endParaRPr>
          </a:p>
        </p:txBody>
      </p:sp>
    </p:spTree>
    <p:extLst>
      <p:ext uri="{BB962C8B-B14F-4D97-AF65-F5344CB8AC3E}">
        <p14:creationId xmlns:p14="http://schemas.microsoft.com/office/powerpoint/2010/main" val="3535778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914400" y="4343400"/>
            <a:ext cx="5029200" cy="4267200"/>
          </a:xfrm>
          <a:prstGeom prst="rect">
            <a:avLst/>
          </a:prstGeom>
        </p:spPr>
        <p:txBody>
          <a:bodyPr>
            <a:normAutofit fontScale="55000" lnSpcReduction="20000"/>
          </a:bodyPr>
          <a:lstStyle/>
          <a:p>
            <a:r>
              <a:rPr lang="en-US" sz="2400" dirty="0" err="1" smtClean="0">
                <a:effectLst/>
                <a:latin typeface="+mn-lt"/>
                <a:ea typeface="+mn-ea"/>
                <a:cs typeface="+mn-cs"/>
                <a:sym typeface="Avenir Roman"/>
              </a:rPr>
              <a:t>AquaWatch’s</a:t>
            </a:r>
            <a:r>
              <a:rPr lang="en-US" sz="2400" dirty="0" smtClean="0">
                <a:effectLst/>
                <a:latin typeface="+mn-lt"/>
                <a:ea typeface="+mn-ea"/>
                <a:cs typeface="+mn-cs"/>
                <a:sym typeface="Avenir Roman"/>
              </a:rPr>
              <a:t> mission is to improve the coordination, delivery and utilization of water quality information for the benefit of society in coastal and inland waters (no ocean).  </a:t>
            </a:r>
            <a:r>
              <a:rPr lang="en-US" sz="2400" dirty="0" err="1" smtClean="0">
                <a:effectLst/>
                <a:latin typeface="+mn-lt"/>
                <a:ea typeface="+mn-ea"/>
                <a:cs typeface="+mn-cs"/>
                <a:sym typeface="Avenir Roman"/>
              </a:rPr>
              <a:t>AquaWatch</a:t>
            </a:r>
            <a:r>
              <a:rPr lang="en-US" sz="2400" dirty="0" smtClean="0">
                <a:effectLst/>
                <a:latin typeface="+mn-lt"/>
                <a:ea typeface="+mn-ea"/>
                <a:cs typeface="+mn-cs"/>
                <a:sym typeface="Avenir Roman"/>
              </a:rPr>
              <a:t> has a heritage – previously referred to as the GEO Water Quality Community of Practice or GEO Inland and Near-Coastal Water Quality Working Group.  It was created as response to the need for a </a:t>
            </a:r>
            <a:r>
              <a:rPr lang="en-US" sz="2400" b="1" dirty="0" smtClean="0">
                <a:effectLst/>
                <a:latin typeface="+mn-lt"/>
                <a:ea typeface="+mn-ea"/>
                <a:cs typeface="+mn-cs"/>
                <a:sym typeface="Avenir Roman"/>
              </a:rPr>
              <a:t>global operational (i.e., routine and sustained)</a:t>
            </a:r>
            <a:r>
              <a:rPr lang="en-US" sz="2400" dirty="0" smtClean="0">
                <a:effectLst/>
                <a:latin typeface="+mn-lt"/>
                <a:ea typeface="+mn-ea"/>
                <a:cs typeface="+mn-cs"/>
                <a:sym typeface="Avenir Roman"/>
              </a:rPr>
              <a:t> water quality information system.</a:t>
            </a:r>
          </a:p>
          <a:p>
            <a:r>
              <a:rPr lang="en-US" sz="2400" dirty="0" err="1" smtClean="0">
                <a:effectLst/>
                <a:latin typeface="+mn-lt"/>
                <a:ea typeface="+mn-ea"/>
                <a:cs typeface="+mn-cs"/>
                <a:sym typeface="Avenir Roman"/>
              </a:rPr>
              <a:t>AquaWatch</a:t>
            </a:r>
            <a:r>
              <a:rPr lang="en-US" sz="2400" dirty="0" smtClean="0">
                <a:effectLst/>
                <a:latin typeface="+mn-lt"/>
                <a:ea typeface="+mn-ea"/>
                <a:cs typeface="+mn-cs"/>
                <a:sym typeface="Avenir Roman"/>
              </a:rPr>
              <a:t> is an independent activity (i.e., complements but not subsumed by GEOGLOWS, Blue Planet, or other GEO initiatives) that collaborates and coordinates with these and other activities </a:t>
            </a:r>
            <a:r>
              <a:rPr lang="en-US" sz="2400" b="1" dirty="0" smtClean="0">
                <a:effectLst/>
                <a:latin typeface="+mn-lt"/>
                <a:ea typeface="+mn-ea"/>
                <a:cs typeface="+mn-cs"/>
                <a:sym typeface="Avenir Roman"/>
              </a:rPr>
              <a:t>but is a stand-alone effort with a distinct and discrete focus: to develop an operational water quality monitoring and forecasting service for coastal and inland waters.</a:t>
            </a:r>
            <a:endParaRPr lang="en-US" sz="2400" dirty="0" smtClean="0">
              <a:effectLst/>
              <a:latin typeface="+mn-lt"/>
              <a:ea typeface="+mn-ea"/>
              <a:cs typeface="+mn-cs"/>
              <a:sym typeface="Avenir Roman"/>
            </a:endParaRPr>
          </a:p>
          <a:p>
            <a:r>
              <a:rPr lang="en-US" sz="2400" dirty="0" smtClean="0">
                <a:effectLst/>
                <a:latin typeface="+mn-lt"/>
                <a:ea typeface="+mn-ea"/>
                <a:cs typeface="+mn-cs"/>
                <a:sym typeface="Avenir Roman"/>
              </a:rPr>
              <a:t>For more information on </a:t>
            </a:r>
            <a:r>
              <a:rPr lang="en-US" sz="2400" dirty="0" err="1" smtClean="0">
                <a:effectLst/>
                <a:latin typeface="+mn-lt"/>
                <a:ea typeface="+mn-ea"/>
                <a:cs typeface="+mn-cs"/>
                <a:sym typeface="Avenir Roman"/>
              </a:rPr>
              <a:t>AquaWatch</a:t>
            </a:r>
            <a:r>
              <a:rPr lang="en-US" sz="2400" dirty="0" smtClean="0">
                <a:effectLst/>
                <a:latin typeface="+mn-lt"/>
                <a:ea typeface="+mn-ea"/>
                <a:cs typeface="+mn-cs"/>
                <a:sym typeface="Avenir Roman"/>
              </a:rPr>
              <a:t>, please download the informational booklet on </a:t>
            </a:r>
            <a:r>
              <a:rPr lang="en-US" sz="2400" i="1" dirty="0" smtClean="0">
                <a:effectLst/>
                <a:latin typeface="+mn-lt"/>
                <a:ea typeface="+mn-ea"/>
                <a:cs typeface="+mn-cs"/>
                <a:sym typeface="Avenir Roman"/>
              </a:rPr>
              <a:t>Advanced Techniques for Monitoring Water Quality using Earth Observations</a:t>
            </a:r>
            <a:r>
              <a:rPr lang="en-US" sz="2400" dirty="0" smtClean="0">
                <a:effectLst/>
                <a:latin typeface="+mn-lt"/>
                <a:ea typeface="+mn-ea"/>
                <a:cs typeface="+mn-cs"/>
                <a:sym typeface="Avenir Roman"/>
              </a:rPr>
              <a:t> from the </a:t>
            </a:r>
            <a:r>
              <a:rPr lang="en-US" sz="2400" dirty="0" err="1" smtClean="0">
                <a:effectLst/>
                <a:latin typeface="+mn-lt"/>
                <a:ea typeface="+mn-ea"/>
                <a:cs typeface="+mn-cs"/>
                <a:sym typeface="Avenir Roman"/>
              </a:rPr>
              <a:t>AquaWatch</a:t>
            </a:r>
            <a:r>
              <a:rPr lang="en-US" sz="2400" dirty="0" smtClean="0">
                <a:effectLst/>
                <a:latin typeface="+mn-lt"/>
                <a:ea typeface="+mn-ea"/>
                <a:cs typeface="+mn-cs"/>
                <a:sym typeface="Avenir Roman"/>
              </a:rPr>
              <a:t> website.</a:t>
            </a:r>
            <a:endParaRPr lang="en-US" dirty="0"/>
          </a:p>
        </p:txBody>
      </p:sp>
    </p:spTree>
    <p:extLst>
      <p:ext uri="{BB962C8B-B14F-4D97-AF65-F5344CB8AC3E}">
        <p14:creationId xmlns:p14="http://schemas.microsoft.com/office/powerpoint/2010/main" val="2189159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914400" y="4343400"/>
            <a:ext cx="5029200" cy="4114800"/>
          </a:xfrm>
          <a:prstGeom prst="rect">
            <a:avLst/>
          </a:prstGeom>
        </p:spPr>
        <p:txBody>
          <a:bodyPr/>
          <a:lstStyle/>
          <a:p>
            <a:pPr marL="0" marR="0" lvl="0" indent="0" defTabSz="457200" eaLnBrk="1" fontAlgn="auto" latinLnBrk="0" hangingPunct="1">
              <a:lnSpc>
                <a:spcPct val="125000"/>
              </a:lnSpc>
              <a:spcBef>
                <a:spcPts val="0"/>
              </a:spcBef>
              <a:spcAft>
                <a:spcPts val="0"/>
              </a:spcAft>
              <a:buClrTx/>
              <a:buSzTx/>
              <a:buFontTx/>
              <a:buNone/>
              <a:tabLst/>
              <a:defRPr/>
            </a:pPr>
            <a:r>
              <a:rPr lang="en-US" dirty="0" smtClean="0">
                <a:effectLst/>
                <a:sym typeface="Avenir Roman"/>
              </a:rPr>
              <a:t>This slide just highlights some of the current and planned activities for </a:t>
            </a:r>
            <a:r>
              <a:rPr lang="en-US" dirty="0" err="1" smtClean="0">
                <a:effectLst/>
                <a:sym typeface="Avenir Roman"/>
              </a:rPr>
              <a:t>AquaWatch</a:t>
            </a:r>
            <a:r>
              <a:rPr lang="en-US" dirty="0" smtClean="0">
                <a:effectLst/>
                <a:sym typeface="Avenir Roman"/>
              </a:rPr>
              <a:t>.</a:t>
            </a:r>
          </a:p>
        </p:txBody>
      </p:sp>
    </p:spTree>
    <p:extLst>
      <p:ext uri="{BB962C8B-B14F-4D97-AF65-F5344CB8AC3E}">
        <p14:creationId xmlns:p14="http://schemas.microsoft.com/office/powerpoint/2010/main" val="1852319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914400" y="4343400"/>
            <a:ext cx="5029200" cy="4114800"/>
          </a:xfrm>
          <a:prstGeom prst="rect">
            <a:avLst/>
          </a:prstGeom>
        </p:spPr>
        <p:txBody>
          <a:bodyPr/>
          <a:lstStyle/>
          <a:p>
            <a:r>
              <a:rPr lang="en-US" dirty="0" smtClean="0">
                <a:effectLst/>
                <a:sym typeface="Avenir Roman"/>
              </a:rPr>
              <a:t>First symposium was in 2010.  This initiative has been through many restructures since that very first symposium, one key element being the now sole focus on oceans and coastal waters.  PERSONAL COMMENTARY – I remember quite a bit of discussion on Blue Planet addressing all blue on the planet, which included lakes, rivers, reservoirs, even large ponds but things changed. </a:t>
            </a:r>
          </a:p>
          <a:p>
            <a:r>
              <a:rPr lang="en-US" dirty="0" smtClean="0">
                <a:effectLst/>
                <a:sym typeface="Avenir Roman"/>
              </a:rPr>
              <a:t>Blue Planet has four objectives, four components aligned with the four objectives, and four themes on which the components will be focused.  And these themes aim to address the three pillars of sustainable development – environmental protection, societal development, and economic development.</a:t>
            </a:r>
          </a:p>
          <a:p>
            <a:r>
              <a:rPr lang="en-US" dirty="0" smtClean="0">
                <a:effectLst/>
                <a:sym typeface="Avenir Roman"/>
              </a:rPr>
              <a:t>Blue Planet brings together ocean data providers (especially CEOS agencies) and end users in support of societal benefits, addressing crucial issues such as fisheries management, inundation and sea level rise, ocean acidification, </a:t>
            </a:r>
            <a:r>
              <a:rPr lang="en-US" b="1" dirty="0" smtClean="0">
                <a:effectLst/>
                <a:sym typeface="Avenir Roman"/>
              </a:rPr>
              <a:t>water quality (here is that term once again, all three GEOGLOWS, </a:t>
            </a:r>
            <a:r>
              <a:rPr lang="en-US" b="1" dirty="0" err="1" smtClean="0">
                <a:effectLst/>
                <a:sym typeface="Avenir Roman"/>
              </a:rPr>
              <a:t>AquaWatch</a:t>
            </a:r>
            <a:r>
              <a:rPr lang="en-US" b="1" dirty="0" smtClean="0">
                <a:effectLst/>
                <a:sym typeface="Avenir Roman"/>
              </a:rPr>
              <a:t>, and Blue Planet have a water quality component)</a:t>
            </a:r>
            <a:r>
              <a:rPr lang="en-US" dirty="0" smtClean="0">
                <a:effectLst/>
                <a:sym typeface="Avenir Roman"/>
              </a:rPr>
              <a:t>.</a:t>
            </a:r>
            <a:endParaRPr lang="en-US" dirty="0"/>
          </a:p>
        </p:txBody>
      </p:sp>
    </p:spTree>
    <p:extLst>
      <p:ext uri="{BB962C8B-B14F-4D97-AF65-F5344CB8AC3E}">
        <p14:creationId xmlns:p14="http://schemas.microsoft.com/office/powerpoint/2010/main" val="4026081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914400" y="4343400"/>
            <a:ext cx="5029200" cy="4114800"/>
          </a:xfrm>
          <a:prstGeom prst="rect">
            <a:avLst/>
          </a:prstGeom>
        </p:spPr>
        <p:txBody>
          <a:bodyPr/>
          <a:lstStyle/>
          <a:p>
            <a:r>
              <a:rPr lang="en-US" dirty="0" smtClean="0">
                <a:effectLst/>
                <a:sym typeface="Avenir Roman"/>
              </a:rPr>
              <a:t>This slide just highlights current activities, including a workshop in January that aims to facilitate a dialogue between the governments and people of the Caribbean Small Island States about their efforts to implement and monitor the SDGs and, by monitoring this dialogue, to extract knowledge needs, which then can be related to data needs. </a:t>
            </a:r>
            <a:endParaRPr lang="en-US" dirty="0"/>
          </a:p>
        </p:txBody>
      </p:sp>
    </p:spTree>
    <p:extLst>
      <p:ext uri="{BB962C8B-B14F-4D97-AF65-F5344CB8AC3E}">
        <p14:creationId xmlns:p14="http://schemas.microsoft.com/office/powerpoint/2010/main" val="1863554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914400" y="4343400"/>
            <a:ext cx="5029200" cy="4114800"/>
          </a:xfrm>
          <a:prstGeom prst="rect">
            <a:avLst/>
          </a:prstGeom>
        </p:spPr>
        <p:txBody>
          <a:bodyPr/>
          <a:lstStyle/>
          <a:p>
            <a:r>
              <a:rPr lang="en-US" dirty="0" smtClean="0">
                <a:effectLst/>
                <a:sym typeface="Avenir Roman"/>
              </a:rPr>
              <a:t>All seven VCs have a water component, even LSI (and we will hear more about that from Tom </a:t>
            </a:r>
            <a:r>
              <a:rPr lang="en-US" dirty="0" err="1" smtClean="0">
                <a:effectLst/>
                <a:sym typeface="Avenir Roman"/>
              </a:rPr>
              <a:t>Cecere</a:t>
            </a:r>
            <a:r>
              <a:rPr lang="en-US" dirty="0" smtClean="0">
                <a:effectLst/>
                <a:sym typeface="Avenir Roman"/>
              </a:rPr>
              <a:t> in just a moment).  The focus of this slide is on the ocean-related VCs and how they intersect with the CEOS Ocean Variables Enabling Research and Applications for GEO (</a:t>
            </a:r>
            <a:r>
              <a:rPr lang="en-US" i="1" dirty="0" smtClean="0">
                <a:effectLst/>
                <a:sym typeface="Avenir Roman"/>
              </a:rPr>
              <a:t>COVERAGE</a:t>
            </a:r>
            <a:r>
              <a:rPr lang="en-US" dirty="0" smtClean="0">
                <a:effectLst/>
                <a:sym typeface="Avenir Roman"/>
              </a:rPr>
              <a:t>) Initiative.</a:t>
            </a:r>
            <a:endParaRPr lang="en-US" dirty="0"/>
          </a:p>
        </p:txBody>
      </p:sp>
    </p:spTree>
    <p:extLst>
      <p:ext uri="{BB962C8B-B14F-4D97-AF65-F5344CB8AC3E}">
        <p14:creationId xmlns:p14="http://schemas.microsoft.com/office/powerpoint/2010/main" val="17186386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914400" y="4343400"/>
            <a:ext cx="5029200" cy="4114800"/>
          </a:xfrm>
          <a:prstGeom prst="rect">
            <a:avLst/>
          </a:prstGeom>
        </p:spPr>
        <p:txBody>
          <a:bodyPr/>
          <a:lstStyle/>
          <a:p>
            <a:r>
              <a:rPr lang="en-US" dirty="0" smtClean="0">
                <a:effectLst/>
                <a:sym typeface="Avenir Roman"/>
              </a:rPr>
              <a:t>Please refer to these slides separately to understand fully the context and background of COVERAGE.  I would like to take the opportunity, however, to highlight that COVERAGE is essentially a coherent set of data products from the four oceans VCs; a collaborative and cross-cutting effort that was undertaken in response to identified needs of the ocean community.  COVERAGE expects to engage with user communities/stakeholders and determine what type of functionality and datasets the community needs/desires; there is a  strong user interaction component to this project.</a:t>
            </a:r>
          </a:p>
          <a:p>
            <a:r>
              <a:rPr lang="en-US" dirty="0" smtClean="0">
                <a:effectLst/>
                <a:sym typeface="Avenir Roman"/>
              </a:rPr>
              <a:t>Also connects with GEO MBON group and Integrated Marine Observing System (IMOS) and GOOS.</a:t>
            </a:r>
            <a:endParaRPr lang="en-US" dirty="0"/>
          </a:p>
        </p:txBody>
      </p:sp>
    </p:spTree>
    <p:extLst>
      <p:ext uri="{BB962C8B-B14F-4D97-AF65-F5344CB8AC3E}">
        <p14:creationId xmlns:p14="http://schemas.microsoft.com/office/powerpoint/2010/main" val="2757059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914400" y="4343400"/>
            <a:ext cx="5029200" cy="4114800"/>
          </a:xfrm>
          <a:prstGeom prst="rect">
            <a:avLst/>
          </a:prstGeom>
        </p:spPr>
        <p:txBody>
          <a:bodyPr/>
          <a:lstStyle/>
          <a:p>
            <a:r>
              <a:rPr lang="en-US" dirty="0" smtClean="0">
                <a:effectLst/>
                <a:sym typeface="Avenir Roman"/>
              </a:rPr>
              <a:t>COVERAGE has four-part development concept and is currently in Phase A – for next six months.  COVERAGE is already in the CEOS Work Plan, which means, we are actively supporting this activity.</a:t>
            </a:r>
            <a:endParaRPr lang="en-US" dirty="0" smtClean="0"/>
          </a:p>
        </p:txBody>
      </p:sp>
    </p:spTree>
    <p:extLst>
      <p:ext uri="{BB962C8B-B14F-4D97-AF65-F5344CB8AC3E}">
        <p14:creationId xmlns:p14="http://schemas.microsoft.com/office/powerpoint/2010/main" val="1607371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914400" y="4343400"/>
            <a:ext cx="5029200" cy="4114800"/>
          </a:xfrm>
          <a:prstGeom prst="rect">
            <a:avLst/>
          </a:prstGeom>
        </p:spPr>
        <p:txBody>
          <a:bodyPr/>
          <a:lstStyle/>
          <a:p>
            <a:r>
              <a:rPr lang="en-US" dirty="0" smtClean="0">
                <a:effectLst/>
                <a:sym typeface="Avenir Roman"/>
              </a:rPr>
              <a:t>This slide focuses on sorting out the ambiguities and overlaps between the GEO initiatives while noting that oceans, presented by COVERAGE, are well-coordinated within CEOS as it exists and has been endorsed explicitly as a CEOS initiative (added post-presentation for clarity).</a:t>
            </a:r>
          </a:p>
          <a:p>
            <a:r>
              <a:rPr lang="en-US" dirty="0" smtClean="0">
                <a:effectLst/>
                <a:sym typeface="Avenir Roman"/>
              </a:rPr>
              <a:t>The common theme among all these activities is a water quality component and unfortunately, this is a challenge for the community which makes a challenge for us.  When we look at this chart, it seems easy to identify the intersections, synergies and overlaps.  Expectation is that GEOGLOWS is freshwater only but in actuality, ultimately, GEOGLOWS would like to </a:t>
            </a:r>
            <a:r>
              <a:rPr lang="en-US" b="1" dirty="0" smtClean="0">
                <a:effectLst/>
                <a:sym typeface="Avenir Roman"/>
              </a:rPr>
              <a:t>provide a coordination framework for all water initiatives under the GEO </a:t>
            </a:r>
            <a:r>
              <a:rPr lang="en-US" b="1" dirty="0" err="1" smtClean="0">
                <a:effectLst/>
                <a:sym typeface="Avenir Roman"/>
              </a:rPr>
              <a:t>programme</a:t>
            </a:r>
            <a:r>
              <a:rPr lang="en-US" b="1" dirty="0" smtClean="0">
                <a:effectLst/>
                <a:sym typeface="Avenir Roman"/>
              </a:rPr>
              <a:t>.</a:t>
            </a:r>
            <a:r>
              <a:rPr lang="en-US" dirty="0" smtClean="0">
                <a:effectLst/>
                <a:sym typeface="Avenir Roman"/>
              </a:rPr>
              <a:t>  Blue Planet should just focus on oceans and coastal waters, increasing integration of and access to in situ and remote sensing ocean observation data, promoting and facilitating the development of end-to-end ocean information services, improve connections between producers and providers of ocean observation data, products, and information to end users.  </a:t>
            </a:r>
            <a:r>
              <a:rPr lang="en-US" dirty="0" err="1" smtClean="0">
                <a:effectLst/>
                <a:sym typeface="Avenir Roman"/>
              </a:rPr>
              <a:t>AquaWatch</a:t>
            </a:r>
            <a:r>
              <a:rPr lang="en-US" dirty="0" smtClean="0">
                <a:effectLst/>
                <a:sym typeface="Avenir Roman"/>
              </a:rPr>
              <a:t> should be the nexus between GEOGLOWS and Blue Planet, focusing on water quality of coastal and inland waters.  And COVERAGE is here, as a coordination body of the ocean-related VCs. </a:t>
            </a:r>
          </a:p>
          <a:p>
            <a:r>
              <a:rPr lang="en-US" dirty="0" smtClean="0">
                <a:effectLst/>
                <a:sym typeface="Avenir Roman"/>
              </a:rPr>
              <a:t>This chart as it stands, shows the thematic interpretation of these efforts.</a:t>
            </a:r>
          </a:p>
          <a:p>
            <a:r>
              <a:rPr lang="en-US" dirty="0" smtClean="0">
                <a:effectLst/>
                <a:sym typeface="Avenir Roman"/>
              </a:rPr>
              <a:t>In actuality, the situation is a bit more programmatic, with all efforts working as stand-alone entities with one common denominator being water quality.</a:t>
            </a:r>
            <a:endParaRPr lang="en-US" dirty="0"/>
          </a:p>
        </p:txBody>
      </p:sp>
    </p:spTree>
    <p:extLst>
      <p:ext uri="{BB962C8B-B14F-4D97-AF65-F5344CB8AC3E}">
        <p14:creationId xmlns:p14="http://schemas.microsoft.com/office/powerpoint/2010/main" val="1884874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31770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35626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914400" y="4343400"/>
            <a:ext cx="5029200" cy="4114800"/>
          </a:xfrm>
          <a:prstGeom prst="rect">
            <a:avLst/>
          </a:prstGeom>
        </p:spPr>
        <p:txBody>
          <a:bodyPr/>
          <a:lstStyle/>
          <a:p>
            <a:pPr marL="0" marR="0" lvl="0" indent="0" defTabSz="457200" eaLnBrk="1" fontAlgn="auto" latinLnBrk="0" hangingPunct="1">
              <a:lnSpc>
                <a:spcPct val="125000"/>
              </a:lnSpc>
              <a:spcBef>
                <a:spcPts val="0"/>
              </a:spcBef>
              <a:spcAft>
                <a:spcPts val="0"/>
              </a:spcAft>
              <a:buClrTx/>
              <a:buSzTx/>
              <a:buFontTx/>
              <a:buNone/>
              <a:tabLst/>
              <a:defRPr/>
            </a:pPr>
            <a:r>
              <a:rPr lang="en-US" sz="1400" dirty="0" smtClean="0">
                <a:effectLst/>
                <a:latin typeface="Arial" panose="020B0604020202020204" pitchFamily="34" charset="0"/>
                <a:cs typeface="Arial" panose="020B0604020202020204" pitchFamily="34" charset="0"/>
                <a:sym typeface="Avenir Roman"/>
              </a:rPr>
              <a:t>First, I would like to thank the following representatives from the GEOGLOWS, </a:t>
            </a:r>
            <a:r>
              <a:rPr lang="en-US" sz="1400" dirty="0" err="1" smtClean="0">
                <a:effectLst/>
                <a:latin typeface="Arial" panose="020B0604020202020204" pitchFamily="34" charset="0"/>
                <a:cs typeface="Arial" panose="020B0604020202020204" pitchFamily="34" charset="0"/>
                <a:sym typeface="Avenir Roman"/>
              </a:rPr>
              <a:t>AquaWatch</a:t>
            </a:r>
            <a:r>
              <a:rPr lang="en-US" sz="1400" dirty="0" smtClean="0">
                <a:effectLst/>
                <a:latin typeface="Arial" panose="020B0604020202020204" pitchFamily="34" charset="0"/>
                <a:cs typeface="Arial" panose="020B0604020202020204" pitchFamily="34" charset="0"/>
                <a:sym typeface="Avenir Roman"/>
              </a:rPr>
              <a:t>, Blue Planet, and COVERAGE communities for their input to this presentation.   Now…quiet blue water…followed by a bit of chaos.</a:t>
            </a:r>
          </a:p>
        </p:txBody>
      </p:sp>
    </p:spTree>
    <p:extLst>
      <p:ext uri="{BB962C8B-B14F-4D97-AF65-F5344CB8AC3E}">
        <p14:creationId xmlns:p14="http://schemas.microsoft.com/office/powerpoint/2010/main" val="14210128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txBox="1">
            <a:spLocks noGrp="1"/>
          </p:cNvSpPr>
          <p:nvPr>
            <p:ph type="body" idx="1"/>
          </p:nvPr>
        </p:nvSpPr>
        <p:spPr>
          <a:xfrm>
            <a:off x="700405" y="4412774"/>
            <a:ext cx="5603240" cy="4180523"/>
          </a:xfrm>
          <a:prstGeom prst="rect">
            <a:avLst/>
          </a:prstGeom>
        </p:spPr>
        <p:txBody>
          <a:bodyPr wrap="square" lIns="91425" tIns="91425" rIns="91425" bIns="91425" anchor="t" anchorCtr="0">
            <a:noAutofit/>
          </a:bodyPr>
          <a:lstStyle/>
          <a:p>
            <a:pPr lvl="0">
              <a:spcBef>
                <a:spcPts val="0"/>
              </a:spcBef>
              <a:buNone/>
            </a:pPr>
            <a:endParaRPr/>
          </a:p>
        </p:txBody>
      </p:sp>
      <p:sp>
        <p:nvSpPr>
          <p:cNvPr id="189" name="Shape 189"/>
          <p:cNvSpPr>
            <a:spLocks noGrp="1" noRot="1" noChangeAspect="1"/>
          </p:cNvSpPr>
          <p:nvPr>
            <p:ph type="sldImg" idx="2"/>
          </p:nvPr>
        </p:nvSpPr>
        <p:spPr>
          <a:xfrm>
            <a:off x="1179513" y="696913"/>
            <a:ext cx="4645025" cy="34829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7402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914400" y="4343400"/>
            <a:ext cx="5029200" cy="4114800"/>
          </a:xfrm>
          <a:prstGeom prst="rect">
            <a:avLst/>
          </a:prstGeom>
        </p:spPr>
        <p:txBody>
          <a:bodyPr/>
          <a:lstStyle/>
          <a:p>
            <a:r>
              <a:rPr lang="en-US" dirty="0"/>
              <a:t>OECS is the </a:t>
            </a:r>
            <a:r>
              <a:rPr lang="en-US" dirty="0" err="1"/>
              <a:t>Organisation</a:t>
            </a:r>
            <a:r>
              <a:rPr lang="en-US" baseline="0" dirty="0"/>
              <a:t> of Eastern Caribbean States </a:t>
            </a:r>
          </a:p>
        </p:txBody>
      </p:sp>
    </p:spTree>
    <p:extLst>
      <p:ext uri="{BB962C8B-B14F-4D97-AF65-F5344CB8AC3E}">
        <p14:creationId xmlns:p14="http://schemas.microsoft.com/office/powerpoint/2010/main" val="3803668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914400" y="4343400"/>
            <a:ext cx="5029200" cy="4114800"/>
          </a:xfrm>
          <a:prstGeom prst="rect">
            <a:avLst/>
          </a:prstGeom>
        </p:spPr>
        <p:txBody>
          <a:bodyPr/>
          <a:lstStyle/>
          <a:p>
            <a:endParaRPr lang="en-US" dirty="0"/>
          </a:p>
        </p:txBody>
      </p:sp>
    </p:spTree>
    <p:extLst>
      <p:ext uri="{BB962C8B-B14F-4D97-AF65-F5344CB8AC3E}">
        <p14:creationId xmlns:p14="http://schemas.microsoft.com/office/powerpoint/2010/main" val="3976261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914400" y="4343400"/>
            <a:ext cx="5029200" cy="4114800"/>
          </a:xfrm>
          <a:prstGeom prst="rect">
            <a:avLst/>
          </a:prstGeom>
        </p:spPr>
        <p:txBody>
          <a:bodyPr/>
          <a:lstStyle/>
          <a:p>
            <a:r>
              <a:rPr lang="en-US" dirty="0" smtClean="0">
                <a:effectLst/>
                <a:sym typeface="Avenir Roman"/>
              </a:rPr>
              <a:t>There are many interested parties in water.  This slide attempts to show the breadth of these parties – water for climate, water quality, water quantity – too much/too little, precipitation, ground water, coastal water, broad open ocean water, inland waterways, agriculture.  I know this slide does not even capture half the interest in water.</a:t>
            </a:r>
            <a:endParaRPr lang="en-US" sz="600" dirty="0"/>
          </a:p>
        </p:txBody>
      </p:sp>
    </p:spTree>
    <p:extLst>
      <p:ext uri="{BB962C8B-B14F-4D97-AF65-F5344CB8AC3E}">
        <p14:creationId xmlns:p14="http://schemas.microsoft.com/office/powerpoint/2010/main" val="660992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914400" y="4343400"/>
            <a:ext cx="5029200" cy="4114800"/>
          </a:xfrm>
          <a:prstGeom prst="rect">
            <a:avLst/>
          </a:prstGeom>
        </p:spPr>
        <p:txBody>
          <a:bodyPr/>
          <a:lstStyle/>
          <a:p>
            <a:r>
              <a:rPr lang="en-US" dirty="0" smtClean="0">
                <a:effectLst/>
                <a:sym typeface="Avenir Roman"/>
              </a:rPr>
              <a:t>This slide shows a bit of history of Water, predating GEO.  A little more background – the Integrated Global Water Cycle Observations (IGWCO) Community of Practice (</a:t>
            </a:r>
            <a:r>
              <a:rPr lang="en-US" dirty="0" err="1" smtClean="0">
                <a:effectLst/>
                <a:sym typeface="Avenir Roman"/>
              </a:rPr>
              <a:t>CoP</a:t>
            </a:r>
            <a:r>
              <a:rPr lang="en-US" dirty="0" smtClean="0">
                <a:effectLst/>
                <a:sym typeface="Avenir Roman"/>
              </a:rPr>
              <a:t>) theme was first introduced to IGOS-P (P as in partnership) in 2000 and a full proposal was accepted in 2001 with final approval in 2004. In October 2007, IGWCO transitioned from an IGOS-P theme to an element of GEO through an exchange of letters between the Secretariats of the IGWCO and GEO. It became a GEO Community of Practice in 2008 when it merged with a fledgling Global Water Cycle </a:t>
            </a:r>
            <a:r>
              <a:rPr lang="en-US" dirty="0" err="1" smtClean="0">
                <a:effectLst/>
                <a:sym typeface="Avenir Roman"/>
              </a:rPr>
              <a:t>CoP</a:t>
            </a:r>
            <a:r>
              <a:rPr lang="en-US" dirty="0" smtClean="0">
                <a:effectLst/>
                <a:sym typeface="Avenir Roman"/>
              </a:rPr>
              <a:t> within the User Interface Committee. This </a:t>
            </a:r>
            <a:r>
              <a:rPr lang="en-US" dirty="0" err="1" smtClean="0">
                <a:effectLst/>
                <a:sym typeface="Avenir Roman"/>
              </a:rPr>
              <a:t>CoP</a:t>
            </a:r>
            <a:r>
              <a:rPr lang="en-US" dirty="0" smtClean="0">
                <a:effectLst/>
                <a:sym typeface="Avenir Roman"/>
              </a:rPr>
              <a:t> provides the leads of the various GEO water subtasks with an opportunity to discuss their progress and plans.</a:t>
            </a:r>
            <a:endParaRPr lang="en-US" sz="600" dirty="0"/>
          </a:p>
        </p:txBody>
      </p:sp>
    </p:spTree>
    <p:extLst>
      <p:ext uri="{BB962C8B-B14F-4D97-AF65-F5344CB8AC3E}">
        <p14:creationId xmlns:p14="http://schemas.microsoft.com/office/powerpoint/2010/main" val="366577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914400" y="4343400"/>
            <a:ext cx="5029200" cy="4114800"/>
          </a:xfrm>
          <a:prstGeom prst="rect">
            <a:avLst/>
          </a:prstGeom>
        </p:spPr>
        <p:txBody>
          <a:bodyPr/>
          <a:lstStyle/>
          <a:p>
            <a:r>
              <a:rPr lang="en-US" sz="1050" dirty="0" smtClean="0">
                <a:effectLst/>
                <a:sym typeface="Avenir Roman"/>
              </a:rPr>
              <a:t>From IGOS to GEO and GEOSS.  The GEOSS Water Strategy Report was released in February 2014 with a request to CEOS to identify recommendations that we, CEOS, would be willing to help address (22 actions, with 10 where CEOS had direct role – “Advancing satellite data acquisition theme” and 12 other actions requiring assessment by CEOS Agencies).  </a:t>
            </a:r>
            <a:r>
              <a:rPr lang="en-CA" sz="1050" dirty="0" smtClean="0">
                <a:effectLst/>
                <a:sym typeface="Avenir Roman"/>
              </a:rPr>
              <a:t>The GEOSS Water Strategy renewed the observational component</a:t>
            </a:r>
            <a:r>
              <a:rPr lang="en-US" sz="1050" dirty="0" smtClean="0">
                <a:effectLst/>
                <a:sym typeface="Avenir Roman"/>
              </a:rPr>
              <a:t> o</a:t>
            </a:r>
            <a:r>
              <a:rPr lang="en-CA" sz="1050" dirty="0" smtClean="0">
                <a:effectLst/>
                <a:sym typeface="Avenir Roman"/>
              </a:rPr>
              <a:t>f the community’s efforts to communicate the needs of the Water community within the framework of GEOSS.  </a:t>
            </a:r>
            <a:r>
              <a:rPr lang="en-US" sz="1050" dirty="0" smtClean="0">
                <a:effectLst/>
                <a:sym typeface="Avenir Roman"/>
              </a:rPr>
              <a:t>The Integrated Water Cycle Observations (IGWCO) Community of Practice was shepherding the GEOSS Water Strategy and was tasked with preparing a Water Implementation Plan after receiving Agency/Entity responses. </a:t>
            </a:r>
          </a:p>
          <a:p>
            <a:r>
              <a:rPr lang="en-US" sz="1050" dirty="0" smtClean="0">
                <a:effectLst/>
                <a:sym typeface="Avenir Roman"/>
              </a:rPr>
              <a:t>We prepared our CEOS Water Strategy in response to the GEOSS Water Strategy Report (many thanks to JAXA for their leadership of CEOS Water Strategy Implementation Study Team (WSIST) within CEOS) in 2015 expecting that it would be used as reference to help develop the Water Implementation Plan but alas, the IGWCO never moved forward with developing the Water Implementation Plan and instead, a separate community (led by the U.S. – NOAA, NASA, and USGS) proposed a new GEO activity called GEOGLOWS – GEO Global Water Sustainability – as a GEO Initiative in the 2015 GEO Work </a:t>
            </a:r>
            <a:r>
              <a:rPr lang="en-US" sz="1050" dirty="0" err="1" smtClean="0">
                <a:effectLst/>
                <a:sym typeface="Avenir Roman"/>
              </a:rPr>
              <a:t>Programme</a:t>
            </a:r>
            <a:r>
              <a:rPr lang="en-US" sz="1050" dirty="0" smtClean="0">
                <a:effectLst/>
                <a:sym typeface="Avenir Roman"/>
              </a:rPr>
              <a:t>.  More on GEOGLOWS in a bit but essentially, GEOGLOWS overtook the GEOSS Water Strategy Report and Water Implementation Plan.</a:t>
            </a:r>
          </a:p>
          <a:p>
            <a:r>
              <a:rPr lang="en-CA" sz="1050" dirty="0" smtClean="0">
                <a:effectLst/>
                <a:sym typeface="Avenir Roman"/>
              </a:rPr>
              <a:t>CEOS also </a:t>
            </a:r>
            <a:r>
              <a:rPr lang="en-US" sz="1050" dirty="0" smtClean="0">
                <a:effectLst/>
                <a:sym typeface="Avenir Roman"/>
              </a:rPr>
              <a:t>executed </a:t>
            </a:r>
            <a:r>
              <a:rPr lang="en-US" sz="1050" i="1" dirty="0" smtClean="0">
                <a:effectLst/>
                <a:sym typeface="Avenir Roman"/>
              </a:rPr>
              <a:t>Feasibility Study on Satellite Missions/Instruments Focused on Water Quality Measurements</a:t>
            </a:r>
            <a:r>
              <a:rPr lang="en-US" sz="1050" dirty="0" smtClean="0">
                <a:effectLst/>
                <a:sym typeface="Avenir Roman"/>
              </a:rPr>
              <a:t> in 2016 (next presentation).</a:t>
            </a:r>
            <a:endParaRPr lang="en-US" sz="500" dirty="0"/>
          </a:p>
        </p:txBody>
      </p:sp>
    </p:spTree>
    <p:extLst>
      <p:ext uri="{BB962C8B-B14F-4D97-AF65-F5344CB8AC3E}">
        <p14:creationId xmlns:p14="http://schemas.microsoft.com/office/powerpoint/2010/main" val="2476124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a:prstGeom prst="rect">
            <a:avLst/>
          </a:prstGeom>
        </p:spPr>
      </p:sp>
      <p:sp>
        <p:nvSpPr>
          <p:cNvPr id="3" name="Notes Placeholder 2"/>
          <p:cNvSpPr>
            <a:spLocks noGrp="1"/>
          </p:cNvSpPr>
          <p:nvPr>
            <p:ph type="body" idx="1"/>
          </p:nvPr>
        </p:nvSpPr>
        <p:spPr>
          <a:xfrm>
            <a:off x="914400" y="4343400"/>
            <a:ext cx="5029200" cy="4114800"/>
          </a:xfrm>
          <a:prstGeom prst="rect">
            <a:avLst/>
          </a:prstGeom>
        </p:spPr>
        <p:txBody>
          <a:bodyPr/>
          <a:lstStyle/>
          <a:p>
            <a:r>
              <a:rPr lang="en-US" b="1" dirty="0" smtClean="0">
                <a:effectLst/>
                <a:sym typeface="Avenir Roman"/>
              </a:rPr>
              <a:t>GEOGLOWS: </a:t>
            </a:r>
            <a:r>
              <a:rPr lang="en-US" dirty="0" smtClean="0">
                <a:effectLst/>
                <a:sym typeface="Avenir Roman"/>
              </a:rPr>
              <a:t>Provides a framework for EO to contribute to mitigating water challenges; freshwater</a:t>
            </a:r>
          </a:p>
          <a:p>
            <a:r>
              <a:rPr lang="en-US" dirty="0" smtClean="0">
                <a:effectLst/>
                <a:sym typeface="Avenir Roman"/>
              </a:rPr>
              <a:t>focused per GEO SBA.</a:t>
            </a:r>
          </a:p>
          <a:p>
            <a:r>
              <a:rPr lang="en-US" b="1" dirty="0" smtClean="0">
                <a:effectLst/>
                <a:sym typeface="Avenir Roman"/>
              </a:rPr>
              <a:t> </a:t>
            </a:r>
            <a:endParaRPr lang="en-US" dirty="0" smtClean="0">
              <a:effectLst/>
              <a:sym typeface="Avenir Roman"/>
            </a:endParaRPr>
          </a:p>
          <a:p>
            <a:r>
              <a:rPr lang="en-US" b="1" dirty="0" err="1" smtClean="0">
                <a:effectLst/>
                <a:sym typeface="Avenir Roman"/>
              </a:rPr>
              <a:t>AquaWatch</a:t>
            </a:r>
            <a:r>
              <a:rPr lang="en-US" b="1" dirty="0" smtClean="0">
                <a:effectLst/>
                <a:sym typeface="Avenir Roman"/>
              </a:rPr>
              <a:t>: </a:t>
            </a:r>
            <a:r>
              <a:rPr lang="en-US" dirty="0" smtClean="0">
                <a:effectLst/>
                <a:sym typeface="Avenir Roman"/>
              </a:rPr>
              <a:t>Improve water quality in coastal and inland waters [WAT-5].</a:t>
            </a:r>
          </a:p>
          <a:p>
            <a:r>
              <a:rPr lang="en-US" b="1" dirty="0" smtClean="0">
                <a:effectLst/>
                <a:sym typeface="Avenir Roman"/>
              </a:rPr>
              <a:t> </a:t>
            </a:r>
            <a:endParaRPr lang="en-US" dirty="0" smtClean="0">
              <a:effectLst/>
              <a:sym typeface="Avenir Roman"/>
            </a:endParaRPr>
          </a:p>
          <a:p>
            <a:r>
              <a:rPr lang="en-US" b="1" dirty="0" smtClean="0">
                <a:effectLst/>
                <a:sym typeface="Avenir Roman"/>
              </a:rPr>
              <a:t>GEO Oceans and Society: Blue Planet: </a:t>
            </a:r>
            <a:r>
              <a:rPr lang="en-US" dirty="0" smtClean="0">
                <a:effectLst/>
                <a:sym typeface="Avenir Roman"/>
              </a:rPr>
              <a:t>Observational programs devoted to ocean and coastal</a:t>
            </a:r>
          </a:p>
          <a:p>
            <a:r>
              <a:rPr lang="en-US" dirty="0" smtClean="0">
                <a:effectLst/>
                <a:sym typeface="Avenir Roman"/>
              </a:rPr>
              <a:t>waters [WP section 3.9].</a:t>
            </a:r>
          </a:p>
        </p:txBody>
      </p:sp>
    </p:spTree>
    <p:extLst>
      <p:ext uri="{BB962C8B-B14F-4D97-AF65-F5344CB8AC3E}">
        <p14:creationId xmlns:p14="http://schemas.microsoft.com/office/powerpoint/2010/main" val="3304997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txBox="1">
            <a:spLocks noGrp="1"/>
          </p:cNvSpPr>
          <p:nvPr>
            <p:ph type="body" idx="1"/>
          </p:nvPr>
        </p:nvSpPr>
        <p:spPr>
          <a:xfrm>
            <a:off x="700405" y="4412774"/>
            <a:ext cx="5603240" cy="4180523"/>
          </a:xfrm>
          <a:prstGeom prst="rect">
            <a:avLst/>
          </a:prstGeom>
        </p:spPr>
        <p:txBody>
          <a:bodyPr wrap="square" lIns="91425" tIns="91425" rIns="91425" bIns="91425" anchor="t" anchorCtr="0">
            <a:noAutofit/>
          </a:bodyPr>
          <a:lstStyle/>
          <a:p>
            <a:r>
              <a:rPr lang="en-US" dirty="0" smtClean="0">
                <a:effectLst/>
                <a:sym typeface="Avenir Roman"/>
              </a:rPr>
              <a:t>GEOGLOWS – GEO Global Water Sustainability – is a key element of the Water Resource Management SBA.  GEOGLOWS addresses five of the six priority areas from the GEOSS Water Strategy with its strategies and on-going activities, and provides a framework for enabling GEO Members to address many of the Water Strategy’s 58 recommendations.  Interesting note – IGWCO actively tracks the actions of the GEOSS Water Strategy (but is not preparing the Water Implementation Plan which now is overcome by events with the inception of GEOGLOWS – as I understand – PERSONAL COMMENTARY).</a:t>
            </a:r>
          </a:p>
          <a:p>
            <a:r>
              <a:rPr lang="en-US" b="1" dirty="0" smtClean="0">
                <a:effectLst/>
                <a:sym typeface="Avenir Roman"/>
              </a:rPr>
              <a:t>GEOGLOWS, when mature, could provide a coordination framework for all water initiatives under the GEO </a:t>
            </a:r>
            <a:r>
              <a:rPr lang="en-US" b="1" dirty="0" err="1" smtClean="0">
                <a:effectLst/>
                <a:sym typeface="Avenir Roman"/>
              </a:rPr>
              <a:t>programme</a:t>
            </a:r>
            <a:r>
              <a:rPr lang="en-US" b="1" dirty="0" smtClean="0">
                <a:effectLst/>
                <a:sym typeface="Avenir Roman"/>
              </a:rPr>
              <a:t>.  GEOGLOWS addresses water quantity and water quality </a:t>
            </a:r>
            <a:r>
              <a:rPr lang="en-US" dirty="0" smtClean="0">
                <a:effectLst/>
                <a:sym typeface="Avenir Roman"/>
              </a:rPr>
              <a:t>and has six components, as identified on the chart.</a:t>
            </a:r>
          </a:p>
        </p:txBody>
      </p:sp>
      <p:sp>
        <p:nvSpPr>
          <p:cNvPr id="177" name="Shape 177"/>
          <p:cNvSpPr>
            <a:spLocks noGrp="1" noRot="1" noChangeAspect="1"/>
          </p:cNvSpPr>
          <p:nvPr>
            <p:ph type="sldImg" idx="2"/>
          </p:nvPr>
        </p:nvSpPr>
        <p:spPr>
          <a:xfrm>
            <a:off x="1179513" y="696913"/>
            <a:ext cx="4645025" cy="34829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07161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txBox="1">
            <a:spLocks noGrp="1"/>
          </p:cNvSpPr>
          <p:nvPr>
            <p:ph type="body" idx="1"/>
          </p:nvPr>
        </p:nvSpPr>
        <p:spPr>
          <a:xfrm>
            <a:off x="700405" y="4412774"/>
            <a:ext cx="5603240" cy="4180523"/>
          </a:xfrm>
          <a:prstGeom prst="rect">
            <a:avLst/>
          </a:prstGeom>
        </p:spPr>
        <p:txBody>
          <a:bodyPr wrap="square" lIns="91425" tIns="91425" rIns="91425" bIns="91425" anchor="t" anchorCtr="0">
            <a:noAutofit/>
          </a:bodyPr>
          <a:lstStyle/>
          <a:p>
            <a:r>
              <a:rPr lang="en-US" dirty="0" smtClean="0">
                <a:effectLst/>
                <a:sym typeface="Avenir Roman"/>
              </a:rPr>
              <a:t>This slide was presented by Selma at the SIT Technical Workshop just a mere month ago.  It highlights the expected/realized connection with the various CEOS entities.  Note connections to essentially all VCs, WGs, and AHTs, with emphasis on Precipitation and Land Surface Imaging VCs and almost all WGs and the SDG AHT.</a:t>
            </a:r>
          </a:p>
          <a:p>
            <a:r>
              <a:rPr lang="en-US" dirty="0" smtClean="0">
                <a:effectLst/>
                <a:sym typeface="Avenir Roman"/>
              </a:rPr>
              <a:t>I would like to draw attention to the sub-bullet that seems to have gotten overlooked at the SIT Technical Workshop –   </a:t>
            </a:r>
            <a:r>
              <a:rPr lang="en-US" b="1" i="1" dirty="0" smtClean="0">
                <a:effectLst/>
                <a:sym typeface="Avenir Roman"/>
              </a:rPr>
              <a:t>Proposing a SAR-VC </a:t>
            </a:r>
            <a:r>
              <a:rPr lang="en-US" i="1" dirty="0" smtClean="0">
                <a:effectLst/>
                <a:sym typeface="Avenir Roman"/>
              </a:rPr>
              <a:t>(Synthetic Aperture Radar) which would support GEOGLOWS as well as </a:t>
            </a:r>
            <a:r>
              <a:rPr lang="en-US" i="1" dirty="0" err="1" smtClean="0">
                <a:effectLst/>
                <a:sym typeface="Avenir Roman"/>
              </a:rPr>
              <a:t>AquaWatch</a:t>
            </a:r>
            <a:r>
              <a:rPr lang="en-US" i="1" dirty="0" smtClean="0">
                <a:effectLst/>
                <a:sym typeface="Avenir Roman"/>
              </a:rPr>
              <a:t> and Blue Planet for (CEOS) Water Activities.</a:t>
            </a:r>
            <a:endParaRPr dirty="0"/>
          </a:p>
        </p:txBody>
      </p:sp>
      <p:sp>
        <p:nvSpPr>
          <p:cNvPr id="199" name="Shape 199"/>
          <p:cNvSpPr>
            <a:spLocks noGrp="1" noRot="1" noChangeAspect="1"/>
          </p:cNvSpPr>
          <p:nvPr>
            <p:ph type="sldImg" idx="2"/>
          </p:nvPr>
        </p:nvSpPr>
        <p:spPr>
          <a:xfrm>
            <a:off x="1179513" y="696913"/>
            <a:ext cx="4645025" cy="3482975"/>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90282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1411288" y="1160463"/>
            <a:ext cx="4181475" cy="313531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5" name="Shape 205"/>
          <p:cNvSpPr txBox="1">
            <a:spLocks noGrp="1"/>
          </p:cNvSpPr>
          <p:nvPr>
            <p:ph type="body" idx="1"/>
          </p:nvPr>
        </p:nvSpPr>
        <p:spPr>
          <a:xfrm>
            <a:off x="700405" y="4470837"/>
            <a:ext cx="5603100" cy="3657900"/>
          </a:xfrm>
          <a:prstGeom prst="rect">
            <a:avLst/>
          </a:prstGeom>
          <a:noFill/>
          <a:ln>
            <a:noFill/>
          </a:ln>
        </p:spPr>
        <p:txBody>
          <a:bodyPr wrap="square" lIns="93200" tIns="46600" rIns="93200" bIns="46600" anchor="t" anchorCtr="0">
            <a:noAutofit/>
          </a:bodyPr>
          <a:lstStyle/>
          <a:p>
            <a:pPr marL="0" marR="0" lvl="0" indent="0" algn="l" rtl="0">
              <a:spcBef>
                <a:spcPts val="0"/>
              </a:spcBef>
              <a:buSzPct val="25000"/>
              <a:buNone/>
            </a:pPr>
            <a:r>
              <a:rPr lang="en-US" dirty="0" smtClean="0">
                <a:effectLst/>
                <a:sym typeface="Avenir Roman"/>
              </a:rPr>
              <a:t>Identified synergies between CEOS work plan and GEOGLOWS efforts.  This is an incredibly helpful slide and perhaps should be accomplished for </a:t>
            </a:r>
            <a:r>
              <a:rPr lang="en-US" dirty="0" err="1" smtClean="0">
                <a:effectLst/>
                <a:sym typeface="Avenir Roman"/>
              </a:rPr>
              <a:t>AquaWatch</a:t>
            </a:r>
            <a:r>
              <a:rPr lang="en-US" dirty="0" smtClean="0">
                <a:effectLst/>
                <a:sym typeface="Avenir Roman"/>
              </a:rPr>
              <a:t> (Blue Planet already has deliverables in the CEOS Work Plan so easy to map those).</a:t>
            </a:r>
            <a:endParaRPr lang="en-US" b="0" i="0" u="none" strike="noStrike" cap="none" dirty="0">
              <a:solidFill>
                <a:schemeClr val="dk1"/>
              </a:solidFill>
              <a:ea typeface="Calibri"/>
              <a:sym typeface="Calibri"/>
            </a:endParaRPr>
          </a:p>
        </p:txBody>
      </p:sp>
      <p:sp>
        <p:nvSpPr>
          <p:cNvPr id="206" name="Shape 206"/>
          <p:cNvSpPr txBox="1">
            <a:spLocks noGrp="1"/>
          </p:cNvSpPr>
          <p:nvPr>
            <p:ph type="sldNum" idx="12"/>
          </p:nvPr>
        </p:nvSpPr>
        <p:spPr>
          <a:xfrm>
            <a:off x="3967341" y="8823935"/>
            <a:ext cx="3035100" cy="466200"/>
          </a:xfrm>
          <a:prstGeom prst="rect">
            <a:avLst/>
          </a:prstGeom>
          <a:noFill/>
          <a:ln>
            <a:noFill/>
          </a:ln>
        </p:spPr>
        <p:txBody>
          <a:bodyPr wrap="square" lIns="93200" tIns="46600" rIns="93200" bIns="46600" anchor="b" anchorCtr="0">
            <a:noAutofit/>
          </a:bodyPr>
          <a:lstStyle/>
          <a:p>
            <a:pPr algn="r">
              <a:buSzPct val="25000"/>
            </a:pPr>
            <a:fld id="{00000000-1234-1234-1234-123412341234}" type="slidenum">
              <a:rPr lang="en-US" sz="1200">
                <a:latin typeface="Calibri"/>
                <a:ea typeface="Calibri"/>
                <a:cs typeface="Calibri"/>
                <a:sym typeface="Calibri"/>
              </a:rPr>
              <a:pPr algn="r">
                <a:buSzPct val="25000"/>
              </a:pPr>
              <a:t>9</a:t>
            </a:fld>
            <a:endParaRPr lang="en-US" sz="1200">
              <a:latin typeface="Calibri"/>
              <a:ea typeface="Calibri"/>
              <a:cs typeface="Calibri"/>
              <a:sym typeface="Calibri"/>
            </a:endParaRPr>
          </a:p>
        </p:txBody>
      </p:sp>
    </p:spTree>
    <p:extLst>
      <p:ext uri="{BB962C8B-B14F-4D97-AF65-F5344CB8AC3E}">
        <p14:creationId xmlns:p14="http://schemas.microsoft.com/office/powerpoint/2010/main" val="35245230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628650" y="365125"/>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6" name="Shape 126"/>
          <p:cNvSpPr txBox="1">
            <a:spLocks noGrp="1"/>
          </p:cNvSpPr>
          <p:nvPr>
            <p:ph type="body" idx="1"/>
          </p:nvPr>
        </p:nvSpPr>
        <p:spPr>
          <a:xfrm>
            <a:off x="628650" y="1825625"/>
            <a:ext cx="3886200" cy="4351338"/>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7" name="Shape 127"/>
          <p:cNvSpPr txBox="1">
            <a:spLocks noGrp="1"/>
          </p:cNvSpPr>
          <p:nvPr>
            <p:ph type="body" idx="2"/>
          </p:nvPr>
        </p:nvSpPr>
        <p:spPr>
          <a:xfrm>
            <a:off x="4629150" y="1825625"/>
            <a:ext cx="3886200" cy="4351338"/>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8" name="Shape 128"/>
          <p:cNvSpPr txBox="1">
            <a:spLocks noGrp="1"/>
          </p:cNvSpPr>
          <p:nvPr>
            <p:ph type="dt" idx="10"/>
          </p:nvPr>
        </p:nvSpPr>
        <p:spPr>
          <a:xfrm>
            <a:off x="628650" y="6356350"/>
            <a:ext cx="2057400" cy="365125"/>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29" name="Shape 129"/>
          <p:cNvSpPr txBox="1">
            <a:spLocks noGrp="1"/>
          </p:cNvSpPr>
          <p:nvPr>
            <p:ph type="ftr" idx="11"/>
          </p:nvPr>
        </p:nvSpPr>
        <p:spPr>
          <a:xfrm>
            <a:off x="3028950" y="6356350"/>
            <a:ext cx="3086100" cy="365125"/>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0" name="Shape 130"/>
          <p:cNvSpPr txBox="1">
            <a:spLocks noGrp="1"/>
          </p:cNvSpPr>
          <p:nvPr>
            <p:ph type="sldNum" idx="12"/>
          </p:nvPr>
        </p:nvSpPr>
        <p:spPr>
          <a:xfrm>
            <a:off x="6457950" y="6356350"/>
            <a:ext cx="2057400" cy="365125"/>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875652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629841" y="365125"/>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3" name="Shape 133"/>
          <p:cNvSpPr txBox="1">
            <a:spLocks noGrp="1"/>
          </p:cNvSpPr>
          <p:nvPr>
            <p:ph type="body" idx="1"/>
          </p:nvPr>
        </p:nvSpPr>
        <p:spPr>
          <a:xfrm>
            <a:off x="629841" y="1681163"/>
            <a:ext cx="3868340" cy="823912"/>
          </a:xfrm>
          <a:prstGeom prst="rect">
            <a:avLst/>
          </a:prstGeom>
          <a:noFill/>
          <a:ln>
            <a:noFill/>
          </a:ln>
        </p:spPr>
        <p:txBody>
          <a:bodyPr wrap="square"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34" name="Shape 134"/>
          <p:cNvSpPr txBox="1">
            <a:spLocks noGrp="1"/>
          </p:cNvSpPr>
          <p:nvPr>
            <p:ph type="body" idx="2"/>
          </p:nvPr>
        </p:nvSpPr>
        <p:spPr>
          <a:xfrm>
            <a:off x="629841" y="2505075"/>
            <a:ext cx="3868340" cy="3684588"/>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 name="Shape 135"/>
          <p:cNvSpPr txBox="1">
            <a:spLocks noGrp="1"/>
          </p:cNvSpPr>
          <p:nvPr>
            <p:ph type="body" idx="3"/>
          </p:nvPr>
        </p:nvSpPr>
        <p:spPr>
          <a:xfrm>
            <a:off x="4629150" y="1681163"/>
            <a:ext cx="3887391" cy="823912"/>
          </a:xfrm>
          <a:prstGeom prst="rect">
            <a:avLst/>
          </a:prstGeom>
          <a:noFill/>
          <a:ln>
            <a:noFill/>
          </a:ln>
        </p:spPr>
        <p:txBody>
          <a:bodyPr wrap="square" lIns="91425" tIns="91425" rIns="91425" bIns="91425" anchor="b" anchorCtr="0"/>
          <a:lstStyle>
            <a:lvl1pPr marL="0" marR="0" lvl="0" indent="0" algn="l" rtl="0">
              <a:lnSpc>
                <a:spcPct val="90000"/>
              </a:lnSpc>
              <a:spcBef>
                <a:spcPts val="100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36" name="Shape 136"/>
          <p:cNvSpPr txBox="1">
            <a:spLocks noGrp="1"/>
          </p:cNvSpPr>
          <p:nvPr>
            <p:ph type="body" idx="4"/>
          </p:nvPr>
        </p:nvSpPr>
        <p:spPr>
          <a:xfrm>
            <a:off x="4629150" y="2505075"/>
            <a:ext cx="3887391" cy="3684588"/>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7" name="Shape 137"/>
          <p:cNvSpPr txBox="1">
            <a:spLocks noGrp="1"/>
          </p:cNvSpPr>
          <p:nvPr>
            <p:ph type="dt" idx="10"/>
          </p:nvPr>
        </p:nvSpPr>
        <p:spPr>
          <a:xfrm>
            <a:off x="628650" y="6356350"/>
            <a:ext cx="2057400" cy="365125"/>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8" name="Shape 138"/>
          <p:cNvSpPr txBox="1">
            <a:spLocks noGrp="1"/>
          </p:cNvSpPr>
          <p:nvPr>
            <p:ph type="ftr" idx="11"/>
          </p:nvPr>
        </p:nvSpPr>
        <p:spPr>
          <a:xfrm>
            <a:off x="3028950" y="6356350"/>
            <a:ext cx="3086100" cy="365125"/>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9" name="Shape 139"/>
          <p:cNvSpPr txBox="1">
            <a:spLocks noGrp="1"/>
          </p:cNvSpPr>
          <p:nvPr>
            <p:ph type="sldNum" idx="12"/>
          </p:nvPr>
        </p:nvSpPr>
        <p:spPr>
          <a:xfrm>
            <a:off x="6457950" y="6356350"/>
            <a:ext cx="2057400" cy="365125"/>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609016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628650" y="365125"/>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42" name="Shape 142"/>
          <p:cNvSpPr txBox="1">
            <a:spLocks noGrp="1"/>
          </p:cNvSpPr>
          <p:nvPr>
            <p:ph type="dt" idx="10"/>
          </p:nvPr>
        </p:nvSpPr>
        <p:spPr>
          <a:xfrm>
            <a:off x="628650" y="6356350"/>
            <a:ext cx="2057400" cy="365125"/>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3" name="Shape 143"/>
          <p:cNvSpPr txBox="1">
            <a:spLocks noGrp="1"/>
          </p:cNvSpPr>
          <p:nvPr>
            <p:ph type="ftr" idx="11"/>
          </p:nvPr>
        </p:nvSpPr>
        <p:spPr>
          <a:xfrm>
            <a:off x="3028950" y="6356350"/>
            <a:ext cx="3086100" cy="365125"/>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4" name="Shape 144"/>
          <p:cNvSpPr txBox="1">
            <a:spLocks noGrp="1"/>
          </p:cNvSpPr>
          <p:nvPr>
            <p:ph type="sldNum" idx="12"/>
          </p:nvPr>
        </p:nvSpPr>
        <p:spPr>
          <a:xfrm>
            <a:off x="6457950" y="6356350"/>
            <a:ext cx="2057400" cy="365125"/>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265637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45"/>
        <p:cNvGrpSpPr/>
        <p:nvPr/>
      </p:nvGrpSpPr>
      <p:grpSpPr>
        <a:xfrm>
          <a:off x="0" y="0"/>
          <a:ext cx="0" cy="0"/>
          <a:chOff x="0" y="0"/>
          <a:chExt cx="0" cy="0"/>
        </a:xfrm>
      </p:grpSpPr>
      <p:sp>
        <p:nvSpPr>
          <p:cNvPr id="146" name="Shape 146"/>
          <p:cNvSpPr txBox="1">
            <a:spLocks noGrp="1"/>
          </p:cNvSpPr>
          <p:nvPr>
            <p:ph type="title"/>
          </p:nvPr>
        </p:nvSpPr>
        <p:spPr>
          <a:xfrm>
            <a:off x="629841" y="457200"/>
            <a:ext cx="2949178" cy="160020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47" name="Shape 147"/>
          <p:cNvSpPr txBox="1">
            <a:spLocks noGrp="1"/>
          </p:cNvSpPr>
          <p:nvPr>
            <p:ph type="body" idx="1"/>
          </p:nvPr>
        </p:nvSpPr>
        <p:spPr>
          <a:xfrm>
            <a:off x="3887391" y="987425"/>
            <a:ext cx="4629150" cy="4873625"/>
          </a:xfrm>
          <a:prstGeom prst="rect">
            <a:avLst/>
          </a:prstGeom>
          <a:noFill/>
          <a:ln>
            <a:noFill/>
          </a:ln>
        </p:spPr>
        <p:txBody>
          <a:bodyPr wrap="square" lIns="91425" tIns="91425" rIns="91425" bIns="91425" anchor="t" anchorCtr="0"/>
          <a:lstStyle>
            <a:lvl1pPr marL="228600" marR="0" lvl="0" indent="-25400" algn="l" rtl="0">
              <a:lnSpc>
                <a:spcPct val="90000"/>
              </a:lnSpc>
              <a:spcBef>
                <a:spcPts val="10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685800" marR="0" lvl="1" indent="-50800" algn="l" rtl="0">
              <a:lnSpc>
                <a:spcPct val="90000"/>
              </a:lnSpc>
              <a:spcBef>
                <a:spcPts val="5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48" name="Shape 148"/>
          <p:cNvSpPr txBox="1">
            <a:spLocks noGrp="1"/>
          </p:cNvSpPr>
          <p:nvPr>
            <p:ph type="body" idx="2"/>
          </p:nvPr>
        </p:nvSpPr>
        <p:spPr>
          <a:xfrm>
            <a:off x="629841" y="2057400"/>
            <a:ext cx="2949178" cy="3811588"/>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149" name="Shape 149"/>
          <p:cNvSpPr txBox="1">
            <a:spLocks noGrp="1"/>
          </p:cNvSpPr>
          <p:nvPr>
            <p:ph type="dt" idx="10"/>
          </p:nvPr>
        </p:nvSpPr>
        <p:spPr>
          <a:xfrm>
            <a:off x="628650" y="6356350"/>
            <a:ext cx="2057400" cy="365125"/>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0" name="Shape 150"/>
          <p:cNvSpPr txBox="1">
            <a:spLocks noGrp="1"/>
          </p:cNvSpPr>
          <p:nvPr>
            <p:ph type="ftr" idx="11"/>
          </p:nvPr>
        </p:nvSpPr>
        <p:spPr>
          <a:xfrm>
            <a:off x="3028950" y="6356350"/>
            <a:ext cx="3086100" cy="365125"/>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1" name="Shape 151"/>
          <p:cNvSpPr txBox="1">
            <a:spLocks noGrp="1"/>
          </p:cNvSpPr>
          <p:nvPr>
            <p:ph type="sldNum" idx="12"/>
          </p:nvPr>
        </p:nvSpPr>
        <p:spPr>
          <a:xfrm>
            <a:off x="6457950" y="6356350"/>
            <a:ext cx="2057400" cy="365125"/>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7067128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629841" y="457200"/>
            <a:ext cx="2949178" cy="160020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Font typeface="Calibri"/>
              <a:buNone/>
              <a:defRPr sz="32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54" name="Shape 154"/>
          <p:cNvSpPr>
            <a:spLocks noGrp="1"/>
          </p:cNvSpPr>
          <p:nvPr>
            <p:ph type="pic" idx="2"/>
          </p:nvPr>
        </p:nvSpPr>
        <p:spPr>
          <a:xfrm>
            <a:off x="3887391" y="987425"/>
            <a:ext cx="4629150" cy="4873625"/>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55" name="Shape 155"/>
          <p:cNvSpPr txBox="1">
            <a:spLocks noGrp="1"/>
          </p:cNvSpPr>
          <p:nvPr>
            <p:ph type="body" idx="1"/>
          </p:nvPr>
        </p:nvSpPr>
        <p:spPr>
          <a:xfrm>
            <a:off x="629841" y="2057400"/>
            <a:ext cx="2949178" cy="3811588"/>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chemeClr val="dk1"/>
              </a:buClr>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156" name="Shape 156"/>
          <p:cNvSpPr txBox="1">
            <a:spLocks noGrp="1"/>
          </p:cNvSpPr>
          <p:nvPr>
            <p:ph type="dt" idx="10"/>
          </p:nvPr>
        </p:nvSpPr>
        <p:spPr>
          <a:xfrm>
            <a:off x="628650" y="6356350"/>
            <a:ext cx="2057400" cy="365125"/>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7" name="Shape 157"/>
          <p:cNvSpPr txBox="1">
            <a:spLocks noGrp="1"/>
          </p:cNvSpPr>
          <p:nvPr>
            <p:ph type="ftr" idx="11"/>
          </p:nvPr>
        </p:nvSpPr>
        <p:spPr>
          <a:xfrm>
            <a:off x="3028950" y="6356350"/>
            <a:ext cx="3086100" cy="365125"/>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58" name="Shape 158"/>
          <p:cNvSpPr txBox="1">
            <a:spLocks noGrp="1"/>
          </p:cNvSpPr>
          <p:nvPr>
            <p:ph type="sldNum" idx="12"/>
          </p:nvPr>
        </p:nvSpPr>
        <p:spPr>
          <a:xfrm>
            <a:off x="6457950" y="6356350"/>
            <a:ext cx="2057400" cy="365125"/>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699564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628650" y="365125"/>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61" name="Shape 161"/>
          <p:cNvSpPr txBox="1">
            <a:spLocks noGrp="1"/>
          </p:cNvSpPr>
          <p:nvPr>
            <p:ph type="body" idx="1"/>
          </p:nvPr>
        </p:nvSpPr>
        <p:spPr>
          <a:xfrm rot="5400000">
            <a:off x="2396331" y="57944"/>
            <a:ext cx="4351338" cy="78867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 name="Shape 162"/>
          <p:cNvSpPr txBox="1">
            <a:spLocks noGrp="1"/>
          </p:cNvSpPr>
          <p:nvPr>
            <p:ph type="dt" idx="10"/>
          </p:nvPr>
        </p:nvSpPr>
        <p:spPr>
          <a:xfrm>
            <a:off x="628650" y="6356350"/>
            <a:ext cx="2057400" cy="365125"/>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63" name="Shape 163"/>
          <p:cNvSpPr txBox="1">
            <a:spLocks noGrp="1"/>
          </p:cNvSpPr>
          <p:nvPr>
            <p:ph type="ftr" idx="11"/>
          </p:nvPr>
        </p:nvSpPr>
        <p:spPr>
          <a:xfrm>
            <a:off x="3028950" y="6356350"/>
            <a:ext cx="3086100" cy="365125"/>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64" name="Shape 164"/>
          <p:cNvSpPr txBox="1">
            <a:spLocks noGrp="1"/>
          </p:cNvSpPr>
          <p:nvPr>
            <p:ph type="sldNum" idx="12"/>
          </p:nvPr>
        </p:nvSpPr>
        <p:spPr>
          <a:xfrm>
            <a:off x="6457950" y="6356350"/>
            <a:ext cx="2057400" cy="365125"/>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9076926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65"/>
        <p:cNvGrpSpPr/>
        <p:nvPr/>
      </p:nvGrpSpPr>
      <p:grpSpPr>
        <a:xfrm>
          <a:off x="0" y="0"/>
          <a:ext cx="0" cy="0"/>
          <a:chOff x="0" y="0"/>
          <a:chExt cx="0" cy="0"/>
        </a:xfrm>
      </p:grpSpPr>
      <p:sp>
        <p:nvSpPr>
          <p:cNvPr id="166" name="Shape 166"/>
          <p:cNvSpPr txBox="1">
            <a:spLocks noGrp="1"/>
          </p:cNvSpPr>
          <p:nvPr>
            <p:ph type="title"/>
          </p:nvPr>
        </p:nvSpPr>
        <p:spPr>
          <a:xfrm rot="5400000">
            <a:off x="4623594" y="2285207"/>
            <a:ext cx="5811838" cy="1971675"/>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67" name="Shape 167"/>
          <p:cNvSpPr txBox="1">
            <a:spLocks noGrp="1"/>
          </p:cNvSpPr>
          <p:nvPr>
            <p:ph type="body" idx="1"/>
          </p:nvPr>
        </p:nvSpPr>
        <p:spPr>
          <a:xfrm rot="5400000">
            <a:off x="623094" y="370682"/>
            <a:ext cx="5811838" cy="5800725"/>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8" name="Shape 168"/>
          <p:cNvSpPr txBox="1">
            <a:spLocks noGrp="1"/>
          </p:cNvSpPr>
          <p:nvPr>
            <p:ph type="dt" idx="10"/>
          </p:nvPr>
        </p:nvSpPr>
        <p:spPr>
          <a:xfrm>
            <a:off x="628650" y="6356350"/>
            <a:ext cx="2057400" cy="365125"/>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69" name="Shape 169"/>
          <p:cNvSpPr txBox="1">
            <a:spLocks noGrp="1"/>
          </p:cNvSpPr>
          <p:nvPr>
            <p:ph type="ftr" idx="11"/>
          </p:nvPr>
        </p:nvSpPr>
        <p:spPr>
          <a:xfrm>
            <a:off x="3028950" y="6356350"/>
            <a:ext cx="3086100" cy="365125"/>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70" name="Shape 170"/>
          <p:cNvSpPr txBox="1">
            <a:spLocks noGrp="1"/>
          </p:cNvSpPr>
          <p:nvPr>
            <p:ph type="sldNum" idx="12"/>
          </p:nvPr>
        </p:nvSpPr>
        <p:spPr>
          <a:xfrm>
            <a:off x="6457950" y="6356350"/>
            <a:ext cx="2057400" cy="365125"/>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86435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71"/>
        <p:cNvGrpSpPr/>
        <p:nvPr/>
      </p:nvGrpSpPr>
      <p:grpSpPr>
        <a:xfrm>
          <a:off x="0" y="0"/>
          <a:ext cx="0" cy="0"/>
          <a:chOff x="0" y="0"/>
          <a:chExt cx="0" cy="0"/>
        </a:xfrm>
      </p:grpSpPr>
      <p:sp>
        <p:nvSpPr>
          <p:cNvPr id="172" name="Shape 172"/>
          <p:cNvSpPr txBox="1">
            <a:spLocks noGrp="1"/>
          </p:cNvSpPr>
          <p:nvPr>
            <p:ph type="sldNum" idx="12"/>
          </p:nvPr>
        </p:nvSpPr>
        <p:spPr>
          <a:xfrm>
            <a:off x="6404610" y="6356352"/>
            <a:ext cx="2057400" cy="365125"/>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
        <p:nvSpPr>
          <p:cNvPr id="173" name="Shape 173"/>
          <p:cNvSpPr txBox="1">
            <a:spLocks noGrp="1"/>
          </p:cNvSpPr>
          <p:nvPr>
            <p:ph type="title"/>
          </p:nvPr>
        </p:nvSpPr>
        <p:spPr>
          <a:xfrm>
            <a:off x="859907" y="304805"/>
            <a:ext cx="7602105" cy="714251"/>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rgbClr val="002060"/>
              </a:buClr>
              <a:buFont typeface="Times New Roman"/>
              <a:buNone/>
              <a:defRPr sz="4267" b="0" i="0" u="none" strike="noStrike" cap="none">
                <a:solidFill>
                  <a:srgbClr val="002060"/>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pic>
        <p:nvPicPr>
          <p:cNvPr id="174" name="Shape 174"/>
          <p:cNvPicPr preferRelativeResize="0"/>
          <p:nvPr/>
        </p:nvPicPr>
        <p:blipFill rotWithShape="1">
          <a:blip r:embed="rId2">
            <a:alphaModFix/>
          </a:blip>
          <a:srcRect/>
          <a:stretch/>
        </p:blipFill>
        <p:spPr>
          <a:xfrm>
            <a:off x="601228" y="1044488"/>
            <a:ext cx="8119464" cy="100595"/>
          </a:xfrm>
          <a:prstGeom prst="rect">
            <a:avLst/>
          </a:prstGeom>
          <a:noFill/>
          <a:ln>
            <a:noFill/>
          </a:ln>
        </p:spPr>
      </p:pic>
    </p:spTree>
    <p:extLst>
      <p:ext uri="{BB962C8B-B14F-4D97-AF65-F5344CB8AC3E}">
        <p14:creationId xmlns:p14="http://schemas.microsoft.com/office/powerpoint/2010/main" val="3187164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
        <p:nvSpPr>
          <p:cNvPr id="6" name="Shape 6"/>
          <p:cNvSpPr>
            <a:spLocks noGrp="1"/>
          </p:cNvSpPr>
          <p:nvPr>
            <p:ph type="sldNum" sz="quarter" idx="2"/>
          </p:nvPr>
        </p:nvSpPr>
        <p:spPr>
          <a:xfrm>
            <a:off x="8763000" y="6629400"/>
            <a:ext cx="304800" cy="187285"/>
          </a:xfrm>
          <a:prstGeom prst="roundRect">
            <a:avLst/>
          </a:prstGeom>
          <a:solidFill>
            <a:schemeClr val="lt1">
              <a:alpha val="49000"/>
            </a:schemeClr>
          </a:solidFill>
          <a:ln>
            <a:solidFill>
              <a:schemeClr val="tx2">
                <a:alpha val="60000"/>
              </a:schemeClr>
            </a:solidFill>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a:defRPr lang="uk-UA" sz="1100" i="1" smtClean="0">
                <a:solidFill>
                  <a:schemeClr val="tx2"/>
                </a:solidFill>
                <a:latin typeface="+mj-lt"/>
                <a:ea typeface="+mj-ea"/>
                <a:cs typeface="Proxima Nova Regular"/>
              </a:defRPr>
            </a:lvl1pPr>
          </a:lstStyle>
          <a:p>
            <a:pPr defTabSz="914400"/>
            <a:fld id="{86CB4B4D-7CA3-9044-876B-883B54F8677D}" type="slidenum">
              <a:rPr lang="uk-UA" smtClean="0"/>
              <a:pPr defTabSz="914400"/>
              <a:t>‹#›</a:t>
            </a:fld>
            <a:endParaRPr lang="uk-UA" dirty="0"/>
          </a:p>
        </p:txBody>
      </p:sp>
      <p:sp>
        <p:nvSpPr>
          <p:cNvPr id="3" name="Content Placeholder 2"/>
          <p:cNvSpPr>
            <a:spLocks noGrp="1"/>
          </p:cNvSpPr>
          <p:nvPr>
            <p:ph sz="quarter" idx="10"/>
          </p:nvPr>
        </p:nvSpPr>
        <p:spPr>
          <a:xfrm>
            <a:off x="457200" y="1600200"/>
            <a:ext cx="8153400" cy="4724400"/>
          </a:xfrm>
          <a:prstGeom prst="rect">
            <a:avLst/>
          </a:prstGeom>
        </p:spPr>
        <p:txBody>
          <a:bodyPr/>
          <a:lstStyle>
            <a:lvl1pPr>
              <a:defRPr sz="2000">
                <a:latin typeface="+mj-lt"/>
                <a:cs typeface="Arial" panose="020B0604020202020204" pitchFamily="34" charset="0"/>
              </a:defRPr>
            </a:lvl1pPr>
            <a:lvl2pPr marL="768927" indent="-311727">
              <a:buFont typeface="Courier New" panose="02070309020205020404" pitchFamily="49" charset="0"/>
              <a:buChar char="o"/>
              <a:defRPr sz="2000">
                <a:latin typeface="+mj-lt"/>
                <a:cs typeface="Arial" panose="020B0604020202020204" pitchFamily="34" charset="0"/>
              </a:defRPr>
            </a:lvl2pPr>
            <a:lvl3pPr marL="1188719" indent="-274319">
              <a:buFont typeface="Wingdings" panose="05000000000000000000" pitchFamily="2" charset="2"/>
              <a:buChar char="§"/>
              <a:defRPr sz="2000">
                <a:latin typeface="+mj-lt"/>
                <a:cs typeface="Arial" panose="020B0604020202020204" pitchFamily="34" charset="0"/>
              </a:defRPr>
            </a:lvl3pPr>
            <a:lvl4pPr>
              <a:defRPr sz="2000">
                <a:latin typeface="+mj-lt"/>
                <a:cs typeface="Arial" panose="020B0604020202020204" pitchFamily="34" charset="0"/>
              </a:defRPr>
            </a:lvl4pPr>
            <a:lvl5pPr>
              <a:defRPr sz="2000">
                <a:latin typeface="+mj-lt"/>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hape 3"/>
          <p:cNvSpPr/>
          <p:nvPr userDrawn="1"/>
        </p:nvSpPr>
        <p:spPr>
          <a:xfrm>
            <a:off x="76200" y="6629400"/>
            <a:ext cx="2362200" cy="187285"/>
          </a:xfrm>
          <a:prstGeom prst="roundRect">
            <a:avLst/>
          </a:prstGeom>
          <a:solidFill>
            <a:schemeClr val="lt1">
              <a:alpha val="49000"/>
            </a:schemeClr>
          </a:solidFill>
          <a:ln>
            <a:solidFill>
              <a:schemeClr val="tx2">
                <a:alpha val="60000"/>
              </a:schemeClr>
            </a:solidFill>
          </a:ln>
          <a:extLst>
            <a:ext uri="{C572A759-6A51-4108-AA02-DFA0A04FC94B}">
              <ma14:wrappingTextBoxFlag xmlns="" xmlns:ma14="http://schemas.microsoft.com/office/mac/drawingml/2011/main" val="1"/>
            </a:ext>
          </a:extLst>
        </p:spPr>
        <p:style>
          <a:lnRef idx="2">
            <a:schemeClr val="dk1"/>
          </a:lnRef>
          <a:fillRef idx="1">
            <a:schemeClr val="lt1"/>
          </a:fillRef>
          <a:effectRef idx="0">
            <a:schemeClr val="dk1"/>
          </a:effectRef>
          <a:fontRef idx="minor">
            <a:schemeClr val="dk1"/>
          </a:fontRef>
        </p:style>
        <p:txBody>
          <a:bodyPr wrap="square" lIns="0" tIns="0" rIns="0" bIns="0">
            <a:spAutoFit/>
          </a:bodyPr>
          <a:lstStyle/>
          <a:p>
            <a:pPr lvl="0" algn="ctr" defTabSz="914400">
              <a:defRPr>
                <a:solidFill>
                  <a:srgbClr val="000000"/>
                </a:solidFill>
              </a:defRPr>
            </a:pPr>
            <a:r>
              <a:rPr lang="en-AU" sz="1100" i="1" dirty="0" smtClean="0">
                <a:solidFill>
                  <a:schemeClr val="tx2"/>
                </a:solidFill>
                <a:latin typeface="+mj-ea"/>
                <a:ea typeface="+mj-ea"/>
                <a:cs typeface="Proxima Nova Regular"/>
                <a:sym typeface="Proxima Nova Regular"/>
              </a:rPr>
              <a:t>CEOS</a:t>
            </a:r>
            <a:r>
              <a:rPr lang="en-AU" sz="1100" i="1" baseline="0" dirty="0" smtClean="0">
                <a:solidFill>
                  <a:schemeClr val="tx2"/>
                </a:solidFill>
                <a:latin typeface="+mj-ea"/>
                <a:ea typeface="+mj-ea"/>
                <a:cs typeface="Proxima Nova Regular"/>
                <a:sym typeface="Proxima Nova Regular"/>
              </a:rPr>
              <a:t> Plenary 20</a:t>
            </a:r>
            <a:r>
              <a:rPr lang="en-AU" sz="1100" i="1" dirty="0" smtClean="0">
                <a:solidFill>
                  <a:schemeClr val="tx2"/>
                </a:solidFill>
                <a:latin typeface="+mj-ea"/>
                <a:ea typeface="+mj-ea"/>
                <a:cs typeface="Proxima Nova Regular"/>
                <a:sym typeface="Proxima Nova Regular"/>
              </a:rPr>
              <a:t>17, 19-20 October</a:t>
            </a:r>
            <a:endParaRPr sz="1100" i="1" dirty="0">
              <a:solidFill>
                <a:schemeClr val="tx2"/>
              </a:solidFill>
              <a:latin typeface="+mj-ea"/>
              <a:ea typeface="+mj-ea"/>
              <a:cs typeface="Proxima Nova Regular"/>
              <a:sym typeface="Proxima Nova Regular"/>
            </a:endParaRPr>
          </a:p>
        </p:txBody>
      </p:sp>
      <p:sp>
        <p:nvSpPr>
          <p:cNvPr id="9" name="Content Placeholder 3"/>
          <p:cNvSpPr>
            <a:spLocks noGrp="1"/>
          </p:cNvSpPr>
          <p:nvPr>
            <p:ph sz="quarter" idx="11" hasCustomPrompt="1"/>
          </p:nvPr>
        </p:nvSpPr>
        <p:spPr>
          <a:xfrm>
            <a:off x="2057400" y="304800"/>
            <a:ext cx="4953000" cy="533400"/>
          </a:xfrm>
          <a:prstGeom prst="rect">
            <a:avLst/>
          </a:prstGeom>
        </p:spPr>
        <p:txBody>
          <a:bodyPr/>
          <a:lstStyle>
            <a:lvl1pPr marL="0" indent="0">
              <a:buNone/>
              <a:defRPr>
                <a:solidFill>
                  <a:schemeClr val="bg1"/>
                </a:solidFill>
                <a:latin typeface="+mj-lt"/>
              </a:defRPr>
            </a:lvl1pPr>
          </a:lstStyle>
          <a:p>
            <a:pPr marL="342900" marR="0" lvl="0" indent="-342900" defTabSz="914400" eaLnBrk="1" fontAlgn="auto" latinLnBrk="0" hangingPunct="1">
              <a:lnSpc>
                <a:spcPct val="100000"/>
              </a:lnSpc>
              <a:spcBef>
                <a:spcPts val="500"/>
              </a:spcBef>
              <a:spcAft>
                <a:spcPts val="0"/>
              </a:spcAft>
              <a:buClrTx/>
              <a:buSzPct val="100000"/>
              <a:tabLst/>
              <a:defRPr/>
            </a:pPr>
            <a:r>
              <a:rPr lang="en-US" dirty="0" smtClean="0"/>
              <a:t>Title TBA</a:t>
            </a:r>
            <a:endParaRPr lang="en-US" dirty="0"/>
          </a:p>
        </p:txBody>
      </p:sp>
    </p:spTree>
  </p:cSld>
  <p:clrMapOvr>
    <a:masterClrMapping/>
  </p:clrMapOvr>
  <p:transition spd="med"/>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BFF8C3EF-785B-430C-B59F-D465ABC75196}" type="datetime1">
              <a:rPr lang="en-US" altLang="ja-JP" smtClean="0"/>
              <a:t>10/20/2017</a:t>
            </a:fld>
            <a:endParaRPr lang="en-US" dirty="0"/>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7239000" y="6546850"/>
            <a:ext cx="1905000" cy="246221"/>
          </a:xfrm>
        </p:spPr>
        <p:txBody>
          <a:bodyPr/>
          <a:lstStyle/>
          <a:p>
            <a:fld id="{65A4C642-086D-43E2-BEB5-56C5380C5CC1}" type="slidenum">
              <a:rPr lang="en-US" smtClean="0"/>
              <a:t>‹#›</a:t>
            </a:fld>
            <a:endParaRPr lang="en-US" dirty="0"/>
          </a:p>
        </p:txBody>
      </p:sp>
      <p:sp>
        <p:nvSpPr>
          <p:cNvPr id="5" name="Shape 6"/>
          <p:cNvSpPr txBox="1">
            <a:spLocks/>
          </p:cNvSpPr>
          <p:nvPr userDrawn="1"/>
        </p:nvSpPr>
        <p:spPr>
          <a:xfrm>
            <a:off x="8763000" y="6629400"/>
            <a:ext cx="304800" cy="187285"/>
          </a:xfrm>
          <a:prstGeom prst="roundRect">
            <a:avLst/>
          </a:prstGeom>
          <a:solidFill>
            <a:schemeClr val="lt1">
              <a:alpha val="49000"/>
            </a:schemeClr>
          </a:solidFill>
          <a:ln w="25400" cap="flat" cmpd="sng" algn="ctr">
            <a:solidFill>
              <a:schemeClr val="tx2">
                <a:alpha val="60000"/>
              </a:schemeClr>
            </a:solidFill>
            <a:prstDash val="solid"/>
            <a:miter lim="400000"/>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defTabSz="457200">
              <a:spcBef>
                <a:spcPts val="600"/>
              </a:spcBef>
              <a:defRPr lang="uk-UA" sz="1100" i="1" smtClean="0">
                <a:solidFill>
                  <a:schemeClr val="tx2"/>
                </a:solidFill>
                <a:latin typeface="+mj-lt"/>
                <a:ea typeface="+mj-ea"/>
                <a:cs typeface="Proxima Nova Regular"/>
                <a:sym typeface="Calibri"/>
              </a:defRPr>
            </a:lvl1pPr>
            <a:lvl2pPr indent="457200" defTabSz="457200">
              <a:defRPr>
                <a:solidFill>
                  <a:schemeClr val="dk1"/>
                </a:solidFill>
                <a:latin typeface="+mn-lt"/>
                <a:ea typeface="+mn-ea"/>
                <a:cs typeface="+mn-cs"/>
              </a:defRPr>
            </a:lvl2pPr>
            <a:lvl3pPr indent="914400" defTabSz="457200">
              <a:defRPr>
                <a:solidFill>
                  <a:schemeClr val="dk1"/>
                </a:solidFill>
                <a:latin typeface="+mn-lt"/>
                <a:ea typeface="+mn-ea"/>
                <a:cs typeface="+mn-cs"/>
              </a:defRPr>
            </a:lvl3pPr>
            <a:lvl4pPr indent="1371600" defTabSz="457200">
              <a:defRPr>
                <a:solidFill>
                  <a:schemeClr val="dk1"/>
                </a:solidFill>
                <a:latin typeface="+mn-lt"/>
                <a:ea typeface="+mn-ea"/>
                <a:cs typeface="+mn-cs"/>
              </a:defRPr>
            </a:lvl4pPr>
            <a:lvl5pPr indent="1828800" defTabSz="457200">
              <a:defRPr>
                <a:solidFill>
                  <a:schemeClr val="dk1"/>
                </a:solidFill>
                <a:latin typeface="+mn-lt"/>
                <a:ea typeface="+mn-ea"/>
                <a:cs typeface="+mn-cs"/>
              </a:defRPr>
            </a:lvl5pPr>
            <a:lvl6pPr indent="2286000" defTabSz="457200">
              <a:defRPr>
                <a:solidFill>
                  <a:schemeClr val="dk1"/>
                </a:solidFill>
                <a:latin typeface="+mn-lt"/>
                <a:ea typeface="+mn-ea"/>
                <a:cs typeface="+mn-cs"/>
              </a:defRPr>
            </a:lvl6pPr>
            <a:lvl7pPr indent="2743200" defTabSz="457200">
              <a:defRPr>
                <a:solidFill>
                  <a:schemeClr val="dk1"/>
                </a:solidFill>
                <a:latin typeface="+mn-lt"/>
                <a:ea typeface="+mn-ea"/>
                <a:cs typeface="+mn-cs"/>
              </a:defRPr>
            </a:lvl7pPr>
            <a:lvl8pPr indent="3200400" defTabSz="457200">
              <a:defRPr>
                <a:solidFill>
                  <a:schemeClr val="dk1"/>
                </a:solidFill>
                <a:latin typeface="+mn-lt"/>
                <a:ea typeface="+mn-ea"/>
                <a:cs typeface="+mn-cs"/>
              </a:defRPr>
            </a:lvl8pPr>
            <a:lvl9pPr indent="3657600" defTabSz="457200">
              <a:defRPr>
                <a:solidFill>
                  <a:schemeClr val="dk1"/>
                </a:solidFill>
                <a:latin typeface="+mn-lt"/>
                <a:ea typeface="+mn-ea"/>
                <a:cs typeface="+mn-cs"/>
              </a:defRPr>
            </a:lvl9pPr>
          </a:lstStyle>
          <a:p>
            <a:pPr defTabSz="914400"/>
            <a:fld id="{86CB4B4D-7CA3-9044-876B-883B54F8677D}" type="slidenum">
              <a:rPr lang="en-US" smtClean="0"/>
              <a:pPr defTabSz="914400"/>
              <a:t>‹#›</a:t>
            </a:fld>
            <a:endParaRPr lang="en-US" dirty="0"/>
          </a:p>
        </p:txBody>
      </p:sp>
    </p:spTree>
    <p:extLst>
      <p:ext uri="{BB962C8B-B14F-4D97-AF65-F5344CB8AC3E}">
        <p14:creationId xmlns:p14="http://schemas.microsoft.com/office/powerpoint/2010/main" val="1147132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ABBBB7FE-13B7-4DD2-ADC5-DAE400427CDC}" type="datetimeFigureOut">
              <a:rPr lang="en-US" smtClean="0"/>
              <a:t>10/20/2017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9EE0D81-C31B-4741-A19D-E1B58644CBD5}" type="slidenum">
              <a:rPr lang="en-US" smtClean="0"/>
              <a:t>‹#›</a:t>
            </a:fld>
            <a:endParaRPr lang="en-US"/>
          </a:p>
        </p:txBody>
      </p:sp>
      <p:sp>
        <p:nvSpPr>
          <p:cNvPr id="7" name="Shape 6"/>
          <p:cNvSpPr txBox="1">
            <a:spLocks/>
          </p:cNvSpPr>
          <p:nvPr userDrawn="1"/>
        </p:nvSpPr>
        <p:spPr>
          <a:xfrm>
            <a:off x="8763000" y="6629400"/>
            <a:ext cx="304800" cy="187285"/>
          </a:xfrm>
          <a:prstGeom prst="roundRect">
            <a:avLst/>
          </a:prstGeom>
          <a:solidFill>
            <a:schemeClr val="lt1">
              <a:alpha val="49000"/>
            </a:schemeClr>
          </a:solidFill>
          <a:ln w="25400" cap="flat" cmpd="sng" algn="ctr">
            <a:solidFill>
              <a:schemeClr val="tx2">
                <a:alpha val="60000"/>
              </a:schemeClr>
            </a:solidFill>
            <a:prstDash val="solid"/>
            <a:miter lim="400000"/>
          </a:ln>
        </p:spPr>
        <p:style>
          <a:lnRef idx="2">
            <a:schemeClr val="dk1"/>
          </a:lnRef>
          <a:fillRef idx="1">
            <a:schemeClr val="lt1"/>
          </a:fillRef>
          <a:effectRef idx="0">
            <a:schemeClr val="dk1"/>
          </a:effectRef>
          <a:fontRef idx="minor">
            <a:schemeClr val="dk1"/>
          </a:fontRef>
        </p:style>
        <p:txBody>
          <a:bodyPr wrap="square" lIns="0" tIns="0" rIns="0" bIns="0">
            <a:spAutoFit/>
          </a:bodyPr>
          <a:lstStyle>
            <a:lvl1pPr algn="ctr" defTabSz="457200">
              <a:spcBef>
                <a:spcPts val="600"/>
              </a:spcBef>
              <a:defRPr lang="uk-UA" sz="1100" i="1" smtClean="0">
                <a:solidFill>
                  <a:schemeClr val="tx2"/>
                </a:solidFill>
                <a:latin typeface="+mj-lt"/>
                <a:ea typeface="+mj-ea"/>
                <a:cs typeface="Proxima Nova Regular"/>
                <a:sym typeface="Calibri"/>
              </a:defRPr>
            </a:lvl1pPr>
            <a:lvl2pPr indent="457200" defTabSz="457200">
              <a:defRPr>
                <a:solidFill>
                  <a:schemeClr val="dk1"/>
                </a:solidFill>
                <a:latin typeface="+mn-lt"/>
                <a:ea typeface="+mn-ea"/>
                <a:cs typeface="+mn-cs"/>
              </a:defRPr>
            </a:lvl2pPr>
            <a:lvl3pPr indent="914400" defTabSz="457200">
              <a:defRPr>
                <a:solidFill>
                  <a:schemeClr val="dk1"/>
                </a:solidFill>
                <a:latin typeface="+mn-lt"/>
                <a:ea typeface="+mn-ea"/>
                <a:cs typeface="+mn-cs"/>
              </a:defRPr>
            </a:lvl3pPr>
            <a:lvl4pPr indent="1371600" defTabSz="457200">
              <a:defRPr>
                <a:solidFill>
                  <a:schemeClr val="dk1"/>
                </a:solidFill>
                <a:latin typeface="+mn-lt"/>
                <a:ea typeface="+mn-ea"/>
                <a:cs typeface="+mn-cs"/>
              </a:defRPr>
            </a:lvl4pPr>
            <a:lvl5pPr indent="1828800" defTabSz="457200">
              <a:defRPr>
                <a:solidFill>
                  <a:schemeClr val="dk1"/>
                </a:solidFill>
                <a:latin typeface="+mn-lt"/>
                <a:ea typeface="+mn-ea"/>
                <a:cs typeface="+mn-cs"/>
              </a:defRPr>
            </a:lvl5pPr>
            <a:lvl6pPr indent="2286000" defTabSz="457200">
              <a:defRPr>
                <a:solidFill>
                  <a:schemeClr val="dk1"/>
                </a:solidFill>
                <a:latin typeface="+mn-lt"/>
                <a:ea typeface="+mn-ea"/>
                <a:cs typeface="+mn-cs"/>
              </a:defRPr>
            </a:lvl6pPr>
            <a:lvl7pPr indent="2743200" defTabSz="457200">
              <a:defRPr>
                <a:solidFill>
                  <a:schemeClr val="dk1"/>
                </a:solidFill>
                <a:latin typeface="+mn-lt"/>
                <a:ea typeface="+mn-ea"/>
                <a:cs typeface="+mn-cs"/>
              </a:defRPr>
            </a:lvl7pPr>
            <a:lvl8pPr indent="3200400" defTabSz="457200">
              <a:defRPr>
                <a:solidFill>
                  <a:schemeClr val="dk1"/>
                </a:solidFill>
                <a:latin typeface="+mn-lt"/>
                <a:ea typeface="+mn-ea"/>
                <a:cs typeface="+mn-cs"/>
              </a:defRPr>
            </a:lvl8pPr>
            <a:lvl9pPr indent="3657600" defTabSz="457200">
              <a:defRPr>
                <a:solidFill>
                  <a:schemeClr val="dk1"/>
                </a:solidFill>
                <a:latin typeface="+mn-lt"/>
                <a:ea typeface="+mn-ea"/>
                <a:cs typeface="+mn-cs"/>
              </a:defRPr>
            </a:lvl9pPr>
          </a:lstStyle>
          <a:p>
            <a:pPr defTabSz="914400"/>
            <a:fld id="{86CB4B4D-7CA3-9044-876B-883B54F8677D}" type="slidenum">
              <a:rPr lang="en-US" smtClean="0"/>
              <a:pPr defTabSz="914400"/>
              <a:t>‹#›</a:t>
            </a:fld>
            <a:endParaRPr lang="en-US" dirty="0"/>
          </a:p>
        </p:txBody>
      </p:sp>
    </p:spTree>
    <p:extLst>
      <p:ext uri="{BB962C8B-B14F-4D97-AF65-F5344CB8AC3E}">
        <p14:creationId xmlns:p14="http://schemas.microsoft.com/office/powerpoint/2010/main" val="40858705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4"/>
        <p:cNvGrpSpPr/>
        <p:nvPr/>
      </p:nvGrpSpPr>
      <p:grpSpPr>
        <a:xfrm>
          <a:off x="0" y="0"/>
          <a:ext cx="0" cy="0"/>
          <a:chOff x="0" y="0"/>
          <a:chExt cx="0" cy="0"/>
        </a:xfrm>
      </p:grpSpPr>
      <p:pic>
        <p:nvPicPr>
          <p:cNvPr id="95" name="Shape 95"/>
          <p:cNvPicPr preferRelativeResize="0"/>
          <p:nvPr/>
        </p:nvPicPr>
        <p:blipFill rotWithShape="1">
          <a:blip r:embed="rId2">
            <a:alphaModFix/>
          </a:blip>
          <a:srcRect l="32458"/>
          <a:stretch/>
        </p:blipFill>
        <p:spPr>
          <a:xfrm>
            <a:off x="4488873" y="0"/>
            <a:ext cx="4655127" cy="6858000"/>
          </a:xfrm>
          <a:prstGeom prst="rect">
            <a:avLst/>
          </a:prstGeom>
          <a:noFill/>
          <a:ln>
            <a:noFill/>
          </a:ln>
        </p:spPr>
      </p:pic>
      <p:sp>
        <p:nvSpPr>
          <p:cNvPr id="96" name="Shape 96"/>
          <p:cNvSpPr txBox="1">
            <a:spLocks noGrp="1"/>
          </p:cNvSpPr>
          <p:nvPr>
            <p:ph type="ctrTitle"/>
          </p:nvPr>
        </p:nvSpPr>
        <p:spPr>
          <a:xfrm>
            <a:off x="1143000" y="1122363"/>
            <a:ext cx="6858000" cy="2387600"/>
          </a:xfrm>
          <a:prstGeom prst="rect">
            <a:avLst/>
          </a:prstGeom>
          <a:noFill/>
          <a:ln>
            <a:noFill/>
          </a:ln>
        </p:spPr>
        <p:txBody>
          <a:bodyPr wrap="square" lIns="91425" tIns="91425" rIns="91425" bIns="91425" anchor="b" anchorCtr="0"/>
          <a:lstStyle>
            <a:lvl1pPr marL="0" marR="0" lvl="0" indent="0" algn="ctr"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7" name="Shape 97"/>
          <p:cNvSpPr txBox="1">
            <a:spLocks noGrp="1"/>
          </p:cNvSpPr>
          <p:nvPr>
            <p:ph type="subTitle" idx="1"/>
          </p:nvPr>
        </p:nvSpPr>
        <p:spPr>
          <a:xfrm>
            <a:off x="1143000" y="3602038"/>
            <a:ext cx="6858000" cy="1655762"/>
          </a:xfrm>
          <a:prstGeom prst="rect">
            <a:avLst/>
          </a:prstGeom>
          <a:noFill/>
          <a:ln>
            <a:noFill/>
          </a:ln>
        </p:spPr>
        <p:txBody>
          <a:bodyPr wrap="square"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98" name="Shape 98"/>
          <p:cNvSpPr txBox="1">
            <a:spLocks noGrp="1"/>
          </p:cNvSpPr>
          <p:nvPr>
            <p:ph type="dt" idx="10"/>
          </p:nvPr>
        </p:nvSpPr>
        <p:spPr>
          <a:xfrm>
            <a:off x="628650" y="6356350"/>
            <a:ext cx="2057400" cy="365125"/>
          </a:xfrm>
          <a:prstGeom prst="rect">
            <a:avLst/>
          </a:prstGeom>
          <a:noFill/>
          <a:ln>
            <a:noFill/>
          </a:ln>
        </p:spPr>
        <p:txBody>
          <a:bodyPr wrap="square"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9" name="Shape 99"/>
          <p:cNvSpPr txBox="1">
            <a:spLocks noGrp="1"/>
          </p:cNvSpPr>
          <p:nvPr>
            <p:ph type="ftr" idx="11"/>
          </p:nvPr>
        </p:nvSpPr>
        <p:spPr>
          <a:xfrm>
            <a:off x="3028950" y="6356350"/>
            <a:ext cx="3086100" cy="365125"/>
          </a:xfrm>
          <a:prstGeom prst="rect">
            <a:avLst/>
          </a:prstGeom>
          <a:noFill/>
          <a:ln>
            <a:noFill/>
          </a:ln>
        </p:spPr>
        <p:txBody>
          <a:bodyPr wrap="square"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0" name="Shape 100"/>
          <p:cNvSpPr txBox="1">
            <a:spLocks noGrp="1"/>
          </p:cNvSpPr>
          <p:nvPr>
            <p:ph type="sldNum" idx="12"/>
          </p:nvPr>
        </p:nvSpPr>
        <p:spPr>
          <a:xfrm>
            <a:off x="6457950" y="6356350"/>
            <a:ext cx="2057400" cy="365125"/>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570715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1_Blank">
    <p:spTree>
      <p:nvGrpSpPr>
        <p:cNvPr id="1" name="Shape 101"/>
        <p:cNvGrpSpPr/>
        <p:nvPr/>
      </p:nvGrpSpPr>
      <p:grpSpPr>
        <a:xfrm>
          <a:off x="0" y="0"/>
          <a:ext cx="0" cy="0"/>
          <a:chOff x="0" y="0"/>
          <a:chExt cx="0" cy="0"/>
        </a:xfrm>
      </p:grpSpPr>
      <p:sp>
        <p:nvSpPr>
          <p:cNvPr id="102" name="Shape 102"/>
          <p:cNvSpPr txBox="1">
            <a:spLocks noGrp="1"/>
          </p:cNvSpPr>
          <p:nvPr>
            <p:ph type="dt" idx="10"/>
          </p:nvPr>
        </p:nvSpPr>
        <p:spPr>
          <a:xfrm>
            <a:off x="628650" y="6356350"/>
            <a:ext cx="2057400" cy="365125"/>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3" name="Shape 103"/>
          <p:cNvSpPr txBox="1">
            <a:spLocks noGrp="1"/>
          </p:cNvSpPr>
          <p:nvPr>
            <p:ph type="ftr" idx="11"/>
          </p:nvPr>
        </p:nvSpPr>
        <p:spPr>
          <a:xfrm>
            <a:off x="3028950" y="6356350"/>
            <a:ext cx="3086100" cy="365125"/>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4" name="Shape 104"/>
          <p:cNvSpPr txBox="1">
            <a:spLocks noGrp="1"/>
          </p:cNvSpPr>
          <p:nvPr>
            <p:ph type="sldNum" idx="12"/>
          </p:nvPr>
        </p:nvSpPr>
        <p:spPr>
          <a:xfrm>
            <a:off x="7086600" y="6492875"/>
            <a:ext cx="2057400" cy="365125"/>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US" sz="1200" b="1">
                <a:solidFill>
                  <a:srgbClr val="888888"/>
                </a:solidFill>
                <a:latin typeface="Calibri"/>
                <a:ea typeface="Calibri"/>
                <a:cs typeface="Calibri"/>
                <a:sym typeface="Calibri"/>
              </a:rPr>
              <a:pPr algn="r">
                <a:buSzPct val="25000"/>
              </a:pPr>
              <a:t>‹#›</a:t>
            </a:fld>
            <a:endParaRPr lang="en-US" sz="1200" b="1">
              <a:solidFill>
                <a:srgbClr val="888888"/>
              </a:solidFill>
              <a:latin typeface="Calibri"/>
              <a:ea typeface="Calibri"/>
              <a:cs typeface="Calibri"/>
              <a:sym typeface="Calibri"/>
            </a:endParaRPr>
          </a:p>
        </p:txBody>
      </p:sp>
      <p:grpSp>
        <p:nvGrpSpPr>
          <p:cNvPr id="105" name="Shape 105"/>
          <p:cNvGrpSpPr/>
          <p:nvPr/>
        </p:nvGrpSpPr>
        <p:grpSpPr>
          <a:xfrm>
            <a:off x="0" y="4991856"/>
            <a:ext cx="2358915" cy="1920240"/>
            <a:chOff x="0" y="4991856"/>
            <a:chExt cx="3145220" cy="1920240"/>
          </a:xfrm>
        </p:grpSpPr>
        <p:pic>
          <p:nvPicPr>
            <p:cNvPr id="106" name="Shape 106"/>
            <p:cNvPicPr preferRelativeResize="0"/>
            <p:nvPr/>
          </p:nvPicPr>
          <p:blipFill rotWithShape="1">
            <a:blip r:embed="rId2">
              <a:alphaModFix amt="95000"/>
            </a:blip>
            <a:srcRect/>
            <a:stretch/>
          </p:blipFill>
          <p:spPr>
            <a:xfrm>
              <a:off x="0" y="4991856"/>
              <a:ext cx="3145220" cy="1920240"/>
            </a:xfrm>
            <a:prstGeom prst="rect">
              <a:avLst/>
            </a:prstGeom>
            <a:noFill/>
            <a:ln>
              <a:noFill/>
            </a:ln>
          </p:spPr>
        </p:pic>
        <p:pic>
          <p:nvPicPr>
            <p:cNvPr id="107" name="Shape 107"/>
            <p:cNvPicPr preferRelativeResize="0"/>
            <p:nvPr/>
          </p:nvPicPr>
          <p:blipFill rotWithShape="1">
            <a:blip r:embed="rId3">
              <a:alphaModFix/>
            </a:blip>
            <a:srcRect/>
            <a:stretch/>
          </p:blipFill>
          <p:spPr>
            <a:xfrm>
              <a:off x="179759" y="5547060"/>
              <a:ext cx="1480592" cy="899569"/>
            </a:xfrm>
            <a:prstGeom prst="rect">
              <a:avLst/>
            </a:prstGeom>
            <a:noFill/>
            <a:ln>
              <a:noFill/>
            </a:ln>
            <a:effectLst>
              <a:outerShdw blurRad="50800" dist="38100" dir="5400000" algn="t" rotWithShape="0">
                <a:srgbClr val="000000">
                  <a:alpha val="40000"/>
                </a:srgbClr>
              </a:outerShdw>
              <a:reflection stA="52000" endA="300" endPos="35000" sy="-100000" algn="bl" rotWithShape="0"/>
            </a:effectLst>
          </p:spPr>
        </p:pic>
      </p:grpSp>
    </p:spTree>
    <p:extLst>
      <p:ext uri="{BB962C8B-B14F-4D97-AF65-F5344CB8AC3E}">
        <p14:creationId xmlns:p14="http://schemas.microsoft.com/office/powerpoint/2010/main" val="3571159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Blank">
    <p:spTree>
      <p:nvGrpSpPr>
        <p:cNvPr id="1" name="Shape 108"/>
        <p:cNvGrpSpPr/>
        <p:nvPr/>
      </p:nvGrpSpPr>
      <p:grpSpPr>
        <a:xfrm>
          <a:off x="0" y="0"/>
          <a:ext cx="0" cy="0"/>
          <a:chOff x="0" y="0"/>
          <a:chExt cx="0" cy="0"/>
        </a:xfrm>
      </p:grpSpPr>
      <p:sp>
        <p:nvSpPr>
          <p:cNvPr id="109" name="Shape 109"/>
          <p:cNvSpPr txBox="1">
            <a:spLocks noGrp="1"/>
          </p:cNvSpPr>
          <p:nvPr>
            <p:ph type="dt" idx="10"/>
          </p:nvPr>
        </p:nvSpPr>
        <p:spPr>
          <a:xfrm>
            <a:off x="628650" y="6356350"/>
            <a:ext cx="2057400" cy="365125"/>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0" name="Shape 110"/>
          <p:cNvSpPr txBox="1">
            <a:spLocks noGrp="1"/>
          </p:cNvSpPr>
          <p:nvPr>
            <p:ph type="ftr" idx="11"/>
          </p:nvPr>
        </p:nvSpPr>
        <p:spPr>
          <a:xfrm>
            <a:off x="3028950" y="6356350"/>
            <a:ext cx="3086100" cy="365125"/>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sldNum" idx="12"/>
          </p:nvPr>
        </p:nvSpPr>
        <p:spPr>
          <a:xfrm>
            <a:off x="6457950" y="6356350"/>
            <a:ext cx="2057400" cy="365125"/>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559199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628650" y="365125"/>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4" name="Shape 114"/>
          <p:cNvSpPr txBox="1">
            <a:spLocks noGrp="1"/>
          </p:cNvSpPr>
          <p:nvPr>
            <p:ph type="body" idx="1"/>
          </p:nvPr>
        </p:nvSpPr>
        <p:spPr>
          <a:xfrm>
            <a:off x="628650" y="1825625"/>
            <a:ext cx="7886700" cy="4351338"/>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 name="Shape 115"/>
          <p:cNvSpPr txBox="1">
            <a:spLocks noGrp="1"/>
          </p:cNvSpPr>
          <p:nvPr>
            <p:ph type="dt" idx="10"/>
          </p:nvPr>
        </p:nvSpPr>
        <p:spPr>
          <a:xfrm>
            <a:off x="628650" y="6356350"/>
            <a:ext cx="2057400" cy="365125"/>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6" name="Shape 116"/>
          <p:cNvSpPr txBox="1">
            <a:spLocks noGrp="1"/>
          </p:cNvSpPr>
          <p:nvPr>
            <p:ph type="ftr" idx="11"/>
          </p:nvPr>
        </p:nvSpPr>
        <p:spPr>
          <a:xfrm>
            <a:off x="3028950" y="6356350"/>
            <a:ext cx="3086100" cy="365125"/>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7" name="Shape 117"/>
          <p:cNvSpPr txBox="1">
            <a:spLocks noGrp="1"/>
          </p:cNvSpPr>
          <p:nvPr>
            <p:ph type="sldNum" idx="12"/>
          </p:nvPr>
        </p:nvSpPr>
        <p:spPr>
          <a:xfrm>
            <a:off x="6457950" y="6356350"/>
            <a:ext cx="2057400" cy="365125"/>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229045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18"/>
        <p:cNvGrpSpPr/>
        <p:nvPr/>
      </p:nvGrpSpPr>
      <p:grpSpPr>
        <a:xfrm>
          <a:off x="0" y="0"/>
          <a:ext cx="0" cy="0"/>
          <a:chOff x="0" y="0"/>
          <a:chExt cx="0" cy="0"/>
        </a:xfrm>
      </p:grpSpPr>
      <p:sp>
        <p:nvSpPr>
          <p:cNvPr id="119" name="Shape 119"/>
          <p:cNvSpPr txBox="1">
            <a:spLocks noGrp="1"/>
          </p:cNvSpPr>
          <p:nvPr>
            <p:ph type="title"/>
          </p:nvPr>
        </p:nvSpPr>
        <p:spPr>
          <a:xfrm>
            <a:off x="623888" y="1709738"/>
            <a:ext cx="7886700" cy="2852737"/>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20" name="Shape 120"/>
          <p:cNvSpPr txBox="1">
            <a:spLocks noGrp="1"/>
          </p:cNvSpPr>
          <p:nvPr>
            <p:ph type="body" idx="1"/>
          </p:nvPr>
        </p:nvSpPr>
        <p:spPr>
          <a:xfrm>
            <a:off x="623888" y="4589463"/>
            <a:ext cx="7886700" cy="1500187"/>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rgbClr val="888888"/>
              </a:buClr>
              <a:buFont typeface="Arial"/>
              <a:buNone/>
              <a:defRPr sz="2400" b="0" i="0" u="none" strike="noStrike" cap="none">
                <a:solidFill>
                  <a:srgbClr val="888888"/>
                </a:solidFill>
                <a:latin typeface="Calibri"/>
                <a:ea typeface="Calibri"/>
                <a:cs typeface="Calibri"/>
                <a:sym typeface="Calibri"/>
              </a:defRPr>
            </a:lvl1pPr>
            <a:lvl2pPr marL="457200" marR="0" lvl="1" indent="0" algn="l" rtl="0">
              <a:lnSpc>
                <a:spcPct val="90000"/>
              </a:lnSpc>
              <a:spcBef>
                <a:spcPts val="500"/>
              </a:spcBef>
              <a:buClr>
                <a:srgbClr val="888888"/>
              </a:buClr>
              <a:buFont typeface="Arial"/>
              <a:buNone/>
              <a:defRPr sz="2000" b="0" i="0" u="none" strike="noStrike" cap="none">
                <a:solidFill>
                  <a:srgbClr val="888888"/>
                </a:solidFill>
                <a:latin typeface="Calibri"/>
                <a:ea typeface="Calibri"/>
                <a:cs typeface="Calibri"/>
                <a:sym typeface="Calibri"/>
              </a:defRPr>
            </a:lvl2pPr>
            <a:lvl3pPr marL="914400" marR="0" lvl="2" indent="0" algn="l" rtl="0">
              <a:lnSpc>
                <a:spcPct val="90000"/>
              </a:lnSpc>
              <a:spcBef>
                <a:spcPts val="500"/>
              </a:spcBef>
              <a:buClr>
                <a:srgbClr val="888888"/>
              </a:buClr>
              <a:buFont typeface="Arial"/>
              <a:buNone/>
              <a:defRPr sz="1800" b="0" i="0" u="none" strike="noStrike" cap="none">
                <a:solidFill>
                  <a:srgbClr val="888888"/>
                </a:solidFill>
                <a:latin typeface="Calibri"/>
                <a:ea typeface="Calibri"/>
                <a:cs typeface="Calibri"/>
                <a:sym typeface="Calibri"/>
              </a:defRPr>
            </a:lvl3pPr>
            <a:lvl4pPr marL="1371600" marR="0" lvl="3"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4pPr>
            <a:lvl5pPr marL="1828800" marR="0" lvl="4"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5pPr>
            <a:lvl6pPr marL="2286000" marR="0" lvl="5"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6pPr>
            <a:lvl7pPr marL="2743200" marR="0" lvl="6"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7pPr>
            <a:lvl8pPr marL="3200400" marR="0" lvl="7"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8pPr>
            <a:lvl9pPr marL="3657600" marR="0" lvl="8" indent="0" algn="l" rtl="0">
              <a:lnSpc>
                <a:spcPct val="90000"/>
              </a:lnSpc>
              <a:spcBef>
                <a:spcPts val="500"/>
              </a:spcBef>
              <a:buClr>
                <a:srgbClr val="888888"/>
              </a:buClr>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121" name="Shape 121"/>
          <p:cNvSpPr txBox="1">
            <a:spLocks noGrp="1"/>
          </p:cNvSpPr>
          <p:nvPr>
            <p:ph type="dt" idx="10"/>
          </p:nvPr>
        </p:nvSpPr>
        <p:spPr>
          <a:xfrm>
            <a:off x="628650" y="6356350"/>
            <a:ext cx="2057400" cy="365125"/>
          </a:xfrm>
          <a:prstGeom prst="rect">
            <a:avLst/>
          </a:prstGeom>
          <a:noFill/>
          <a:ln>
            <a:noFill/>
          </a:ln>
        </p:spPr>
        <p:txBody>
          <a:bodyPr wrap="square"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22" name="Shape 122"/>
          <p:cNvSpPr txBox="1">
            <a:spLocks noGrp="1"/>
          </p:cNvSpPr>
          <p:nvPr>
            <p:ph type="ftr" idx="11"/>
          </p:nvPr>
        </p:nvSpPr>
        <p:spPr>
          <a:xfrm>
            <a:off x="3028950" y="6356350"/>
            <a:ext cx="3086100" cy="365125"/>
          </a:xfrm>
          <a:prstGeom prst="rect">
            <a:avLst/>
          </a:prstGeom>
          <a:noFill/>
          <a:ln>
            <a:noFill/>
          </a:ln>
        </p:spPr>
        <p:txBody>
          <a:bodyPr wrap="square"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23" name="Shape 123"/>
          <p:cNvSpPr txBox="1">
            <a:spLocks noGrp="1"/>
          </p:cNvSpPr>
          <p:nvPr>
            <p:ph type="sldNum" idx="12"/>
          </p:nvPr>
        </p:nvSpPr>
        <p:spPr>
          <a:xfrm>
            <a:off x="6457950" y="6356350"/>
            <a:ext cx="2057400" cy="365125"/>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US" sz="1200">
                <a:solidFill>
                  <a:srgbClr val="888888"/>
                </a:solidFill>
                <a:latin typeface="Calibri"/>
                <a:ea typeface="Calibri"/>
                <a:cs typeface="Calibri"/>
                <a:sym typeface="Calibri"/>
              </a:rPr>
              <a:pPr algn="r">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9458111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image" Target="../media/image3.jpg"/><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6"/>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239000" y="6546850"/>
            <a:ext cx="1905000" cy="256540"/>
          </a:xfrm>
          <a:prstGeom prst="rect">
            <a:avLst/>
          </a:prstGeom>
          <a:ln w="12700">
            <a:miter lim="400000"/>
          </a:ln>
        </p:spPr>
        <p:txBody>
          <a:bodyPr lIns="45719" rIns="45719">
            <a:spAutoFit/>
          </a:bodyPr>
          <a:lstStyle>
            <a:lvl1pPr algn="r">
              <a:spcBef>
                <a:spcPts val="600"/>
              </a:spcBef>
              <a:defRPr sz="1000">
                <a:latin typeface="Calibri"/>
                <a:ea typeface="Calibri"/>
                <a:cs typeface="Calibri"/>
                <a:sym typeface="Calibri"/>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spd="med"/>
  <p:hf hdr="0" ftr="0" dt="0"/>
  <p:txStyles>
    <p:title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p:titleStyle>
    <p:body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p:bodyStyle>
    <p:otherStyle>
      <a:lvl1pPr algn="r" defTabSz="457200">
        <a:spcBef>
          <a:spcPts val="600"/>
        </a:spcBef>
        <a:defRPr sz="1000">
          <a:solidFill>
            <a:schemeClr val="tx1"/>
          </a:solidFill>
          <a:latin typeface="+mn-lt"/>
          <a:ea typeface="+mn-ea"/>
          <a:cs typeface="+mn-cs"/>
          <a:sym typeface="Calibri"/>
        </a:defRPr>
      </a:lvl1pPr>
      <a:lvl2pPr indent="457200" algn="r" defTabSz="457200">
        <a:spcBef>
          <a:spcPts val="600"/>
        </a:spcBef>
        <a:defRPr sz="1000">
          <a:solidFill>
            <a:schemeClr val="tx1"/>
          </a:solidFill>
          <a:latin typeface="+mn-lt"/>
          <a:ea typeface="+mn-ea"/>
          <a:cs typeface="+mn-cs"/>
          <a:sym typeface="Calibri"/>
        </a:defRPr>
      </a:lvl2pPr>
      <a:lvl3pPr indent="914400" algn="r" defTabSz="457200">
        <a:spcBef>
          <a:spcPts val="600"/>
        </a:spcBef>
        <a:defRPr sz="1000">
          <a:solidFill>
            <a:schemeClr val="tx1"/>
          </a:solidFill>
          <a:latin typeface="+mn-lt"/>
          <a:ea typeface="+mn-ea"/>
          <a:cs typeface="+mn-cs"/>
          <a:sym typeface="Calibri"/>
        </a:defRPr>
      </a:lvl3pPr>
      <a:lvl4pPr indent="1371600" algn="r" defTabSz="457200">
        <a:spcBef>
          <a:spcPts val="600"/>
        </a:spcBef>
        <a:defRPr sz="1000">
          <a:solidFill>
            <a:schemeClr val="tx1"/>
          </a:solidFill>
          <a:latin typeface="+mn-lt"/>
          <a:ea typeface="+mn-ea"/>
          <a:cs typeface="+mn-cs"/>
          <a:sym typeface="Calibri"/>
        </a:defRPr>
      </a:lvl4pPr>
      <a:lvl5pPr indent="1828800" algn="r" defTabSz="457200">
        <a:spcBef>
          <a:spcPts val="600"/>
        </a:spcBef>
        <a:defRPr sz="1000">
          <a:solidFill>
            <a:schemeClr val="tx1"/>
          </a:solidFill>
          <a:latin typeface="+mn-lt"/>
          <a:ea typeface="+mn-ea"/>
          <a:cs typeface="+mn-cs"/>
          <a:sym typeface="Calibri"/>
        </a:defRPr>
      </a:lvl5pPr>
      <a:lvl6pPr indent="2286000" algn="r" defTabSz="457200">
        <a:spcBef>
          <a:spcPts val="600"/>
        </a:spcBef>
        <a:defRPr sz="1000">
          <a:solidFill>
            <a:schemeClr val="tx1"/>
          </a:solidFill>
          <a:latin typeface="+mn-lt"/>
          <a:ea typeface="+mn-ea"/>
          <a:cs typeface="+mn-cs"/>
          <a:sym typeface="Calibri"/>
        </a:defRPr>
      </a:lvl6pPr>
      <a:lvl7pPr indent="2743200" algn="r" defTabSz="457200">
        <a:spcBef>
          <a:spcPts val="600"/>
        </a:spcBef>
        <a:defRPr sz="1000">
          <a:solidFill>
            <a:schemeClr val="tx1"/>
          </a:solidFill>
          <a:latin typeface="+mn-lt"/>
          <a:ea typeface="+mn-ea"/>
          <a:cs typeface="+mn-cs"/>
          <a:sym typeface="Calibri"/>
        </a:defRPr>
      </a:lvl7pPr>
      <a:lvl8pPr indent="3200400" algn="r" defTabSz="457200">
        <a:spcBef>
          <a:spcPts val="600"/>
        </a:spcBef>
        <a:defRPr sz="1000">
          <a:solidFill>
            <a:schemeClr val="tx1"/>
          </a:solidFill>
          <a:latin typeface="+mn-lt"/>
          <a:ea typeface="+mn-ea"/>
          <a:cs typeface="+mn-cs"/>
          <a:sym typeface="Calibri"/>
        </a:defRPr>
      </a:lvl8pPr>
      <a:lvl9pPr indent="3657600" algn="r" defTabSz="457200">
        <a:spcBef>
          <a:spcPts val="600"/>
        </a:spcBef>
        <a:defRPr sz="1000">
          <a:solidFill>
            <a:schemeClr val="tx1"/>
          </a:solidFill>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6"/>
        <p:cNvGrpSpPr/>
        <p:nvPr/>
      </p:nvGrpSpPr>
      <p:grpSpPr>
        <a:xfrm>
          <a:off x="0" y="0"/>
          <a:ext cx="0" cy="0"/>
          <a:chOff x="0" y="0"/>
          <a:chExt cx="0" cy="0"/>
        </a:xfrm>
      </p:grpSpPr>
      <p:pic>
        <p:nvPicPr>
          <p:cNvPr id="87" name="Shape 87"/>
          <p:cNvPicPr preferRelativeResize="0"/>
          <p:nvPr/>
        </p:nvPicPr>
        <p:blipFill rotWithShape="1">
          <a:blip r:embed="rId15">
            <a:alphaModFix/>
          </a:blip>
          <a:srcRect t="3" r="64651" b="87774"/>
          <a:stretch/>
        </p:blipFill>
        <p:spPr>
          <a:xfrm>
            <a:off x="0" y="0"/>
            <a:ext cx="2424223" cy="838200"/>
          </a:xfrm>
          <a:prstGeom prst="rect">
            <a:avLst/>
          </a:prstGeom>
          <a:noFill/>
          <a:ln>
            <a:noFill/>
          </a:ln>
        </p:spPr>
      </p:pic>
      <p:pic>
        <p:nvPicPr>
          <p:cNvPr id="88" name="Shape 88"/>
          <p:cNvPicPr preferRelativeResize="0"/>
          <p:nvPr/>
        </p:nvPicPr>
        <p:blipFill rotWithShape="1">
          <a:blip r:embed="rId15">
            <a:alphaModFix/>
          </a:blip>
          <a:srcRect l="74070" b="85581"/>
          <a:stretch/>
        </p:blipFill>
        <p:spPr>
          <a:xfrm>
            <a:off x="7365705" y="0"/>
            <a:ext cx="1778295" cy="988828"/>
          </a:xfrm>
          <a:prstGeom prst="rect">
            <a:avLst/>
          </a:prstGeom>
          <a:noFill/>
          <a:ln>
            <a:noFill/>
          </a:ln>
        </p:spPr>
      </p:pic>
      <p:sp>
        <p:nvSpPr>
          <p:cNvPr id="89" name="Shape 89"/>
          <p:cNvSpPr txBox="1">
            <a:spLocks noGrp="1"/>
          </p:cNvSpPr>
          <p:nvPr>
            <p:ph type="title"/>
          </p:nvPr>
        </p:nvSpPr>
        <p:spPr>
          <a:xfrm>
            <a:off x="628650" y="365125"/>
            <a:ext cx="7886700" cy="1325563"/>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0" name="Shape 90"/>
          <p:cNvSpPr txBox="1">
            <a:spLocks noGrp="1"/>
          </p:cNvSpPr>
          <p:nvPr>
            <p:ph type="body" idx="1"/>
          </p:nvPr>
        </p:nvSpPr>
        <p:spPr>
          <a:xfrm>
            <a:off x="628650" y="1825625"/>
            <a:ext cx="7886700" cy="4351338"/>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1" name="Shape 91"/>
          <p:cNvSpPr txBox="1">
            <a:spLocks noGrp="1"/>
          </p:cNvSpPr>
          <p:nvPr>
            <p:ph type="dt" idx="10"/>
          </p:nvPr>
        </p:nvSpPr>
        <p:spPr>
          <a:xfrm>
            <a:off x="628650" y="6356350"/>
            <a:ext cx="2057400" cy="365125"/>
          </a:xfrm>
          <a:prstGeom prst="rect">
            <a:avLst/>
          </a:prstGeom>
          <a:noFill/>
          <a:ln>
            <a:noFill/>
          </a:ln>
        </p:spPr>
        <p:txBody>
          <a:bodyPr wrap="square"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defTabSz="914400"/>
            <a:endParaRPr/>
          </a:p>
        </p:txBody>
      </p:sp>
      <p:sp>
        <p:nvSpPr>
          <p:cNvPr id="92" name="Shape 92"/>
          <p:cNvSpPr txBox="1">
            <a:spLocks noGrp="1"/>
          </p:cNvSpPr>
          <p:nvPr>
            <p:ph type="ftr" idx="11"/>
          </p:nvPr>
        </p:nvSpPr>
        <p:spPr>
          <a:xfrm>
            <a:off x="3028950" y="6356350"/>
            <a:ext cx="3086100" cy="365125"/>
          </a:xfrm>
          <a:prstGeom prst="rect">
            <a:avLst/>
          </a:prstGeom>
          <a:noFill/>
          <a:ln>
            <a:noFill/>
          </a:ln>
        </p:spPr>
        <p:txBody>
          <a:bodyPr wrap="square"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pPr defTabSz="914400"/>
            <a:endParaRPr/>
          </a:p>
        </p:txBody>
      </p:sp>
      <p:sp>
        <p:nvSpPr>
          <p:cNvPr id="93" name="Shape 93"/>
          <p:cNvSpPr txBox="1">
            <a:spLocks noGrp="1"/>
          </p:cNvSpPr>
          <p:nvPr>
            <p:ph type="sldNum" idx="12"/>
          </p:nvPr>
        </p:nvSpPr>
        <p:spPr>
          <a:xfrm>
            <a:off x="6457950" y="6356350"/>
            <a:ext cx="2057400" cy="365125"/>
          </a:xfrm>
          <a:prstGeom prst="rect">
            <a:avLst/>
          </a:prstGeom>
          <a:noFill/>
          <a:ln>
            <a:noFill/>
          </a:ln>
        </p:spPr>
        <p:txBody>
          <a:bodyPr wrap="square" lIns="91425" tIns="45700" rIns="91425" bIns="45700" anchor="ctr" anchorCtr="0">
            <a:noAutofit/>
          </a:bodyPr>
          <a:lstStyle/>
          <a:p>
            <a:pPr algn="r" defTabSz="914400" rtl="0">
              <a:buSzPct val="25000"/>
            </a:pPr>
            <a:fld id="{00000000-1234-1234-1234-123412341234}" type="slidenum">
              <a:rPr lang="en-US" sz="1200">
                <a:solidFill>
                  <a:srgbClr val="888888"/>
                </a:solidFill>
                <a:latin typeface="Calibri"/>
                <a:ea typeface="Calibri"/>
                <a:cs typeface="Calibri"/>
                <a:sym typeface="Calibri"/>
              </a:rPr>
              <a:pPr algn="r" defTabSz="914400" rtl="0">
                <a:buSzPct val="25000"/>
              </a:pPr>
              <a:t>‹#›</a:t>
            </a:fld>
            <a:endParaRPr lang="en-US"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740330306"/>
      </p:ext>
    </p:extLst>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www.geoaquawatch.org/"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1.gif"/></Relationships>
</file>

<file path=ppt/slides/_rels/slide13.xml.rels><?xml version="1.0" encoding="UTF-8" standalone="yes"?>
<Relationships xmlns="http://schemas.openxmlformats.org/package/2006/relationships"><Relationship Id="rId3" Type="http://schemas.openxmlformats.org/officeDocument/2006/relationships/hyperlink" Target="http://geoblueplanet.com/wp-content/uploads/2017/08/Supplemental-Issue-Description-August-23.pdf"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hyperlink" Target="http://www.gstss.org/2018_Ocean_SDGs/" TargetMode="External"/><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8" Type="http://schemas.openxmlformats.org/officeDocument/2006/relationships/hyperlink" Target="http://ceos.org/ourwork/virtual-constellations/sst/" TargetMode="External"/><Relationship Id="rId3" Type="http://schemas.openxmlformats.org/officeDocument/2006/relationships/hyperlink" Target="http://ceos.org/ourwork/virtual-constellations/p-vc/" TargetMode="External"/><Relationship Id="rId7" Type="http://schemas.openxmlformats.org/officeDocument/2006/relationships/hyperlink" Target="http://ceos.org/ourwork/virtual-constellations/osvw/"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hyperlink" Target="http://ceos.org/ourwork/virtual-constellations/ost/" TargetMode="External"/><Relationship Id="rId5" Type="http://schemas.openxmlformats.org/officeDocument/2006/relationships/hyperlink" Target="http://ceos.org/ourwork/virtual-constellations/ocr/" TargetMode="External"/><Relationship Id="rId4" Type="http://schemas.openxmlformats.org/officeDocument/2006/relationships/hyperlink" Target="http://ceos.org/ourwork/virtual-constellations/lsi/"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31.gif"/><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5.jpg"/><Relationship Id="rId13" Type="http://schemas.openxmlformats.org/officeDocument/2006/relationships/image" Target="../media/image20.png"/><Relationship Id="rId3" Type="http://schemas.openxmlformats.org/officeDocument/2006/relationships/image" Target="../media/image10.jpe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jpeg"/><Relationship Id="rId11" Type="http://schemas.openxmlformats.org/officeDocument/2006/relationships/image" Target="../media/image18.jpg"/><Relationship Id="rId5" Type="http://schemas.openxmlformats.org/officeDocument/2006/relationships/image" Target="../media/image12.jpe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emf"/></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6.jpeg"/></Relationships>
</file>

<file path=ppt/slides/_rels/slide6.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jpg"/><Relationship Id="rId3" Type="http://schemas.openxmlformats.org/officeDocument/2006/relationships/image" Target="../media/image34.jp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0"/>
          <p:cNvSpPr>
            <a:spLocks noGrp="1"/>
          </p:cNvSpPr>
          <p:nvPr>
            <p:ph type="title" idx="4294967295"/>
          </p:nvPr>
        </p:nvSpPr>
        <p:spPr>
          <a:xfrm>
            <a:off x="622789" y="2514600"/>
            <a:ext cx="8292611" cy="99313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latin typeface="Droid Serif"/>
                <a:ea typeface="Droid Serif"/>
                <a:cs typeface="Droid Serif"/>
                <a:sym typeface="Droid Serif"/>
              </a:defRPr>
            </a:lvl1pPr>
          </a:lstStyle>
          <a:p>
            <a:pPr lvl="0">
              <a:defRPr sz="1800" b="0">
                <a:solidFill>
                  <a:srgbClr val="000000"/>
                </a:solidFill>
              </a:defRPr>
            </a:pPr>
            <a:r>
              <a:rPr lang="en-US" sz="4200" b="1" dirty="0" smtClean="0">
                <a:solidFill>
                  <a:srgbClr val="FFFFFF"/>
                </a:solidFill>
                <a:latin typeface="+mj-lt"/>
              </a:rPr>
              <a:t>Overview of Ongoing Efforts in the Water/Ocean Space</a:t>
            </a:r>
            <a:endParaRPr sz="4200" b="1" dirty="0">
              <a:solidFill>
                <a:srgbClr val="FFFFFF"/>
              </a:solidFill>
              <a:latin typeface="+mj-lt"/>
            </a:endParaRPr>
          </a:p>
        </p:txBody>
      </p:sp>
      <p:sp>
        <p:nvSpPr>
          <p:cNvPr id="11" name="Shape 11"/>
          <p:cNvSpPr/>
          <p:nvPr/>
        </p:nvSpPr>
        <p:spPr>
          <a:xfrm>
            <a:off x="622789" y="3759200"/>
            <a:ext cx="4810858" cy="2541589"/>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defTabSz="914400">
              <a:lnSpc>
                <a:spcPct val="150000"/>
              </a:lnSpc>
              <a:defRPr>
                <a:solidFill>
                  <a:srgbClr val="000000"/>
                </a:solidFill>
              </a:defRPr>
            </a:pPr>
            <a:r>
              <a:rPr lang="en-US" dirty="0" smtClean="0">
                <a:solidFill>
                  <a:srgbClr val="FFFFFF"/>
                </a:solidFill>
                <a:latin typeface="+mj-lt"/>
                <a:ea typeface="Arial Bold"/>
                <a:cs typeface="Arial Bold"/>
                <a:sym typeface="Arial Bold"/>
              </a:rPr>
              <a:t>Kerry Ann Sawyer</a:t>
            </a:r>
          </a:p>
          <a:p>
            <a:pPr lvl="0" defTabSz="914400">
              <a:defRPr>
                <a:solidFill>
                  <a:srgbClr val="000000"/>
                </a:solidFill>
              </a:defRPr>
            </a:pPr>
            <a:r>
              <a:rPr lang="en-US" dirty="0" smtClean="0">
                <a:solidFill>
                  <a:srgbClr val="FFFFFF"/>
                </a:solidFill>
                <a:latin typeface="+mj-lt"/>
                <a:ea typeface="Arial Bold"/>
                <a:cs typeface="Arial Bold"/>
                <a:sym typeface="Arial Bold"/>
              </a:rPr>
              <a:t>National Oceanic and Atmospheric Administration (NOAA)</a:t>
            </a:r>
            <a:endParaRPr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AU" dirty="0" smtClean="0">
                <a:solidFill>
                  <a:srgbClr val="FFFFFF"/>
                </a:solidFill>
                <a:latin typeface="+mj-lt"/>
                <a:ea typeface="Arial Bold"/>
                <a:cs typeface="Arial Bold"/>
                <a:sym typeface="Arial Bold"/>
              </a:rPr>
              <a:t>CEOS Plenary 2017</a:t>
            </a:r>
          </a:p>
          <a:p>
            <a:pPr lvl="0" defTabSz="914400">
              <a:lnSpc>
                <a:spcPct val="150000"/>
              </a:lnSpc>
              <a:defRPr>
                <a:solidFill>
                  <a:srgbClr val="000000"/>
                </a:solidFill>
              </a:defRPr>
            </a:pPr>
            <a:r>
              <a:rPr dirty="0" smtClean="0">
                <a:solidFill>
                  <a:srgbClr val="FFFFFF"/>
                </a:solidFill>
                <a:latin typeface="+mj-lt"/>
                <a:ea typeface="Arial Bold"/>
                <a:cs typeface="Arial Bold"/>
                <a:sym typeface="Arial Bold"/>
              </a:rPr>
              <a:t>Agenda </a:t>
            </a:r>
            <a:r>
              <a:rPr dirty="0">
                <a:solidFill>
                  <a:srgbClr val="FFFFFF"/>
                </a:solidFill>
                <a:latin typeface="+mj-lt"/>
                <a:ea typeface="Arial Bold"/>
                <a:cs typeface="Arial Bold"/>
                <a:sym typeface="Arial Bold"/>
              </a:rPr>
              <a:t>Item </a:t>
            </a:r>
            <a:r>
              <a:rPr dirty="0" smtClean="0">
                <a:solidFill>
                  <a:srgbClr val="FFFFFF"/>
                </a:solidFill>
                <a:latin typeface="+mj-lt"/>
                <a:ea typeface="Arial Bold"/>
                <a:cs typeface="Arial Bold"/>
                <a:sym typeface="Arial Bold"/>
              </a:rPr>
              <a:t>#</a:t>
            </a:r>
            <a:r>
              <a:rPr lang="en-US" dirty="0" smtClean="0">
                <a:solidFill>
                  <a:srgbClr val="FFFFFF"/>
                </a:solidFill>
                <a:latin typeface="+mj-lt"/>
                <a:ea typeface="Arial Bold"/>
                <a:cs typeface="Arial Bold"/>
                <a:sym typeface="Arial Bold"/>
              </a:rPr>
              <a:t> 7.1</a:t>
            </a:r>
            <a:endParaRPr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AU" dirty="0" smtClean="0">
                <a:solidFill>
                  <a:srgbClr val="FFFFFF"/>
                </a:solidFill>
                <a:latin typeface="+mj-lt"/>
                <a:ea typeface="Arial Bold"/>
                <a:cs typeface="Arial Bold"/>
                <a:sym typeface="Arial Bold"/>
              </a:rPr>
              <a:t>Rapid City, South Dakota, USA</a:t>
            </a:r>
            <a:endParaRPr dirty="0">
              <a:solidFill>
                <a:srgbClr val="FFFFFF"/>
              </a:solidFill>
              <a:latin typeface="+mj-lt"/>
              <a:ea typeface="Arial Bold"/>
              <a:cs typeface="Arial Bold"/>
              <a:sym typeface="Arial Bold"/>
            </a:endParaRPr>
          </a:p>
          <a:p>
            <a:pPr lvl="0" defTabSz="914400">
              <a:lnSpc>
                <a:spcPct val="150000"/>
              </a:lnSpc>
              <a:defRPr>
                <a:solidFill>
                  <a:srgbClr val="000000"/>
                </a:solidFill>
              </a:defRPr>
            </a:pPr>
            <a:r>
              <a:rPr lang="en-AU" dirty="0" smtClean="0">
                <a:solidFill>
                  <a:srgbClr val="FFFFFF"/>
                </a:solidFill>
                <a:latin typeface="+mj-lt"/>
                <a:ea typeface="Arial Bold"/>
                <a:cs typeface="Arial Bold"/>
                <a:sym typeface="Arial Bold"/>
              </a:rPr>
              <a:t>19 – 20 October 2017</a:t>
            </a:r>
            <a:endParaRPr dirty="0">
              <a:solidFill>
                <a:srgbClr val="FFFFFF"/>
              </a:solidFill>
              <a:latin typeface="+mj-lt"/>
              <a:ea typeface="Arial Bold"/>
              <a:cs typeface="Arial Bold"/>
              <a:sym typeface="Arial Bold"/>
            </a:endParaRPr>
          </a:p>
        </p:txBody>
      </p:sp>
      <p:pic>
        <p:nvPicPr>
          <p:cNvPr id="12" name="ceos_logo.png"/>
          <p:cNvPicPr/>
          <p:nvPr/>
        </p:nvPicPr>
        <p:blipFill>
          <a:blip r:embed="rId3">
            <a:extLst/>
          </a:blip>
          <a:stretch>
            <a:fillRect/>
          </a:stretch>
        </p:blipFill>
        <p:spPr>
          <a:xfrm>
            <a:off x="622789" y="1217405"/>
            <a:ext cx="2507906" cy="993132"/>
          </a:xfrm>
          <a:prstGeom prst="rect">
            <a:avLst/>
          </a:prstGeom>
          <a:ln w="12700">
            <a:miter lim="400000"/>
          </a:ln>
        </p:spPr>
      </p:pic>
      <p:sp>
        <p:nvSpPr>
          <p:cNvPr id="5" name="Shape 10"/>
          <p:cNvSpPr txBox="1">
            <a:spLocks/>
          </p:cNvSpPr>
          <p:nvPr/>
        </p:nvSpPr>
        <p:spPr>
          <a:xfrm>
            <a:off x="622789" y="2246634"/>
            <a:ext cx="2806211" cy="210183"/>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lvl1pPr algn="l">
              <a:defRPr sz="4200" b="1">
                <a:solidFill>
                  <a:srgbClr val="FFFFFF"/>
                </a:solidFill>
                <a:latin typeface="Droid Serif"/>
                <a:ea typeface="Droid Serif"/>
                <a:cs typeface="Droid Serif"/>
                <a:sym typeface="Droid Serif"/>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defTabSz="914400">
              <a:defRPr sz="1800" b="0">
                <a:solidFill>
                  <a:srgbClr val="000000"/>
                </a:solidFill>
              </a:defRPr>
            </a:pPr>
            <a:r>
              <a:rPr lang="en-US" sz="1050" dirty="0" smtClean="0">
                <a:solidFill>
                  <a:schemeClr val="bg1">
                    <a:lumMod val="20000"/>
                    <a:lumOff val="80000"/>
                  </a:schemeClr>
                </a:solidFill>
                <a:latin typeface="+mj-lt"/>
              </a:rPr>
              <a:t>Committee on Earth Observation Satellites</a:t>
            </a:r>
            <a:endParaRPr lang="en-US" sz="1050" dirty="0">
              <a:solidFill>
                <a:schemeClr val="bg1">
                  <a:lumMod val="20000"/>
                  <a:lumOff val="80000"/>
                </a:schemeClr>
              </a:solidFill>
              <a:latin typeface="+mj-lt"/>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76200" y="1275529"/>
            <a:ext cx="8839200" cy="4724400"/>
          </a:xfrm>
        </p:spPr>
        <p:txBody>
          <a:bodyPr/>
          <a:lstStyle/>
          <a:p>
            <a:pPr>
              <a:buNone/>
            </a:pPr>
            <a:r>
              <a:rPr lang="en-US" b="1" dirty="0" smtClean="0"/>
              <a:t>The </a:t>
            </a:r>
            <a:r>
              <a:rPr lang="en-US" b="1" dirty="0" err="1" smtClean="0"/>
              <a:t>AquaWatch</a:t>
            </a:r>
            <a:r>
              <a:rPr lang="en-US" b="1" dirty="0" smtClean="0"/>
              <a:t> Mission</a:t>
            </a:r>
          </a:p>
          <a:p>
            <a:r>
              <a:rPr lang="en-US" dirty="0"/>
              <a:t>T</a:t>
            </a:r>
            <a:r>
              <a:rPr lang="en-US" dirty="0" smtClean="0"/>
              <a:t>o </a:t>
            </a:r>
            <a:r>
              <a:rPr lang="en-US" dirty="0"/>
              <a:t>improve the coordination, delivery and utilization of water quality information for the benefit of society</a:t>
            </a:r>
            <a:r>
              <a:rPr lang="en-US" dirty="0" smtClean="0"/>
              <a:t>.</a:t>
            </a:r>
          </a:p>
          <a:p>
            <a:pPr marL="0" indent="0">
              <a:buNone/>
            </a:pPr>
            <a:endParaRPr lang="en-US" b="1" dirty="0" smtClean="0"/>
          </a:p>
          <a:p>
            <a:pPr>
              <a:buNone/>
            </a:pPr>
            <a:r>
              <a:rPr lang="en-US" b="1" dirty="0" smtClean="0"/>
              <a:t>The AquaWatch Goal</a:t>
            </a:r>
          </a:p>
          <a:p>
            <a:r>
              <a:rPr lang="en-US" dirty="0" smtClean="0"/>
              <a:t>To </a:t>
            </a:r>
            <a:r>
              <a:rPr lang="en-US" dirty="0"/>
              <a:t>develop and build the global capacity and utility of Earth Observation-derived water quality data, products and information to support </a:t>
            </a:r>
            <a:r>
              <a:rPr lang="en-US" dirty="0" smtClean="0"/>
              <a:t>integrated water quality management </a:t>
            </a:r>
            <a:r>
              <a:rPr lang="en-US" dirty="0"/>
              <a:t>and decision making</a:t>
            </a:r>
            <a:r>
              <a:rPr lang="en-US" dirty="0" smtClean="0"/>
              <a:t>.</a:t>
            </a:r>
            <a:endParaRPr lang="en-US" dirty="0"/>
          </a:p>
        </p:txBody>
      </p:sp>
      <p:sp>
        <p:nvSpPr>
          <p:cNvPr id="11" name="Content Placeholder 4"/>
          <p:cNvSpPr txBox="1">
            <a:spLocks/>
          </p:cNvSpPr>
          <p:nvPr/>
        </p:nvSpPr>
        <p:spPr>
          <a:xfrm>
            <a:off x="2057400" y="143353"/>
            <a:ext cx="4953000" cy="837985"/>
          </a:xfrm>
          <a:prstGeom prst="rect">
            <a:avLst/>
          </a:prstGeom>
        </p:spPr>
        <p:txBody>
          <a:bodyPr/>
          <a:lstStyle>
            <a:lvl1pPr defTabSz="457200">
              <a:defRPr>
                <a:solidFill>
                  <a:srgbClr val="002569"/>
                </a:solidFill>
              </a:defRPr>
            </a:lvl1pPr>
            <a:lvl2pPr indent="457200" defTabSz="457200">
              <a:defRPr>
                <a:solidFill>
                  <a:srgbClr val="002569"/>
                </a:solidFill>
              </a:defRPr>
            </a:lvl2pPr>
            <a:lvl3pPr indent="914400" defTabSz="457200">
              <a:defRPr>
                <a:solidFill>
                  <a:srgbClr val="002569"/>
                </a:solidFill>
              </a:defRPr>
            </a:lvl3pPr>
            <a:lvl4pPr indent="1371600" defTabSz="457200">
              <a:defRPr>
                <a:solidFill>
                  <a:srgbClr val="002569"/>
                </a:solidFill>
              </a:defRPr>
            </a:lvl4pPr>
            <a:lvl5pPr indent="1828800" defTabSz="457200">
              <a:defRPr>
                <a:solidFill>
                  <a:srgbClr val="002569"/>
                </a:solidFill>
              </a:defRPr>
            </a:lvl5pPr>
            <a:lvl6pPr indent="2286000" defTabSz="457200">
              <a:defRPr>
                <a:solidFill>
                  <a:srgbClr val="002569"/>
                </a:solidFill>
              </a:defRPr>
            </a:lvl6pPr>
            <a:lvl7pPr indent="2743200" defTabSz="457200">
              <a:defRPr>
                <a:solidFill>
                  <a:srgbClr val="002569"/>
                </a:solidFill>
              </a:defRPr>
            </a:lvl7pPr>
            <a:lvl8pPr indent="3200400" defTabSz="457200">
              <a:defRPr>
                <a:solidFill>
                  <a:srgbClr val="002569"/>
                </a:solidFill>
              </a:defRPr>
            </a:lvl8pPr>
            <a:lvl9pPr indent="3657600" defTabSz="457200">
              <a:defRPr>
                <a:solidFill>
                  <a:srgbClr val="002569"/>
                </a:solidFill>
              </a:defRPr>
            </a:lvl9pPr>
          </a:lstStyle>
          <a:p>
            <a:r>
              <a:rPr lang="en-US" sz="2800" b="1" dirty="0" smtClean="0">
                <a:solidFill>
                  <a:schemeClr val="bg1"/>
                </a:solidFill>
                <a:latin typeface="+mn-lt"/>
              </a:rPr>
              <a:t>GEO </a:t>
            </a:r>
            <a:r>
              <a:rPr lang="en-US" sz="2800" b="1" dirty="0" err="1" smtClean="0">
                <a:solidFill>
                  <a:schemeClr val="bg1"/>
                </a:solidFill>
                <a:latin typeface="+mn-lt"/>
              </a:rPr>
              <a:t>AquaWatch</a:t>
            </a:r>
            <a:r>
              <a:rPr lang="en-US" sz="2800" b="1" dirty="0" smtClean="0">
                <a:solidFill>
                  <a:schemeClr val="bg1"/>
                </a:solidFill>
                <a:latin typeface="+mn-lt"/>
              </a:rPr>
              <a:t> Initiative</a:t>
            </a:r>
            <a:endParaRPr lang="en-US" sz="2800" b="1" dirty="0">
              <a:solidFill>
                <a:schemeClr val="bg1"/>
              </a:solidFill>
              <a:latin typeface="+mn-lt"/>
            </a:endParaRPr>
          </a:p>
        </p:txBody>
      </p:sp>
      <p:pic>
        <p:nvPicPr>
          <p:cNvPr id="10" name="Picture 9">
            <a:extLst>
              <a:ext uri="{FF2B5EF4-FFF2-40B4-BE49-F238E27FC236}">
                <a16:creationId xmlns:a16="http://schemas.microsoft.com/office/drawing/2014/main" xmlns="" id="{A060C483-F1A2-4072-8176-88B8D2C0DAEE}"/>
              </a:ext>
            </a:extLst>
          </p:cNvPr>
          <p:cNvPicPr>
            <a:picLocks noChangeAspect="1"/>
          </p:cNvPicPr>
          <p:nvPr/>
        </p:nvPicPr>
        <p:blipFill>
          <a:blip r:embed="rId3"/>
          <a:stretch>
            <a:fillRect/>
          </a:stretch>
        </p:blipFill>
        <p:spPr>
          <a:xfrm>
            <a:off x="5431420" y="4161234"/>
            <a:ext cx="3636380" cy="2544366"/>
          </a:xfrm>
          <a:prstGeom prst="rect">
            <a:avLst/>
          </a:prstGeom>
        </p:spPr>
      </p:pic>
      <p:sp>
        <p:nvSpPr>
          <p:cNvPr id="12" name="Content Placeholder 2">
            <a:extLst>
              <a:ext uri="{FF2B5EF4-FFF2-40B4-BE49-F238E27FC236}">
                <a16:creationId xmlns:a16="http://schemas.microsoft.com/office/drawing/2014/main" xmlns="" id="{98D1689C-9C21-4FDE-8C77-9C16B062038E}"/>
              </a:ext>
            </a:extLst>
          </p:cNvPr>
          <p:cNvSpPr txBox="1">
            <a:spLocks/>
          </p:cNvSpPr>
          <p:nvPr/>
        </p:nvSpPr>
        <p:spPr>
          <a:xfrm>
            <a:off x="609600" y="4190881"/>
            <a:ext cx="5707329" cy="2103239"/>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a:buFont typeface="Arial" charset="0"/>
              <a:buChar char="•"/>
            </a:pPr>
            <a:r>
              <a:rPr lang="en-US" dirty="0" err="1"/>
              <a:t>AquaWatch</a:t>
            </a:r>
            <a:r>
              <a:rPr lang="en-US" dirty="0"/>
              <a:t> recently completed an informational booklet on water quality monitoring</a:t>
            </a:r>
          </a:p>
          <a:p>
            <a:pPr lvl="1" defTabSz="914400">
              <a:buFont typeface="Arial" charset="0"/>
              <a:buChar char="•"/>
            </a:pPr>
            <a:r>
              <a:rPr lang="en-US" dirty="0"/>
              <a:t>The booklet is available on the </a:t>
            </a:r>
            <a:r>
              <a:rPr lang="en-US" dirty="0" err="1"/>
              <a:t>AquaWatch</a:t>
            </a:r>
            <a:r>
              <a:rPr lang="en-US" dirty="0"/>
              <a:t> website </a:t>
            </a:r>
            <a:r>
              <a:rPr lang="en-US" dirty="0">
                <a:hlinkClick r:id="rId4"/>
              </a:rPr>
              <a:t>www.geoaquawatch.org</a:t>
            </a:r>
            <a:endParaRPr lang="en-US" dirty="0"/>
          </a:p>
          <a:p>
            <a:pPr lvl="1" defTabSz="914400">
              <a:buFont typeface="Arial" charset="0"/>
              <a:buChar char="•"/>
            </a:pPr>
            <a:r>
              <a:rPr lang="en-US" dirty="0"/>
              <a:t>Printed copies </a:t>
            </a:r>
            <a:r>
              <a:rPr lang="en-US" dirty="0" smtClean="0"/>
              <a:t>now available!</a:t>
            </a:r>
            <a:endParaRPr lang="en-US" dirty="0"/>
          </a:p>
          <a:p>
            <a:pPr defTabSz="914400">
              <a:buFont typeface="Arial" charset="0"/>
              <a:buChar char="•"/>
            </a:pPr>
            <a:endParaRPr lang="en-US" dirty="0"/>
          </a:p>
          <a:p>
            <a:pPr defTabSz="914400">
              <a:buFont typeface="Arial" charset="0"/>
              <a:buChar char="•"/>
            </a:pPr>
            <a:endParaRPr lang="en-US" dirty="0"/>
          </a:p>
          <a:p>
            <a:pPr defTabSz="914400">
              <a:buFont typeface="Arial" charset="0"/>
              <a:buChar char="•"/>
            </a:pPr>
            <a:endParaRPr lang="en-US" dirty="0"/>
          </a:p>
          <a:p>
            <a:pPr defTabSz="914400">
              <a:buFont typeface="Arial" charset="0"/>
              <a:buChar char="•"/>
            </a:pPr>
            <a:endParaRPr lang="en-US" dirty="0"/>
          </a:p>
        </p:txBody>
      </p:sp>
    </p:spTree>
    <p:extLst>
      <p:ext uri="{BB962C8B-B14F-4D97-AF65-F5344CB8AC3E}">
        <p14:creationId xmlns:p14="http://schemas.microsoft.com/office/powerpoint/2010/main" val="365466597"/>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60960" y="1219200"/>
            <a:ext cx="9006840" cy="4876800"/>
          </a:xfrm>
        </p:spPr>
        <p:txBody>
          <a:bodyPr/>
          <a:lstStyle/>
          <a:p>
            <a:pPr>
              <a:buNone/>
            </a:pPr>
            <a:r>
              <a:rPr lang="en-US" b="1" dirty="0"/>
              <a:t>Current Activities </a:t>
            </a:r>
          </a:p>
          <a:p>
            <a:r>
              <a:rPr lang="en-US" dirty="0" err="1"/>
              <a:t>AquaWatch</a:t>
            </a:r>
            <a:r>
              <a:rPr lang="en-US" dirty="0"/>
              <a:t> is currently developing a product suite for </a:t>
            </a:r>
            <a:r>
              <a:rPr lang="en-US" dirty="0">
                <a:solidFill>
                  <a:schemeClr val="accent2"/>
                </a:solidFill>
              </a:rPr>
              <a:t>NTU</a:t>
            </a:r>
            <a:r>
              <a:rPr lang="en-US" dirty="0"/>
              <a:t> turbidity,  </a:t>
            </a:r>
            <a:r>
              <a:rPr lang="en-US" dirty="0" err="1"/>
              <a:t>Secchi</a:t>
            </a:r>
            <a:r>
              <a:rPr lang="en-US" dirty="0"/>
              <a:t> disk depth product, diffuse attenuation coefficients, and surface reflectance</a:t>
            </a:r>
          </a:p>
          <a:p>
            <a:r>
              <a:rPr lang="en-US" dirty="0"/>
              <a:t>This product suite is a first step in a long term project to develop a global water quality monitoring service</a:t>
            </a:r>
          </a:p>
          <a:p>
            <a:pPr marL="0" indent="0">
              <a:buNone/>
            </a:pPr>
            <a:r>
              <a:rPr lang="en-US" b="1" dirty="0"/>
              <a:t>Future 2017 – 2019 Activities </a:t>
            </a:r>
          </a:p>
          <a:p>
            <a:r>
              <a:rPr lang="en-US" dirty="0"/>
              <a:t>Continue to build on the water quality information service  </a:t>
            </a:r>
          </a:p>
          <a:p>
            <a:r>
              <a:rPr lang="en-US" dirty="0"/>
              <a:t>Support and collaborate with other GEO groups on water quality project needs (GEOGLOWS, EO4SDGS, GEO Blue Planet, GEO Wetlands, GEO BON, Regional GEO groups)  </a:t>
            </a:r>
          </a:p>
          <a:p>
            <a:r>
              <a:rPr lang="en-US" dirty="0"/>
              <a:t>Populate formal Steering Committee and build Working Group activities</a:t>
            </a:r>
          </a:p>
          <a:p>
            <a:r>
              <a:rPr lang="en-US" dirty="0"/>
              <a:t>Work to increase engagement and collaboration with other GEO groups</a:t>
            </a:r>
          </a:p>
          <a:p>
            <a:r>
              <a:rPr lang="en-US" dirty="0"/>
              <a:t>Begin capacity building activities </a:t>
            </a:r>
          </a:p>
        </p:txBody>
      </p:sp>
      <p:sp>
        <p:nvSpPr>
          <p:cNvPr id="6" name="Title 3"/>
          <p:cNvSpPr txBox="1">
            <a:spLocks/>
          </p:cNvSpPr>
          <p:nvPr/>
        </p:nvSpPr>
        <p:spPr>
          <a:xfrm>
            <a:off x="1981200" y="304800"/>
            <a:ext cx="6534150" cy="625475"/>
          </a:xfrm>
          <a:prstGeom prst="rect">
            <a:avLst/>
          </a:prstGeom>
        </p:spPr>
        <p:txBody>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defTabSz="914400"/>
            <a:r>
              <a:rPr lang="en-US" sz="2400" b="1" dirty="0" smtClean="0">
                <a:solidFill>
                  <a:schemeClr val="bg1"/>
                </a:solidFill>
                <a:latin typeface="+mn-lt"/>
              </a:rPr>
              <a:t>GEO AquaWatch Initiative </a:t>
            </a:r>
            <a:endParaRPr lang="en-US" sz="2400" dirty="0">
              <a:solidFill>
                <a:schemeClr val="bg1"/>
              </a:solidFill>
              <a:latin typeface="+mn-lt"/>
            </a:endParaRPr>
          </a:p>
        </p:txBody>
      </p:sp>
    </p:spTree>
    <p:extLst>
      <p:ext uri="{BB962C8B-B14F-4D97-AF65-F5344CB8AC3E}">
        <p14:creationId xmlns:p14="http://schemas.microsoft.com/office/powerpoint/2010/main" val="889969588"/>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6"/>
          <p:cNvSpPr txBox="1">
            <a:spLocks/>
          </p:cNvSpPr>
          <p:nvPr/>
        </p:nvSpPr>
        <p:spPr>
          <a:xfrm>
            <a:off x="6790" y="1522403"/>
            <a:ext cx="5174810" cy="4525963"/>
          </a:xfrm>
          <a:prstGeom prst="rect">
            <a:avLst/>
          </a:prstGeom>
        </p:spPr>
        <p:txBody>
          <a:bodyPr>
            <a:normAutofit lnSpcReduction="10000"/>
          </a:bodyPr>
          <a:lstStyle>
            <a:lvl1pPr marL="342900" indent="-342900">
              <a:spcBef>
                <a:spcPts val="500"/>
              </a:spcBef>
              <a:buSzPct val="100000"/>
              <a:buFont typeface="Arial"/>
              <a:buChar char="•"/>
              <a:defRPr sz="2400">
                <a:solidFill>
                  <a:srgbClr val="002569"/>
                </a:solidFill>
                <a:latin typeface="Arial Bold"/>
                <a:ea typeface="Arial Bold"/>
                <a:cs typeface="Arial Bold"/>
                <a:sym typeface="Arial Bold"/>
              </a:defRPr>
            </a:lvl1pPr>
            <a:lvl2pPr marL="768927" indent="-311727">
              <a:spcBef>
                <a:spcPts val="500"/>
              </a:spcBef>
              <a:buSzPct val="100000"/>
              <a:buFont typeface="Arial"/>
              <a:buChar char="•"/>
              <a:defRPr sz="2400">
                <a:solidFill>
                  <a:srgbClr val="002569"/>
                </a:solidFill>
                <a:latin typeface="Arial Bold"/>
                <a:ea typeface="Arial Bold"/>
                <a:cs typeface="Arial Bold"/>
                <a:sym typeface="Arial Bold"/>
              </a:defRPr>
            </a:lvl2pPr>
            <a:lvl3pPr marL="1188719" indent="-274319">
              <a:spcBef>
                <a:spcPts val="500"/>
              </a:spcBef>
              <a:buSzPct val="100000"/>
              <a:buFont typeface="Arial"/>
              <a:buChar char="o"/>
              <a:defRPr sz="2400">
                <a:solidFill>
                  <a:srgbClr val="002569"/>
                </a:solidFill>
                <a:latin typeface="Arial Bold"/>
                <a:ea typeface="Arial Bold"/>
                <a:cs typeface="Arial Bold"/>
                <a:sym typeface="Arial Bold"/>
              </a:defRPr>
            </a:lvl3pPr>
            <a:lvl4pPr marL="1676400" indent="-304800">
              <a:spcBef>
                <a:spcPts val="500"/>
              </a:spcBef>
              <a:buSzPct val="100000"/>
              <a:buFont typeface="Arial"/>
              <a:buChar char="▪"/>
              <a:defRPr sz="2400">
                <a:solidFill>
                  <a:srgbClr val="002569"/>
                </a:solidFill>
                <a:latin typeface="Arial Bold"/>
                <a:ea typeface="Arial Bold"/>
                <a:cs typeface="Arial Bold"/>
                <a:sym typeface="Arial Bold"/>
              </a:defRPr>
            </a:lvl4pPr>
            <a:lvl5pPr marL="2171700" indent="-342900">
              <a:spcBef>
                <a:spcPts val="500"/>
              </a:spcBef>
              <a:buSzPct val="100000"/>
              <a:buFont typeface="Arial"/>
              <a:buChar char="•"/>
              <a:defRPr sz="2400">
                <a:solidFill>
                  <a:srgbClr val="002569"/>
                </a:solidFill>
                <a:latin typeface="Arial Bold"/>
                <a:ea typeface="Arial Bold"/>
                <a:cs typeface="Arial Bold"/>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marL="0" indent="0" defTabSz="914400">
              <a:buFont typeface="Arial"/>
              <a:buNone/>
            </a:pPr>
            <a:r>
              <a:rPr lang="en-US" sz="2200" u="sng" dirty="0" smtClean="0">
                <a:solidFill>
                  <a:srgbClr val="04567C"/>
                </a:solidFill>
                <a:latin typeface="Arial" panose="020B0604020202020204" pitchFamily="34" charset="0"/>
                <a:cs typeface="Arial" panose="020B0604020202020204" pitchFamily="34" charset="0"/>
              </a:rPr>
              <a:t>Blue Planet Mission</a:t>
            </a:r>
          </a:p>
          <a:p>
            <a:pPr defTabSz="914400"/>
            <a:r>
              <a:rPr lang="en-US" sz="2200" dirty="0" smtClean="0">
                <a:solidFill>
                  <a:srgbClr val="04567C"/>
                </a:solidFill>
                <a:latin typeface="Arial" panose="020B0604020202020204" pitchFamily="34" charset="0"/>
                <a:cs typeface="Arial" panose="020B0604020202020204" pitchFamily="34" charset="0"/>
              </a:rPr>
              <a:t>advance and exploit synergies among ocean and coastal observational programmes</a:t>
            </a:r>
          </a:p>
          <a:p>
            <a:pPr defTabSz="914400"/>
            <a:r>
              <a:rPr lang="en-US" sz="2200" dirty="0" smtClean="0">
                <a:solidFill>
                  <a:srgbClr val="04567C"/>
                </a:solidFill>
                <a:latin typeface="Arial" panose="020B0604020202020204" pitchFamily="34" charset="0"/>
                <a:cs typeface="Arial" panose="020B0604020202020204" pitchFamily="34" charset="0"/>
              </a:rPr>
              <a:t>increased integration of and access to in situ and remote sensing ocean observation data</a:t>
            </a:r>
          </a:p>
          <a:p>
            <a:pPr defTabSz="914400"/>
            <a:r>
              <a:rPr lang="en-US" sz="2200" dirty="0" smtClean="0">
                <a:solidFill>
                  <a:srgbClr val="04567C"/>
                </a:solidFill>
                <a:latin typeface="Arial" panose="020B0604020202020204" pitchFamily="34" charset="0"/>
                <a:cs typeface="Arial" panose="020B0604020202020204" pitchFamily="34" charset="0"/>
              </a:rPr>
              <a:t>improve engagement with a variety of users for enhancing the timeliness, quality and range of services</a:t>
            </a:r>
          </a:p>
          <a:p>
            <a:pPr defTabSz="914400"/>
            <a:r>
              <a:rPr lang="en-US" sz="2200" dirty="0" smtClean="0">
                <a:solidFill>
                  <a:srgbClr val="04567C"/>
                </a:solidFill>
                <a:latin typeface="Arial" panose="020B0604020202020204" pitchFamily="34" charset="0"/>
                <a:cs typeface="Arial" panose="020B0604020202020204" pitchFamily="34" charset="0"/>
              </a:rPr>
              <a:t>raise awareness of the societal benefits of ocean observations at the public and policy levels</a:t>
            </a:r>
          </a:p>
          <a:p>
            <a:pPr defTabSz="914400"/>
            <a:endParaRPr lang="en-US" sz="2200" dirty="0">
              <a:latin typeface="Arial" panose="020B0604020202020204" pitchFamily="34" charset="0"/>
              <a:cs typeface="Arial" panose="020B0604020202020204" pitchFamily="34" charset="0"/>
            </a:endParaRPr>
          </a:p>
        </p:txBody>
      </p:sp>
      <p:pic>
        <p:nvPicPr>
          <p:cNvPr id="5" name="Picture 4" descr="bp.png"/>
          <p:cNvPicPr>
            <a:picLocks noChangeAspect="1"/>
          </p:cNvPicPr>
          <p:nvPr/>
        </p:nvPicPr>
        <p:blipFill>
          <a:blip r:embed="rId3" cstate="print">
            <a:clrChange>
              <a:clrFrom>
                <a:srgbClr val="FFFFFF"/>
              </a:clrFrom>
              <a:clrTo>
                <a:srgbClr val="FFFFFF">
                  <a:alpha val="0"/>
                </a:srgbClr>
              </a:clrTo>
            </a:clrChange>
          </a:blip>
          <a:stretch>
            <a:fillRect/>
          </a:stretch>
        </p:blipFill>
        <p:spPr>
          <a:xfrm>
            <a:off x="4953000" y="1484311"/>
            <a:ext cx="4011265" cy="4065570"/>
          </a:xfrm>
          <a:prstGeom prst="rect">
            <a:avLst/>
          </a:prstGeom>
        </p:spPr>
      </p:pic>
      <p:sp>
        <p:nvSpPr>
          <p:cNvPr id="6" name="Title 3"/>
          <p:cNvSpPr txBox="1">
            <a:spLocks/>
          </p:cNvSpPr>
          <p:nvPr/>
        </p:nvSpPr>
        <p:spPr>
          <a:xfrm>
            <a:off x="1981200" y="304800"/>
            <a:ext cx="6534150" cy="625475"/>
          </a:xfrm>
          <a:prstGeom prst="rect">
            <a:avLst/>
          </a:prstGeom>
        </p:spPr>
        <p:txBody>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defTabSz="914400"/>
            <a:r>
              <a:rPr lang="en-US" sz="2400" b="1" dirty="0" smtClean="0">
                <a:solidFill>
                  <a:schemeClr val="bg1"/>
                </a:solidFill>
                <a:latin typeface="+mn-lt"/>
              </a:rPr>
              <a:t>GEO Blue Planet Initiative </a:t>
            </a:r>
            <a:endParaRPr lang="en-US" sz="2400" dirty="0">
              <a:solidFill>
                <a:schemeClr val="bg1"/>
              </a:solidFill>
              <a:latin typeface="+mn-lt"/>
            </a:endParaRPr>
          </a:p>
        </p:txBody>
      </p:sp>
      <p:pic>
        <p:nvPicPr>
          <p:cNvPr id="7" name="Picture 2" descr="Blue Planet, Oceans and Societ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6381" y="5573220"/>
            <a:ext cx="2353102" cy="950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51176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13</a:t>
            </a:fld>
            <a:endParaRPr lang="uk-UA" dirty="0"/>
          </a:p>
        </p:txBody>
      </p:sp>
      <p:sp>
        <p:nvSpPr>
          <p:cNvPr id="8" name="Content Placeholder 2">
            <a:extLst>
              <a:ext uri="{FF2B5EF4-FFF2-40B4-BE49-F238E27FC236}">
                <a16:creationId xmlns:a16="http://schemas.microsoft.com/office/drawing/2014/main" xmlns="" id="{967BE119-A4BB-4970-9198-CB8953977243}"/>
              </a:ext>
            </a:extLst>
          </p:cNvPr>
          <p:cNvSpPr txBox="1">
            <a:spLocks/>
          </p:cNvSpPr>
          <p:nvPr/>
        </p:nvSpPr>
        <p:spPr>
          <a:xfrm>
            <a:off x="213258" y="838200"/>
            <a:ext cx="6797142" cy="2438400"/>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a:endParaRPr lang="en-US" dirty="0"/>
          </a:p>
          <a:p>
            <a:pPr marL="0" indent="0" defTabSz="914400">
              <a:buNone/>
            </a:pPr>
            <a:r>
              <a:rPr lang="en-US" b="1" dirty="0"/>
              <a:t>Current Activities </a:t>
            </a:r>
          </a:p>
          <a:p>
            <a:pPr defTabSz="914400"/>
            <a:r>
              <a:rPr lang="en-US" dirty="0"/>
              <a:t>Blue Planet is organizing a </a:t>
            </a:r>
            <a:r>
              <a:rPr lang="en-US" dirty="0">
                <a:hlinkClick r:id="rId3"/>
              </a:rPr>
              <a:t>supplemental issue</a:t>
            </a:r>
            <a:r>
              <a:rPr lang="en-US" dirty="0"/>
              <a:t> in the                     Journal of Operational Oceanography on Ocean Observing for Societal Benefit </a:t>
            </a:r>
          </a:p>
          <a:p>
            <a:pPr lvl="1" defTabSz="914400">
              <a:buFont typeface="Arial" panose="020B0604020202020204" pitchFamily="34" charset="0"/>
              <a:buChar char="•"/>
            </a:pPr>
            <a:r>
              <a:rPr lang="en-US" dirty="0"/>
              <a:t>The supplemental issue will Issue will focus on end-to-end case studies of ocean observations being used to benefit various sectors of society</a:t>
            </a:r>
          </a:p>
          <a:p>
            <a:pPr marL="0" indent="0" defTabSz="914400">
              <a:buNone/>
            </a:pPr>
            <a:endParaRPr lang="en-US" dirty="0"/>
          </a:p>
        </p:txBody>
      </p:sp>
      <p:pic>
        <p:nvPicPr>
          <p:cNvPr id="7" name="Picture 4" descr="Publication Cover">
            <a:extLst>
              <a:ext uri="{FF2B5EF4-FFF2-40B4-BE49-F238E27FC236}">
                <a16:creationId xmlns:a16="http://schemas.microsoft.com/office/drawing/2014/main" xmlns="" id="{10D28E42-E23D-4031-86E2-DF5FF617B7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1219200"/>
            <a:ext cx="1905000" cy="2486025"/>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xmlns="" id="{7D993FAF-FDB3-425B-836E-3A87A55339EF}"/>
              </a:ext>
            </a:extLst>
          </p:cNvPr>
          <p:cNvSpPr>
            <a:spLocks noGrp="1"/>
          </p:cNvSpPr>
          <p:nvPr>
            <p:ph sz="quarter" idx="10"/>
          </p:nvPr>
        </p:nvSpPr>
        <p:spPr>
          <a:xfrm>
            <a:off x="304800" y="3314444"/>
            <a:ext cx="8686800" cy="2438400"/>
          </a:xfrm>
        </p:spPr>
        <p:txBody>
          <a:bodyPr/>
          <a:lstStyle/>
          <a:p>
            <a:endParaRPr lang="en-US" dirty="0"/>
          </a:p>
          <a:p>
            <a:pPr defTabSz="914400"/>
            <a:r>
              <a:rPr lang="en-US" dirty="0"/>
              <a:t>Blue Planet is leading the organization of a </a:t>
            </a:r>
            <a:r>
              <a:rPr lang="en-US" dirty="0">
                <a:hlinkClick r:id="rId5"/>
              </a:rPr>
              <a:t>workshop</a:t>
            </a:r>
            <a:r>
              <a:rPr lang="en-US" dirty="0"/>
              <a:t> titled “Implementing and Monitoring the Sustainable Development Goals in the Caribbean: The Role of the Ocean” </a:t>
            </a:r>
          </a:p>
          <a:p>
            <a:pPr lvl="1" defTabSz="914400">
              <a:buFont typeface="Arial" panose="020B0604020202020204" pitchFamily="34" charset="0"/>
              <a:buChar char="•"/>
            </a:pPr>
            <a:r>
              <a:rPr lang="en-US" dirty="0"/>
              <a:t>The workshop will take place from                                             January 17 – 19, 2018 in                                                                    St. Vincent and the Grenadines </a:t>
            </a:r>
          </a:p>
          <a:p>
            <a:pPr defTabSz="914400"/>
            <a:endParaRPr lang="en-US" dirty="0"/>
          </a:p>
          <a:p>
            <a:pPr>
              <a:buFont typeface="Arial" charset="0"/>
              <a:buChar char="•"/>
            </a:pPr>
            <a:endParaRPr lang="en-US" dirty="0"/>
          </a:p>
          <a:p>
            <a:pPr>
              <a:buFont typeface="Arial" charset="0"/>
              <a:buChar char="•"/>
            </a:pPr>
            <a:endParaRPr lang="en-US" dirty="0"/>
          </a:p>
          <a:p>
            <a:pPr>
              <a:buFont typeface="Arial" charset="0"/>
              <a:buChar char="•"/>
            </a:pPr>
            <a:endParaRPr lang="en-US" dirty="0"/>
          </a:p>
          <a:p>
            <a:pPr>
              <a:buFont typeface="Arial" charset="0"/>
              <a:buChar char="•"/>
            </a:pPr>
            <a:endParaRPr lang="en-US" dirty="0"/>
          </a:p>
        </p:txBody>
      </p:sp>
      <p:pic>
        <p:nvPicPr>
          <p:cNvPr id="11" name="Picture 6" descr="http://www.gstss.org/2018_Ocean_SDGs/ocean_SDGs.jpg">
            <a:extLst>
              <a:ext uri="{FF2B5EF4-FFF2-40B4-BE49-F238E27FC236}">
                <a16:creationId xmlns:a16="http://schemas.microsoft.com/office/drawing/2014/main" xmlns="" id="{9C49BF7D-3450-49B7-8B79-5B1174A94A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57800" y="4335254"/>
            <a:ext cx="3826365" cy="2481431"/>
          </a:xfrm>
          <a:prstGeom prst="rect">
            <a:avLst/>
          </a:prstGeom>
          <a:noFill/>
          <a:extLst>
            <a:ext uri="{909E8E84-426E-40DD-AFC4-6F175D3DCCD1}">
              <a14:hiddenFill xmlns:a14="http://schemas.microsoft.com/office/drawing/2010/main">
                <a:solidFill>
                  <a:srgbClr val="FFFFFF"/>
                </a:solidFill>
              </a14:hiddenFill>
            </a:ext>
          </a:extLst>
        </p:spPr>
      </p:pic>
      <p:sp>
        <p:nvSpPr>
          <p:cNvPr id="9" name="Title 3"/>
          <p:cNvSpPr txBox="1">
            <a:spLocks/>
          </p:cNvSpPr>
          <p:nvPr/>
        </p:nvSpPr>
        <p:spPr>
          <a:xfrm>
            <a:off x="1981200" y="304800"/>
            <a:ext cx="6534150" cy="625475"/>
          </a:xfrm>
          <a:prstGeom prst="rect">
            <a:avLst/>
          </a:prstGeom>
        </p:spPr>
        <p:txBody>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defTabSz="914400"/>
            <a:r>
              <a:rPr lang="en-US" sz="2400" b="1" dirty="0" smtClean="0">
                <a:solidFill>
                  <a:schemeClr val="bg1"/>
                </a:solidFill>
                <a:latin typeface="+mn-lt"/>
              </a:rPr>
              <a:t>GEO Blue Planet Initiative </a:t>
            </a:r>
            <a:endParaRPr lang="en-US" sz="2400" dirty="0">
              <a:solidFill>
                <a:schemeClr val="bg1"/>
              </a:solidFill>
              <a:latin typeface="+mn-lt"/>
            </a:endParaRPr>
          </a:p>
        </p:txBody>
      </p:sp>
    </p:spTree>
    <p:extLst>
      <p:ext uri="{BB962C8B-B14F-4D97-AF65-F5344CB8AC3E}">
        <p14:creationId xmlns:p14="http://schemas.microsoft.com/office/powerpoint/2010/main" val="3657293384"/>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635937"/>
            <a:ext cx="8229600" cy="4525963"/>
          </a:xfrm>
        </p:spPr>
        <p:txBody>
          <a:bodyPr/>
          <a:lstStyle/>
          <a:p>
            <a:pPr marL="0" indent="0">
              <a:buNone/>
            </a:pPr>
            <a:r>
              <a:rPr lang="en-US" dirty="0" smtClean="0"/>
              <a:t>Water Relevant CEOS Virtual Constellations</a:t>
            </a:r>
          </a:p>
          <a:p>
            <a:pPr marL="0" indent="0">
              <a:buNone/>
            </a:pPr>
            <a:endParaRPr lang="en-US" dirty="0"/>
          </a:p>
          <a:p>
            <a:r>
              <a:rPr lang="en-US" dirty="0" smtClean="0">
                <a:hlinkClick r:id="rId3"/>
              </a:rPr>
              <a:t>Precipitation</a:t>
            </a:r>
            <a:r>
              <a:rPr lang="en-US" dirty="0"/>
              <a:t> (P-VC</a:t>
            </a:r>
            <a:r>
              <a:rPr lang="en-US" dirty="0" smtClean="0"/>
              <a:t>)</a:t>
            </a:r>
          </a:p>
          <a:p>
            <a:r>
              <a:rPr lang="en-US" dirty="0">
                <a:hlinkClick r:id="rId4"/>
              </a:rPr>
              <a:t>Land Surface Imaging</a:t>
            </a:r>
            <a:r>
              <a:rPr lang="en-US" dirty="0"/>
              <a:t> (LSI-VC</a:t>
            </a:r>
            <a:r>
              <a:rPr lang="en-US" dirty="0" smtClean="0"/>
              <a:t>)</a:t>
            </a:r>
          </a:p>
          <a:p>
            <a:endParaRPr lang="en-US" dirty="0" smtClean="0"/>
          </a:p>
          <a:p>
            <a:r>
              <a:rPr lang="en-US" dirty="0">
                <a:hlinkClick r:id="rId5"/>
              </a:rPr>
              <a:t>Ocean Colour Radiometry</a:t>
            </a:r>
            <a:r>
              <a:rPr lang="en-US" dirty="0"/>
              <a:t> (OCR-VC</a:t>
            </a:r>
            <a:r>
              <a:rPr lang="en-US" dirty="0" smtClean="0"/>
              <a:t>)</a:t>
            </a:r>
          </a:p>
          <a:p>
            <a:r>
              <a:rPr lang="en-US" dirty="0">
                <a:hlinkClick r:id="rId6"/>
              </a:rPr>
              <a:t>Ocean Surface Topography</a:t>
            </a:r>
            <a:r>
              <a:rPr lang="en-US" dirty="0"/>
              <a:t> (OST-VC</a:t>
            </a:r>
            <a:r>
              <a:rPr lang="en-US" dirty="0" smtClean="0"/>
              <a:t>)</a:t>
            </a:r>
          </a:p>
          <a:p>
            <a:r>
              <a:rPr lang="en-US" dirty="0">
                <a:hlinkClick r:id="rId7"/>
              </a:rPr>
              <a:t>Ocean Surface Vector Wind</a:t>
            </a:r>
            <a:r>
              <a:rPr lang="en-US" dirty="0"/>
              <a:t> (OSVW-VC</a:t>
            </a:r>
            <a:r>
              <a:rPr lang="en-US" dirty="0" smtClean="0"/>
              <a:t>)</a:t>
            </a:r>
          </a:p>
          <a:p>
            <a:r>
              <a:rPr lang="en-US" dirty="0">
                <a:hlinkClick r:id="rId8"/>
              </a:rPr>
              <a:t>Sea Surface Temperature</a:t>
            </a:r>
            <a:r>
              <a:rPr lang="en-US" dirty="0"/>
              <a:t> (SST-VC)</a:t>
            </a:r>
          </a:p>
        </p:txBody>
      </p:sp>
      <p:sp>
        <p:nvSpPr>
          <p:cNvPr id="5" name="Title 3"/>
          <p:cNvSpPr txBox="1">
            <a:spLocks/>
          </p:cNvSpPr>
          <p:nvPr/>
        </p:nvSpPr>
        <p:spPr>
          <a:xfrm>
            <a:off x="1905000" y="304800"/>
            <a:ext cx="6534150" cy="625475"/>
          </a:xfrm>
          <a:prstGeom prst="rect">
            <a:avLst/>
          </a:prstGeom>
        </p:spPr>
        <p:txBody>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defTabSz="914400"/>
            <a:r>
              <a:rPr lang="en-US" sz="2400" b="1" dirty="0">
                <a:solidFill>
                  <a:schemeClr val="bg1"/>
                </a:solidFill>
                <a:latin typeface="+mn-lt"/>
              </a:rPr>
              <a:t>CEOS Virtual Constellations</a:t>
            </a:r>
          </a:p>
        </p:txBody>
      </p:sp>
      <p:sp>
        <p:nvSpPr>
          <p:cNvPr id="9" name="TextBox 8"/>
          <p:cNvSpPr txBox="1"/>
          <p:nvPr/>
        </p:nvSpPr>
        <p:spPr>
          <a:xfrm>
            <a:off x="5562600" y="2886430"/>
            <a:ext cx="1345480" cy="355481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22500" b="0" i="0" u="none" strike="noStrike" cap="none" spc="0" normalizeH="0" baseline="0" dirty="0" smtClean="0">
                <a:ln>
                  <a:noFill/>
                </a:ln>
                <a:solidFill>
                  <a:srgbClr val="FF0000"/>
                </a:solidFill>
                <a:effectLst/>
                <a:uFillTx/>
              </a:rPr>
              <a:t>&gt;</a:t>
            </a:r>
            <a:endParaRPr kumimoji="0" lang="en-US" sz="22500" b="0" i="0" u="none" strike="noStrike" cap="none" spc="0" normalizeH="0" baseline="0" dirty="0">
              <a:ln>
                <a:noFill/>
              </a:ln>
              <a:solidFill>
                <a:srgbClr val="FF0000"/>
              </a:solidFill>
              <a:effectLst/>
              <a:uFillTx/>
            </a:endParaRPr>
          </a:p>
        </p:txBody>
      </p:sp>
      <p:sp>
        <p:nvSpPr>
          <p:cNvPr id="10" name="TextBox 9"/>
          <p:cNvSpPr txBox="1"/>
          <p:nvPr/>
        </p:nvSpPr>
        <p:spPr>
          <a:xfrm>
            <a:off x="7079337" y="4025207"/>
            <a:ext cx="2224326" cy="138499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accent5">
                    <a:lumMod val="75000"/>
                  </a:schemeClr>
                </a:solidFill>
                <a:effectLst/>
                <a:uFillTx/>
              </a:rPr>
              <a:t>CEOS </a:t>
            </a:r>
          </a:p>
          <a:p>
            <a:pPr marL="0" marR="0" indent="0" algn="ctr" defTabSz="4572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accent5">
                    <a:lumMod val="75000"/>
                  </a:schemeClr>
                </a:solidFill>
                <a:effectLst/>
                <a:uFillTx/>
              </a:rPr>
              <a:t>COVERAGE </a:t>
            </a:r>
          </a:p>
          <a:p>
            <a:pPr marL="0" marR="0" indent="0" algn="ctr" defTabSz="457200" rtl="0" fontAlgn="auto" latinLnBrk="1"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accent5">
                    <a:lumMod val="75000"/>
                  </a:schemeClr>
                </a:solidFill>
                <a:effectLst/>
                <a:uFillTx/>
              </a:rPr>
              <a:t>Initiative</a:t>
            </a:r>
            <a:endParaRPr kumimoji="0" lang="en-US" sz="2800" b="0" i="0" u="none" strike="noStrike" cap="none" spc="0" normalizeH="0" baseline="0" dirty="0">
              <a:ln>
                <a:noFill/>
              </a:ln>
              <a:solidFill>
                <a:schemeClr val="accent5">
                  <a:lumMod val="75000"/>
                </a:schemeClr>
              </a:solidFill>
              <a:effectLst/>
              <a:uFillTx/>
            </a:endParaRPr>
          </a:p>
        </p:txBody>
      </p:sp>
    </p:spTree>
    <p:extLst>
      <p:ext uri="{BB962C8B-B14F-4D97-AF65-F5344CB8AC3E}">
        <p14:creationId xmlns:p14="http://schemas.microsoft.com/office/powerpoint/2010/main" val="23069919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15</a:t>
            </a:fld>
            <a:endParaRPr lang="uk-UA" dirty="0"/>
          </a:p>
        </p:txBody>
      </p:sp>
      <p:sp>
        <p:nvSpPr>
          <p:cNvPr id="3" name="Content Placeholder 2"/>
          <p:cNvSpPr>
            <a:spLocks noGrp="1"/>
          </p:cNvSpPr>
          <p:nvPr>
            <p:ph sz="quarter" idx="10"/>
          </p:nvPr>
        </p:nvSpPr>
        <p:spPr>
          <a:xfrm>
            <a:off x="0" y="1124528"/>
            <a:ext cx="9144000" cy="5486400"/>
          </a:xfrm>
        </p:spPr>
        <p:txBody>
          <a:bodyPr/>
          <a:lstStyle/>
          <a:p>
            <a:pPr marL="285750" indent="-285750">
              <a:spcBef>
                <a:spcPts val="800"/>
              </a:spcBef>
              <a:buFont typeface="Arial" panose="020B0604020202020204" pitchFamily="34" charset="0"/>
              <a:buChar char="•"/>
            </a:pPr>
            <a:r>
              <a:rPr lang="en-US" sz="1750" b="1" dirty="0" smtClean="0">
                <a:latin typeface="Calibri" panose="020F0502020204030204" pitchFamily="34" charset="0"/>
              </a:rPr>
              <a:t>CEOS endorsed COVERAGE initiative </a:t>
            </a:r>
            <a:r>
              <a:rPr lang="en-US" sz="1750" dirty="0" smtClean="0">
                <a:latin typeface="Calibri" panose="020F0502020204030204" pitchFamily="34" charset="0"/>
              </a:rPr>
              <a:t>at SIT-32 (April 2017, Paris) as a 3 year pilot project</a:t>
            </a:r>
          </a:p>
          <a:p>
            <a:pPr marL="285750" indent="-285750">
              <a:spcBef>
                <a:spcPts val="800"/>
              </a:spcBef>
              <a:buFont typeface="Arial" panose="020B0604020202020204" pitchFamily="34" charset="0"/>
              <a:buChar char="•"/>
            </a:pPr>
            <a:r>
              <a:rPr lang="en-US" sz="1750" b="1" dirty="0" smtClean="0">
                <a:latin typeface="Calibri" panose="020F0502020204030204" pitchFamily="34" charset="0"/>
              </a:rPr>
              <a:t>Collaborative </a:t>
            </a:r>
            <a:r>
              <a:rPr lang="en-US" sz="1750" b="1" dirty="0">
                <a:latin typeface="Calibri" panose="020F0502020204030204" pitchFamily="34" charset="0"/>
              </a:rPr>
              <a:t>effort </a:t>
            </a:r>
            <a:r>
              <a:rPr lang="en-US" sz="1750" b="1" dirty="0" smtClean="0">
                <a:latin typeface="Calibri" panose="020F0502020204030204" pitchFamily="34" charset="0"/>
              </a:rPr>
              <a:t>within CEOS </a:t>
            </a:r>
            <a:r>
              <a:rPr lang="en-US" sz="1750" dirty="0" smtClean="0">
                <a:latin typeface="Calibri" panose="020F0502020204030204" pitchFamily="34" charset="0"/>
              </a:rPr>
              <a:t>with the 4 Ocean Virtual Constellations </a:t>
            </a:r>
            <a:r>
              <a:rPr lang="en-US" sz="1750" dirty="0">
                <a:latin typeface="Calibri" panose="020F0502020204030204" pitchFamily="34" charset="0"/>
              </a:rPr>
              <a:t>(SST, </a:t>
            </a:r>
            <a:r>
              <a:rPr lang="en-US" sz="1750" dirty="0" smtClean="0">
                <a:latin typeface="Calibri" panose="020F0502020204030204" pitchFamily="34" charset="0"/>
              </a:rPr>
              <a:t>OST, OCR, OSVW) </a:t>
            </a:r>
            <a:r>
              <a:rPr lang="en-US" sz="1750" dirty="0">
                <a:latin typeface="Calibri" panose="020F0502020204030204" pitchFamily="34" charset="0"/>
              </a:rPr>
              <a:t>and GEO projects (MBON, Blue Planet) to enable more widespread use of ocean satellite data in support of </a:t>
            </a:r>
            <a:r>
              <a:rPr lang="en-US" sz="1750" dirty="0" smtClean="0">
                <a:latin typeface="Calibri" panose="020F0502020204030204" pitchFamily="34" charset="0"/>
              </a:rPr>
              <a:t>applications</a:t>
            </a:r>
          </a:p>
          <a:p>
            <a:pPr marL="285750" indent="-285750">
              <a:spcBef>
                <a:spcPts val="800"/>
              </a:spcBef>
              <a:buFont typeface="Arial" panose="020B0604020202020204" pitchFamily="34" charset="0"/>
              <a:buChar char="•"/>
            </a:pPr>
            <a:r>
              <a:rPr lang="en-US" sz="1750" dirty="0" smtClean="0">
                <a:latin typeface="Calibri" panose="020F0502020204030204" pitchFamily="34" charset="0"/>
              </a:rPr>
              <a:t>Provides </a:t>
            </a:r>
            <a:r>
              <a:rPr lang="en-US" sz="1750" dirty="0">
                <a:latin typeface="Calibri" panose="020F0502020204030204" pitchFamily="34" charset="0"/>
              </a:rPr>
              <a:t>a </a:t>
            </a:r>
            <a:r>
              <a:rPr lang="en-US" sz="1750" b="1" dirty="0">
                <a:latin typeface="Calibri" panose="020F0502020204030204" pitchFamily="34" charset="0"/>
              </a:rPr>
              <a:t>coherent, </a:t>
            </a:r>
            <a:r>
              <a:rPr lang="en-US" sz="1750" b="1" dirty="0" smtClean="0">
                <a:latin typeface="Calibri" panose="020F0502020204030204" pitchFamily="34" charset="0"/>
              </a:rPr>
              <a:t>cross-cutting, focal activity </a:t>
            </a:r>
            <a:r>
              <a:rPr lang="en-US" sz="1750" i="1" dirty="0" smtClean="0">
                <a:latin typeface="Calibri" panose="020F0502020204030204" pitchFamily="34" charset="0"/>
              </a:rPr>
              <a:t>(not </a:t>
            </a:r>
            <a:r>
              <a:rPr lang="en-US" sz="1750" i="1" dirty="0">
                <a:latin typeface="Calibri" panose="020F0502020204030204" pitchFamily="34" charset="0"/>
              </a:rPr>
              <a:t>a new VC or </a:t>
            </a:r>
            <a:r>
              <a:rPr lang="en-US" sz="1750" dirty="0" smtClean="0">
                <a:latin typeface="Calibri" panose="020F0502020204030204" pitchFamily="34" charset="0"/>
              </a:rPr>
              <a:t>WG) aligning with and promoting </a:t>
            </a:r>
            <a:r>
              <a:rPr lang="en-US" sz="1750" dirty="0">
                <a:latin typeface="Calibri" panose="020F0502020204030204" pitchFamily="34" charset="0"/>
              </a:rPr>
              <a:t>the advancement of CEOS </a:t>
            </a:r>
            <a:r>
              <a:rPr lang="en-US" sz="1750" dirty="0" smtClean="0">
                <a:latin typeface="Calibri" panose="020F0502020204030204" pitchFamily="34" charset="0"/>
              </a:rPr>
              <a:t>programmatic </a:t>
            </a:r>
            <a:r>
              <a:rPr lang="en-US" sz="1750" dirty="0">
                <a:latin typeface="Calibri" panose="020F0502020204030204" pitchFamily="34" charset="0"/>
              </a:rPr>
              <a:t>objectives, including FDA efforts</a:t>
            </a:r>
          </a:p>
          <a:p>
            <a:pPr marL="285750" indent="-285750">
              <a:spcBef>
                <a:spcPts val="800"/>
              </a:spcBef>
              <a:buFont typeface="Arial" panose="020B0604020202020204" pitchFamily="34" charset="0"/>
              <a:buChar char="•"/>
            </a:pPr>
            <a:r>
              <a:rPr lang="en-US" sz="1750" b="1" dirty="0" smtClean="0">
                <a:solidFill>
                  <a:schemeClr val="accent1">
                    <a:lumMod val="50000"/>
                  </a:schemeClr>
                </a:solidFill>
                <a:latin typeface="Calibri" panose="020F0502020204030204" pitchFamily="34" charset="0"/>
              </a:rPr>
              <a:t>COVERAGE is informed by and a response to known needs of the ocean community </a:t>
            </a:r>
            <a:r>
              <a:rPr lang="en-US" sz="1750" dirty="0" smtClean="0">
                <a:solidFill>
                  <a:schemeClr val="accent1">
                    <a:lumMod val="50000"/>
                  </a:schemeClr>
                </a:solidFill>
                <a:latin typeface="Calibri" panose="020F0502020204030204" pitchFamily="34" charset="0"/>
              </a:rPr>
              <a:t>for improved, more integrated data access for societal benefit</a:t>
            </a:r>
            <a:r>
              <a:rPr lang="en-US" sz="1750" b="1" dirty="0" smtClean="0">
                <a:solidFill>
                  <a:schemeClr val="accent1">
                    <a:lumMod val="50000"/>
                  </a:schemeClr>
                </a:solidFill>
                <a:latin typeface="Calibri" panose="020F0502020204030204" pitchFamily="34" charset="0"/>
              </a:rPr>
              <a:t> </a:t>
            </a:r>
            <a:r>
              <a:rPr lang="en-US" sz="1750" dirty="0" smtClean="0">
                <a:solidFill>
                  <a:schemeClr val="accent1">
                    <a:lumMod val="50000"/>
                  </a:schemeClr>
                </a:solidFill>
                <a:latin typeface="Calibri" panose="020F0502020204030204" pitchFamily="34" charset="0"/>
              </a:rPr>
              <a:t>in support also of SDGS relating to marine biodiversity &amp; ecosystem management </a:t>
            </a:r>
            <a:endParaRPr lang="en-US" sz="1750" dirty="0">
              <a:solidFill>
                <a:schemeClr val="accent1">
                  <a:lumMod val="50000"/>
                </a:schemeClr>
              </a:solidFill>
              <a:latin typeface="Calibri" panose="020F0502020204030204" pitchFamily="34" charset="0"/>
            </a:endParaRPr>
          </a:p>
          <a:p>
            <a:pPr marL="285750" indent="-285750">
              <a:spcBef>
                <a:spcPts val="800"/>
              </a:spcBef>
              <a:buFont typeface="Arial" panose="020B0604020202020204" pitchFamily="34" charset="0"/>
              <a:buChar char="•"/>
            </a:pPr>
            <a:r>
              <a:rPr lang="en-US" sz="1750" b="1" dirty="0" smtClean="0">
                <a:latin typeface="Calibri" panose="020F0502020204030204" pitchFamily="34" charset="0"/>
              </a:rPr>
              <a:t>COVERAGE </a:t>
            </a:r>
            <a:r>
              <a:rPr lang="en-US" sz="1750" b="1" dirty="0">
                <a:latin typeface="Calibri" panose="020F0502020204030204" pitchFamily="34" charset="0"/>
              </a:rPr>
              <a:t>aims to </a:t>
            </a:r>
            <a:r>
              <a:rPr lang="en-US" sz="1750" b="1" dirty="0" smtClean="0">
                <a:solidFill>
                  <a:schemeClr val="accent1">
                    <a:lumMod val="50000"/>
                  </a:schemeClr>
                </a:solidFill>
                <a:latin typeface="Calibri" panose="020F0502020204030204" pitchFamily="34" charset="0"/>
              </a:rPr>
              <a:t>develop </a:t>
            </a:r>
            <a:r>
              <a:rPr lang="en-US" sz="1750" b="1" dirty="0">
                <a:solidFill>
                  <a:schemeClr val="accent1">
                    <a:lumMod val="50000"/>
                  </a:schemeClr>
                </a:solidFill>
                <a:latin typeface="Calibri" panose="020F0502020204030204" pitchFamily="34" charset="0"/>
              </a:rPr>
              <a:t>a data rich platform </a:t>
            </a:r>
            <a:r>
              <a:rPr lang="en-US" sz="1750" dirty="0">
                <a:solidFill>
                  <a:schemeClr val="accent1">
                    <a:lumMod val="50000"/>
                  </a:schemeClr>
                </a:solidFill>
                <a:latin typeface="Calibri" panose="020F0502020204030204" pitchFamily="34" charset="0"/>
              </a:rPr>
              <a:t>for </a:t>
            </a:r>
            <a:r>
              <a:rPr lang="en-US" sz="1750" dirty="0" smtClean="0">
                <a:solidFill>
                  <a:schemeClr val="accent1">
                    <a:lumMod val="50000"/>
                  </a:schemeClr>
                </a:solidFill>
                <a:latin typeface="Calibri" panose="020F0502020204030204" pitchFamily="34" charset="0"/>
              </a:rPr>
              <a:t>more seamless delivery of analysis </a:t>
            </a:r>
            <a:r>
              <a:rPr lang="en-US" sz="1750" dirty="0">
                <a:solidFill>
                  <a:schemeClr val="accent1">
                    <a:lumMod val="50000"/>
                  </a:schemeClr>
                </a:solidFill>
                <a:latin typeface="Calibri" panose="020F0502020204030204" pitchFamily="34" charset="0"/>
              </a:rPr>
              <a:t>ready ocean data</a:t>
            </a:r>
            <a:r>
              <a:rPr lang="en-US" sz="1750" dirty="0" smtClean="0">
                <a:latin typeface="Calibri" panose="020F0502020204030204" pitchFamily="34" charset="0"/>
              </a:rPr>
              <a:t> </a:t>
            </a:r>
            <a:r>
              <a:rPr lang="en-US" sz="1750" dirty="0">
                <a:latin typeface="Calibri" panose="020F0502020204030204" pitchFamily="34" charset="0"/>
              </a:rPr>
              <a:t>to demonstrate the value added of multivariate ocean data integration </a:t>
            </a:r>
            <a:r>
              <a:rPr lang="en-US" sz="1750" dirty="0" smtClean="0">
                <a:latin typeface="Calibri" panose="020F0502020204030204" pitchFamily="34" charset="0"/>
              </a:rPr>
              <a:t>in support </a:t>
            </a:r>
            <a:r>
              <a:rPr lang="en-US" sz="1750" dirty="0">
                <a:latin typeface="Calibri" panose="020F0502020204030204" pitchFamily="34" charset="0"/>
              </a:rPr>
              <a:t>of science, applications, and public </a:t>
            </a:r>
            <a:r>
              <a:rPr lang="en-US" sz="1750" dirty="0" smtClean="0">
                <a:latin typeface="Calibri" panose="020F0502020204030204" pitchFamily="34" charset="0"/>
              </a:rPr>
              <a:t>engagement</a:t>
            </a:r>
            <a:endParaRPr lang="en-US" sz="1750" dirty="0">
              <a:latin typeface="Calibri" panose="020F0502020204030204" pitchFamily="34" charset="0"/>
            </a:endParaRPr>
          </a:p>
          <a:p>
            <a:pPr marL="285750" indent="-285750">
              <a:spcBef>
                <a:spcPts val="800"/>
              </a:spcBef>
              <a:buFont typeface="Arial" panose="020B0604020202020204" pitchFamily="34" charset="0"/>
              <a:buChar char="•"/>
            </a:pPr>
            <a:r>
              <a:rPr lang="en-US" sz="1750" b="1" dirty="0">
                <a:latin typeface="Calibri" panose="020F0502020204030204" pitchFamily="34" charset="0"/>
              </a:rPr>
              <a:t>Tech. Platform </a:t>
            </a:r>
            <a:r>
              <a:rPr lang="en-US" sz="1750" b="1" dirty="0" smtClean="0">
                <a:latin typeface="Calibri" panose="020F0502020204030204" pitchFamily="34" charset="0"/>
              </a:rPr>
              <a:t>for improved, integrated </a:t>
            </a:r>
            <a:r>
              <a:rPr lang="en-US" sz="1750" b="1" dirty="0">
                <a:latin typeface="Calibri" panose="020F0502020204030204" pitchFamily="34" charset="0"/>
              </a:rPr>
              <a:t>ocean data </a:t>
            </a:r>
            <a:r>
              <a:rPr lang="en-US" sz="1750" b="1" dirty="0" smtClean="0">
                <a:latin typeface="Calibri" panose="020F0502020204030204" pitchFamily="34" charset="0"/>
              </a:rPr>
              <a:t>access utilizing </a:t>
            </a:r>
            <a:r>
              <a:rPr lang="en-US" sz="1750" b="1" dirty="0">
                <a:latin typeface="Calibri" panose="020F0502020204030204" pitchFamily="34" charset="0"/>
              </a:rPr>
              <a:t>emerging data management and cloud capabilities</a:t>
            </a:r>
            <a:r>
              <a:rPr lang="en-US" sz="1750" dirty="0" smtClean="0">
                <a:latin typeface="Calibri" panose="020F0502020204030204" pitchFamily="34" charset="0"/>
              </a:rPr>
              <a:t>: </a:t>
            </a:r>
            <a:r>
              <a:rPr lang="en-US" sz="1750" dirty="0">
                <a:latin typeface="Calibri" panose="020F0502020204030204" pitchFamily="34" charset="0"/>
              </a:rPr>
              <a:t>“fusion environment” for multi-parameter observations, available in near-real-time, collocated to a common grid, thematically </a:t>
            </a:r>
            <a:r>
              <a:rPr lang="en-US" sz="1750" dirty="0" smtClean="0">
                <a:latin typeface="Calibri" panose="020F0502020204030204" pitchFamily="34" charset="0"/>
              </a:rPr>
              <a:t>organized and available via value-added data services (data discovery, visualization, </a:t>
            </a:r>
            <a:r>
              <a:rPr lang="en-US" sz="1750" dirty="0" err="1" smtClean="0">
                <a:latin typeface="Calibri" panose="020F0502020204030204" pitchFamily="34" charset="0"/>
              </a:rPr>
              <a:t>subsetting</a:t>
            </a:r>
            <a:r>
              <a:rPr lang="en-US" sz="1750" dirty="0" smtClean="0">
                <a:latin typeface="Calibri" panose="020F0502020204030204" pitchFamily="34" charset="0"/>
              </a:rPr>
              <a:t>)</a:t>
            </a:r>
          </a:p>
          <a:p>
            <a:pPr marL="285750" indent="-285750">
              <a:spcBef>
                <a:spcPts val="800"/>
              </a:spcBef>
              <a:buFont typeface="Arial" panose="020B0604020202020204" pitchFamily="34" charset="0"/>
              <a:buChar char="•"/>
            </a:pPr>
            <a:r>
              <a:rPr lang="en-US" sz="1750" b="1" dirty="0" smtClean="0">
                <a:latin typeface="Calibri" panose="020F0502020204030204" pitchFamily="34" charset="0"/>
              </a:rPr>
              <a:t>Stakeholder Beneficiaries</a:t>
            </a:r>
            <a:r>
              <a:rPr lang="en-US" sz="1750" dirty="0" smtClean="0">
                <a:latin typeface="Calibri" panose="020F0502020204030204" pitchFamily="34" charset="0"/>
              </a:rPr>
              <a:t>:</a:t>
            </a:r>
            <a:br>
              <a:rPr lang="en-US" sz="1750" dirty="0" smtClean="0">
                <a:latin typeface="Calibri" panose="020F0502020204030204" pitchFamily="34" charset="0"/>
              </a:rPr>
            </a:br>
            <a:r>
              <a:rPr lang="en-US" sz="1750" dirty="0" smtClean="0">
                <a:latin typeface="Calibri" panose="020F0502020204030204" pitchFamily="34" charset="0"/>
              </a:rPr>
              <a:t>	</a:t>
            </a:r>
            <a:r>
              <a:rPr lang="en-US" sz="1750" i="1" dirty="0" smtClean="0">
                <a:latin typeface="Calibri" panose="020F0502020204030204" pitchFamily="34" charset="0"/>
              </a:rPr>
              <a:t>Internal</a:t>
            </a:r>
            <a:r>
              <a:rPr lang="en-US" sz="1750" dirty="0">
                <a:latin typeface="Calibri" panose="020F0502020204030204" pitchFamily="34" charset="0"/>
              </a:rPr>
              <a:t>: Ocean </a:t>
            </a:r>
            <a:r>
              <a:rPr lang="en-US" sz="1750" dirty="0" smtClean="0">
                <a:latin typeface="Calibri" panose="020F0502020204030204" pitchFamily="34" charset="0"/>
              </a:rPr>
              <a:t>VCs, WGISS  	    </a:t>
            </a:r>
            <a:r>
              <a:rPr lang="en-US" sz="1750" i="1" dirty="0" smtClean="0">
                <a:latin typeface="Calibri" panose="020F0502020204030204" pitchFamily="34" charset="0"/>
              </a:rPr>
              <a:t>External</a:t>
            </a:r>
            <a:r>
              <a:rPr lang="en-US" sz="1750" dirty="0">
                <a:latin typeface="Calibri" panose="020F0502020204030204" pitchFamily="34" charset="0"/>
              </a:rPr>
              <a:t>:  GEO-Blue Planet, GEO-MBON, UN/IOC </a:t>
            </a:r>
            <a:r>
              <a:rPr lang="en-US" sz="1750" dirty="0" smtClean="0">
                <a:latin typeface="Calibri" panose="020F0502020204030204" pitchFamily="34" charset="0"/>
              </a:rPr>
              <a:t>GOOS</a:t>
            </a:r>
            <a:endParaRPr lang="en-US" sz="1800" dirty="0">
              <a:latin typeface="Calibri" panose="020F0502020204030204" pitchFamily="34" charset="0"/>
            </a:endParaRPr>
          </a:p>
        </p:txBody>
      </p:sp>
      <p:sp>
        <p:nvSpPr>
          <p:cNvPr id="5" name="Content Placeholder 3"/>
          <p:cNvSpPr>
            <a:spLocks noGrp="1"/>
          </p:cNvSpPr>
          <p:nvPr>
            <p:ph sz="quarter" idx="11"/>
          </p:nvPr>
        </p:nvSpPr>
        <p:spPr>
          <a:xfrm>
            <a:off x="1600200" y="304800"/>
            <a:ext cx="6553200" cy="533400"/>
          </a:xfrm>
        </p:spPr>
        <p:txBody>
          <a:bodyPr/>
          <a:lstStyle/>
          <a:p>
            <a:pPr algn="ctr"/>
            <a:r>
              <a:rPr lang="en-US" b="1" dirty="0" smtClean="0"/>
              <a:t>The COVERAGE Initiative</a:t>
            </a:r>
            <a:endParaRPr lang="en-US" b="1" dirty="0"/>
          </a:p>
          <a:p>
            <a:endParaRPr lang="en-US" dirty="0"/>
          </a:p>
        </p:txBody>
      </p:sp>
    </p:spTree>
    <p:extLst>
      <p:ext uri="{BB962C8B-B14F-4D97-AF65-F5344CB8AC3E}">
        <p14:creationId xmlns:p14="http://schemas.microsoft.com/office/powerpoint/2010/main" val="4181923206"/>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16</a:t>
            </a:fld>
            <a:endParaRPr lang="uk-UA" dirty="0"/>
          </a:p>
        </p:txBody>
      </p:sp>
      <p:sp>
        <p:nvSpPr>
          <p:cNvPr id="4" name="Content Placeholder 3"/>
          <p:cNvSpPr>
            <a:spLocks noGrp="1"/>
          </p:cNvSpPr>
          <p:nvPr>
            <p:ph sz="quarter" idx="11"/>
          </p:nvPr>
        </p:nvSpPr>
        <p:spPr>
          <a:xfrm>
            <a:off x="1600200" y="304800"/>
            <a:ext cx="6553200" cy="533400"/>
          </a:xfrm>
        </p:spPr>
        <p:txBody>
          <a:bodyPr/>
          <a:lstStyle/>
          <a:p>
            <a:pPr algn="ctr"/>
            <a:r>
              <a:rPr lang="en-US" b="1" dirty="0" smtClean="0"/>
              <a:t>COVERAGE Activities and Status </a:t>
            </a:r>
            <a:endParaRPr lang="en-US" b="1" dirty="0"/>
          </a:p>
          <a:p>
            <a:endParaRPr lang="en-US" dirty="0"/>
          </a:p>
        </p:txBody>
      </p:sp>
      <p:sp>
        <p:nvSpPr>
          <p:cNvPr id="5" name="Content Placeholder 2"/>
          <p:cNvSpPr txBox="1">
            <a:spLocks/>
          </p:cNvSpPr>
          <p:nvPr/>
        </p:nvSpPr>
        <p:spPr>
          <a:xfrm>
            <a:off x="24384" y="1143000"/>
            <a:ext cx="9119616" cy="54102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en-US" sz="1800" dirty="0" smtClean="0">
                <a:solidFill>
                  <a:schemeClr val="accent1">
                    <a:lumMod val="50000"/>
                  </a:schemeClr>
                </a:solidFill>
                <a:latin typeface="Calibri" panose="020F0502020204030204" pitchFamily="34" charset="0"/>
              </a:rPr>
              <a:t>Advisory Board developed with cross-agency and stakeholder representation</a:t>
            </a:r>
            <a:endParaRPr lang="en-US" sz="1800" dirty="0">
              <a:solidFill>
                <a:schemeClr val="accent1">
                  <a:lumMod val="50000"/>
                </a:schemeClr>
              </a:solidFill>
              <a:latin typeface="Calibri" panose="020F0502020204030204" pitchFamily="34" charset="0"/>
            </a:endParaRPr>
          </a:p>
          <a:p>
            <a:pPr marL="230188" lvl="1" indent="0">
              <a:lnSpc>
                <a:spcPct val="80000"/>
              </a:lnSpc>
              <a:buNone/>
            </a:pPr>
            <a:r>
              <a:rPr lang="en-US" sz="1600" u="sng" dirty="0" smtClean="0">
                <a:solidFill>
                  <a:schemeClr val="accent1">
                    <a:lumMod val="50000"/>
                  </a:schemeClr>
                </a:solidFill>
                <a:latin typeface="Calibri" panose="020F0502020204030204" pitchFamily="34" charset="0"/>
              </a:rPr>
              <a:t>Participants include</a:t>
            </a:r>
            <a:r>
              <a:rPr lang="en-US" sz="1600" dirty="0" smtClean="0">
                <a:solidFill>
                  <a:schemeClr val="accent1">
                    <a:lumMod val="50000"/>
                  </a:schemeClr>
                </a:solidFill>
                <a:latin typeface="Calibri" panose="020F0502020204030204" pitchFamily="34" charset="0"/>
              </a:rPr>
              <a:t>: NASA</a:t>
            </a:r>
            <a:r>
              <a:rPr lang="en-US" sz="1600" dirty="0">
                <a:solidFill>
                  <a:schemeClr val="accent1">
                    <a:lumMod val="50000"/>
                  </a:schemeClr>
                </a:solidFill>
                <a:latin typeface="Calibri" panose="020F0502020204030204" pitchFamily="34" charset="0"/>
              </a:rPr>
              <a:t>, NOAA, </a:t>
            </a:r>
            <a:r>
              <a:rPr lang="en-US" sz="1600" dirty="0" smtClean="0">
                <a:solidFill>
                  <a:schemeClr val="accent1">
                    <a:lumMod val="50000"/>
                  </a:schemeClr>
                </a:solidFill>
                <a:latin typeface="Calibri" panose="020F0502020204030204" pitchFamily="34" charset="0"/>
              </a:rPr>
              <a:t>CNES, EUMETSAT</a:t>
            </a:r>
            <a:r>
              <a:rPr lang="en-US" sz="1600" dirty="0">
                <a:solidFill>
                  <a:schemeClr val="accent1">
                    <a:lumMod val="50000"/>
                  </a:schemeClr>
                </a:solidFill>
                <a:latin typeface="Calibri" panose="020F0502020204030204" pitchFamily="34" charset="0"/>
              </a:rPr>
              <a:t>, </a:t>
            </a:r>
            <a:r>
              <a:rPr lang="en-US" sz="1600" dirty="0" smtClean="0">
                <a:solidFill>
                  <a:schemeClr val="accent1">
                    <a:lumMod val="50000"/>
                  </a:schemeClr>
                </a:solidFill>
                <a:latin typeface="Calibri" panose="020F0502020204030204" pitchFamily="34" charset="0"/>
              </a:rPr>
              <a:t>Copernicus, Australian Bureau Meteorology, Integrated </a:t>
            </a:r>
            <a:r>
              <a:rPr lang="en-US" sz="1600" dirty="0">
                <a:solidFill>
                  <a:schemeClr val="accent1">
                    <a:lumMod val="50000"/>
                  </a:schemeClr>
                </a:solidFill>
                <a:latin typeface="Calibri" panose="020F0502020204030204" pitchFamily="34" charset="0"/>
              </a:rPr>
              <a:t>Marine Ocean Observing </a:t>
            </a:r>
            <a:r>
              <a:rPr lang="en-US" sz="1600" dirty="0" smtClean="0">
                <a:solidFill>
                  <a:schemeClr val="accent1">
                    <a:lumMod val="50000"/>
                  </a:schemeClr>
                </a:solidFill>
                <a:latin typeface="Calibri" panose="020F0502020204030204" pitchFamily="34" charset="0"/>
              </a:rPr>
              <a:t>System, </a:t>
            </a:r>
            <a:r>
              <a:rPr lang="en-US" sz="1600" dirty="0">
                <a:solidFill>
                  <a:schemeClr val="accent1">
                    <a:lumMod val="50000"/>
                  </a:schemeClr>
                </a:solidFill>
                <a:latin typeface="Calibri" panose="020F0502020204030204" pitchFamily="34" charset="0"/>
              </a:rPr>
              <a:t>Sargasso Sea </a:t>
            </a:r>
            <a:r>
              <a:rPr lang="en-US" sz="1600" dirty="0" smtClean="0">
                <a:solidFill>
                  <a:schemeClr val="accent1">
                    <a:lumMod val="50000"/>
                  </a:schemeClr>
                </a:solidFill>
                <a:latin typeface="Calibri" panose="020F0502020204030204" pitchFamily="34" charset="0"/>
              </a:rPr>
              <a:t>Commission, CEOS Ocean VCs, and WGISS</a:t>
            </a:r>
          </a:p>
          <a:p>
            <a:pPr marL="457200" lvl="1" indent="0">
              <a:lnSpc>
                <a:spcPct val="80000"/>
              </a:lnSpc>
              <a:buNone/>
            </a:pPr>
            <a:endParaRPr lang="en-US" sz="200" dirty="0" smtClean="0">
              <a:solidFill>
                <a:schemeClr val="accent1">
                  <a:lumMod val="50000"/>
                </a:schemeClr>
              </a:solidFill>
              <a:latin typeface="Calibri" panose="020F0502020204030204" pitchFamily="34" charset="0"/>
            </a:endParaRPr>
          </a:p>
          <a:p>
            <a:pPr>
              <a:lnSpc>
                <a:spcPct val="80000"/>
              </a:lnSpc>
            </a:pPr>
            <a:r>
              <a:rPr lang="en-US" sz="1800" dirty="0" smtClean="0">
                <a:solidFill>
                  <a:schemeClr val="accent1">
                    <a:lumMod val="50000"/>
                  </a:schemeClr>
                </a:solidFill>
                <a:latin typeface="Calibri" panose="020F0502020204030204" pitchFamily="34" charset="0"/>
              </a:rPr>
              <a:t>Stakeholder Engagement </a:t>
            </a:r>
            <a:r>
              <a:rPr lang="en-US" sz="1800" dirty="0">
                <a:solidFill>
                  <a:schemeClr val="accent1">
                    <a:lumMod val="50000"/>
                  </a:schemeClr>
                </a:solidFill>
                <a:latin typeface="Calibri" panose="020F0502020204030204" pitchFamily="34" charset="0"/>
              </a:rPr>
              <a:t>&amp; Presentations since </a:t>
            </a:r>
            <a:r>
              <a:rPr lang="en-US" sz="1800" dirty="0" smtClean="0">
                <a:solidFill>
                  <a:schemeClr val="accent1">
                    <a:lumMod val="50000"/>
                  </a:schemeClr>
                </a:solidFill>
                <a:latin typeface="Calibri" panose="020F0502020204030204" pitchFamily="34" charset="0"/>
              </a:rPr>
              <a:t>SIT-32 </a:t>
            </a:r>
            <a:r>
              <a:rPr lang="en-US" sz="1800" dirty="0">
                <a:solidFill>
                  <a:schemeClr val="accent1">
                    <a:lumMod val="50000"/>
                  </a:schemeClr>
                </a:solidFill>
                <a:latin typeface="Calibri" panose="020F0502020204030204" pitchFamily="34" charset="0"/>
              </a:rPr>
              <a:t>(April 2017)</a:t>
            </a:r>
          </a:p>
          <a:p>
            <a:pPr marL="457200" lvl="1" indent="0">
              <a:lnSpc>
                <a:spcPct val="80000"/>
              </a:lnSpc>
              <a:buNone/>
            </a:pPr>
            <a:r>
              <a:rPr lang="en-US" sz="1600" i="1" dirty="0" smtClean="0">
                <a:solidFill>
                  <a:schemeClr val="accent1">
                    <a:lumMod val="50000"/>
                  </a:schemeClr>
                </a:solidFill>
                <a:latin typeface="Calibri" panose="020F0502020204030204" pitchFamily="34" charset="0"/>
              </a:rPr>
              <a:t>BP </a:t>
            </a:r>
            <a:r>
              <a:rPr lang="en-US" sz="1600" i="1" dirty="0">
                <a:solidFill>
                  <a:schemeClr val="accent1">
                    <a:lumMod val="50000"/>
                  </a:schemeClr>
                </a:solidFill>
                <a:latin typeface="Calibri" panose="020F0502020204030204" pitchFamily="34" charset="0"/>
              </a:rPr>
              <a:t>symposium, GHRSSTXVII, IMOS, EOSDIS, CNES, NOAA, IOOS, MBON, SSC, </a:t>
            </a:r>
            <a:r>
              <a:rPr lang="en-US" sz="1600" i="1" dirty="0" smtClean="0">
                <a:solidFill>
                  <a:schemeClr val="accent1">
                    <a:lumMod val="50000"/>
                  </a:schemeClr>
                </a:solidFill>
                <a:latin typeface="Calibri" panose="020F0502020204030204" pitchFamily="34" charset="0"/>
              </a:rPr>
              <a:t>CMEMS, UNDP-4M</a:t>
            </a:r>
            <a:br>
              <a:rPr lang="en-US" sz="1600" i="1" dirty="0" smtClean="0">
                <a:solidFill>
                  <a:schemeClr val="accent1">
                    <a:lumMod val="50000"/>
                  </a:schemeClr>
                </a:solidFill>
                <a:latin typeface="Calibri" panose="020F0502020204030204" pitchFamily="34" charset="0"/>
              </a:rPr>
            </a:br>
            <a:endParaRPr lang="en-US" sz="400" i="1" dirty="0" smtClean="0">
              <a:solidFill>
                <a:schemeClr val="accent1">
                  <a:lumMod val="50000"/>
                </a:schemeClr>
              </a:solidFill>
              <a:latin typeface="Calibri" panose="020F0502020204030204" pitchFamily="34" charset="0"/>
            </a:endParaRPr>
          </a:p>
          <a:p>
            <a:pPr>
              <a:lnSpc>
                <a:spcPct val="80000"/>
              </a:lnSpc>
            </a:pPr>
            <a:r>
              <a:rPr lang="en-US" sz="1800" dirty="0" smtClean="0">
                <a:solidFill>
                  <a:schemeClr val="accent1">
                    <a:lumMod val="50000"/>
                  </a:schemeClr>
                </a:solidFill>
                <a:latin typeface="Calibri" panose="020F0502020204030204" pitchFamily="34" charset="0"/>
              </a:rPr>
              <a:t>Project </a:t>
            </a:r>
            <a:r>
              <a:rPr lang="en-US" sz="1800" dirty="0">
                <a:solidFill>
                  <a:schemeClr val="accent1">
                    <a:lumMod val="50000"/>
                  </a:schemeClr>
                </a:solidFill>
                <a:latin typeface="Calibri" panose="020F0502020204030204" pitchFamily="34" charset="0"/>
              </a:rPr>
              <a:t>Initiation – October 2017</a:t>
            </a:r>
          </a:p>
          <a:p>
            <a:pPr lvl="1">
              <a:lnSpc>
                <a:spcPct val="80000"/>
              </a:lnSpc>
            </a:pPr>
            <a:r>
              <a:rPr lang="en-US" sz="1600" dirty="0">
                <a:solidFill>
                  <a:schemeClr val="accent1">
                    <a:lumMod val="50000"/>
                  </a:schemeClr>
                </a:solidFill>
                <a:latin typeface="Calibri" panose="020F0502020204030204" pitchFamily="34" charset="0"/>
              </a:rPr>
              <a:t>COVERAGE Phase A project </a:t>
            </a:r>
            <a:r>
              <a:rPr lang="en-US" sz="1600" dirty="0" smtClean="0">
                <a:solidFill>
                  <a:schemeClr val="accent1">
                    <a:lumMod val="50000"/>
                  </a:schemeClr>
                </a:solidFill>
                <a:latin typeface="Calibri" panose="020F0502020204030204" pitchFamily="34" charset="0"/>
              </a:rPr>
              <a:t>with NASA support</a:t>
            </a:r>
            <a:endParaRPr lang="en-US" sz="1600" dirty="0">
              <a:solidFill>
                <a:schemeClr val="accent1">
                  <a:lumMod val="50000"/>
                </a:schemeClr>
              </a:solidFill>
              <a:latin typeface="Calibri" panose="020F0502020204030204" pitchFamily="34" charset="0"/>
            </a:endParaRPr>
          </a:p>
          <a:p>
            <a:pPr lvl="1">
              <a:lnSpc>
                <a:spcPct val="80000"/>
              </a:lnSpc>
            </a:pPr>
            <a:r>
              <a:rPr lang="en-US" sz="1600" dirty="0">
                <a:solidFill>
                  <a:schemeClr val="accent1">
                    <a:lumMod val="50000"/>
                  </a:schemeClr>
                </a:solidFill>
                <a:latin typeface="Calibri" panose="020F0502020204030204" pitchFamily="34" charset="0"/>
              </a:rPr>
              <a:t>Project core team assembled </a:t>
            </a:r>
            <a:r>
              <a:rPr lang="en-US" sz="1600" dirty="0" smtClean="0">
                <a:solidFill>
                  <a:schemeClr val="accent1">
                    <a:lumMod val="50000"/>
                  </a:schemeClr>
                </a:solidFill>
                <a:latin typeface="Calibri" panose="020F0502020204030204" pitchFamily="34" charset="0"/>
              </a:rPr>
              <a:t>&amp; Project infrastructure in place</a:t>
            </a:r>
            <a:endParaRPr lang="en-US" sz="1600" dirty="0">
              <a:solidFill>
                <a:schemeClr val="accent1">
                  <a:lumMod val="50000"/>
                </a:schemeClr>
              </a:solidFill>
              <a:latin typeface="Calibri" panose="020F0502020204030204" pitchFamily="34" charset="0"/>
            </a:endParaRPr>
          </a:p>
          <a:p>
            <a:pPr lvl="1">
              <a:lnSpc>
                <a:spcPct val="80000"/>
              </a:lnSpc>
            </a:pPr>
            <a:r>
              <a:rPr lang="en-US" sz="1600" dirty="0" smtClean="0">
                <a:solidFill>
                  <a:schemeClr val="accent1">
                    <a:lumMod val="50000"/>
                  </a:schemeClr>
                </a:solidFill>
                <a:latin typeface="Calibri" panose="020F0502020204030204" pitchFamily="34" charset="0"/>
              </a:rPr>
              <a:t>Workshop </a:t>
            </a:r>
            <a:r>
              <a:rPr lang="en-US" sz="1600" dirty="0">
                <a:solidFill>
                  <a:schemeClr val="accent1">
                    <a:lumMod val="50000"/>
                  </a:schemeClr>
                </a:solidFill>
                <a:latin typeface="Calibri" panose="020F0502020204030204" pitchFamily="34" charset="0"/>
              </a:rPr>
              <a:t>series proposal in process in collaboration with Sargasso Sea </a:t>
            </a:r>
            <a:r>
              <a:rPr lang="en-US" sz="1600" dirty="0" smtClean="0">
                <a:solidFill>
                  <a:schemeClr val="accent1">
                    <a:lumMod val="50000"/>
                  </a:schemeClr>
                </a:solidFill>
                <a:latin typeface="Calibri" panose="020F0502020204030204" pitchFamily="34" charset="0"/>
              </a:rPr>
              <a:t>Commission</a:t>
            </a:r>
          </a:p>
          <a:p>
            <a:pPr marL="457200" lvl="1" indent="0">
              <a:lnSpc>
                <a:spcPct val="80000"/>
              </a:lnSpc>
              <a:buNone/>
            </a:pPr>
            <a:endParaRPr lang="en-US" sz="200" dirty="0">
              <a:solidFill>
                <a:schemeClr val="accent1">
                  <a:lumMod val="50000"/>
                </a:schemeClr>
              </a:solidFill>
              <a:latin typeface="Calibri" panose="020F0502020204030204" pitchFamily="34" charset="0"/>
            </a:endParaRPr>
          </a:p>
          <a:p>
            <a:pPr>
              <a:lnSpc>
                <a:spcPct val="80000"/>
              </a:lnSpc>
            </a:pPr>
            <a:r>
              <a:rPr lang="en-US" sz="1800" dirty="0">
                <a:solidFill>
                  <a:schemeClr val="accent1">
                    <a:lumMod val="50000"/>
                  </a:schemeClr>
                </a:solidFill>
                <a:latin typeface="Calibri" panose="020F0502020204030204" pitchFamily="34" charset="0"/>
              </a:rPr>
              <a:t>COVERAGE has a 4-part development </a:t>
            </a:r>
            <a:r>
              <a:rPr lang="en-US" sz="1800" dirty="0" smtClean="0">
                <a:solidFill>
                  <a:schemeClr val="accent1">
                    <a:lumMod val="50000"/>
                  </a:schemeClr>
                </a:solidFill>
                <a:latin typeface="Calibri" panose="020F0502020204030204" pitchFamily="34" charset="0"/>
              </a:rPr>
              <a:t>concept</a:t>
            </a:r>
          </a:p>
          <a:p>
            <a:pPr lvl="1">
              <a:lnSpc>
                <a:spcPct val="80000"/>
              </a:lnSpc>
            </a:pPr>
            <a:r>
              <a:rPr lang="en-US" sz="1600" dirty="0" smtClean="0">
                <a:solidFill>
                  <a:schemeClr val="accent1">
                    <a:lumMod val="50000"/>
                  </a:schemeClr>
                </a:solidFill>
                <a:latin typeface="Calibri" panose="020F0502020204030204" pitchFamily="34" charset="0"/>
              </a:rPr>
              <a:t>Phase: A. Scoping (6mo).  B. Prototype Development/Evaluation (1yr). C: Full system development (1yr). D: Testing/Evaluation &amp; transition to operations (6mo)</a:t>
            </a:r>
          </a:p>
          <a:p>
            <a:pPr lvl="1">
              <a:lnSpc>
                <a:spcPct val="80000"/>
              </a:lnSpc>
            </a:pPr>
            <a:r>
              <a:rPr lang="en-US" sz="1600" dirty="0" smtClean="0">
                <a:solidFill>
                  <a:schemeClr val="accent1">
                    <a:lumMod val="50000"/>
                  </a:schemeClr>
                </a:solidFill>
                <a:latin typeface="Calibri" panose="020F0502020204030204" pitchFamily="34" charset="0"/>
              </a:rPr>
              <a:t>Reflected in COVERAGE inputs to CEOS 2017-19 Work Plan</a:t>
            </a:r>
          </a:p>
          <a:p>
            <a:pPr marL="457200" lvl="1" indent="0">
              <a:lnSpc>
                <a:spcPct val="80000"/>
              </a:lnSpc>
              <a:buNone/>
            </a:pPr>
            <a:endParaRPr lang="en-US" sz="200" dirty="0">
              <a:solidFill>
                <a:schemeClr val="accent1">
                  <a:lumMod val="50000"/>
                </a:schemeClr>
              </a:solidFill>
              <a:latin typeface="Calibri" panose="020F0502020204030204" pitchFamily="34" charset="0"/>
            </a:endParaRPr>
          </a:p>
          <a:p>
            <a:pPr>
              <a:lnSpc>
                <a:spcPct val="80000"/>
              </a:lnSpc>
            </a:pPr>
            <a:r>
              <a:rPr lang="en-US" sz="1800" dirty="0" smtClean="0">
                <a:solidFill>
                  <a:schemeClr val="accent1">
                    <a:lumMod val="50000"/>
                  </a:schemeClr>
                </a:solidFill>
                <a:latin typeface="Calibri" panose="020F0502020204030204" pitchFamily="34" charset="0"/>
              </a:rPr>
              <a:t>Phase </a:t>
            </a:r>
            <a:r>
              <a:rPr lang="en-US" sz="1800" dirty="0">
                <a:solidFill>
                  <a:schemeClr val="accent1">
                    <a:lumMod val="50000"/>
                  </a:schemeClr>
                </a:solidFill>
                <a:latin typeface="Calibri" panose="020F0502020204030204" pitchFamily="34" charset="0"/>
              </a:rPr>
              <a:t>A work plan key elements (next 6 months</a:t>
            </a:r>
            <a:r>
              <a:rPr lang="en-US" sz="1800" dirty="0" smtClean="0">
                <a:solidFill>
                  <a:schemeClr val="accent1">
                    <a:lumMod val="50000"/>
                  </a:schemeClr>
                </a:solidFill>
                <a:latin typeface="Calibri" panose="020F0502020204030204" pitchFamily="34" charset="0"/>
              </a:rPr>
              <a:t>) </a:t>
            </a:r>
            <a:endParaRPr lang="en-US" sz="1800" dirty="0">
              <a:solidFill>
                <a:schemeClr val="accent1">
                  <a:lumMod val="50000"/>
                </a:schemeClr>
              </a:solidFill>
              <a:latin typeface="Calibri" panose="020F0502020204030204" pitchFamily="34" charset="0"/>
            </a:endParaRPr>
          </a:p>
          <a:p>
            <a:pPr lvl="1">
              <a:lnSpc>
                <a:spcPct val="80000"/>
              </a:lnSpc>
            </a:pPr>
            <a:r>
              <a:rPr lang="en-US" sz="1600" dirty="0">
                <a:solidFill>
                  <a:schemeClr val="accent1">
                    <a:lumMod val="50000"/>
                  </a:schemeClr>
                </a:solidFill>
                <a:latin typeface="Calibri" panose="020F0502020204030204" pitchFamily="34" charset="0"/>
              </a:rPr>
              <a:t>Detailed technical scoping, use case gathering &amp; requirements analysis</a:t>
            </a:r>
          </a:p>
          <a:p>
            <a:pPr lvl="1">
              <a:lnSpc>
                <a:spcPct val="80000"/>
              </a:lnSpc>
            </a:pPr>
            <a:r>
              <a:rPr lang="en-US" sz="1600" dirty="0">
                <a:solidFill>
                  <a:schemeClr val="accent1">
                    <a:lumMod val="50000"/>
                  </a:schemeClr>
                </a:solidFill>
                <a:latin typeface="Calibri" panose="020F0502020204030204" pitchFamily="34" charset="0"/>
              </a:rPr>
              <a:t>Inventory of target datasets, providers, interfaces</a:t>
            </a:r>
          </a:p>
          <a:p>
            <a:pPr lvl="1">
              <a:lnSpc>
                <a:spcPct val="80000"/>
              </a:lnSpc>
            </a:pPr>
            <a:r>
              <a:rPr lang="en-US" sz="1600" dirty="0">
                <a:solidFill>
                  <a:schemeClr val="accent1">
                    <a:lumMod val="50000"/>
                  </a:schemeClr>
                </a:solidFill>
                <a:latin typeface="Calibri" panose="020F0502020204030204" pitchFamily="34" charset="0"/>
              </a:rPr>
              <a:t>COVERAGE system technical architecture, including CEOS and data provider interoperability considerations</a:t>
            </a:r>
          </a:p>
          <a:p>
            <a:pPr lvl="1">
              <a:lnSpc>
                <a:spcPct val="80000"/>
              </a:lnSpc>
            </a:pPr>
            <a:r>
              <a:rPr lang="en-US" sz="1600" dirty="0">
                <a:solidFill>
                  <a:schemeClr val="accent1">
                    <a:lumMod val="50000"/>
                  </a:schemeClr>
                </a:solidFill>
                <a:latin typeface="Calibri" panose="020F0502020204030204" pitchFamily="34" charset="0"/>
              </a:rPr>
              <a:t>Collaborative </a:t>
            </a:r>
            <a:r>
              <a:rPr lang="en-US" sz="1600" dirty="0" smtClean="0">
                <a:solidFill>
                  <a:schemeClr val="accent1">
                    <a:lumMod val="50000"/>
                  </a:schemeClr>
                </a:solidFill>
                <a:latin typeface="Calibri" panose="020F0502020204030204" pitchFamily="34" charset="0"/>
              </a:rPr>
              <a:t>arrangements &amp; ongoing </a:t>
            </a:r>
            <a:r>
              <a:rPr lang="en-US" sz="1600" dirty="0">
                <a:solidFill>
                  <a:schemeClr val="accent1">
                    <a:lumMod val="50000"/>
                  </a:schemeClr>
                </a:solidFill>
                <a:latin typeface="Calibri" panose="020F0502020204030204" pitchFamily="34" charset="0"/>
              </a:rPr>
              <a:t>stakeholder </a:t>
            </a:r>
            <a:r>
              <a:rPr lang="en-US" sz="1600" dirty="0" smtClean="0">
                <a:solidFill>
                  <a:schemeClr val="accent1">
                    <a:lumMod val="50000"/>
                  </a:schemeClr>
                </a:solidFill>
                <a:latin typeface="Calibri" panose="020F0502020204030204" pitchFamily="34" charset="0"/>
              </a:rPr>
              <a:t>engagement</a:t>
            </a:r>
            <a:endParaRPr lang="en-US" sz="1400" dirty="0">
              <a:solidFill>
                <a:schemeClr val="accent1">
                  <a:lumMod val="50000"/>
                </a:schemeClr>
              </a:solidFill>
              <a:latin typeface="Calibri" panose="020F0502020204030204" pitchFamily="34" charset="0"/>
            </a:endParaRPr>
          </a:p>
          <a:p>
            <a:pPr marL="914400" lvl="2" indent="0">
              <a:lnSpc>
                <a:spcPct val="80000"/>
              </a:lnSpc>
              <a:buNone/>
            </a:pPr>
            <a:endParaRPr lang="en-US" sz="1400" dirty="0" smtClean="0">
              <a:solidFill>
                <a:schemeClr val="accent1">
                  <a:lumMod val="50000"/>
                </a:schemeClr>
              </a:solidFill>
              <a:latin typeface="Calibri" panose="020F0502020204030204" pitchFamily="34" charset="0"/>
            </a:endParaRPr>
          </a:p>
          <a:p>
            <a:pPr marL="914400" lvl="2" indent="0">
              <a:lnSpc>
                <a:spcPct val="80000"/>
              </a:lnSpc>
              <a:buNone/>
            </a:pPr>
            <a:endParaRPr lang="en-US" sz="1400" dirty="0" smtClean="0">
              <a:solidFill>
                <a:schemeClr val="accent1">
                  <a:lumMod val="50000"/>
                </a:schemeClr>
              </a:solidFill>
              <a:latin typeface="Calibri" panose="020F0502020204030204" pitchFamily="34" charset="0"/>
            </a:endParaRPr>
          </a:p>
          <a:p>
            <a:pPr marL="914400" lvl="2" indent="0">
              <a:lnSpc>
                <a:spcPct val="80000"/>
              </a:lnSpc>
              <a:buNone/>
            </a:pPr>
            <a:endParaRPr lang="en-US" sz="1400" dirty="0">
              <a:solidFill>
                <a:schemeClr val="accent1">
                  <a:lumMod val="50000"/>
                </a:schemeClr>
              </a:solidFill>
              <a:latin typeface="Calibri" panose="020F0502020204030204" pitchFamily="34" charset="0"/>
            </a:endParaRPr>
          </a:p>
          <a:p>
            <a:pPr marL="914400" lvl="2" indent="0">
              <a:lnSpc>
                <a:spcPct val="80000"/>
              </a:lnSpc>
              <a:buNone/>
            </a:pPr>
            <a:endParaRPr lang="en-US" sz="1400" dirty="0" smtClean="0">
              <a:solidFill>
                <a:schemeClr val="accent1">
                  <a:lumMod val="50000"/>
                </a:schemeClr>
              </a:solidFill>
              <a:latin typeface="Calibri" panose="020F0502020204030204" pitchFamily="34" charset="0"/>
            </a:endParaRPr>
          </a:p>
          <a:p>
            <a:pPr marL="914400" lvl="2" indent="0">
              <a:lnSpc>
                <a:spcPct val="80000"/>
              </a:lnSpc>
              <a:buNone/>
            </a:pPr>
            <a:endParaRPr lang="en-US" sz="1400" dirty="0">
              <a:solidFill>
                <a:schemeClr val="accent1">
                  <a:lumMod val="50000"/>
                </a:schemeClr>
              </a:solidFill>
              <a:latin typeface="Calibri" panose="020F0502020204030204" pitchFamily="34" charset="0"/>
            </a:endParaRPr>
          </a:p>
          <a:p>
            <a:pPr marL="914400" lvl="2" indent="0">
              <a:lnSpc>
                <a:spcPct val="80000"/>
              </a:lnSpc>
              <a:buNone/>
            </a:pPr>
            <a:endParaRPr lang="en-US" sz="1400" dirty="0" smtClean="0">
              <a:solidFill>
                <a:schemeClr val="accent1">
                  <a:lumMod val="50000"/>
                </a:schemeClr>
              </a:solidFill>
              <a:latin typeface="Calibri" panose="020F0502020204030204" pitchFamily="34" charset="0"/>
            </a:endParaRPr>
          </a:p>
          <a:p>
            <a:pPr marL="914400" lvl="2" indent="0">
              <a:lnSpc>
                <a:spcPct val="80000"/>
              </a:lnSpc>
              <a:buNone/>
            </a:pPr>
            <a:endParaRPr lang="en-US" sz="1400" dirty="0">
              <a:solidFill>
                <a:schemeClr val="accent1">
                  <a:lumMod val="50000"/>
                </a:schemeClr>
              </a:solidFill>
              <a:latin typeface="Calibri" panose="020F0502020204030204" pitchFamily="34" charset="0"/>
            </a:endParaRPr>
          </a:p>
          <a:p>
            <a:pPr marL="914400" lvl="2" indent="0">
              <a:lnSpc>
                <a:spcPct val="80000"/>
              </a:lnSpc>
              <a:buNone/>
            </a:pPr>
            <a:endParaRPr lang="en-US" sz="2200" dirty="0">
              <a:solidFill>
                <a:schemeClr val="accent1">
                  <a:lumMod val="50000"/>
                </a:schemeClr>
              </a:solidFill>
              <a:latin typeface="Calibri" panose="020F0502020204030204" pitchFamily="34" charset="0"/>
            </a:endParaRPr>
          </a:p>
          <a:p>
            <a:pPr lvl="1">
              <a:lnSpc>
                <a:spcPct val="80000"/>
              </a:lnSpc>
            </a:pPr>
            <a:endParaRPr lang="en-US" sz="1800" dirty="0" smtClean="0">
              <a:solidFill>
                <a:schemeClr val="accent1">
                  <a:lumMod val="50000"/>
                </a:schemeClr>
              </a:solidFill>
              <a:latin typeface="Calibri" panose="020F0502020204030204" pitchFamily="34" charset="0"/>
            </a:endParaRPr>
          </a:p>
          <a:p>
            <a:pPr lvl="1">
              <a:lnSpc>
                <a:spcPct val="80000"/>
              </a:lnSpc>
            </a:pPr>
            <a:endParaRPr lang="en-US" sz="1800" dirty="0" smtClean="0">
              <a:solidFill>
                <a:schemeClr val="accent1">
                  <a:lumMod val="50000"/>
                </a:schemeClr>
              </a:solidFill>
              <a:latin typeface="Calibri" panose="020F0502020204030204" pitchFamily="34" charset="0"/>
            </a:endParaRPr>
          </a:p>
          <a:p>
            <a:pPr lvl="1">
              <a:lnSpc>
                <a:spcPct val="80000"/>
              </a:lnSpc>
            </a:pPr>
            <a:endParaRPr lang="en-US" sz="1800" dirty="0" smtClean="0">
              <a:solidFill>
                <a:schemeClr val="accent1">
                  <a:lumMod val="50000"/>
                </a:schemeClr>
              </a:solidFill>
              <a:latin typeface="Calibri" panose="020F0502020204030204" pitchFamily="34" charset="0"/>
            </a:endParaRPr>
          </a:p>
          <a:p>
            <a:pPr lvl="1">
              <a:lnSpc>
                <a:spcPct val="80000"/>
              </a:lnSpc>
            </a:pPr>
            <a:endParaRPr lang="en-US" sz="1800" dirty="0" smtClean="0">
              <a:solidFill>
                <a:schemeClr val="accent1">
                  <a:lumMod val="50000"/>
                </a:schemeClr>
              </a:solidFill>
              <a:latin typeface="Calibri" panose="020F0502020204030204" pitchFamily="34" charset="0"/>
            </a:endParaRPr>
          </a:p>
          <a:p>
            <a:pPr marL="457200" lvl="1" indent="0">
              <a:lnSpc>
                <a:spcPct val="80000"/>
              </a:lnSpc>
              <a:buNone/>
            </a:pPr>
            <a:r>
              <a:rPr lang="en-US" sz="1400" dirty="0" smtClean="0">
                <a:solidFill>
                  <a:schemeClr val="accent1">
                    <a:lumMod val="50000"/>
                  </a:schemeClr>
                </a:solidFill>
                <a:latin typeface="Calibri" panose="020F0502020204030204" pitchFamily="34" charset="0"/>
              </a:rPr>
              <a:t>				</a:t>
            </a:r>
          </a:p>
        </p:txBody>
      </p:sp>
    </p:spTree>
    <p:extLst>
      <p:ext uri="{BB962C8B-B14F-4D97-AF65-F5344CB8AC3E}">
        <p14:creationId xmlns:p14="http://schemas.microsoft.com/office/powerpoint/2010/main" val="70325766"/>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240" y="1209686"/>
            <a:ext cx="9144000" cy="1323439"/>
          </a:xfrm>
          <a:prstGeom prst="rect">
            <a:avLst/>
          </a:prstGeom>
          <a:noFill/>
        </p:spPr>
        <p:txBody>
          <a:bodyPr wrap="square" rtlCol="0">
            <a:spAutoFit/>
          </a:bodyPr>
          <a:lstStyle/>
          <a:p>
            <a:pPr algn="ctr"/>
            <a:r>
              <a:rPr lang="fr-CH" sz="4000" b="1" dirty="0">
                <a:solidFill>
                  <a:srgbClr val="1D324B"/>
                </a:solidFill>
                <a:latin typeface="Calibri" panose="020F0502020204030204" pitchFamily="34" charset="0"/>
              </a:rPr>
              <a:t>Integration and coordination </a:t>
            </a:r>
            <a:endParaRPr lang="fr-CH" sz="4000" b="1" dirty="0" smtClean="0">
              <a:solidFill>
                <a:srgbClr val="1D324B"/>
              </a:solidFill>
              <a:latin typeface="Calibri" panose="020F0502020204030204" pitchFamily="34" charset="0"/>
            </a:endParaRPr>
          </a:p>
          <a:p>
            <a:pPr algn="ctr"/>
            <a:r>
              <a:rPr lang="fr-CH" sz="4000" b="1" dirty="0" smtClean="0">
                <a:solidFill>
                  <a:srgbClr val="1D324B"/>
                </a:solidFill>
                <a:latin typeface="Calibri" panose="020F0502020204030204" pitchFamily="34" charset="0"/>
              </a:rPr>
              <a:t>across water activities</a:t>
            </a:r>
            <a:endParaRPr lang="en-US" sz="4000" b="1" dirty="0">
              <a:solidFill>
                <a:srgbClr val="1D324B"/>
              </a:solidFill>
              <a:latin typeface="Calibri" panose="020F0502020204030204" pitchFamily="34" charset="0"/>
            </a:endParaRPr>
          </a:p>
        </p:txBody>
      </p:sp>
      <p:sp>
        <p:nvSpPr>
          <p:cNvPr id="7" name="Oval 6"/>
          <p:cNvSpPr/>
          <p:nvPr/>
        </p:nvSpPr>
        <p:spPr>
          <a:xfrm>
            <a:off x="2337816" y="3451811"/>
            <a:ext cx="6572602" cy="27363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GEOGLOWS-LOGO.jpg"/>
          <p:cNvPicPr>
            <a:picLocks noChangeAspect="1"/>
          </p:cNvPicPr>
          <p:nvPr/>
        </p:nvPicPr>
        <p:blipFill rotWithShape="1">
          <a:blip r:embed="rId3" cstate="print">
            <a:extLst>
              <a:ext uri="{28A0092B-C50C-407E-A947-70E740481C1C}">
                <a14:useLocalDpi xmlns:a14="http://schemas.microsoft.com/office/drawing/2010/main" val="0"/>
              </a:ext>
            </a:extLst>
          </a:blip>
          <a:srcRect t="15635" r="10378" b="28501"/>
          <a:stretch/>
        </p:blipFill>
        <p:spPr bwMode="auto">
          <a:xfrm>
            <a:off x="755576" y="3134676"/>
            <a:ext cx="2575177" cy="634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quaWatchlogo2.png"/>
          <p:cNvPicPr>
            <a:picLocks noChangeAspect="1"/>
          </p:cNvPicPr>
          <p:nvPr/>
        </p:nvPicPr>
        <p:blipFill rotWithShape="1">
          <a:blip r:embed="rId4" cstate="print">
            <a:clrChange>
              <a:clrFrom>
                <a:srgbClr val="FFFFFF"/>
              </a:clrFrom>
              <a:clrTo>
                <a:srgbClr val="FFFFFF">
                  <a:alpha val="0"/>
                </a:srgbClr>
              </a:clrTo>
            </a:clrChange>
          </a:blip>
          <a:srcRect l="7607" t="34491" r="16798" b="5923"/>
          <a:stretch/>
        </p:blipFill>
        <p:spPr>
          <a:xfrm>
            <a:off x="2987824" y="4027876"/>
            <a:ext cx="2998269" cy="573650"/>
          </a:xfrm>
          <a:prstGeom prst="rect">
            <a:avLst/>
          </a:prstGeom>
        </p:spPr>
      </p:pic>
      <p:pic>
        <p:nvPicPr>
          <p:cNvPr id="10" name="Picture 2" descr="Blue Planet, Oceans and Society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2076" y="4858487"/>
            <a:ext cx="2078928" cy="839567"/>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p:cNvSpPr/>
          <p:nvPr/>
        </p:nvSpPr>
        <p:spPr>
          <a:xfrm>
            <a:off x="179512" y="2515708"/>
            <a:ext cx="6572602" cy="27115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p:cNvSpPr/>
          <p:nvPr/>
        </p:nvSpPr>
        <p:spPr>
          <a:xfrm>
            <a:off x="609600" y="2819400"/>
            <a:ext cx="2895600" cy="1208476"/>
          </a:xfrm>
          <a:prstGeom prst="ellipse">
            <a:avLst/>
          </a:prstGeom>
          <a:noFill/>
          <a:ln w="25400" cap="flat">
            <a:solidFill>
              <a:schemeClr val="accent2"/>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2569"/>
              </a:solidFill>
              <a:effectLst/>
              <a:uFillTx/>
            </a:endParaRPr>
          </a:p>
        </p:txBody>
      </p:sp>
      <p:sp>
        <p:nvSpPr>
          <p:cNvPr id="12" name="Oval 11"/>
          <p:cNvSpPr/>
          <p:nvPr/>
        </p:nvSpPr>
        <p:spPr>
          <a:xfrm>
            <a:off x="2767904" y="3768945"/>
            <a:ext cx="3404296" cy="1208476"/>
          </a:xfrm>
          <a:prstGeom prst="ellipse">
            <a:avLst/>
          </a:prstGeom>
          <a:noFill/>
          <a:ln w="25400" cap="flat">
            <a:solidFill>
              <a:schemeClr val="accent2"/>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2569"/>
              </a:solidFill>
              <a:effectLst/>
              <a:uFillTx/>
            </a:endParaRPr>
          </a:p>
        </p:txBody>
      </p:sp>
      <p:sp>
        <p:nvSpPr>
          <p:cNvPr id="13" name="Oval 12"/>
          <p:cNvSpPr/>
          <p:nvPr/>
        </p:nvSpPr>
        <p:spPr>
          <a:xfrm>
            <a:off x="5468586" y="4690317"/>
            <a:ext cx="2895600" cy="1208476"/>
          </a:xfrm>
          <a:prstGeom prst="ellipse">
            <a:avLst/>
          </a:prstGeom>
          <a:noFill/>
          <a:ln w="25400" cap="flat">
            <a:solidFill>
              <a:schemeClr val="accent2"/>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2569"/>
              </a:solidFill>
              <a:effectLst/>
              <a:uFillTx/>
            </a:endParaRPr>
          </a:p>
        </p:txBody>
      </p:sp>
      <p:sp>
        <p:nvSpPr>
          <p:cNvPr id="3" name="TextBox 2"/>
          <p:cNvSpPr txBox="1"/>
          <p:nvPr/>
        </p:nvSpPr>
        <p:spPr>
          <a:xfrm>
            <a:off x="238058" y="5853520"/>
            <a:ext cx="2767584" cy="584773"/>
          </a:xfrm>
          <a:prstGeom prst="rect">
            <a:avLst/>
          </a:prstGeom>
          <a:noFill/>
          <a:ln w="12700" cap="flat">
            <a:noFill/>
            <a:miter lim="400000"/>
          </a:ln>
          <a:effectLst/>
          <a:scene3d>
            <a:camera prst="isometricOffAxis1Right"/>
            <a:lightRig rig="threePt" dir="t"/>
          </a:scene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3200" b="1" i="0" u="none" strike="noStrike" cap="none" spc="0" normalizeH="0" baseline="0" dirty="0" smtClean="0">
                <a:ln>
                  <a:noFill/>
                </a:ln>
                <a:solidFill>
                  <a:schemeClr val="accent5">
                    <a:lumMod val="50000"/>
                  </a:schemeClr>
                </a:solidFill>
                <a:effectLst/>
                <a:uFillTx/>
              </a:rPr>
              <a:t>COVERAGE</a:t>
            </a:r>
            <a:endParaRPr kumimoji="0" lang="en-US" sz="3200" b="1" i="0" u="none" strike="noStrike" cap="none" spc="0" normalizeH="0" baseline="0" dirty="0">
              <a:ln>
                <a:noFill/>
              </a:ln>
              <a:solidFill>
                <a:schemeClr val="accent5">
                  <a:lumMod val="50000"/>
                </a:schemeClr>
              </a:solidFill>
              <a:effectLst/>
              <a:uFillTx/>
            </a:endParaRPr>
          </a:p>
        </p:txBody>
      </p:sp>
      <p:sp>
        <p:nvSpPr>
          <p:cNvPr id="14" name="Oval 13"/>
          <p:cNvSpPr/>
          <p:nvPr/>
        </p:nvSpPr>
        <p:spPr>
          <a:xfrm>
            <a:off x="118475" y="5542497"/>
            <a:ext cx="2895600" cy="1208476"/>
          </a:xfrm>
          <a:prstGeom prst="ellipse">
            <a:avLst/>
          </a:prstGeom>
          <a:noFill/>
          <a:ln w="25400" cap="flat">
            <a:solidFill>
              <a:schemeClr val="accent5">
                <a:lumMod val="75000"/>
              </a:schemeClr>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2569"/>
              </a:solidFill>
              <a:effectLst/>
              <a:uFillTx/>
            </a:endParaRPr>
          </a:p>
        </p:txBody>
      </p:sp>
    </p:spTree>
    <p:extLst>
      <p:ext uri="{BB962C8B-B14F-4D97-AF65-F5344CB8AC3E}">
        <p14:creationId xmlns:p14="http://schemas.microsoft.com/office/powerpoint/2010/main" val="355496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1"/>
                                        </p:tgtEl>
                                        <p:attrNameLst>
                                          <p:attrName>ppt_x</p:attrName>
                                        </p:attrNameLst>
                                      </p:cBhvr>
                                      <p:tavLst>
                                        <p:tav tm="0">
                                          <p:val>
                                            <p:strVal val="ppt_x"/>
                                          </p:val>
                                        </p:tav>
                                        <p:tav tm="100000">
                                          <p:val>
                                            <p:strVal val="ppt_x"/>
                                          </p:val>
                                        </p:tav>
                                      </p:tavLst>
                                    </p:anim>
                                    <p:anim calcmode="lin" valueType="num">
                                      <p:cBhvr additive="base">
                                        <p:cTn id="7" dur="500"/>
                                        <p:tgtEl>
                                          <p:spTgt spid="11"/>
                                        </p:tgtEl>
                                        <p:attrNameLst>
                                          <p:attrName>ppt_y</p:attrName>
                                        </p:attrNameLst>
                                      </p:cBhvr>
                                      <p:tavLst>
                                        <p:tav tm="0">
                                          <p:val>
                                            <p:strVal val="ppt_y"/>
                                          </p:val>
                                        </p:tav>
                                        <p:tav tm="100000">
                                          <p:val>
                                            <p:strVal val="1+ppt_h/2"/>
                                          </p:val>
                                        </p:tav>
                                      </p:tavLst>
                                    </p:anim>
                                    <p:set>
                                      <p:cBhvr>
                                        <p:cTn id="8" dur="1" fill="hold">
                                          <p:stCondLst>
                                            <p:cond delay="499"/>
                                          </p:stCondLst>
                                        </p:cTn>
                                        <p:tgtEl>
                                          <p:spTgt spid="1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7"/>
                                        </p:tgtEl>
                                        <p:attrNameLst>
                                          <p:attrName>ppt_x</p:attrName>
                                        </p:attrNameLst>
                                      </p:cBhvr>
                                      <p:tavLst>
                                        <p:tav tm="0">
                                          <p:val>
                                            <p:strVal val="ppt_x"/>
                                          </p:val>
                                        </p:tav>
                                        <p:tav tm="100000">
                                          <p:val>
                                            <p:strVal val="ppt_x"/>
                                          </p:val>
                                        </p:tav>
                                      </p:tavLst>
                                    </p:anim>
                                    <p:anim calcmode="lin" valueType="num">
                                      <p:cBhvr additive="base">
                                        <p:cTn id="13" dur="500"/>
                                        <p:tgtEl>
                                          <p:spTgt spid="7"/>
                                        </p:tgtEl>
                                        <p:attrNameLst>
                                          <p:attrName>ppt_y</p:attrName>
                                        </p:attrNameLst>
                                      </p:cBhvr>
                                      <p:tavLst>
                                        <p:tav tm="0">
                                          <p:val>
                                            <p:strVal val="ppt_y"/>
                                          </p:val>
                                        </p:tav>
                                        <p:tav tm="100000">
                                          <p:val>
                                            <p:strVal val="1+ppt_h/2"/>
                                          </p:val>
                                        </p:tav>
                                      </p:tavLst>
                                    </p:anim>
                                    <p:set>
                                      <p:cBhvr>
                                        <p:cTn id="14" dur="1" fill="hold">
                                          <p:stCondLst>
                                            <p:cond delay="4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2" grpId="0" animBg="1"/>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18</a:t>
            </a:fld>
            <a:endParaRPr lang="uk-UA" dirty="0"/>
          </a:p>
        </p:txBody>
      </p:sp>
      <p:sp>
        <p:nvSpPr>
          <p:cNvPr id="3" name="Content Placeholder 2"/>
          <p:cNvSpPr>
            <a:spLocks noGrp="1"/>
          </p:cNvSpPr>
          <p:nvPr>
            <p:ph sz="quarter" idx="10"/>
          </p:nvPr>
        </p:nvSpPr>
        <p:spPr>
          <a:xfrm>
            <a:off x="0" y="1143000"/>
            <a:ext cx="5334000" cy="5715000"/>
          </a:xfrm>
          <a:solidFill>
            <a:srgbClr val="33CCCC"/>
          </a:solidFill>
        </p:spPr>
        <p:txBody>
          <a:bodyPr/>
          <a:lstStyle/>
          <a:p>
            <a:r>
              <a:rPr lang="en-US" sz="2800" dirty="0" smtClean="0"/>
              <a:t>Collaboration, not exploitation</a:t>
            </a:r>
          </a:p>
          <a:p>
            <a:r>
              <a:rPr lang="en-US" sz="2800" dirty="0" smtClean="0"/>
              <a:t>Overlap, not redundancy</a:t>
            </a:r>
          </a:p>
          <a:p>
            <a:r>
              <a:rPr lang="en-US" sz="2800" dirty="0" smtClean="0"/>
              <a:t>Good intentions but confusing to external partners</a:t>
            </a:r>
          </a:p>
          <a:p>
            <a:r>
              <a:rPr lang="en-US" sz="2800" dirty="0" smtClean="0"/>
              <a:t>We need to explain why each water-related initiative is important and if not unique, then we need to determine how to combine into a holistic project</a:t>
            </a:r>
          </a:p>
          <a:p>
            <a:endParaRPr lang="en-US" sz="2800" dirty="0" smtClean="0"/>
          </a:p>
          <a:p>
            <a:pPr marL="0" indent="0">
              <a:buNone/>
            </a:pPr>
            <a:r>
              <a:rPr lang="en-US" sz="2800" dirty="0" smtClean="0"/>
              <a:t>	     Workshop?</a:t>
            </a:r>
            <a:endParaRPr lang="en-US" sz="2800" dirty="0"/>
          </a:p>
        </p:txBody>
      </p:sp>
      <p:sp>
        <p:nvSpPr>
          <p:cNvPr id="4" name="Content Placeholder 3"/>
          <p:cNvSpPr>
            <a:spLocks noGrp="1"/>
          </p:cNvSpPr>
          <p:nvPr>
            <p:ph sz="quarter" idx="11"/>
          </p:nvPr>
        </p:nvSpPr>
        <p:spPr/>
        <p:txBody>
          <a:bodyPr/>
          <a:lstStyle/>
          <a:p>
            <a:r>
              <a:rPr lang="en-US" b="1" dirty="0" smtClean="0">
                <a:latin typeface="+mn-lt"/>
              </a:rPr>
              <a:t>Challenges and Current Issues</a:t>
            </a:r>
            <a:endParaRPr lang="en-US" b="1" dirty="0">
              <a:latin typeface="+mn-lt"/>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143000"/>
            <a:ext cx="3810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Left-Up Arrow 4"/>
          <p:cNvSpPr/>
          <p:nvPr/>
        </p:nvSpPr>
        <p:spPr>
          <a:xfrm rot="5400000">
            <a:off x="342900" y="5829300"/>
            <a:ext cx="914400" cy="685800"/>
          </a:xfrm>
          <a:prstGeom prst="leftUpArrow">
            <a:avLst/>
          </a:prstGeom>
          <a:solidFill>
            <a:schemeClr val="tx2">
              <a:lumMod val="50000"/>
            </a:schemeClr>
          </a:solidFill>
          <a:ln w="25400" cap="flat">
            <a:solidFill>
              <a:srgbClr val="92D05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2569"/>
              </a:solidFill>
              <a:effectLst/>
              <a:uFillTx/>
            </a:endParaRPr>
          </a:p>
        </p:txBody>
      </p:sp>
    </p:spTree>
    <p:extLst>
      <p:ext uri="{BB962C8B-B14F-4D97-AF65-F5344CB8AC3E}">
        <p14:creationId xmlns:p14="http://schemas.microsoft.com/office/powerpoint/2010/main" val="3187281605"/>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19</a:t>
            </a:fld>
            <a:endParaRPr lang="uk-UA" dirty="0"/>
          </a:p>
        </p:txBody>
      </p:sp>
      <p:sp>
        <p:nvSpPr>
          <p:cNvPr id="3" name="Content Placeholder 2"/>
          <p:cNvSpPr>
            <a:spLocks noGrp="1"/>
          </p:cNvSpPr>
          <p:nvPr>
            <p:ph sz="quarter" idx="10"/>
          </p:nvPr>
        </p:nvSpPr>
        <p:spPr/>
        <p:txBody>
          <a:bodyPr/>
          <a:lstStyle/>
          <a:p>
            <a:pPr marL="0" indent="0" algn="ctr">
              <a:buNone/>
            </a:pPr>
            <a:r>
              <a:rPr lang="en-US" sz="7200" dirty="0" smtClean="0"/>
              <a:t>Back-up Slides</a:t>
            </a:r>
            <a:endParaRPr lang="en-US" sz="7200" dirty="0"/>
          </a:p>
        </p:txBody>
      </p:sp>
      <p:sp>
        <p:nvSpPr>
          <p:cNvPr id="4" name="Content Placeholder 3"/>
          <p:cNvSpPr>
            <a:spLocks noGrp="1"/>
          </p:cNvSpPr>
          <p:nvPr>
            <p:ph sz="quarter" idx="11"/>
          </p:nvPr>
        </p:nvSpPr>
        <p:spPr/>
        <p:txBody>
          <a:bodyPr/>
          <a:lstStyle/>
          <a:p>
            <a:endParaRPr lang="en-US"/>
          </a:p>
        </p:txBody>
      </p:sp>
    </p:spTree>
    <p:extLst>
      <p:ext uri="{BB962C8B-B14F-4D97-AF65-F5344CB8AC3E}">
        <p14:creationId xmlns:p14="http://schemas.microsoft.com/office/powerpoint/2010/main" val="696550186"/>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2</a:t>
            </a:fld>
            <a:endParaRPr lang="uk-UA" dirty="0"/>
          </a:p>
        </p:txBody>
      </p:sp>
      <p:sp>
        <p:nvSpPr>
          <p:cNvPr id="3" name="Content Placeholder 2"/>
          <p:cNvSpPr>
            <a:spLocks noGrp="1"/>
          </p:cNvSpPr>
          <p:nvPr>
            <p:ph sz="quarter" idx="10"/>
          </p:nvPr>
        </p:nvSpPr>
        <p:spPr/>
        <p:txBody>
          <a:bodyPr/>
          <a:lstStyle/>
          <a:p>
            <a:pPr marL="0" indent="0">
              <a:buNone/>
            </a:pPr>
            <a:r>
              <a:rPr lang="en-US" sz="3600" dirty="0" smtClean="0">
                <a:latin typeface="Arial Bold" panose="020B0704020202020204" pitchFamily="34" charset="0"/>
                <a:cs typeface="Arial Bold" panose="020B0704020202020204" pitchFamily="34" charset="0"/>
              </a:rPr>
              <a:t>Paul </a:t>
            </a:r>
            <a:r>
              <a:rPr lang="en-US" sz="3600" dirty="0" err="1" smtClean="0">
                <a:latin typeface="Arial Bold" panose="020B0704020202020204" pitchFamily="34" charset="0"/>
                <a:cs typeface="Arial Bold" panose="020B0704020202020204" pitchFamily="34" charset="0"/>
              </a:rPr>
              <a:t>DiGiacomo</a:t>
            </a:r>
            <a:r>
              <a:rPr lang="en-US" sz="3600" dirty="0" smtClean="0">
                <a:latin typeface="Arial Bold" panose="020B0704020202020204" pitchFamily="34" charset="0"/>
                <a:cs typeface="Arial Bold" panose="020B0704020202020204" pitchFamily="34" charset="0"/>
              </a:rPr>
              <a:t>, Selma </a:t>
            </a:r>
            <a:r>
              <a:rPr lang="en-US" sz="3600" dirty="0" err="1" smtClean="0">
                <a:latin typeface="Arial Bold" panose="020B0704020202020204" pitchFamily="34" charset="0"/>
                <a:cs typeface="Arial Bold" panose="020B0704020202020204" pitchFamily="34" charset="0"/>
              </a:rPr>
              <a:t>Cherchali</a:t>
            </a:r>
            <a:r>
              <a:rPr lang="en-US" sz="3600" dirty="0" smtClean="0">
                <a:latin typeface="Arial Bold" panose="020B0704020202020204" pitchFamily="34" charset="0"/>
                <a:cs typeface="Arial Bold" panose="020B0704020202020204" pitchFamily="34" charset="0"/>
              </a:rPr>
              <a:t>, Brad </a:t>
            </a:r>
            <a:r>
              <a:rPr lang="en-US" sz="3600" dirty="0" err="1" smtClean="0">
                <a:latin typeface="Arial Bold" panose="020B0704020202020204" pitchFamily="34" charset="0"/>
                <a:cs typeface="Arial Bold" panose="020B0704020202020204" pitchFamily="34" charset="0"/>
              </a:rPr>
              <a:t>Doorn</a:t>
            </a:r>
            <a:r>
              <a:rPr lang="en-US" sz="3600" dirty="0" smtClean="0">
                <a:latin typeface="Arial Bold" panose="020B0704020202020204" pitchFamily="34" charset="0"/>
                <a:cs typeface="Arial Bold" panose="020B0704020202020204" pitchFamily="34" charset="0"/>
              </a:rPr>
              <a:t>, Angelica Gutierrez, Rick </a:t>
            </a:r>
            <a:r>
              <a:rPr lang="en-US" sz="3600" dirty="0" err="1" smtClean="0">
                <a:latin typeface="Arial Bold" panose="020B0704020202020204" pitchFamily="34" charset="0"/>
                <a:cs typeface="Arial Bold" panose="020B0704020202020204" pitchFamily="34" charset="0"/>
              </a:rPr>
              <a:t>Lawford</a:t>
            </a:r>
            <a:r>
              <a:rPr lang="en-US" sz="3600" dirty="0" smtClean="0">
                <a:latin typeface="Arial Bold" panose="020B0704020202020204" pitchFamily="34" charset="0"/>
                <a:cs typeface="Arial Bold" panose="020B0704020202020204" pitchFamily="34" charset="0"/>
              </a:rPr>
              <a:t>, Vanessa </a:t>
            </a:r>
            <a:r>
              <a:rPr lang="en-US" sz="3600" dirty="0" err="1" smtClean="0">
                <a:latin typeface="Arial Bold" panose="020B0704020202020204" pitchFamily="34" charset="0"/>
                <a:cs typeface="Arial Bold" panose="020B0704020202020204" pitchFamily="34" charset="0"/>
              </a:rPr>
              <a:t>Aellen</a:t>
            </a:r>
            <a:r>
              <a:rPr lang="en-US" sz="3600" dirty="0" smtClean="0">
                <a:latin typeface="Arial Bold" panose="020B0704020202020204" pitchFamily="34" charset="0"/>
                <a:cs typeface="Arial Bold" panose="020B0704020202020204" pitchFamily="34" charset="0"/>
              </a:rPr>
              <a:t>, Emily </a:t>
            </a:r>
            <a:r>
              <a:rPr lang="en-US" sz="3600" dirty="0" err="1" smtClean="0">
                <a:latin typeface="Arial Bold" panose="020B0704020202020204" pitchFamily="34" charset="0"/>
                <a:cs typeface="Arial Bold" panose="020B0704020202020204" pitchFamily="34" charset="0"/>
              </a:rPr>
              <a:t>Smail</a:t>
            </a:r>
            <a:r>
              <a:rPr lang="en-US" sz="3600" dirty="0" smtClean="0">
                <a:latin typeface="Arial Bold" panose="020B0704020202020204" pitchFamily="34" charset="0"/>
                <a:cs typeface="Arial Bold" panose="020B0704020202020204" pitchFamily="34" charset="0"/>
              </a:rPr>
              <a:t>, Jorge </a:t>
            </a:r>
            <a:r>
              <a:rPr lang="en-US" sz="3600" dirty="0" err="1" smtClean="0">
                <a:latin typeface="Arial Bold" panose="020B0704020202020204" pitchFamily="34" charset="0"/>
                <a:cs typeface="Arial Bold" panose="020B0704020202020204" pitchFamily="34" charset="0"/>
              </a:rPr>
              <a:t>Vazquez,Vardis</a:t>
            </a:r>
            <a:r>
              <a:rPr lang="en-US" sz="3600" dirty="0" smtClean="0">
                <a:latin typeface="Arial Bold" panose="020B0704020202020204" pitchFamily="34" charset="0"/>
                <a:cs typeface="Arial Bold" panose="020B0704020202020204" pitchFamily="34" charset="0"/>
              </a:rPr>
              <a:t> Santos, Eric Lindstrom, </a:t>
            </a:r>
            <a:r>
              <a:rPr lang="en-US" sz="3600" b="1" dirty="0" err="1" smtClean="0">
                <a:latin typeface="Arial Bold" panose="020B0704020202020204" pitchFamily="34" charset="0"/>
                <a:cs typeface="Arial Bold" panose="020B0704020202020204" pitchFamily="34" charset="0"/>
              </a:rPr>
              <a:t>Nagaraja</a:t>
            </a:r>
            <a:r>
              <a:rPr lang="en-US" sz="3600" b="1" dirty="0" smtClean="0">
                <a:latin typeface="Arial Bold" panose="020B0704020202020204" pitchFamily="34" charset="0"/>
                <a:cs typeface="Arial Bold" panose="020B0704020202020204" pitchFamily="34" charset="0"/>
              </a:rPr>
              <a:t> </a:t>
            </a:r>
            <a:r>
              <a:rPr lang="en-US" sz="3600" b="1" dirty="0">
                <a:latin typeface="Arial Bold" panose="020B0704020202020204" pitchFamily="34" charset="0"/>
                <a:cs typeface="Arial Bold" panose="020B0704020202020204" pitchFamily="34" charset="0"/>
              </a:rPr>
              <a:t>Rao </a:t>
            </a:r>
            <a:r>
              <a:rPr lang="en-US" sz="3600" b="1" dirty="0" err="1" smtClean="0">
                <a:latin typeface="Arial Bold" panose="020B0704020202020204" pitchFamily="34" charset="0"/>
                <a:cs typeface="Arial Bold" panose="020B0704020202020204" pitchFamily="34" charset="0"/>
              </a:rPr>
              <a:t>Harshadeep</a:t>
            </a:r>
            <a:r>
              <a:rPr lang="en-US" sz="3600" b="1" dirty="0" smtClean="0">
                <a:latin typeface="Arial Bold" panose="020B0704020202020204" pitchFamily="34" charset="0"/>
                <a:cs typeface="Arial Bold" panose="020B0704020202020204" pitchFamily="34" charset="0"/>
              </a:rPr>
              <a:t>, Christine </a:t>
            </a:r>
            <a:r>
              <a:rPr lang="en-US" sz="3600" b="1" dirty="0" err="1" smtClean="0">
                <a:latin typeface="Arial Bold" panose="020B0704020202020204" pitchFamily="34" charset="0"/>
                <a:cs typeface="Arial Bold" panose="020B0704020202020204" pitchFamily="34" charset="0"/>
              </a:rPr>
              <a:t>Bognar</a:t>
            </a:r>
            <a:endParaRPr lang="en-US" sz="3600" dirty="0">
              <a:latin typeface="Arial Bold" panose="020B0704020202020204" pitchFamily="34" charset="0"/>
              <a:cs typeface="Arial Bold" panose="020B0704020202020204" pitchFamily="34" charset="0"/>
            </a:endParaRPr>
          </a:p>
        </p:txBody>
      </p:sp>
      <p:sp>
        <p:nvSpPr>
          <p:cNvPr id="4" name="Content Placeholder 3"/>
          <p:cNvSpPr>
            <a:spLocks noGrp="1"/>
          </p:cNvSpPr>
          <p:nvPr>
            <p:ph sz="quarter" idx="11"/>
          </p:nvPr>
        </p:nvSpPr>
        <p:spPr/>
        <p:txBody>
          <a:bodyPr/>
          <a:lstStyle/>
          <a:p>
            <a:r>
              <a:rPr lang="en-US" b="1" dirty="0" smtClean="0">
                <a:latin typeface="+mn-lt"/>
              </a:rPr>
              <a:t>First…Thank you!</a:t>
            </a:r>
            <a:endParaRPr lang="en-US" b="1" dirty="0">
              <a:latin typeface="+mn-lt"/>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03026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Shape 191"/>
          <p:cNvSpPr txBox="1"/>
          <p:nvPr/>
        </p:nvSpPr>
        <p:spPr>
          <a:xfrm>
            <a:off x="0" y="1102735"/>
            <a:ext cx="6343375" cy="5609249"/>
          </a:xfrm>
          <a:prstGeom prst="rect">
            <a:avLst/>
          </a:prstGeom>
          <a:noFill/>
          <a:ln>
            <a:noFill/>
          </a:ln>
        </p:spPr>
        <p:txBody>
          <a:bodyPr wrap="square" lIns="91425" tIns="45700" rIns="91425" bIns="45700" anchor="t" anchorCtr="0">
            <a:noAutofit/>
          </a:bodyPr>
          <a:lstStyle/>
          <a:p>
            <a:pPr marL="271463" indent="-258763" algn="l" defTabSz="914400" rtl="0">
              <a:buClr>
                <a:srgbClr val="31859B"/>
              </a:buClr>
              <a:buSzPct val="100000"/>
              <a:buFont typeface="Arial"/>
              <a:buChar char="•"/>
            </a:pPr>
            <a:r>
              <a:rPr lang="en-US" sz="1900" b="1" dirty="0">
                <a:solidFill>
                  <a:srgbClr val="31859B"/>
                </a:solidFill>
                <a:latin typeface="Calibri"/>
                <a:ea typeface="Calibri"/>
                <a:cs typeface="Calibri"/>
                <a:sym typeface="Calibri"/>
              </a:rPr>
              <a:t>Water sustainability is a critical issue </a:t>
            </a:r>
            <a:r>
              <a:rPr lang="en-US" sz="1700" dirty="0">
                <a:solidFill>
                  <a:srgbClr val="000000"/>
                </a:solidFill>
                <a:latin typeface="Calibri"/>
                <a:ea typeface="Calibri"/>
                <a:cs typeface="Calibri"/>
                <a:sym typeface="Calibri"/>
              </a:rPr>
              <a:t>in sustainable development and for the achievement of the SDGs.</a:t>
            </a:r>
          </a:p>
          <a:p>
            <a:pPr marL="271463" indent="-258763" algn="l" defTabSz="914400" rtl="0">
              <a:spcBef>
                <a:spcPts val="600"/>
              </a:spcBef>
              <a:buClr>
                <a:srgbClr val="31859B"/>
              </a:buClr>
              <a:buSzPct val="100000"/>
              <a:buFont typeface="Arial"/>
              <a:buChar char="•"/>
            </a:pPr>
            <a:r>
              <a:rPr lang="en-US" sz="1900" b="1" dirty="0">
                <a:solidFill>
                  <a:srgbClr val="31859B"/>
                </a:solidFill>
                <a:latin typeface="Calibri"/>
                <a:ea typeface="Calibri"/>
                <a:cs typeface="Calibri"/>
                <a:sym typeface="Calibri"/>
              </a:rPr>
              <a:t>Decision-making in water resources planning and management </a:t>
            </a:r>
            <a:r>
              <a:rPr lang="en-US" sz="1700" dirty="0">
                <a:solidFill>
                  <a:srgbClr val="000000"/>
                </a:solidFill>
                <a:latin typeface="Calibri"/>
                <a:ea typeface="Calibri"/>
                <a:cs typeface="Calibri"/>
                <a:sym typeface="Calibri"/>
              </a:rPr>
              <a:t>can be supported with the improved use of earth observation data and associated analytical tools and services.</a:t>
            </a:r>
          </a:p>
          <a:p>
            <a:pPr marL="271463" indent="-258763" algn="l" defTabSz="914400" rtl="0">
              <a:spcBef>
                <a:spcPts val="600"/>
              </a:spcBef>
              <a:buClr>
                <a:srgbClr val="31859B"/>
              </a:buClr>
              <a:buSzPct val="100000"/>
              <a:buFont typeface="Arial"/>
              <a:buChar char="•"/>
            </a:pPr>
            <a:r>
              <a:rPr lang="en-US" sz="1900" b="1" dirty="0">
                <a:solidFill>
                  <a:srgbClr val="31859B"/>
                </a:solidFill>
                <a:latin typeface="Calibri"/>
                <a:ea typeface="Calibri"/>
                <a:cs typeface="Calibri"/>
                <a:sym typeface="Calibri"/>
              </a:rPr>
              <a:t>Poor awareness and use of the available and evolving data </a:t>
            </a:r>
            <a:r>
              <a:rPr lang="en-US" sz="1700" dirty="0">
                <a:solidFill>
                  <a:srgbClr val="000000"/>
                </a:solidFill>
                <a:latin typeface="Calibri"/>
                <a:ea typeface="Calibri"/>
                <a:cs typeface="Calibri"/>
                <a:sym typeface="Calibri"/>
              </a:rPr>
              <a:t>(incl. from earth observation) </a:t>
            </a:r>
            <a:r>
              <a:rPr lang="en-US" sz="1900" b="1" dirty="0">
                <a:solidFill>
                  <a:srgbClr val="31859B"/>
                </a:solidFill>
                <a:latin typeface="Calibri"/>
                <a:ea typeface="Calibri"/>
                <a:cs typeface="Calibri"/>
                <a:sym typeface="Calibri"/>
              </a:rPr>
              <a:t>and analytical services </a:t>
            </a:r>
            <a:r>
              <a:rPr lang="en-US" sz="1700" dirty="0">
                <a:solidFill>
                  <a:srgbClr val="000000"/>
                </a:solidFill>
                <a:latin typeface="Calibri"/>
                <a:ea typeface="Calibri"/>
                <a:cs typeface="Calibri"/>
                <a:sym typeface="Calibri"/>
              </a:rPr>
              <a:t>especially in the developing world.</a:t>
            </a:r>
          </a:p>
          <a:p>
            <a:pPr marL="271463" indent="-258763" algn="l" defTabSz="914400" rtl="0">
              <a:spcBef>
                <a:spcPts val="600"/>
              </a:spcBef>
              <a:buClr>
                <a:srgbClr val="000000"/>
              </a:buClr>
              <a:buSzPct val="111764"/>
              <a:buFont typeface="Arial"/>
              <a:buChar char="•"/>
            </a:pPr>
            <a:r>
              <a:rPr lang="en-US" sz="1700" dirty="0">
                <a:solidFill>
                  <a:srgbClr val="000000"/>
                </a:solidFill>
                <a:latin typeface="Calibri"/>
                <a:ea typeface="Calibri"/>
                <a:cs typeface="Calibri"/>
                <a:sym typeface="Calibri"/>
              </a:rPr>
              <a:t>Strong need to improve </a:t>
            </a:r>
            <a:r>
              <a:rPr lang="en-US" sz="1900" b="1" dirty="0">
                <a:solidFill>
                  <a:srgbClr val="31859B"/>
                </a:solidFill>
                <a:latin typeface="Calibri"/>
                <a:ea typeface="Calibri"/>
                <a:cs typeface="Calibri"/>
                <a:sym typeface="Calibri"/>
              </a:rPr>
              <a:t>open, public-domain access </a:t>
            </a:r>
            <a:r>
              <a:rPr lang="en-US" sz="1700" dirty="0">
                <a:solidFill>
                  <a:srgbClr val="000000"/>
                </a:solidFill>
                <a:latin typeface="Calibri"/>
                <a:ea typeface="Calibri"/>
                <a:cs typeface="Calibri"/>
                <a:sym typeface="Calibri"/>
              </a:rPr>
              <a:t>to critical data and analytical services</a:t>
            </a:r>
          </a:p>
          <a:p>
            <a:pPr marL="271463" indent="-258763" algn="l" defTabSz="914400" rtl="0">
              <a:spcBef>
                <a:spcPts val="600"/>
              </a:spcBef>
              <a:buClr>
                <a:srgbClr val="31859B"/>
              </a:buClr>
              <a:buSzPct val="100000"/>
              <a:buFont typeface="Arial"/>
              <a:buChar char="•"/>
            </a:pPr>
            <a:r>
              <a:rPr lang="en-US" sz="1900" b="1" dirty="0">
                <a:solidFill>
                  <a:srgbClr val="31859B"/>
                </a:solidFill>
                <a:latin typeface="Calibri"/>
                <a:ea typeface="Calibri"/>
                <a:cs typeface="Calibri"/>
                <a:sym typeface="Calibri"/>
              </a:rPr>
              <a:t>Need for improved partnerships </a:t>
            </a:r>
            <a:r>
              <a:rPr lang="en-US" sz="1700" dirty="0">
                <a:solidFill>
                  <a:srgbClr val="000000"/>
                </a:solidFill>
                <a:latin typeface="Calibri"/>
                <a:ea typeface="Calibri"/>
                <a:cs typeface="Calibri"/>
                <a:sym typeface="Calibri"/>
              </a:rPr>
              <a:t>to </a:t>
            </a:r>
            <a:r>
              <a:rPr lang="en-US" sz="1700" dirty="0">
                <a:solidFill>
                  <a:srgbClr val="287289"/>
                </a:solidFill>
                <a:latin typeface="Calibri"/>
                <a:ea typeface="Calibri"/>
                <a:cs typeface="Calibri"/>
                <a:sym typeface="Calibri"/>
              </a:rPr>
              <a:t>improve</a:t>
            </a:r>
            <a:r>
              <a:rPr lang="en-US" sz="1700" dirty="0">
                <a:solidFill>
                  <a:srgbClr val="000000"/>
                </a:solidFill>
                <a:latin typeface="Calibri"/>
                <a:ea typeface="Calibri"/>
                <a:cs typeface="Calibri"/>
                <a:sym typeface="Calibri"/>
              </a:rPr>
              <a:t> quality of supply of services and connect to demand of end-users</a:t>
            </a:r>
            <a:r>
              <a:rPr lang="en-US" sz="1700" dirty="0" smtClean="0">
                <a:solidFill>
                  <a:srgbClr val="000000"/>
                </a:solidFill>
                <a:latin typeface="Calibri"/>
                <a:ea typeface="Calibri"/>
                <a:cs typeface="Calibri"/>
                <a:sym typeface="Calibri"/>
              </a:rPr>
              <a:t>.</a:t>
            </a:r>
          </a:p>
          <a:p>
            <a:pPr marL="271463" indent="-258763" algn="l" defTabSz="914400" rtl="0">
              <a:spcBef>
                <a:spcPts val="600"/>
              </a:spcBef>
              <a:buClr>
                <a:srgbClr val="31859B"/>
              </a:buClr>
              <a:buSzPct val="100000"/>
              <a:buFont typeface="Arial"/>
              <a:buChar char="•"/>
            </a:pPr>
            <a:r>
              <a:rPr lang="en-US" sz="1700" dirty="0">
                <a:solidFill>
                  <a:srgbClr val="000000"/>
                </a:solidFill>
                <a:latin typeface="Calibri"/>
                <a:cs typeface="Calibri"/>
                <a:sym typeface="Arial"/>
              </a:rPr>
              <a:t>GEOGLOWS can contribute to </a:t>
            </a:r>
            <a:r>
              <a:rPr lang="en-US" sz="1900" b="1" dirty="0">
                <a:solidFill>
                  <a:srgbClr val="287289"/>
                </a:solidFill>
                <a:latin typeface="Calibri"/>
                <a:cs typeface="Calibri"/>
                <a:sym typeface="Arial"/>
              </a:rPr>
              <a:t>modernized management of water resources to improve productivity and better manage climate </a:t>
            </a:r>
            <a:r>
              <a:rPr lang="en-US" sz="1900" b="1" dirty="0" smtClean="0">
                <a:solidFill>
                  <a:srgbClr val="287289"/>
                </a:solidFill>
                <a:latin typeface="Calibri"/>
                <a:cs typeface="Calibri"/>
                <a:sym typeface="Arial"/>
              </a:rPr>
              <a:t>risks</a:t>
            </a:r>
          </a:p>
          <a:p>
            <a:pPr marL="271463" indent="-258763" algn="l" defTabSz="914400" rtl="0">
              <a:spcBef>
                <a:spcPts val="600"/>
              </a:spcBef>
              <a:buClr>
                <a:srgbClr val="31859B"/>
              </a:buClr>
              <a:buSzPct val="100000"/>
              <a:buFont typeface="Arial"/>
              <a:buChar char="•"/>
            </a:pPr>
            <a:r>
              <a:rPr lang="en-US" sz="1700" dirty="0" smtClean="0">
                <a:solidFill>
                  <a:srgbClr val="000000"/>
                </a:solidFill>
                <a:latin typeface="Calibri"/>
                <a:cs typeface="Calibri"/>
                <a:sym typeface="Arial"/>
              </a:rPr>
              <a:t>The amount of satellite </a:t>
            </a:r>
            <a:r>
              <a:rPr lang="en-US" sz="1700" dirty="0">
                <a:solidFill>
                  <a:srgbClr val="000000"/>
                </a:solidFill>
                <a:latin typeface="Calibri"/>
                <a:cs typeface="Calibri"/>
                <a:sym typeface="Arial"/>
              </a:rPr>
              <a:t>based </a:t>
            </a:r>
            <a:r>
              <a:rPr lang="en-US" sz="1700" dirty="0" smtClean="0">
                <a:solidFill>
                  <a:srgbClr val="000000"/>
                </a:solidFill>
                <a:latin typeface="Calibri"/>
                <a:cs typeface="Calibri"/>
                <a:sym typeface="Arial"/>
              </a:rPr>
              <a:t>measurements are at </a:t>
            </a:r>
            <a:r>
              <a:rPr lang="en-US" sz="1700" dirty="0">
                <a:solidFill>
                  <a:srgbClr val="000000"/>
                </a:solidFill>
                <a:latin typeface="Calibri"/>
                <a:cs typeface="Calibri"/>
                <a:sym typeface="Arial"/>
              </a:rPr>
              <a:t>any </a:t>
            </a:r>
            <a:r>
              <a:rPr lang="en-US" sz="1700" dirty="0" smtClean="0">
                <a:solidFill>
                  <a:srgbClr val="000000"/>
                </a:solidFill>
                <a:latin typeface="Calibri"/>
                <a:cs typeface="Calibri"/>
                <a:sym typeface="Arial"/>
              </a:rPr>
              <a:t>time, greater than any other measurement. </a:t>
            </a:r>
            <a:r>
              <a:rPr lang="en-US" sz="1900" b="1" dirty="0" smtClean="0">
                <a:solidFill>
                  <a:srgbClr val="287289"/>
                </a:solidFill>
                <a:latin typeface="Calibri"/>
                <a:cs typeface="Calibri"/>
                <a:sym typeface="Arial"/>
              </a:rPr>
              <a:t>We need </a:t>
            </a:r>
            <a:r>
              <a:rPr lang="en-US" sz="1900" b="1" dirty="0">
                <a:solidFill>
                  <a:srgbClr val="287289"/>
                </a:solidFill>
                <a:latin typeface="Calibri"/>
                <a:cs typeface="Calibri"/>
                <a:sym typeface="Arial"/>
              </a:rPr>
              <a:t>to effectively use these data to contribute to water management</a:t>
            </a:r>
            <a:r>
              <a:rPr lang="en-US" sz="1900" b="1" dirty="0">
                <a:solidFill>
                  <a:srgbClr val="000000"/>
                </a:solidFill>
                <a:latin typeface="Calibri"/>
                <a:cs typeface="Calibri"/>
                <a:sym typeface="Arial"/>
              </a:rPr>
              <a:t>.</a:t>
            </a:r>
            <a:r>
              <a:rPr lang="en-US" sz="1700" b="1" dirty="0">
                <a:solidFill>
                  <a:srgbClr val="000000"/>
                </a:solidFill>
                <a:latin typeface="Calibri"/>
                <a:cs typeface="Calibri"/>
                <a:sym typeface="Arial"/>
              </a:rPr>
              <a:t> </a:t>
            </a:r>
          </a:p>
          <a:p>
            <a:pPr marL="271463" indent="-258763" algn="l" defTabSz="914400" rtl="0">
              <a:spcBef>
                <a:spcPts val="600"/>
              </a:spcBef>
              <a:buClr>
                <a:srgbClr val="31859B"/>
              </a:buClr>
              <a:buSzPct val="100000"/>
              <a:buFont typeface="Arial"/>
              <a:buChar char="•"/>
            </a:pPr>
            <a:endParaRPr lang="en-US" sz="1700" dirty="0">
              <a:solidFill>
                <a:srgbClr val="4472C4"/>
              </a:solidFill>
              <a:latin typeface="Calibri"/>
              <a:cs typeface="Calibri"/>
              <a:sym typeface="Arial"/>
            </a:endParaRPr>
          </a:p>
          <a:p>
            <a:pPr marL="271463" indent="-258763" algn="l" defTabSz="914400" rtl="0">
              <a:spcBef>
                <a:spcPts val="600"/>
              </a:spcBef>
              <a:buClr>
                <a:srgbClr val="31859B"/>
              </a:buClr>
              <a:buSzPct val="100000"/>
              <a:buFont typeface="Arial"/>
              <a:buChar char="•"/>
            </a:pPr>
            <a:endParaRPr lang="en-US" sz="1700" dirty="0">
              <a:solidFill>
                <a:srgbClr val="000000"/>
              </a:solidFill>
              <a:latin typeface="Calibri"/>
              <a:ea typeface="Calibri"/>
              <a:cs typeface="Calibri"/>
              <a:sym typeface="Calibri"/>
            </a:endParaRPr>
          </a:p>
          <a:p>
            <a:pPr marL="271463" indent="-258763" algn="l" defTabSz="914400" rtl="0">
              <a:spcBef>
                <a:spcPts val="600"/>
              </a:spcBef>
              <a:buClr>
                <a:srgbClr val="000000"/>
              </a:buClr>
              <a:buFont typeface="Arial"/>
              <a:buNone/>
            </a:pPr>
            <a:endParaRPr sz="1700" dirty="0">
              <a:solidFill>
                <a:srgbClr val="31859B"/>
              </a:solidFill>
              <a:latin typeface="Calibri"/>
              <a:ea typeface="Calibri"/>
              <a:cs typeface="Calibri"/>
              <a:sym typeface="Calibri"/>
            </a:endParaRPr>
          </a:p>
        </p:txBody>
      </p:sp>
      <p:sp>
        <p:nvSpPr>
          <p:cNvPr id="192" name="Shape 192"/>
          <p:cNvSpPr txBox="1"/>
          <p:nvPr/>
        </p:nvSpPr>
        <p:spPr>
          <a:xfrm>
            <a:off x="0" y="381148"/>
            <a:ext cx="9144000" cy="707886"/>
          </a:xfrm>
          <a:prstGeom prst="rect">
            <a:avLst/>
          </a:prstGeom>
          <a:noFill/>
          <a:ln>
            <a:noFill/>
          </a:ln>
        </p:spPr>
        <p:txBody>
          <a:bodyPr wrap="square" lIns="91425" tIns="45700" rIns="91425" bIns="45700" anchor="t" anchorCtr="0">
            <a:noAutofit/>
          </a:bodyPr>
          <a:lstStyle/>
          <a:p>
            <a:pPr algn="ctr" defTabSz="914400" rtl="0">
              <a:buSzPct val="25000"/>
            </a:pPr>
            <a:r>
              <a:rPr lang="en-US" sz="4000" b="1">
                <a:solidFill>
                  <a:srgbClr val="1D324B"/>
                </a:solidFill>
                <a:latin typeface="Calibri"/>
                <a:ea typeface="Calibri"/>
                <a:cs typeface="Calibri"/>
                <a:sym typeface="Calibri"/>
              </a:rPr>
              <a:t>Why GEOGLOWS?</a:t>
            </a:r>
          </a:p>
        </p:txBody>
      </p:sp>
      <p:pic>
        <p:nvPicPr>
          <p:cNvPr id="193" name="Shape 193" descr="Waterpicskarnataka 002"/>
          <p:cNvPicPr preferRelativeResize="0"/>
          <p:nvPr/>
        </p:nvPicPr>
        <p:blipFill rotWithShape="1">
          <a:blip r:embed="rId3">
            <a:alphaModFix/>
          </a:blip>
          <a:srcRect/>
          <a:stretch/>
        </p:blipFill>
        <p:spPr>
          <a:xfrm>
            <a:off x="6372200" y="4653135"/>
            <a:ext cx="1626500" cy="1535167"/>
          </a:xfrm>
          <a:prstGeom prst="rect">
            <a:avLst/>
          </a:prstGeom>
          <a:noFill/>
          <a:ln>
            <a:noFill/>
          </a:ln>
        </p:spPr>
      </p:pic>
      <p:pic>
        <p:nvPicPr>
          <p:cNvPr id="194" name="Shape 194"/>
          <p:cNvPicPr preferRelativeResize="0"/>
          <p:nvPr/>
        </p:nvPicPr>
        <p:blipFill rotWithShape="1">
          <a:blip r:embed="rId4">
            <a:alphaModFix/>
          </a:blip>
          <a:srcRect/>
          <a:stretch/>
        </p:blipFill>
        <p:spPr>
          <a:xfrm>
            <a:off x="7940481" y="4653136"/>
            <a:ext cx="1203519" cy="1544137"/>
          </a:xfrm>
          <a:prstGeom prst="rect">
            <a:avLst/>
          </a:prstGeom>
          <a:noFill/>
          <a:ln>
            <a:noFill/>
          </a:ln>
        </p:spPr>
      </p:pic>
      <p:pic>
        <p:nvPicPr>
          <p:cNvPr id="195" name="Shape 195" descr="DSCN1976"/>
          <p:cNvPicPr preferRelativeResize="0"/>
          <p:nvPr/>
        </p:nvPicPr>
        <p:blipFill rotWithShape="1">
          <a:blip r:embed="rId5">
            <a:alphaModFix/>
          </a:blip>
          <a:srcRect t="7008" b="43707"/>
          <a:stretch/>
        </p:blipFill>
        <p:spPr>
          <a:xfrm>
            <a:off x="6372200" y="1248750"/>
            <a:ext cx="2771800" cy="1188578"/>
          </a:xfrm>
          <a:prstGeom prst="rect">
            <a:avLst/>
          </a:prstGeom>
          <a:noFill/>
          <a:ln>
            <a:noFill/>
          </a:ln>
        </p:spPr>
      </p:pic>
      <p:pic>
        <p:nvPicPr>
          <p:cNvPr id="196" name="Shape 196"/>
          <p:cNvPicPr preferRelativeResize="0"/>
          <p:nvPr/>
        </p:nvPicPr>
        <p:blipFill rotWithShape="1">
          <a:blip r:embed="rId6">
            <a:alphaModFix/>
          </a:blip>
          <a:srcRect t="8973" b="9812"/>
          <a:stretch/>
        </p:blipFill>
        <p:spPr>
          <a:xfrm>
            <a:off x="6372200" y="2420888"/>
            <a:ext cx="2771800" cy="2251128"/>
          </a:xfrm>
          <a:prstGeom prst="rect">
            <a:avLst/>
          </a:prstGeom>
          <a:noFill/>
          <a:ln>
            <a:noFill/>
          </a:ln>
        </p:spPr>
      </p:pic>
      <p:sp>
        <p:nvSpPr>
          <p:cNvPr id="8" name="Slide Number Placeholder 1"/>
          <p:cNvSpPr>
            <a:spLocks noGrp="1"/>
          </p:cNvSpPr>
          <p:nvPr>
            <p:ph type="sldNum" sz="quarter" idx="4294967295"/>
          </p:nvPr>
        </p:nvSpPr>
        <p:spPr>
          <a:xfrm>
            <a:off x="8808308" y="6459897"/>
            <a:ext cx="304800" cy="187285"/>
          </a:xfrm>
          <a:prstGeom prst="roundRect">
            <a:avLst/>
          </a:prstGeom>
        </p:spPr>
        <p:txBody>
          <a:bodyPr/>
          <a:lstStyle/>
          <a:p>
            <a:r>
              <a:rPr lang="en-US" sz="1100" dirty="0" smtClean="0">
                <a:latin typeface="+mn-lt"/>
              </a:rPr>
              <a:t>8</a:t>
            </a:r>
            <a:endParaRPr lang="en-US" sz="1100" dirty="0">
              <a:latin typeface="+mn-lt"/>
            </a:endParaRPr>
          </a:p>
        </p:txBody>
      </p:sp>
    </p:spTree>
    <p:extLst>
      <p:ext uri="{BB962C8B-B14F-4D97-AF65-F5344CB8AC3E}">
        <p14:creationId xmlns:p14="http://schemas.microsoft.com/office/powerpoint/2010/main" val="38984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4"/>
                                        </p:tgtEl>
                                        <p:attrNameLst>
                                          <p:attrName>style.visibility</p:attrName>
                                        </p:attrNameLst>
                                      </p:cBhvr>
                                      <p:to>
                                        <p:strVal val="visible"/>
                                      </p:to>
                                    </p:set>
                                    <p:animEffect transition="in" filter="fade">
                                      <p:cBhvr>
                                        <p:cTn id="7" dur="500"/>
                                        <p:tgtEl>
                                          <p:spTgt spid="194"/>
                                        </p:tgtEl>
                                      </p:cBhvr>
                                    </p:animEffect>
                                  </p:childTnLst>
                                </p:cTn>
                              </p:par>
                              <p:par>
                                <p:cTn id="8" presetID="10" presetClass="entr" presetSubtype="0" fill="hold" nodeType="withEffect">
                                  <p:stCondLst>
                                    <p:cond delay="0"/>
                                  </p:stCondLst>
                                  <p:childTnLst>
                                    <p:set>
                                      <p:cBhvr>
                                        <p:cTn id="9" dur="1" fill="hold">
                                          <p:stCondLst>
                                            <p:cond delay="0"/>
                                          </p:stCondLst>
                                        </p:cTn>
                                        <p:tgtEl>
                                          <p:spTgt spid="193"/>
                                        </p:tgtEl>
                                        <p:attrNameLst>
                                          <p:attrName>style.visibility</p:attrName>
                                        </p:attrNameLst>
                                      </p:cBhvr>
                                      <p:to>
                                        <p:strVal val="visible"/>
                                      </p:to>
                                    </p:set>
                                    <p:animEffect transition="in" filter="fade">
                                      <p:cBhvr>
                                        <p:cTn id="10"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21</a:t>
            </a:fld>
            <a:endParaRPr lang="uk-UA" dirty="0"/>
          </a:p>
        </p:txBody>
      </p:sp>
      <p:sp>
        <p:nvSpPr>
          <p:cNvPr id="8" name="Content Placeholder 2">
            <a:extLst>
              <a:ext uri="{FF2B5EF4-FFF2-40B4-BE49-F238E27FC236}">
                <a16:creationId xmlns:a16="http://schemas.microsoft.com/office/drawing/2014/main" xmlns="" id="{967BE119-A4BB-4970-9198-CB8953977243}"/>
              </a:ext>
            </a:extLst>
          </p:cNvPr>
          <p:cNvSpPr txBox="1">
            <a:spLocks/>
          </p:cNvSpPr>
          <p:nvPr/>
        </p:nvSpPr>
        <p:spPr>
          <a:xfrm>
            <a:off x="213258" y="838200"/>
            <a:ext cx="6797142" cy="2438400"/>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a:endParaRPr lang="en-US" dirty="0"/>
          </a:p>
          <a:p>
            <a:pPr marL="0" indent="0" defTabSz="914400">
              <a:buNone/>
            </a:pPr>
            <a:r>
              <a:rPr lang="en-US" b="1" dirty="0"/>
              <a:t>Current Activities </a:t>
            </a:r>
          </a:p>
          <a:p>
            <a:pPr defTabSz="914400"/>
            <a:r>
              <a:rPr lang="en-US" dirty="0"/>
              <a:t>Blue Planet is continuing to support to 4M project with UNDP Barbados and the OECS and IOCARIBE-GOOS</a:t>
            </a:r>
          </a:p>
          <a:p>
            <a:pPr lvl="1" defTabSz="914400">
              <a:buFont typeface="Arial" panose="020B0604020202020204" pitchFamily="34" charset="0"/>
              <a:buChar char="•"/>
            </a:pPr>
            <a:r>
              <a:rPr lang="en-US" dirty="0"/>
              <a:t>The initial focus of the 4M project will be:</a:t>
            </a:r>
          </a:p>
          <a:p>
            <a:pPr lvl="2" defTabSz="914400">
              <a:buFont typeface="Arial" panose="020B0604020202020204" pitchFamily="34" charset="0"/>
              <a:buChar char="•"/>
            </a:pPr>
            <a:r>
              <a:rPr lang="en-US" dirty="0"/>
              <a:t>Service for detection and monitoring of pollution occurrences at sea &amp;</a:t>
            </a:r>
          </a:p>
          <a:p>
            <a:pPr lvl="2" defTabSz="914400">
              <a:buFont typeface="Arial" panose="020B0604020202020204" pitchFamily="34" charset="0"/>
              <a:buChar char="•"/>
            </a:pPr>
            <a:r>
              <a:rPr lang="en-US" dirty="0"/>
              <a:t>Service for detection, monitoring and forecasting of </a:t>
            </a:r>
            <a:r>
              <a:rPr lang="en-US" dirty="0" err="1"/>
              <a:t>sargassum</a:t>
            </a:r>
            <a:r>
              <a:rPr lang="en-US" dirty="0"/>
              <a:t> </a:t>
            </a:r>
          </a:p>
          <a:p>
            <a:pPr defTabSz="914400">
              <a:buFont typeface="Arial" panose="020B0604020202020204" pitchFamily="34" charset="0"/>
              <a:buChar char="•"/>
            </a:pPr>
            <a:r>
              <a:rPr lang="en-US" dirty="0"/>
              <a:t>Blue Planet is continuing engagement with symposium participants on potential projects </a:t>
            </a:r>
          </a:p>
          <a:p>
            <a:pPr defTabSz="914400">
              <a:buFont typeface="Arial" panose="020B0604020202020204" pitchFamily="34" charset="0"/>
              <a:buChar char="•"/>
            </a:pPr>
            <a:r>
              <a:rPr lang="en-US" dirty="0"/>
              <a:t>Blue Planet is working to develop a communications and engagement strategy</a:t>
            </a:r>
          </a:p>
          <a:p>
            <a:pPr defTabSz="914400"/>
            <a:endParaRPr lang="en-US" dirty="0"/>
          </a:p>
        </p:txBody>
      </p:sp>
      <p:pic>
        <p:nvPicPr>
          <p:cNvPr id="9" name="Picture 2">
            <a:extLst>
              <a:ext uri="{FF2B5EF4-FFF2-40B4-BE49-F238E27FC236}">
                <a16:creationId xmlns:a16="http://schemas.microsoft.com/office/drawing/2014/main" xmlns="" id="{72565D94-4D2E-432B-88E2-61F3F6E76A0C}"/>
              </a:ext>
            </a:extLst>
          </p:cNvPr>
          <p:cNvPicPr>
            <a:picLocks noChangeAspect="1" noChangeArrowheads="1"/>
          </p:cNvPicPr>
          <p:nvPr/>
        </p:nvPicPr>
        <p:blipFill>
          <a:blip r:embed="rId3" cstate="print"/>
          <a:srcRect/>
          <a:stretch>
            <a:fillRect/>
          </a:stretch>
        </p:blipFill>
        <p:spPr bwMode="auto">
          <a:xfrm>
            <a:off x="6908801" y="1166751"/>
            <a:ext cx="2222290" cy="5325489"/>
          </a:xfrm>
          <a:prstGeom prst="rect">
            <a:avLst/>
          </a:prstGeom>
          <a:noFill/>
          <a:ln w="9525">
            <a:noFill/>
            <a:miter lim="800000"/>
            <a:headEnd/>
            <a:tailEnd/>
          </a:ln>
        </p:spPr>
      </p:pic>
      <p:sp>
        <p:nvSpPr>
          <p:cNvPr id="7" name="Title 3"/>
          <p:cNvSpPr txBox="1">
            <a:spLocks/>
          </p:cNvSpPr>
          <p:nvPr/>
        </p:nvSpPr>
        <p:spPr>
          <a:xfrm>
            <a:off x="1981200" y="304800"/>
            <a:ext cx="6534150" cy="625475"/>
          </a:xfrm>
          <a:prstGeom prst="rect">
            <a:avLst/>
          </a:prstGeom>
        </p:spPr>
        <p:txBody>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defTabSz="914400"/>
            <a:r>
              <a:rPr lang="en-US" sz="2400" b="1" dirty="0" smtClean="0">
                <a:solidFill>
                  <a:schemeClr val="bg1"/>
                </a:solidFill>
                <a:latin typeface="+mn-lt"/>
              </a:rPr>
              <a:t>GEO Blue Planet Initiative </a:t>
            </a:r>
            <a:endParaRPr lang="en-US" sz="2400" dirty="0">
              <a:solidFill>
                <a:schemeClr val="bg1"/>
              </a:solidFill>
              <a:latin typeface="+mn-lt"/>
            </a:endParaRPr>
          </a:p>
        </p:txBody>
      </p:sp>
    </p:spTree>
    <p:extLst>
      <p:ext uri="{BB962C8B-B14F-4D97-AF65-F5344CB8AC3E}">
        <p14:creationId xmlns:p14="http://schemas.microsoft.com/office/powerpoint/2010/main" val="3960026915"/>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pPr defTabSz="914400"/>
            <a:fld id="{86CB4B4D-7CA3-9044-876B-883B54F8677D}" type="slidenum">
              <a:rPr lang="uk-UA" smtClean="0"/>
              <a:pPr defTabSz="914400"/>
              <a:t>22</a:t>
            </a:fld>
            <a:endParaRPr lang="uk-UA" dirty="0"/>
          </a:p>
        </p:txBody>
      </p:sp>
      <p:sp>
        <p:nvSpPr>
          <p:cNvPr id="8" name="Content Placeholder 2">
            <a:extLst>
              <a:ext uri="{FF2B5EF4-FFF2-40B4-BE49-F238E27FC236}">
                <a16:creationId xmlns:a16="http://schemas.microsoft.com/office/drawing/2014/main" xmlns="" id="{967BE119-A4BB-4970-9198-CB8953977243}"/>
              </a:ext>
            </a:extLst>
          </p:cNvPr>
          <p:cNvSpPr txBox="1">
            <a:spLocks/>
          </p:cNvSpPr>
          <p:nvPr/>
        </p:nvSpPr>
        <p:spPr>
          <a:xfrm>
            <a:off x="213258" y="838200"/>
            <a:ext cx="8702142" cy="2438400"/>
          </a:xfrm>
          <a:prstGeom prst="rect">
            <a:avLst/>
          </a:prstGeom>
        </p:spPr>
        <p:txBody>
          <a:bodyPr/>
          <a:lstStyle>
            <a:lvl1pPr marL="3429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1pPr>
            <a:lvl2pPr marL="768927" indent="-311727">
              <a:spcBef>
                <a:spcPts val="500"/>
              </a:spcBef>
              <a:buSzPct val="100000"/>
              <a:buFont typeface="Courier New" panose="02070309020205020404" pitchFamily="49" charset="0"/>
              <a:buChar char="o"/>
              <a:defRPr sz="2000">
                <a:solidFill>
                  <a:srgbClr val="002569"/>
                </a:solidFill>
                <a:latin typeface="+mj-lt"/>
                <a:ea typeface="Arial Bold"/>
                <a:cs typeface="Arial" panose="020B0604020202020204" pitchFamily="34" charset="0"/>
                <a:sym typeface="Arial Bold"/>
              </a:defRPr>
            </a:lvl2pPr>
            <a:lvl3pPr marL="1188719" indent="-274319">
              <a:spcBef>
                <a:spcPts val="500"/>
              </a:spcBef>
              <a:buSzPct val="100000"/>
              <a:buFont typeface="Wingdings" panose="05000000000000000000" pitchFamily="2" charset="2"/>
              <a:buChar char="§"/>
              <a:defRPr sz="2000">
                <a:solidFill>
                  <a:srgbClr val="002569"/>
                </a:solidFill>
                <a:latin typeface="+mj-lt"/>
                <a:ea typeface="Arial Bold"/>
                <a:cs typeface="Arial" panose="020B0604020202020204" pitchFamily="34" charset="0"/>
                <a:sym typeface="Arial Bold"/>
              </a:defRPr>
            </a:lvl3pPr>
            <a:lvl4pPr marL="1676400" indent="-3048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4pPr>
            <a:lvl5pPr marL="2171700" indent="-342900">
              <a:spcBef>
                <a:spcPts val="500"/>
              </a:spcBef>
              <a:buSzPct val="100000"/>
              <a:buFont typeface="Arial"/>
              <a:buChar char="•"/>
              <a:defRPr sz="2000">
                <a:solidFill>
                  <a:srgbClr val="002569"/>
                </a:solidFill>
                <a:latin typeface="+mj-lt"/>
                <a:ea typeface="Arial Bold"/>
                <a:cs typeface="Arial" panose="020B0604020202020204" pitchFamily="34" charset="0"/>
                <a:sym typeface="Arial Bold"/>
              </a:defRPr>
            </a:lvl5pPr>
            <a:lvl6pPr indent="2286000">
              <a:spcBef>
                <a:spcPts val="500"/>
              </a:spcBef>
              <a:buFont typeface="Arial"/>
              <a:defRPr sz="2400">
                <a:solidFill>
                  <a:srgbClr val="002569"/>
                </a:solidFill>
                <a:latin typeface="Arial Bold"/>
                <a:ea typeface="Arial Bold"/>
                <a:cs typeface="Arial Bold"/>
                <a:sym typeface="Arial Bold"/>
              </a:defRPr>
            </a:lvl6pPr>
            <a:lvl7pPr indent="2743200">
              <a:spcBef>
                <a:spcPts val="500"/>
              </a:spcBef>
              <a:buFont typeface="Arial"/>
              <a:defRPr sz="2400">
                <a:solidFill>
                  <a:srgbClr val="002569"/>
                </a:solidFill>
                <a:latin typeface="Arial Bold"/>
                <a:ea typeface="Arial Bold"/>
                <a:cs typeface="Arial Bold"/>
                <a:sym typeface="Arial Bold"/>
              </a:defRPr>
            </a:lvl7pPr>
            <a:lvl8pPr indent="3200400">
              <a:spcBef>
                <a:spcPts val="500"/>
              </a:spcBef>
              <a:buFont typeface="Arial"/>
              <a:defRPr sz="2400">
                <a:solidFill>
                  <a:srgbClr val="002569"/>
                </a:solidFill>
                <a:latin typeface="Arial Bold"/>
                <a:ea typeface="Arial Bold"/>
                <a:cs typeface="Arial Bold"/>
                <a:sym typeface="Arial Bold"/>
              </a:defRPr>
            </a:lvl8pPr>
            <a:lvl9pPr indent="3657600">
              <a:spcBef>
                <a:spcPts val="500"/>
              </a:spcBef>
              <a:buFont typeface="Arial"/>
              <a:defRPr sz="2400">
                <a:solidFill>
                  <a:srgbClr val="002569"/>
                </a:solidFill>
                <a:latin typeface="Arial Bold"/>
                <a:ea typeface="Arial Bold"/>
                <a:cs typeface="Arial Bold"/>
                <a:sym typeface="Arial Bold"/>
              </a:defRPr>
            </a:lvl9pPr>
          </a:lstStyle>
          <a:p>
            <a:pPr defTabSz="914400"/>
            <a:endParaRPr lang="en-US" dirty="0"/>
          </a:p>
          <a:p>
            <a:pPr marL="0" indent="0" defTabSz="914400">
              <a:buNone/>
            </a:pPr>
            <a:r>
              <a:rPr lang="en-US" b="1" dirty="0"/>
              <a:t>Future 2017 – 2019 Activities </a:t>
            </a:r>
          </a:p>
          <a:p>
            <a:pPr defTabSz="914400"/>
            <a:r>
              <a:rPr lang="en-US" dirty="0"/>
              <a:t>Build the user engagement working group and inventory previous and current user engagement activities in the ocean and coastal observation community </a:t>
            </a:r>
          </a:p>
          <a:p>
            <a:pPr defTabSz="914400"/>
            <a:r>
              <a:rPr lang="en-US" dirty="0"/>
              <a:t>Build additional working groups on data integration and informatics, capacity building and advocacy and information services </a:t>
            </a:r>
          </a:p>
          <a:p>
            <a:pPr defTabSz="914400"/>
            <a:r>
              <a:rPr lang="en-US" dirty="0"/>
              <a:t>Secure funding for implementation of 4M</a:t>
            </a:r>
          </a:p>
          <a:p>
            <a:pPr defTabSz="914400"/>
            <a:r>
              <a:rPr lang="en-US" dirty="0"/>
              <a:t>Secure funding for additional SDG workshops in other regions</a:t>
            </a:r>
          </a:p>
          <a:p>
            <a:pPr defTabSz="914400"/>
            <a:r>
              <a:rPr lang="en-US" dirty="0"/>
              <a:t>Identify </a:t>
            </a:r>
          </a:p>
          <a:p>
            <a:r>
              <a:rPr lang="en-US" dirty="0"/>
              <a:t>Identify and begin work on additional prototype/pilot projects </a:t>
            </a:r>
          </a:p>
          <a:p>
            <a:pPr defTabSz="914400"/>
            <a:r>
              <a:rPr lang="en-US" dirty="0"/>
              <a:t>Advocate for sustained ocean and coastal observations </a:t>
            </a:r>
          </a:p>
          <a:p>
            <a:pPr defTabSz="914400"/>
            <a:endParaRPr lang="en-US" dirty="0"/>
          </a:p>
          <a:p>
            <a:pPr defTabSz="914400"/>
            <a:endParaRPr lang="en-US" dirty="0"/>
          </a:p>
          <a:p>
            <a:pPr defTabSz="914400"/>
            <a:endParaRPr lang="en-US" dirty="0"/>
          </a:p>
        </p:txBody>
      </p:sp>
      <p:pic>
        <p:nvPicPr>
          <p:cNvPr id="6" name="Picture 5" descr="Blue Planet Geo logo.png">
            <a:extLst>
              <a:ext uri="{FF2B5EF4-FFF2-40B4-BE49-F238E27FC236}">
                <a16:creationId xmlns:a16="http://schemas.microsoft.com/office/drawing/2014/main" xmlns="" id="{A903DFB8-6275-47A0-A3A3-49AAE0DF4353}"/>
              </a:ext>
            </a:extLst>
          </p:cNvPr>
          <p:cNvPicPr>
            <a:picLocks noChangeAspect="1"/>
          </p:cNvPicPr>
          <p:nvPr/>
        </p:nvPicPr>
        <p:blipFill>
          <a:blip r:embed="rId3" cstate="print"/>
          <a:stretch>
            <a:fillRect/>
          </a:stretch>
        </p:blipFill>
        <p:spPr>
          <a:xfrm>
            <a:off x="3276600" y="5200991"/>
            <a:ext cx="2750244" cy="1512846"/>
          </a:xfrm>
          <a:prstGeom prst="rect">
            <a:avLst/>
          </a:prstGeom>
        </p:spPr>
      </p:pic>
      <p:sp>
        <p:nvSpPr>
          <p:cNvPr id="7" name="Title 3"/>
          <p:cNvSpPr txBox="1">
            <a:spLocks/>
          </p:cNvSpPr>
          <p:nvPr/>
        </p:nvSpPr>
        <p:spPr>
          <a:xfrm>
            <a:off x="1981200" y="304800"/>
            <a:ext cx="6534150" cy="625475"/>
          </a:xfrm>
          <a:prstGeom prst="rect">
            <a:avLst/>
          </a:prstGeom>
        </p:spPr>
        <p:txBody>
          <a:bodyPr/>
          <a:lstStyle>
            <a:lvl1pPr algn="r">
              <a:defRPr sz="3200">
                <a:solidFill>
                  <a:srgbClr val="FFFFFF"/>
                </a:solidFill>
                <a:latin typeface="Arial Bold"/>
                <a:ea typeface="Arial Bold"/>
                <a:cs typeface="Arial Bold"/>
                <a:sym typeface="Arial Bold"/>
              </a:defRPr>
            </a:lvl1pPr>
            <a:lvl2pPr algn="r">
              <a:defRPr sz="3200">
                <a:solidFill>
                  <a:srgbClr val="FFFFFF"/>
                </a:solidFill>
                <a:latin typeface="Arial Bold"/>
                <a:ea typeface="Arial Bold"/>
                <a:cs typeface="Arial Bold"/>
                <a:sym typeface="Arial Bold"/>
              </a:defRPr>
            </a:lvl2pPr>
            <a:lvl3pPr algn="r">
              <a:defRPr sz="3200">
                <a:solidFill>
                  <a:srgbClr val="FFFFFF"/>
                </a:solidFill>
                <a:latin typeface="Arial Bold"/>
                <a:ea typeface="Arial Bold"/>
                <a:cs typeface="Arial Bold"/>
                <a:sym typeface="Arial Bold"/>
              </a:defRPr>
            </a:lvl3pPr>
            <a:lvl4pPr algn="r">
              <a:defRPr sz="3200">
                <a:solidFill>
                  <a:srgbClr val="FFFFFF"/>
                </a:solidFill>
                <a:latin typeface="Arial Bold"/>
                <a:ea typeface="Arial Bold"/>
                <a:cs typeface="Arial Bold"/>
                <a:sym typeface="Arial Bold"/>
              </a:defRPr>
            </a:lvl4pPr>
            <a:lvl5pPr algn="r">
              <a:defRPr sz="3200">
                <a:solidFill>
                  <a:srgbClr val="FFFFFF"/>
                </a:solidFill>
                <a:latin typeface="Arial Bold"/>
                <a:ea typeface="Arial Bold"/>
                <a:cs typeface="Arial Bold"/>
                <a:sym typeface="Arial Bold"/>
              </a:defRPr>
            </a:lvl5pPr>
            <a:lvl6pPr indent="457200" algn="r">
              <a:defRPr sz="3200">
                <a:solidFill>
                  <a:srgbClr val="FFFFFF"/>
                </a:solidFill>
                <a:latin typeface="Arial Bold"/>
                <a:ea typeface="Arial Bold"/>
                <a:cs typeface="Arial Bold"/>
                <a:sym typeface="Arial Bold"/>
              </a:defRPr>
            </a:lvl6pPr>
            <a:lvl7pPr indent="914400" algn="r">
              <a:defRPr sz="3200">
                <a:solidFill>
                  <a:srgbClr val="FFFFFF"/>
                </a:solidFill>
                <a:latin typeface="Arial Bold"/>
                <a:ea typeface="Arial Bold"/>
                <a:cs typeface="Arial Bold"/>
                <a:sym typeface="Arial Bold"/>
              </a:defRPr>
            </a:lvl7pPr>
            <a:lvl8pPr indent="1371600" algn="r">
              <a:defRPr sz="3200">
                <a:solidFill>
                  <a:srgbClr val="FFFFFF"/>
                </a:solidFill>
                <a:latin typeface="Arial Bold"/>
                <a:ea typeface="Arial Bold"/>
                <a:cs typeface="Arial Bold"/>
                <a:sym typeface="Arial Bold"/>
              </a:defRPr>
            </a:lvl8pPr>
            <a:lvl9pPr indent="1828800" algn="r">
              <a:defRPr sz="3200">
                <a:solidFill>
                  <a:srgbClr val="FFFFFF"/>
                </a:solidFill>
                <a:latin typeface="Arial Bold"/>
                <a:ea typeface="Arial Bold"/>
                <a:cs typeface="Arial Bold"/>
                <a:sym typeface="Arial Bold"/>
              </a:defRPr>
            </a:lvl9pPr>
          </a:lstStyle>
          <a:p>
            <a:pPr algn="l" defTabSz="914400"/>
            <a:r>
              <a:rPr lang="en-US" sz="2400" b="1" dirty="0" smtClean="0">
                <a:solidFill>
                  <a:schemeClr val="bg1"/>
                </a:solidFill>
                <a:latin typeface="+mn-lt"/>
              </a:rPr>
              <a:t>GEO Blue Planet Initiative </a:t>
            </a:r>
            <a:endParaRPr lang="en-US" sz="2400" dirty="0">
              <a:solidFill>
                <a:schemeClr val="bg1"/>
              </a:solidFill>
              <a:latin typeface="+mn-lt"/>
            </a:endParaRPr>
          </a:p>
        </p:txBody>
      </p:sp>
    </p:spTree>
    <p:extLst>
      <p:ext uri="{BB962C8B-B14F-4D97-AF65-F5344CB8AC3E}">
        <p14:creationId xmlns:p14="http://schemas.microsoft.com/office/powerpoint/2010/main" val="4179020547"/>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65A4C642-086D-43E2-BEB5-56C5380C5CC1}" type="slidenum">
              <a:rPr lang="en-US" smtClean="0"/>
              <a:t>3</a:t>
            </a:fld>
            <a:endParaRPr lang="en-US" dirty="0"/>
          </a:p>
        </p:txBody>
      </p:sp>
      <p:sp>
        <p:nvSpPr>
          <p:cNvPr id="5" name="Content Placeholder 4"/>
          <p:cNvSpPr>
            <a:spLocks noGrp="1"/>
          </p:cNvSpPr>
          <p:nvPr>
            <p:ph sz="quarter" idx="11"/>
          </p:nvPr>
        </p:nvSpPr>
        <p:spPr>
          <a:xfrm>
            <a:off x="2057400" y="143353"/>
            <a:ext cx="4953000" cy="837985"/>
          </a:xfrm>
        </p:spPr>
        <p:txBody>
          <a:bodyPr/>
          <a:lstStyle/>
          <a:p>
            <a:r>
              <a:rPr lang="en-US" b="1" dirty="0" smtClean="0"/>
              <a:t>Water is of Interest to Many</a:t>
            </a:r>
            <a:endParaRPr lang="en-US" b="1" dirty="0"/>
          </a:p>
        </p:txBody>
      </p:sp>
      <p:pic>
        <p:nvPicPr>
          <p:cNvPr id="1028" name="Picture 4" descr="GOOS banner. "/>
          <p:cNvPicPr>
            <a:picLocks noChangeAspect="1" noChangeArrowheads="1"/>
          </p:cNvPicPr>
          <p:nvPr/>
        </p:nvPicPr>
        <p:blipFill rotWithShape="1">
          <a:blip r:embed="rId3">
            <a:extLst>
              <a:ext uri="{28A0092B-C50C-407E-A947-70E740481C1C}">
                <a14:useLocalDpi xmlns:a14="http://schemas.microsoft.com/office/drawing/2010/main" val="0"/>
              </a:ext>
            </a:extLst>
          </a:blip>
          <a:srcRect l="13427" t="33746" r="40636"/>
          <a:stretch/>
        </p:blipFill>
        <p:spPr bwMode="auto">
          <a:xfrm>
            <a:off x="4572000" y="5029200"/>
            <a:ext cx="4505325" cy="8750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orld Meteorological Organization"/>
          <p:cNvPicPr>
            <a:picLocks noChangeAspect="1" noChangeArrowheads="1"/>
          </p:cNvPicPr>
          <p:nvPr/>
        </p:nvPicPr>
        <p:blipFill rotWithShape="1">
          <a:blip r:embed="rId4">
            <a:extLst>
              <a:ext uri="{28A0092B-C50C-407E-A947-70E740481C1C}">
                <a14:useLocalDpi xmlns:a14="http://schemas.microsoft.com/office/drawing/2010/main" val="0"/>
              </a:ext>
            </a:extLst>
          </a:blip>
          <a:srcRect r="74263"/>
          <a:stretch/>
        </p:blipFill>
        <p:spPr bwMode="auto">
          <a:xfrm>
            <a:off x="156429" y="5213201"/>
            <a:ext cx="2743200" cy="13525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NTERNAL.WMO.INT\UserData\Redirected\vaellen\Desktop\GEO Communications Toolkit\Slide Deck\Build your own presentation - individual slides\5. Priority Areas\slide1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175" t="52182" r="68711" b="29320"/>
          <a:stretch/>
        </p:blipFill>
        <p:spPr bwMode="auto">
          <a:xfrm>
            <a:off x="2344975" y="1210961"/>
            <a:ext cx="2360137" cy="191323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 SDGs 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8276" y="1222489"/>
            <a:ext cx="1860550" cy="185183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SDG 14 lead UNE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6999" y="3505200"/>
            <a:ext cx="1362553" cy="1362553"/>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4" descr="Image result for UNEP"/>
          <p:cNvSpPr>
            <a:spLocks noChangeAspect="1" noChangeArrowheads="1"/>
          </p:cNvSpPr>
          <p:nvPr/>
        </p:nvSpPr>
        <p:spPr bwMode="auto">
          <a:xfrm>
            <a:off x="-762001" y="2235843"/>
            <a:ext cx="2099613" cy="20996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20" descr="Image result for UNEP"/>
          <p:cNvSpPr>
            <a:spLocks noChangeAspect="1" noChangeArrowheads="1"/>
          </p:cNvSpPr>
          <p:nvPr/>
        </p:nvSpPr>
        <p:spPr bwMode="auto">
          <a:xfrm>
            <a:off x="307975" y="-762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6429" y="3176198"/>
            <a:ext cx="1872587" cy="1872587"/>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15685" y="3341744"/>
            <a:ext cx="2905125" cy="1571625"/>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98045" y="3505200"/>
            <a:ext cx="1342822" cy="1336854"/>
          </a:xfrm>
          <a:prstGeom prst="rect">
            <a:avLst/>
          </a:prstGeom>
        </p:spPr>
      </p:pic>
      <p:pic>
        <p:nvPicPr>
          <p:cNvPr id="16" name="Picture 15"/>
          <p:cNvPicPr>
            <a:picLocks noChangeAspect="1"/>
          </p:cNvPicPr>
          <p:nvPr/>
        </p:nvPicPr>
        <p:blipFill rotWithShape="1">
          <a:blip r:embed="rId11">
            <a:extLst>
              <a:ext uri="{28A0092B-C50C-407E-A947-70E740481C1C}">
                <a14:useLocalDpi xmlns:a14="http://schemas.microsoft.com/office/drawing/2010/main" val="0"/>
              </a:ext>
            </a:extLst>
          </a:blip>
          <a:srcRect l="16661" t="14485" r="15783" b="14404"/>
          <a:stretch/>
        </p:blipFill>
        <p:spPr>
          <a:xfrm>
            <a:off x="3180024" y="5213200"/>
            <a:ext cx="1319912" cy="1389381"/>
          </a:xfrm>
          <a:prstGeom prst="rect">
            <a:avLst/>
          </a:prstGeom>
        </p:spPr>
      </p:pic>
      <p:pic>
        <p:nvPicPr>
          <p:cNvPr id="17" name="Picture 3"/>
          <p:cNvPicPr>
            <a:picLocks noChangeAspect="1" noChangeArrowheads="1"/>
          </p:cNvPicPr>
          <p:nvPr/>
        </p:nvPicPr>
        <p:blipFill rotWithShape="1">
          <a:blip r:embed="rId12">
            <a:extLst>
              <a:ext uri="{28A0092B-C50C-407E-A947-70E740481C1C}">
                <a14:useLocalDpi xmlns:a14="http://schemas.microsoft.com/office/drawing/2010/main" val="0"/>
              </a:ext>
            </a:extLst>
          </a:blip>
          <a:srcRect l="20000" r="60000"/>
          <a:stretch/>
        </p:blipFill>
        <p:spPr bwMode="auto">
          <a:xfrm>
            <a:off x="7086600" y="1575118"/>
            <a:ext cx="1828800"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rotWithShape="1">
          <a:blip r:embed="rId13">
            <a:extLst>
              <a:ext uri="{28A0092B-C50C-407E-A947-70E740481C1C}">
                <a14:useLocalDpi xmlns:a14="http://schemas.microsoft.com/office/drawing/2010/main" val="0"/>
              </a:ext>
            </a:extLst>
          </a:blip>
          <a:srcRect l="11967" t="8005" r="23770" b="56299"/>
          <a:stretch/>
        </p:blipFill>
        <p:spPr>
          <a:xfrm>
            <a:off x="63177" y="1748669"/>
            <a:ext cx="2196353" cy="762000"/>
          </a:xfrm>
          <a:prstGeom prst="rect">
            <a:avLst/>
          </a:prstGeom>
        </p:spPr>
      </p:pic>
      <p:pic>
        <p:nvPicPr>
          <p:cNvPr id="4" name="Picture 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705112" y="6094658"/>
            <a:ext cx="2068711" cy="471093"/>
          </a:xfrm>
          <a:prstGeom prst="rect">
            <a:avLst/>
          </a:prstGeom>
        </p:spPr>
      </p:pic>
      <p:pic>
        <p:nvPicPr>
          <p:cNvPr id="7"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862280" y="5996180"/>
            <a:ext cx="2175040" cy="668048"/>
          </a:xfrm>
          <a:prstGeom prst="rect">
            <a:avLst/>
          </a:prstGeom>
        </p:spPr>
      </p:pic>
    </p:spTree>
    <p:extLst>
      <p:ext uri="{BB962C8B-B14F-4D97-AF65-F5344CB8AC3E}">
        <p14:creationId xmlns:p14="http://schemas.microsoft.com/office/powerpoint/2010/main" val="2706478598"/>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65A4C642-086D-43E2-BEB5-56C5380C5CC1}" type="slidenum">
              <a:rPr lang="en-US" smtClean="0"/>
              <a:t>4</a:t>
            </a:fld>
            <a:endParaRPr lang="en-US" dirty="0"/>
          </a:p>
        </p:txBody>
      </p:sp>
      <p:sp>
        <p:nvSpPr>
          <p:cNvPr id="14" name="Content Placeholder 13"/>
          <p:cNvSpPr>
            <a:spLocks noGrp="1"/>
          </p:cNvSpPr>
          <p:nvPr>
            <p:ph sz="quarter" idx="11"/>
          </p:nvPr>
        </p:nvSpPr>
        <p:spPr/>
        <p:txBody>
          <a:bodyPr/>
          <a:lstStyle/>
          <a:p>
            <a:r>
              <a:rPr lang="en-US" b="1" dirty="0" smtClean="0"/>
              <a:t>IGOS Water Theme Reports</a:t>
            </a:r>
            <a:endParaRPr lang="en-US" b="1" dirty="0"/>
          </a:p>
        </p:txBody>
      </p:sp>
      <p:pic>
        <p:nvPicPr>
          <p:cNvPr id="3" name="Picture 2"/>
          <p:cNvPicPr>
            <a:picLocks noChangeAspect="1"/>
          </p:cNvPicPr>
          <p:nvPr/>
        </p:nvPicPr>
        <p:blipFill rotWithShape="1">
          <a:blip r:embed="rId3"/>
          <a:srcRect l="18932" t="9999" r="67891" b="30584"/>
          <a:stretch/>
        </p:blipFill>
        <p:spPr>
          <a:xfrm>
            <a:off x="7004228" y="2332298"/>
            <a:ext cx="1838632" cy="2590800"/>
          </a:xfrm>
          <a:prstGeom prst="rect">
            <a:avLst/>
          </a:prstGeom>
        </p:spPr>
      </p:pic>
      <p:pic>
        <p:nvPicPr>
          <p:cNvPr id="4" name="Picture 3"/>
          <p:cNvPicPr>
            <a:picLocks noChangeAspect="1"/>
          </p:cNvPicPr>
          <p:nvPr/>
        </p:nvPicPr>
        <p:blipFill rotWithShape="1">
          <a:blip r:embed="rId4"/>
          <a:srcRect l="2802" t="6666" r="4710"/>
          <a:stretch/>
        </p:blipFill>
        <p:spPr>
          <a:xfrm>
            <a:off x="4659045" y="2305478"/>
            <a:ext cx="2059433" cy="2621095"/>
          </a:xfrm>
          <a:prstGeom prst="rect">
            <a:avLst/>
          </a:prstGeom>
        </p:spPr>
      </p:pic>
      <p:pic>
        <p:nvPicPr>
          <p:cNvPr id="5" name="Picture 4"/>
          <p:cNvPicPr>
            <a:picLocks noChangeAspect="1"/>
          </p:cNvPicPr>
          <p:nvPr/>
        </p:nvPicPr>
        <p:blipFill rotWithShape="1">
          <a:blip r:embed="rId5"/>
          <a:srcRect l="18333" t="10000" r="61667" b="4666"/>
          <a:stretch/>
        </p:blipFill>
        <p:spPr>
          <a:xfrm>
            <a:off x="91753" y="2294158"/>
            <a:ext cx="2001472" cy="2668629"/>
          </a:xfrm>
          <a:prstGeom prst="rect">
            <a:avLst/>
          </a:prstGeom>
        </p:spPr>
      </p:pic>
      <p:sp>
        <p:nvSpPr>
          <p:cNvPr id="6" name="TextBox 5"/>
          <p:cNvSpPr txBox="1"/>
          <p:nvPr/>
        </p:nvSpPr>
        <p:spPr>
          <a:xfrm>
            <a:off x="52559" y="4986972"/>
            <a:ext cx="2165014" cy="29238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300" b="0" i="0" u="none" strike="noStrike" cap="none" spc="0" normalizeH="0" baseline="0" dirty="0" smtClean="0">
                <a:ln>
                  <a:noFill/>
                </a:ln>
                <a:solidFill>
                  <a:srgbClr val="002569"/>
                </a:solidFill>
                <a:effectLst/>
                <a:uFillTx/>
              </a:rPr>
              <a:t>Ocean Theme Report, 2001</a:t>
            </a:r>
            <a:endParaRPr kumimoji="0" lang="en-US" sz="1300" b="0" i="0" u="none" strike="noStrike" cap="none" spc="0" normalizeH="0" baseline="0" dirty="0">
              <a:ln>
                <a:noFill/>
              </a:ln>
              <a:solidFill>
                <a:srgbClr val="002569"/>
              </a:solidFill>
              <a:effectLst/>
              <a:uFillTx/>
            </a:endParaRPr>
          </a:p>
        </p:txBody>
      </p:sp>
      <p:sp>
        <p:nvSpPr>
          <p:cNvPr id="7" name="TextBox 6"/>
          <p:cNvSpPr txBox="1"/>
          <p:nvPr/>
        </p:nvSpPr>
        <p:spPr>
          <a:xfrm>
            <a:off x="4570186" y="4957162"/>
            <a:ext cx="2238752" cy="29238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300" b="0" i="0" u="none" strike="noStrike" cap="none" spc="0" normalizeH="0" baseline="0" dirty="0" smtClean="0">
                <a:ln>
                  <a:noFill/>
                </a:ln>
                <a:solidFill>
                  <a:srgbClr val="002569"/>
                </a:solidFill>
                <a:effectLst/>
                <a:uFillTx/>
              </a:rPr>
              <a:t>Coastal Theme Report, 2006</a:t>
            </a:r>
            <a:endParaRPr kumimoji="0" lang="en-US" sz="1300" b="0" i="0" u="none" strike="noStrike" cap="none" spc="0" normalizeH="0" baseline="0" dirty="0">
              <a:ln>
                <a:noFill/>
              </a:ln>
              <a:solidFill>
                <a:srgbClr val="002569"/>
              </a:solidFill>
              <a:effectLst/>
              <a:uFillTx/>
            </a:endParaRPr>
          </a:p>
        </p:txBody>
      </p:sp>
      <p:sp>
        <p:nvSpPr>
          <p:cNvPr id="8" name="TextBox 7"/>
          <p:cNvSpPr txBox="1"/>
          <p:nvPr/>
        </p:nvSpPr>
        <p:spPr>
          <a:xfrm>
            <a:off x="6937420" y="4965414"/>
            <a:ext cx="1969448" cy="29238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300" b="0" i="0" u="none" strike="noStrike" cap="none" spc="0" normalizeH="0" baseline="0" dirty="0" smtClean="0">
                <a:ln>
                  <a:noFill/>
                </a:ln>
                <a:solidFill>
                  <a:srgbClr val="002569"/>
                </a:solidFill>
                <a:effectLst/>
                <a:uFillTx/>
              </a:rPr>
              <a:t>Cryosphere Report, 2007</a:t>
            </a:r>
            <a:endParaRPr kumimoji="0" lang="en-US" sz="1300" b="0" i="0" u="none" strike="noStrike" cap="none" spc="0" normalizeH="0" baseline="0" dirty="0">
              <a:ln>
                <a:noFill/>
              </a:ln>
              <a:solidFill>
                <a:srgbClr val="002569"/>
              </a:solidFill>
              <a:effectLst/>
              <a:uFillTx/>
            </a:endParaRPr>
          </a:p>
        </p:txBody>
      </p:sp>
      <p:sp>
        <p:nvSpPr>
          <p:cNvPr id="9" name="TextBox 8"/>
          <p:cNvSpPr txBox="1"/>
          <p:nvPr/>
        </p:nvSpPr>
        <p:spPr>
          <a:xfrm>
            <a:off x="91753" y="1600200"/>
            <a:ext cx="5927262"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800" b="0" i="0" u="none" strike="noStrike" cap="none" spc="0" normalizeH="0" baseline="0" dirty="0" smtClean="0">
                <a:ln>
                  <a:noFill/>
                </a:ln>
                <a:solidFill>
                  <a:srgbClr val="002569"/>
                </a:solidFill>
                <a:effectLst/>
                <a:uFillTx/>
              </a:rPr>
              <a:t>In the beginning, there were the IGOS Theme Reports….</a:t>
            </a:r>
            <a:endParaRPr kumimoji="0" lang="en-US" sz="1800" b="0" i="0" u="none" strike="noStrike" cap="none" spc="0" normalizeH="0" baseline="0" dirty="0">
              <a:ln>
                <a:noFill/>
              </a:ln>
              <a:solidFill>
                <a:srgbClr val="002569"/>
              </a:solidFill>
              <a:effectLst/>
              <a:uFillTx/>
            </a:endParaRPr>
          </a:p>
        </p:txBody>
      </p:sp>
      <p:pic>
        <p:nvPicPr>
          <p:cNvPr id="10" name="Picture 9" descr="NEWIGOSCOVERfront1"/>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742"/>
          <a:stretch/>
        </p:blipFill>
        <p:spPr bwMode="auto">
          <a:xfrm>
            <a:off x="2438400" y="2286000"/>
            <a:ext cx="2000008" cy="263709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2323177" y="4957012"/>
            <a:ext cx="2118527" cy="29238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300" b="0" i="0" u="none" strike="noStrike" cap="none" spc="0" normalizeH="0" baseline="0" dirty="0" smtClean="0">
                <a:ln>
                  <a:noFill/>
                </a:ln>
                <a:solidFill>
                  <a:srgbClr val="002569"/>
                </a:solidFill>
                <a:effectLst/>
                <a:uFillTx/>
              </a:rPr>
              <a:t>Water Theme Report, 2004</a:t>
            </a:r>
            <a:endParaRPr kumimoji="0" lang="en-US" sz="1300" b="0" i="0" u="none" strike="noStrike" cap="none" spc="0" normalizeH="0" baseline="0" dirty="0">
              <a:ln>
                <a:noFill/>
              </a:ln>
              <a:solidFill>
                <a:srgbClr val="002569"/>
              </a:solidFill>
              <a:effectLst/>
              <a:uFillTx/>
            </a:endParaRPr>
          </a:p>
        </p:txBody>
      </p:sp>
    </p:spTree>
    <p:extLst>
      <p:ext uri="{BB962C8B-B14F-4D97-AF65-F5344CB8AC3E}">
        <p14:creationId xmlns:p14="http://schemas.microsoft.com/office/powerpoint/2010/main" val="3140206035"/>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65A4C642-086D-43E2-BEB5-56C5380C5CC1}" type="slidenum">
              <a:rPr lang="en-US" smtClean="0"/>
              <a:t>5</a:t>
            </a:fld>
            <a:endParaRPr lang="en-US" dirty="0"/>
          </a:p>
        </p:txBody>
      </p:sp>
      <p:sp>
        <p:nvSpPr>
          <p:cNvPr id="21" name="Content Placeholder 20"/>
          <p:cNvSpPr>
            <a:spLocks noGrp="1"/>
          </p:cNvSpPr>
          <p:nvPr>
            <p:ph sz="quarter" idx="11"/>
          </p:nvPr>
        </p:nvSpPr>
        <p:spPr>
          <a:xfrm>
            <a:off x="2057400" y="228600"/>
            <a:ext cx="4953000" cy="876990"/>
          </a:xfrm>
        </p:spPr>
        <p:txBody>
          <a:bodyPr/>
          <a:lstStyle/>
          <a:p>
            <a:r>
              <a:rPr lang="en-US" b="1" dirty="0" smtClean="0"/>
              <a:t>GEOSS and CEOS Water Strategies and Studies</a:t>
            </a:r>
            <a:endParaRPr lang="en-US" b="1" dirty="0"/>
          </a:p>
        </p:txBody>
      </p:sp>
      <p:pic>
        <p:nvPicPr>
          <p:cNvPr id="4" name="Image 5"/>
          <p:cNvPicPr>
            <a:picLocks noChangeAspect="1"/>
          </p:cNvPicPr>
          <p:nvPr/>
        </p:nvPicPr>
        <p:blipFill>
          <a:blip r:embed="rId3"/>
          <a:stretch>
            <a:fillRect/>
          </a:stretch>
        </p:blipFill>
        <p:spPr>
          <a:xfrm>
            <a:off x="242293" y="1232262"/>
            <a:ext cx="1738991" cy="2296274"/>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2133600" y="1482761"/>
            <a:ext cx="6794227" cy="1815882"/>
          </a:xfrm>
          <a:prstGeom prst="rect">
            <a:avLst/>
          </a:prstGeom>
          <a:noFill/>
        </p:spPr>
        <p:txBody>
          <a:bodyPr wrap="square" rtlCol="0">
            <a:spAutoFit/>
          </a:bodyPr>
          <a:lstStyle/>
          <a:p>
            <a:pPr marL="285750" indent="-285750">
              <a:buFont typeface="Arial" panose="020B0604020202020204" pitchFamily="34" charset="0"/>
              <a:buChar char="•"/>
            </a:pPr>
            <a:r>
              <a:rPr lang="en-CA" sz="1600" b="1" dirty="0" smtClean="0">
                <a:solidFill>
                  <a:srgbClr val="002060"/>
                </a:solidFill>
                <a:latin typeface="Calibri" panose="020F0502020204030204" pitchFamily="34" charset="0"/>
              </a:rPr>
              <a:t>The </a:t>
            </a:r>
            <a:r>
              <a:rPr lang="en-CA" sz="1600" b="1" dirty="0">
                <a:solidFill>
                  <a:srgbClr val="002060"/>
                </a:solidFill>
                <a:latin typeface="Calibri" panose="020F0502020204030204" pitchFamily="34" charset="0"/>
              </a:rPr>
              <a:t>GEOSS Water Strategy </a:t>
            </a:r>
            <a:r>
              <a:rPr lang="en-CA" sz="1600" b="1" dirty="0" smtClean="0">
                <a:solidFill>
                  <a:srgbClr val="002060"/>
                </a:solidFill>
                <a:latin typeface="Calibri" panose="020F0502020204030204" pitchFamily="34" charset="0"/>
              </a:rPr>
              <a:t>renews </a:t>
            </a:r>
            <a:r>
              <a:rPr lang="en-CA" sz="1600" b="1" dirty="0">
                <a:solidFill>
                  <a:srgbClr val="002060"/>
                </a:solidFill>
                <a:latin typeface="Calibri" panose="020F0502020204030204" pitchFamily="34" charset="0"/>
              </a:rPr>
              <a:t>the observational component</a:t>
            </a:r>
            <a:r>
              <a:rPr lang="ja-JP" altLang="en-US" sz="1600" b="1" dirty="0">
                <a:solidFill>
                  <a:srgbClr val="002060"/>
                </a:solidFill>
                <a:latin typeface="Calibri" panose="020F0502020204030204" pitchFamily="34" charset="0"/>
              </a:rPr>
              <a:t> </a:t>
            </a:r>
            <a:r>
              <a:rPr lang="en-US" altLang="ja-JP" sz="1600" b="1" dirty="0">
                <a:solidFill>
                  <a:srgbClr val="002060"/>
                </a:solidFill>
                <a:latin typeface="Calibri" panose="020F0502020204030204" pitchFamily="34" charset="0"/>
              </a:rPr>
              <a:t>o</a:t>
            </a:r>
            <a:r>
              <a:rPr lang="en-CA" sz="1600" b="1" dirty="0">
                <a:solidFill>
                  <a:srgbClr val="002060"/>
                </a:solidFill>
                <a:latin typeface="Calibri" panose="020F0502020204030204" pitchFamily="34" charset="0"/>
              </a:rPr>
              <a:t>f the community’s efforts to communicate the needs  of the </a:t>
            </a:r>
            <a:r>
              <a:rPr lang="en-CA" sz="1600" b="1" dirty="0" smtClean="0">
                <a:solidFill>
                  <a:srgbClr val="002060"/>
                </a:solidFill>
                <a:latin typeface="Calibri" panose="020F0502020204030204" pitchFamily="34" charset="0"/>
              </a:rPr>
              <a:t>Water community </a:t>
            </a:r>
            <a:r>
              <a:rPr lang="en-CA" sz="1600" b="1" dirty="0">
                <a:solidFill>
                  <a:srgbClr val="002060"/>
                </a:solidFill>
                <a:latin typeface="Calibri" panose="020F0502020204030204" pitchFamily="34" charset="0"/>
              </a:rPr>
              <a:t>within the framework of GEOSS.  </a:t>
            </a:r>
          </a:p>
          <a:p>
            <a:pPr marL="285750" indent="-285750">
              <a:buFont typeface="Arial" panose="020B0604020202020204" pitchFamily="34" charset="0"/>
              <a:buChar char="•"/>
            </a:pPr>
            <a:r>
              <a:rPr lang="en-CA" sz="1600" b="1" dirty="0">
                <a:solidFill>
                  <a:srgbClr val="002060"/>
                </a:solidFill>
                <a:latin typeface="Calibri" panose="020F0502020204030204" pitchFamily="34" charset="0"/>
              </a:rPr>
              <a:t>CEOS Water Strategy Implementation Study Team (WSIST) prepared the </a:t>
            </a:r>
            <a:r>
              <a:rPr lang="en-CA" sz="1600" b="1" dirty="0">
                <a:solidFill>
                  <a:schemeClr val="accent5">
                    <a:lumMod val="75000"/>
                  </a:schemeClr>
                </a:solidFill>
                <a:latin typeface="Calibri" panose="020F0502020204030204" pitchFamily="34" charset="0"/>
              </a:rPr>
              <a:t>CEOS Water Strategy to the GEOSS Water strategy recommendations</a:t>
            </a:r>
            <a:r>
              <a:rPr lang="en-CA" sz="1600" b="1" dirty="0" smtClean="0">
                <a:solidFill>
                  <a:schemeClr val="accent5">
                    <a:lumMod val="75000"/>
                  </a:schemeClr>
                </a:solidFill>
                <a:latin typeface="Calibri" panose="020F0502020204030204" pitchFamily="34" charset="0"/>
              </a:rPr>
              <a:t>.</a:t>
            </a:r>
          </a:p>
          <a:p>
            <a:pPr marL="285750" indent="-285750">
              <a:buFont typeface="Arial" panose="020B0604020202020204" pitchFamily="34" charset="0"/>
              <a:buChar char="•"/>
            </a:pPr>
            <a:r>
              <a:rPr lang="en-CA" sz="1600" b="1" dirty="0" smtClean="0">
                <a:solidFill>
                  <a:srgbClr val="002060"/>
                </a:solidFill>
                <a:latin typeface="Calibri" panose="020F0502020204030204" pitchFamily="34" charset="0"/>
              </a:rPr>
              <a:t>CEOS also </a:t>
            </a:r>
            <a:r>
              <a:rPr lang="en-US" sz="1600" b="1" dirty="0" smtClean="0">
                <a:solidFill>
                  <a:srgbClr val="002060"/>
                </a:solidFill>
                <a:latin typeface="Calibri" panose="020F0502020204030204" pitchFamily="34" charset="0"/>
              </a:rPr>
              <a:t>executed </a:t>
            </a:r>
            <a:r>
              <a:rPr lang="en-US" sz="1600" b="1" i="1" dirty="0" smtClean="0">
                <a:solidFill>
                  <a:schemeClr val="accent5">
                    <a:lumMod val="75000"/>
                  </a:schemeClr>
                </a:solidFill>
                <a:latin typeface="Calibri" panose="020F0502020204030204" pitchFamily="34" charset="0"/>
              </a:rPr>
              <a:t>Feasibility Study on Satellite Missions/Instruments Focused on Water Quality Measurements</a:t>
            </a:r>
            <a:r>
              <a:rPr lang="en-US" sz="1600" b="1" dirty="0" smtClean="0">
                <a:solidFill>
                  <a:srgbClr val="002060"/>
                </a:solidFill>
                <a:latin typeface="Calibri" panose="020F0502020204030204" pitchFamily="34" charset="0"/>
              </a:rPr>
              <a:t> (next presentation)</a:t>
            </a:r>
            <a:endParaRPr lang="en-CA" sz="1600" b="1" dirty="0">
              <a:solidFill>
                <a:srgbClr val="002060"/>
              </a:solidFill>
              <a:latin typeface="Calibri" panose="020F0502020204030204" pitchFamily="34" charset="0"/>
            </a:endParaRPr>
          </a:p>
        </p:txBody>
      </p:sp>
      <p:pic>
        <p:nvPicPr>
          <p:cNvPr id="6" name="Picture 5" descr="NEWIGOSCOVERfront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1868" y="4167374"/>
            <a:ext cx="1102323" cy="142814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icture 1"/>
          <p:cNvPicPr>
            <a:picLocks noChangeAspect="1" noChangeArrowheads="1"/>
          </p:cNvPicPr>
          <p:nvPr/>
        </p:nvPicPr>
        <p:blipFill>
          <a:blip r:embed="rId5"/>
          <a:srcRect/>
          <a:stretch>
            <a:fillRect/>
          </a:stretch>
        </p:blipFill>
        <p:spPr bwMode="auto">
          <a:xfrm>
            <a:off x="2016377" y="4167374"/>
            <a:ext cx="1070543" cy="1428141"/>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6"/>
          <a:stretch>
            <a:fillRect/>
          </a:stretch>
        </p:blipFill>
        <p:spPr>
          <a:xfrm>
            <a:off x="5815373" y="4168256"/>
            <a:ext cx="1107209" cy="1427259"/>
          </a:xfrm>
          <a:prstGeom prst="rect">
            <a:avLst/>
          </a:prstGeom>
          <a:ln>
            <a:noFill/>
          </a:ln>
          <a:effectLst>
            <a:outerShdw blurRad="190500" algn="tl" rotWithShape="0">
              <a:srgbClr val="000000">
                <a:alpha val="70000"/>
              </a:srgbClr>
            </a:outerShdw>
          </a:effectLst>
        </p:spPr>
      </p:pic>
      <p:pic>
        <p:nvPicPr>
          <p:cNvPr id="9" name="図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15583" y="4168256"/>
            <a:ext cx="1086353" cy="1427259"/>
          </a:xfrm>
          <a:prstGeom prst="rect">
            <a:avLst/>
          </a:prstGeom>
          <a:ln>
            <a:noFill/>
          </a:ln>
          <a:effectLst>
            <a:outerShdw blurRad="190500" algn="tl" rotWithShape="0">
              <a:srgbClr val="000000">
                <a:alpha val="70000"/>
              </a:srgbClr>
            </a:outerShdw>
          </a:effectLst>
        </p:spPr>
      </p:pic>
      <p:pic>
        <p:nvPicPr>
          <p:cNvPr id="10" name="Image 5"/>
          <p:cNvPicPr>
            <a:picLocks noChangeAspect="1"/>
          </p:cNvPicPr>
          <p:nvPr/>
        </p:nvPicPr>
        <p:blipFill>
          <a:blip r:embed="rId3"/>
          <a:stretch>
            <a:fillRect/>
          </a:stretch>
        </p:blipFill>
        <p:spPr>
          <a:xfrm>
            <a:off x="3744569" y="4167374"/>
            <a:ext cx="1081545" cy="1428141"/>
          </a:xfrm>
          <a:prstGeom prst="rect">
            <a:avLst/>
          </a:prstGeom>
          <a:ln>
            <a:noFill/>
          </a:ln>
          <a:effectLst>
            <a:outerShdw blurRad="190500" algn="tl" rotWithShape="0">
              <a:srgbClr val="000000">
                <a:alpha val="70000"/>
              </a:srgbClr>
            </a:outerShdw>
          </a:effectLst>
        </p:spPr>
      </p:pic>
      <p:sp>
        <p:nvSpPr>
          <p:cNvPr id="11" name="テキスト ボックス 21"/>
          <p:cNvSpPr txBox="1"/>
          <p:nvPr/>
        </p:nvSpPr>
        <p:spPr>
          <a:xfrm>
            <a:off x="1773359" y="3624348"/>
            <a:ext cx="1556578"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horz" wrap="none" lIns="45719" tIns="45719" rIns="45719" bIns="45719"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latinLnBrk="1" hangingPunct="0"/>
            <a:r>
              <a:rPr lang="en-US" altLang="ja-JP" sz="1200" b="1" dirty="0"/>
              <a:t>GEO Water Strategy</a:t>
            </a:r>
            <a:endParaRPr lang="ja-JP" altLang="en-US" sz="1200" b="1" dirty="0">
              <a:solidFill>
                <a:srgbClr val="002569"/>
              </a:solidFill>
            </a:endParaRPr>
          </a:p>
        </p:txBody>
      </p:sp>
      <p:sp>
        <p:nvSpPr>
          <p:cNvPr id="12" name="テキスト ボックス 10"/>
          <p:cNvSpPr txBox="1"/>
          <p:nvPr/>
        </p:nvSpPr>
        <p:spPr>
          <a:xfrm>
            <a:off x="-62192" y="5663004"/>
            <a:ext cx="1869767" cy="6924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latinLnBrk="1" hangingPunct="0"/>
            <a:r>
              <a:rPr lang="en-US" altLang="ja-JP" sz="1100" b="1" dirty="0">
                <a:solidFill>
                  <a:srgbClr val="002060"/>
                </a:solidFill>
                <a:latin typeface="Calibri" panose="020F0502020204030204" pitchFamily="34" charset="0"/>
              </a:rPr>
              <a:t>IGOS Water Theme report</a:t>
            </a:r>
          </a:p>
          <a:p>
            <a:pPr algn="ctr" defTabSz="457200" latinLnBrk="1" hangingPunct="0"/>
            <a:r>
              <a:rPr lang="en-US" altLang="ja-JP" sz="2800" b="1" dirty="0" smtClean="0">
                <a:solidFill>
                  <a:srgbClr val="002060"/>
                </a:solidFill>
                <a:latin typeface="Calibri" panose="020F0502020204030204" pitchFamily="34" charset="0"/>
              </a:rPr>
              <a:t>2004</a:t>
            </a:r>
            <a:endParaRPr lang="ja-JP" altLang="en-US" sz="2800" b="1" dirty="0">
              <a:solidFill>
                <a:srgbClr val="002060"/>
              </a:solidFill>
              <a:latin typeface="Calibri" panose="020F0502020204030204" pitchFamily="34" charset="0"/>
            </a:endParaRPr>
          </a:p>
        </p:txBody>
      </p:sp>
      <p:sp>
        <p:nvSpPr>
          <p:cNvPr id="13" name="テキスト ボックス 15"/>
          <p:cNvSpPr txBox="1"/>
          <p:nvPr/>
        </p:nvSpPr>
        <p:spPr>
          <a:xfrm>
            <a:off x="1712591" y="5663004"/>
            <a:ext cx="1850073" cy="86177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latinLnBrk="1" hangingPunct="0"/>
            <a:r>
              <a:rPr lang="en-US" altLang="ja-JP" sz="1100" b="1" dirty="0">
                <a:solidFill>
                  <a:srgbClr val="002060"/>
                </a:solidFill>
                <a:latin typeface="Calibri" panose="020F0502020204030204" pitchFamily="34" charset="0"/>
              </a:rPr>
              <a:t>GEOSS 10 Year</a:t>
            </a:r>
          </a:p>
          <a:p>
            <a:pPr algn="ctr" defTabSz="457200" latinLnBrk="1" hangingPunct="0"/>
            <a:r>
              <a:rPr lang="en-US" altLang="ja-JP" sz="1100" b="1" dirty="0">
                <a:solidFill>
                  <a:srgbClr val="002060"/>
                </a:solidFill>
                <a:latin typeface="Calibri" panose="020F0502020204030204" pitchFamily="34" charset="0"/>
              </a:rPr>
              <a:t>Implementation Plan</a:t>
            </a:r>
          </a:p>
          <a:p>
            <a:pPr algn="ctr" defTabSz="457200" latinLnBrk="1" hangingPunct="0"/>
            <a:r>
              <a:rPr lang="en-US" altLang="ja-JP" sz="2800" b="1" dirty="0" smtClean="0">
                <a:solidFill>
                  <a:srgbClr val="002060"/>
                </a:solidFill>
                <a:latin typeface="Calibri" panose="020F0502020204030204" pitchFamily="34" charset="0"/>
              </a:rPr>
              <a:t>2005</a:t>
            </a:r>
            <a:endParaRPr lang="ja-JP" altLang="en-US" sz="2800" b="1" dirty="0">
              <a:solidFill>
                <a:srgbClr val="002060"/>
              </a:solidFill>
              <a:latin typeface="Calibri" panose="020F0502020204030204" pitchFamily="34" charset="0"/>
            </a:endParaRPr>
          </a:p>
        </p:txBody>
      </p:sp>
      <p:sp>
        <p:nvSpPr>
          <p:cNvPr id="14" name="テキスト ボックス 16"/>
          <p:cNvSpPr txBox="1"/>
          <p:nvPr/>
        </p:nvSpPr>
        <p:spPr>
          <a:xfrm>
            <a:off x="3466200" y="5646749"/>
            <a:ext cx="1789676" cy="6924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latinLnBrk="1" hangingPunct="0"/>
            <a:r>
              <a:rPr lang="en-US" altLang="ja-JP" sz="1100" b="1" dirty="0">
                <a:solidFill>
                  <a:srgbClr val="002060"/>
                </a:solidFill>
                <a:latin typeface="Calibri" panose="020F0502020204030204" pitchFamily="34" charset="0"/>
              </a:rPr>
              <a:t>GEOSS Water Strategy</a:t>
            </a:r>
          </a:p>
          <a:p>
            <a:pPr algn="ctr" defTabSz="457200" latinLnBrk="1" hangingPunct="0"/>
            <a:r>
              <a:rPr lang="en-US" altLang="ja-JP" sz="2800" b="1" dirty="0" smtClean="0">
                <a:solidFill>
                  <a:srgbClr val="002060"/>
                </a:solidFill>
                <a:latin typeface="Calibri" panose="020F0502020204030204" pitchFamily="34" charset="0"/>
              </a:rPr>
              <a:t>2014</a:t>
            </a:r>
            <a:endParaRPr lang="ja-JP" altLang="en-US" sz="2800" b="1" dirty="0">
              <a:solidFill>
                <a:srgbClr val="002060"/>
              </a:solidFill>
              <a:latin typeface="Calibri" panose="020F0502020204030204" pitchFamily="34" charset="0"/>
            </a:endParaRPr>
          </a:p>
        </p:txBody>
      </p:sp>
      <p:sp>
        <p:nvSpPr>
          <p:cNvPr id="15" name="テキスト ボックス 17"/>
          <p:cNvSpPr txBox="1"/>
          <p:nvPr/>
        </p:nvSpPr>
        <p:spPr>
          <a:xfrm>
            <a:off x="5418615" y="5632105"/>
            <a:ext cx="1936017" cy="69249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latinLnBrk="1" hangingPunct="0"/>
            <a:r>
              <a:rPr lang="en-US" altLang="ja-JP" sz="1100" b="1" dirty="0">
                <a:solidFill>
                  <a:srgbClr val="002060"/>
                </a:solidFill>
                <a:latin typeface="Calibri" panose="020F0502020204030204" pitchFamily="34" charset="0"/>
              </a:rPr>
              <a:t>CEOS Water Strategy</a:t>
            </a:r>
          </a:p>
          <a:p>
            <a:pPr algn="ctr" defTabSz="457200" latinLnBrk="1" hangingPunct="0"/>
            <a:r>
              <a:rPr lang="en-US" altLang="ja-JP" sz="2800" b="1" dirty="0" smtClean="0">
                <a:solidFill>
                  <a:srgbClr val="002060"/>
                </a:solidFill>
                <a:latin typeface="Calibri" panose="020F0502020204030204" pitchFamily="34" charset="0"/>
              </a:rPr>
              <a:t>2015</a:t>
            </a:r>
            <a:endParaRPr lang="en-US" altLang="ja-JP" sz="2800" b="1" dirty="0">
              <a:solidFill>
                <a:srgbClr val="002060"/>
              </a:solidFill>
              <a:latin typeface="Calibri" panose="020F0502020204030204" pitchFamily="34" charset="0"/>
            </a:endParaRPr>
          </a:p>
        </p:txBody>
      </p:sp>
      <p:sp>
        <p:nvSpPr>
          <p:cNvPr id="16" name="テキスト ボックス 20"/>
          <p:cNvSpPr txBox="1"/>
          <p:nvPr/>
        </p:nvSpPr>
        <p:spPr>
          <a:xfrm>
            <a:off x="7078640" y="5628640"/>
            <a:ext cx="2160241" cy="86177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horz" wrap="square" lIns="45719" tIns="45719" rIns="45719" bIns="45719"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latinLnBrk="1" hangingPunct="0"/>
            <a:r>
              <a:rPr lang="en-US" altLang="ja-JP" sz="1100" b="1" dirty="0">
                <a:solidFill>
                  <a:srgbClr val="002060"/>
                </a:solidFill>
                <a:latin typeface="Calibri" panose="020F0502020204030204" pitchFamily="34" charset="0"/>
              </a:rPr>
              <a:t>CEOS Water Constellation </a:t>
            </a:r>
          </a:p>
          <a:p>
            <a:pPr algn="ctr" defTabSz="457200" latinLnBrk="1" hangingPunct="0"/>
            <a:r>
              <a:rPr lang="en-US" altLang="ja-JP" sz="1100" b="1" dirty="0">
                <a:solidFill>
                  <a:srgbClr val="002060"/>
                </a:solidFill>
                <a:latin typeface="Calibri" panose="020F0502020204030204" pitchFamily="34" charset="0"/>
              </a:rPr>
              <a:t>FS, </a:t>
            </a:r>
            <a:endParaRPr lang="en-US" altLang="ja-JP" sz="1100" b="1" dirty="0" smtClean="0">
              <a:solidFill>
                <a:srgbClr val="002060"/>
              </a:solidFill>
              <a:latin typeface="Calibri" panose="020F0502020204030204" pitchFamily="34" charset="0"/>
            </a:endParaRPr>
          </a:p>
          <a:p>
            <a:pPr algn="ctr" defTabSz="457200" latinLnBrk="1" hangingPunct="0"/>
            <a:r>
              <a:rPr lang="en-US" altLang="ja-JP" sz="2800" b="1" dirty="0" smtClean="0">
                <a:solidFill>
                  <a:srgbClr val="002060"/>
                </a:solidFill>
                <a:latin typeface="Calibri" panose="020F0502020204030204" pitchFamily="34" charset="0"/>
              </a:rPr>
              <a:t>2016 </a:t>
            </a:r>
            <a:endParaRPr lang="en-US" altLang="ja-JP" sz="2800" b="1" dirty="0">
              <a:solidFill>
                <a:srgbClr val="002060"/>
              </a:solidFill>
              <a:latin typeface="Calibri" panose="020F0502020204030204" pitchFamily="34" charset="0"/>
            </a:endParaRPr>
          </a:p>
        </p:txBody>
      </p:sp>
      <p:sp>
        <p:nvSpPr>
          <p:cNvPr id="17" name="テキスト ボックス 19"/>
          <p:cNvSpPr txBox="1"/>
          <p:nvPr/>
        </p:nvSpPr>
        <p:spPr>
          <a:xfrm>
            <a:off x="6679256" y="3624348"/>
            <a:ext cx="1305805" cy="2769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horz" wrap="none" lIns="45719" tIns="45719" rIns="45719" bIns="45719" numCol="1" spcCol="3810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latinLnBrk="1" hangingPunct="0"/>
            <a:r>
              <a:rPr lang="en-US" altLang="ja-JP" sz="1200" b="1" dirty="0">
                <a:solidFill>
                  <a:srgbClr val="002569"/>
                </a:solidFill>
              </a:rPr>
              <a:t>CEOS Response</a:t>
            </a:r>
            <a:endParaRPr lang="ja-JP" altLang="en-US" sz="1200" b="1" dirty="0">
              <a:solidFill>
                <a:srgbClr val="002569"/>
              </a:solidFill>
            </a:endParaRPr>
          </a:p>
        </p:txBody>
      </p:sp>
      <p:sp>
        <p:nvSpPr>
          <p:cNvPr id="18" name="Right Brace 17"/>
          <p:cNvSpPr/>
          <p:nvPr/>
        </p:nvSpPr>
        <p:spPr>
          <a:xfrm rot="16200000">
            <a:off x="2497659" y="1696364"/>
            <a:ext cx="194917" cy="4566499"/>
          </a:xfrm>
          <a:prstGeom prst="rightBrace">
            <a:avLst>
              <a:gd name="adj1" fmla="val 102981"/>
              <a:gd name="adj2" fmla="val 50000"/>
            </a:avLst>
          </a:prstGeom>
          <a:noFill/>
          <a:ln w="19050">
            <a:solidFill>
              <a:srgbClr val="6398A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ight Brace 18"/>
          <p:cNvSpPr/>
          <p:nvPr/>
        </p:nvSpPr>
        <p:spPr>
          <a:xfrm rot="16200000">
            <a:off x="7073785" y="2461526"/>
            <a:ext cx="188332" cy="3067970"/>
          </a:xfrm>
          <a:prstGeom prst="rightBrace">
            <a:avLst>
              <a:gd name="adj1" fmla="val 102981"/>
              <a:gd name="adj2" fmla="val 50000"/>
            </a:avLst>
          </a:prstGeom>
          <a:noFill/>
          <a:ln w="19050">
            <a:solidFill>
              <a:srgbClr val="6398A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247130271"/>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2"/>
          </p:nvPr>
        </p:nvSpPr>
        <p:spPr/>
        <p:txBody>
          <a:bodyPr/>
          <a:lstStyle/>
          <a:p>
            <a:fld id="{65A4C642-086D-43E2-BEB5-56C5380C5CC1}" type="slidenum">
              <a:rPr lang="en-US" smtClean="0"/>
              <a:t>6</a:t>
            </a:fld>
            <a:endParaRPr lang="en-US" dirty="0"/>
          </a:p>
        </p:txBody>
      </p:sp>
      <p:sp>
        <p:nvSpPr>
          <p:cNvPr id="12" name="Content Placeholder 11"/>
          <p:cNvSpPr>
            <a:spLocks noGrp="1"/>
          </p:cNvSpPr>
          <p:nvPr>
            <p:ph sz="quarter" idx="11"/>
          </p:nvPr>
        </p:nvSpPr>
        <p:spPr/>
        <p:txBody>
          <a:bodyPr/>
          <a:lstStyle/>
          <a:p>
            <a:r>
              <a:rPr lang="en-US" b="1" dirty="0" smtClean="0"/>
              <a:t>GEO Water-related Initiatives</a:t>
            </a:r>
            <a:endParaRPr lang="en-US" b="1" dirty="0"/>
          </a:p>
        </p:txBody>
      </p:sp>
      <p:sp>
        <p:nvSpPr>
          <p:cNvPr id="3" name="TextBox 2"/>
          <p:cNvSpPr txBox="1"/>
          <p:nvPr/>
        </p:nvSpPr>
        <p:spPr>
          <a:xfrm>
            <a:off x="345742" y="1584639"/>
            <a:ext cx="8264858" cy="120032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002569"/>
                </a:solidFill>
                <a:effectLst/>
                <a:uFillTx/>
              </a:rPr>
              <a:t>CEOS providing</a:t>
            </a:r>
            <a:r>
              <a:rPr kumimoji="0" lang="en-US" sz="2400" b="0" i="0" u="none" strike="noStrike" cap="none" spc="0" normalizeH="0" dirty="0" smtClean="0">
                <a:ln>
                  <a:noFill/>
                </a:ln>
                <a:solidFill>
                  <a:srgbClr val="002569"/>
                </a:solidFill>
                <a:effectLst/>
                <a:uFillTx/>
              </a:rPr>
              <a:t> critical Earth observations, and in several </a:t>
            </a:r>
          </a:p>
          <a:p>
            <a:pPr marL="0" marR="0" indent="0" algn="l" defTabSz="457200" rtl="0" fontAlgn="auto" latinLnBrk="1" hangingPunct="0">
              <a:lnSpc>
                <a:spcPct val="100000"/>
              </a:lnSpc>
              <a:spcBef>
                <a:spcPts val="0"/>
              </a:spcBef>
              <a:spcAft>
                <a:spcPts val="0"/>
              </a:spcAft>
              <a:buClrTx/>
              <a:buSzTx/>
              <a:buFontTx/>
              <a:buNone/>
              <a:tabLst/>
            </a:pPr>
            <a:r>
              <a:rPr kumimoji="0" lang="en-US" sz="2400" b="0" i="0" u="none" strike="noStrike" cap="none" spc="0" normalizeH="0" dirty="0" smtClean="0">
                <a:ln>
                  <a:noFill/>
                </a:ln>
                <a:solidFill>
                  <a:srgbClr val="002569"/>
                </a:solidFill>
                <a:effectLst/>
                <a:uFillTx/>
              </a:rPr>
              <a:t>instances active support and leadership, for a number of </a:t>
            </a:r>
          </a:p>
          <a:p>
            <a:pPr marL="0" marR="0" indent="0" algn="l" defTabSz="457200" rtl="0" fontAlgn="auto" latinLnBrk="1" hangingPunct="0">
              <a:lnSpc>
                <a:spcPct val="100000"/>
              </a:lnSpc>
              <a:spcBef>
                <a:spcPts val="0"/>
              </a:spcBef>
              <a:spcAft>
                <a:spcPts val="0"/>
              </a:spcAft>
              <a:buClrTx/>
              <a:buSzTx/>
              <a:buFontTx/>
              <a:buNone/>
              <a:tabLst/>
            </a:pPr>
            <a:r>
              <a:rPr kumimoji="0" lang="en-US" sz="2400" b="0" i="0" u="none" strike="noStrike" cap="none" spc="0" normalizeH="0" dirty="0" smtClean="0">
                <a:ln>
                  <a:noFill/>
                </a:ln>
                <a:solidFill>
                  <a:srgbClr val="002569"/>
                </a:solidFill>
                <a:effectLst/>
                <a:uFillTx/>
              </a:rPr>
              <a:t>GEO Water-related Initiatives (</a:t>
            </a:r>
            <a:r>
              <a:rPr kumimoji="0" lang="en-US" sz="2400" b="0" i="1" u="none" strike="noStrike" cap="none" spc="0" normalizeH="0" dirty="0" smtClean="0">
                <a:ln>
                  <a:noFill/>
                </a:ln>
                <a:solidFill>
                  <a:srgbClr val="002569"/>
                </a:solidFill>
                <a:effectLst/>
                <a:uFillTx/>
              </a:rPr>
              <a:t>details on following slides….</a:t>
            </a:r>
            <a:r>
              <a:rPr kumimoji="0" lang="en-US" sz="2400" b="0" i="0" u="none" strike="noStrike" cap="none" spc="0" normalizeH="0" dirty="0" smtClean="0">
                <a:ln>
                  <a:noFill/>
                </a:ln>
                <a:solidFill>
                  <a:srgbClr val="002569"/>
                </a:solidFill>
                <a:effectLst/>
                <a:uFillTx/>
              </a:rPr>
              <a:t>)</a:t>
            </a:r>
            <a:endParaRPr kumimoji="0" lang="en-US" sz="2400" b="0" i="0" u="none" strike="noStrike" cap="none" spc="0" normalizeH="0" baseline="0" dirty="0">
              <a:ln>
                <a:noFill/>
              </a:ln>
              <a:solidFill>
                <a:srgbClr val="002569"/>
              </a:solidFill>
              <a:effectLst/>
              <a:uFillTx/>
            </a:endParaRPr>
          </a:p>
        </p:txBody>
      </p:sp>
      <p:pic>
        <p:nvPicPr>
          <p:cNvPr id="4" name="Picture 2" descr="Blue Planet, Oceans and Society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502" y="4922714"/>
            <a:ext cx="2353102" cy="9502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quaWatchlogo2.png"/>
          <p:cNvPicPr>
            <a:picLocks noChangeAspect="1"/>
          </p:cNvPicPr>
          <p:nvPr/>
        </p:nvPicPr>
        <p:blipFill rotWithShape="1">
          <a:blip r:embed="rId4" cstate="print">
            <a:clrChange>
              <a:clrFrom>
                <a:srgbClr val="FFFFFF"/>
              </a:clrFrom>
              <a:clrTo>
                <a:srgbClr val="FFFFFF">
                  <a:alpha val="0"/>
                </a:srgbClr>
              </a:clrTo>
            </a:clrChange>
          </a:blip>
          <a:srcRect l="7607" t="34491" r="16798" b="5923"/>
          <a:stretch/>
        </p:blipFill>
        <p:spPr>
          <a:xfrm>
            <a:off x="138907" y="4073946"/>
            <a:ext cx="2879900" cy="551003"/>
          </a:xfrm>
          <a:prstGeom prst="rect">
            <a:avLst/>
          </a:prstGeom>
        </p:spPr>
      </p:pic>
      <p:pic>
        <p:nvPicPr>
          <p:cNvPr id="6" name="Picture 5" descr="GEOGLOWS-LOGO.jpg"/>
          <p:cNvPicPr>
            <a:picLocks noChangeAspect="1"/>
          </p:cNvPicPr>
          <p:nvPr/>
        </p:nvPicPr>
        <p:blipFill rotWithShape="1">
          <a:blip r:embed="rId5" cstate="print">
            <a:extLst>
              <a:ext uri="{28A0092B-C50C-407E-A947-70E740481C1C}">
                <a14:useLocalDpi xmlns:a14="http://schemas.microsoft.com/office/drawing/2010/main" val="0"/>
              </a:ext>
            </a:extLst>
          </a:blip>
          <a:srcRect t="15635" r="10378" b="28501"/>
          <a:stretch/>
        </p:blipFill>
        <p:spPr bwMode="auto">
          <a:xfrm>
            <a:off x="219464" y="2998568"/>
            <a:ext cx="2575177" cy="634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3235236" y="3051624"/>
            <a:ext cx="4779512" cy="58477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lang="en-US" sz="1600" dirty="0" smtClean="0"/>
              <a:t>Led by NASA, NOAA, USGS</a:t>
            </a:r>
          </a:p>
          <a:p>
            <a:pPr marL="0" marR="0" indent="0" algn="l" defTabSz="457200" rtl="0" fontAlgn="auto" latinLnBrk="1" hangingPunct="0">
              <a:lnSpc>
                <a:spcPct val="100000"/>
              </a:lnSpc>
              <a:spcBef>
                <a:spcPts val="0"/>
              </a:spcBef>
              <a:spcAft>
                <a:spcPts val="0"/>
              </a:spcAft>
              <a:buClrTx/>
              <a:buSzTx/>
              <a:buFontTx/>
              <a:buNone/>
              <a:tabLst/>
            </a:pPr>
            <a:r>
              <a:rPr kumimoji="0" lang="en-US" sz="1600" b="0" i="0" u="none" strike="noStrike" cap="none" spc="0" normalizeH="0" baseline="0" dirty="0" smtClean="0">
                <a:ln>
                  <a:noFill/>
                </a:ln>
                <a:solidFill>
                  <a:srgbClr val="002569"/>
                </a:solidFill>
                <a:effectLst/>
                <a:uFillTx/>
              </a:rPr>
              <a:t>CEOS Rep. on Steering Committee (P. DiGiacomo)</a:t>
            </a:r>
            <a:endParaRPr kumimoji="0" lang="en-US" sz="1600" b="0" i="0" u="none" strike="noStrike" cap="none" spc="0" normalizeH="0" baseline="0" dirty="0">
              <a:ln>
                <a:noFill/>
              </a:ln>
              <a:solidFill>
                <a:srgbClr val="002569"/>
              </a:solidFill>
              <a:effectLst/>
              <a:uFillTx/>
            </a:endParaRPr>
          </a:p>
        </p:txBody>
      </p:sp>
      <p:sp>
        <p:nvSpPr>
          <p:cNvPr id="10" name="TextBox 9"/>
          <p:cNvSpPr txBox="1"/>
          <p:nvPr/>
        </p:nvSpPr>
        <p:spPr>
          <a:xfrm>
            <a:off x="3326238" y="4946006"/>
            <a:ext cx="5712459" cy="107721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600" b="0" i="0" u="none" strike="noStrike" cap="none" spc="0" normalizeH="0" baseline="0" dirty="0" smtClean="0">
                <a:ln>
                  <a:noFill/>
                </a:ln>
                <a:solidFill>
                  <a:srgbClr val="002569"/>
                </a:solidFill>
                <a:effectLst/>
                <a:uFillTx/>
              </a:rPr>
              <a:t>Leads include NOAA (P. DiGiacomo)</a:t>
            </a:r>
            <a:r>
              <a:rPr kumimoji="0" lang="en-US" sz="1600" b="0" i="0" u="none" strike="noStrike" cap="none" spc="0" normalizeH="0" dirty="0" smtClean="0">
                <a:ln>
                  <a:noFill/>
                </a:ln>
                <a:solidFill>
                  <a:srgbClr val="002569"/>
                </a:solidFill>
                <a:effectLst/>
                <a:uFillTx/>
              </a:rPr>
              <a:t> &amp; CSIRO (Andy Steven)</a:t>
            </a:r>
          </a:p>
          <a:p>
            <a:pPr marL="0" marR="0" indent="0" algn="l" defTabSz="457200" rtl="0" fontAlgn="auto" latinLnBrk="1" hangingPunct="0">
              <a:lnSpc>
                <a:spcPct val="100000"/>
              </a:lnSpc>
              <a:spcBef>
                <a:spcPts val="0"/>
              </a:spcBef>
              <a:spcAft>
                <a:spcPts val="0"/>
              </a:spcAft>
              <a:buClrTx/>
              <a:buSzTx/>
              <a:buFontTx/>
              <a:buNone/>
              <a:tabLst/>
            </a:pPr>
            <a:r>
              <a:rPr lang="en-US" sz="1600" dirty="0" smtClean="0"/>
              <a:t>CEOS Rep to Advisory Board (SIT Vice Chair)</a:t>
            </a:r>
            <a:endParaRPr kumimoji="0" lang="en-US" sz="1600" b="0" i="0" u="none" strike="noStrike" cap="none" spc="0" normalizeH="0" dirty="0" smtClean="0">
              <a:ln>
                <a:noFill/>
              </a:ln>
              <a:solidFill>
                <a:srgbClr val="002569"/>
              </a:solidFill>
              <a:effectLst/>
              <a:uFillTx/>
            </a:endParaRPr>
          </a:p>
          <a:p>
            <a:pPr marL="0" marR="0" indent="0" algn="l" defTabSz="457200" rtl="0" fontAlgn="auto" latinLnBrk="1" hangingPunct="0">
              <a:lnSpc>
                <a:spcPct val="100000"/>
              </a:lnSpc>
              <a:spcBef>
                <a:spcPts val="0"/>
              </a:spcBef>
              <a:spcAft>
                <a:spcPts val="0"/>
              </a:spcAft>
              <a:buClrTx/>
              <a:buSzTx/>
              <a:buFontTx/>
              <a:buNone/>
              <a:tabLst/>
            </a:pPr>
            <a:r>
              <a:rPr lang="en-US" sz="1600" dirty="0" smtClean="0"/>
              <a:t>CEOS Blue Planet Expert (P. DiGiacomo)</a:t>
            </a:r>
            <a:endParaRPr kumimoji="0" lang="en-US" sz="1600" b="0" i="0" u="none" strike="noStrike" cap="none" spc="0" normalizeH="0" dirty="0" smtClean="0">
              <a:ln>
                <a:noFill/>
              </a:ln>
              <a:solidFill>
                <a:srgbClr val="002569"/>
              </a:solidFill>
              <a:effectLst/>
              <a:uFillTx/>
            </a:endParaRPr>
          </a:p>
          <a:p>
            <a:pPr marL="0" marR="0" indent="0" algn="l" defTabSz="457200" rtl="0" fontAlgn="auto" latinLnBrk="1"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002569"/>
              </a:solidFill>
              <a:effectLst/>
              <a:uFillTx/>
            </a:endParaRPr>
          </a:p>
        </p:txBody>
      </p:sp>
      <p:sp>
        <p:nvSpPr>
          <p:cNvPr id="11" name="TextBox 10"/>
          <p:cNvSpPr txBox="1"/>
          <p:nvPr/>
        </p:nvSpPr>
        <p:spPr>
          <a:xfrm>
            <a:off x="3265716" y="4073946"/>
            <a:ext cx="5260643" cy="33855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1" hangingPunct="0">
              <a:lnSpc>
                <a:spcPct val="100000"/>
              </a:lnSpc>
              <a:spcBef>
                <a:spcPts val="0"/>
              </a:spcBef>
              <a:spcAft>
                <a:spcPts val="0"/>
              </a:spcAft>
              <a:buClrTx/>
              <a:buSzTx/>
              <a:buFontTx/>
              <a:buNone/>
              <a:tabLst/>
            </a:pPr>
            <a:r>
              <a:rPr kumimoji="0" lang="en-US" sz="1600" b="0" i="0" u="none" strike="noStrike" cap="none" spc="0" normalizeH="0" baseline="0" dirty="0" smtClean="0">
                <a:ln>
                  <a:noFill/>
                </a:ln>
                <a:solidFill>
                  <a:srgbClr val="002569"/>
                </a:solidFill>
                <a:effectLst/>
                <a:uFillTx/>
              </a:rPr>
              <a:t>Co-Chairs</a:t>
            </a:r>
            <a:r>
              <a:rPr lang="en-US" sz="1600" dirty="0" smtClean="0"/>
              <a:t>: Arnold Dekker, P. DiGiacomo &amp; Steve </a:t>
            </a:r>
            <a:r>
              <a:rPr lang="en-US" sz="1600" dirty="0" err="1" smtClean="0"/>
              <a:t>Greb</a:t>
            </a:r>
            <a:endParaRPr kumimoji="0" lang="en-US" sz="1600" b="0" i="0" u="none" strike="noStrike" cap="none" spc="0" normalizeH="0" baseline="0" dirty="0" smtClean="0">
              <a:ln>
                <a:noFill/>
              </a:ln>
              <a:solidFill>
                <a:srgbClr val="002569"/>
              </a:solidFill>
              <a:effectLst/>
              <a:uFillTx/>
            </a:endParaRPr>
          </a:p>
        </p:txBody>
      </p:sp>
    </p:spTree>
    <p:extLst>
      <p:ext uri="{BB962C8B-B14F-4D97-AF65-F5344CB8AC3E}">
        <p14:creationId xmlns:p14="http://schemas.microsoft.com/office/powerpoint/2010/main" val="1074072604"/>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2" name="Rectangle 1"/>
          <p:cNvSpPr/>
          <p:nvPr/>
        </p:nvSpPr>
        <p:spPr>
          <a:xfrm>
            <a:off x="2590800" y="152400"/>
            <a:ext cx="4724400" cy="83099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l" defTabSz="914400" rtl="0"/>
            <a:r>
              <a:rPr lang="en-US" sz="2400" b="1" dirty="0">
                <a:solidFill>
                  <a:srgbClr val="000000"/>
                </a:solidFill>
                <a:sym typeface="Arial"/>
              </a:rPr>
              <a:t>GEOGLOWS M</a:t>
            </a:r>
            <a:r>
              <a:rPr lang="en-US" sz="2400" b="1" dirty="0" smtClean="0">
                <a:solidFill>
                  <a:srgbClr val="000000"/>
                </a:solidFill>
                <a:sym typeface="Arial"/>
              </a:rPr>
              <a:t>ission and </a:t>
            </a:r>
          </a:p>
          <a:p>
            <a:pPr algn="l" defTabSz="914400" rtl="0"/>
            <a:r>
              <a:rPr lang="en-US" sz="2400" b="1" dirty="0">
                <a:solidFill>
                  <a:srgbClr val="000000"/>
                </a:solidFill>
                <a:sym typeface="Arial"/>
              </a:rPr>
              <a:t>C</a:t>
            </a:r>
            <a:r>
              <a:rPr lang="en-US" sz="2400" b="1" dirty="0" smtClean="0">
                <a:solidFill>
                  <a:srgbClr val="000000"/>
                </a:solidFill>
                <a:sym typeface="Arial"/>
              </a:rPr>
              <a:t>omponents</a:t>
            </a:r>
            <a:endParaRPr lang="en-US" sz="2400" b="1" dirty="0">
              <a:solidFill>
                <a:srgbClr val="000000"/>
              </a:solidFill>
              <a:sym typeface="Arial"/>
            </a:endParaRPr>
          </a:p>
        </p:txBody>
      </p:sp>
      <p:sp>
        <p:nvSpPr>
          <p:cNvPr id="4" name="Rectangle 3"/>
          <p:cNvSpPr/>
          <p:nvPr/>
        </p:nvSpPr>
        <p:spPr>
          <a:xfrm>
            <a:off x="75506" y="1066800"/>
            <a:ext cx="9037602" cy="1600438"/>
          </a:xfrm>
          <a:prstGeom prst="rect">
            <a:avLst/>
          </a:prstGeom>
        </p:spPr>
        <p:txBody>
          <a:bodyPr wrap="square">
            <a:spAutoFit/>
          </a:bodyPr>
          <a:lstStyle/>
          <a:p>
            <a:pPr algn="l" defTabSz="914400" rtl="0"/>
            <a:r>
              <a:rPr lang="en-US" sz="1400" dirty="0">
                <a:solidFill>
                  <a:srgbClr val="002060"/>
                </a:solidFill>
                <a:latin typeface="Arial"/>
                <a:cs typeface="Arial"/>
                <a:sym typeface="Arial"/>
              </a:rPr>
              <a:t>To</a:t>
            </a:r>
            <a:r>
              <a:rPr lang="en-US" sz="1400" b="1" dirty="0">
                <a:solidFill>
                  <a:srgbClr val="002060"/>
                </a:solidFill>
                <a:latin typeface="Arial"/>
                <a:cs typeface="Arial"/>
                <a:sym typeface="Arial"/>
              </a:rPr>
              <a:t> connect </a:t>
            </a:r>
            <a:r>
              <a:rPr lang="en-US" sz="1400" dirty="0">
                <a:solidFill>
                  <a:srgbClr val="002060"/>
                </a:solidFill>
                <a:latin typeface="Arial"/>
                <a:cs typeface="Arial"/>
                <a:sym typeface="Arial"/>
              </a:rPr>
              <a:t>the demand for sound and timely environmental information to the supply of data and information about the </a:t>
            </a:r>
            <a:r>
              <a:rPr lang="en-US" sz="1400" dirty="0">
                <a:solidFill>
                  <a:srgbClr val="C00000"/>
                </a:solidFill>
                <a:latin typeface="Arial"/>
                <a:cs typeface="Arial"/>
                <a:sym typeface="Arial"/>
              </a:rPr>
              <a:t>Earth’s water system </a:t>
            </a:r>
            <a:r>
              <a:rPr lang="en-US" sz="1400" dirty="0">
                <a:solidFill>
                  <a:srgbClr val="002060"/>
                </a:solidFill>
                <a:latin typeface="Arial"/>
                <a:cs typeface="Arial"/>
                <a:sym typeface="Arial"/>
              </a:rPr>
              <a:t>and to explore the science needed to achieve the goals outlined in the initiative. </a:t>
            </a:r>
          </a:p>
          <a:p>
            <a:pPr algn="l" defTabSz="914400" rtl="0"/>
            <a:r>
              <a:rPr lang="en-US" sz="1400" dirty="0">
                <a:solidFill>
                  <a:srgbClr val="002060"/>
                </a:solidFill>
                <a:latin typeface="Arial"/>
                <a:cs typeface="Arial"/>
                <a:sym typeface="Arial"/>
              </a:rPr>
              <a:t> </a:t>
            </a:r>
          </a:p>
          <a:p>
            <a:pPr algn="l" defTabSz="914400" rtl="0"/>
            <a:r>
              <a:rPr lang="en-US" sz="1400" dirty="0">
                <a:solidFill>
                  <a:srgbClr val="002060"/>
                </a:solidFill>
                <a:latin typeface="Arial"/>
                <a:cs typeface="Arial"/>
                <a:sym typeface="Arial"/>
              </a:rPr>
              <a:t>To</a:t>
            </a:r>
            <a:r>
              <a:rPr lang="en-US" sz="1400" b="1" dirty="0">
                <a:solidFill>
                  <a:srgbClr val="002060"/>
                </a:solidFill>
                <a:latin typeface="Arial"/>
                <a:cs typeface="Arial"/>
                <a:sym typeface="Arial"/>
              </a:rPr>
              <a:t> advocate</a:t>
            </a:r>
            <a:r>
              <a:rPr lang="en-US" sz="1400" dirty="0">
                <a:solidFill>
                  <a:srgbClr val="002060"/>
                </a:solidFill>
                <a:latin typeface="Arial"/>
                <a:cs typeface="Arial"/>
                <a:sym typeface="Arial"/>
              </a:rPr>
              <a:t> for broad, open data policies and for the realization of the right to access information </a:t>
            </a:r>
          </a:p>
          <a:p>
            <a:pPr algn="l" defTabSz="914400" rtl="0"/>
            <a:r>
              <a:rPr lang="en-US" sz="1400" dirty="0">
                <a:solidFill>
                  <a:srgbClr val="002060"/>
                </a:solidFill>
                <a:latin typeface="Arial"/>
                <a:cs typeface="Arial"/>
                <a:sym typeface="Arial"/>
              </a:rPr>
              <a:t> </a:t>
            </a:r>
          </a:p>
          <a:p>
            <a:pPr algn="l" defTabSz="914400" rtl="0"/>
            <a:r>
              <a:rPr lang="en-US" sz="1400" dirty="0">
                <a:solidFill>
                  <a:srgbClr val="002060"/>
                </a:solidFill>
                <a:latin typeface="Arial"/>
                <a:cs typeface="Arial"/>
                <a:sym typeface="Arial"/>
              </a:rPr>
              <a:t>To </a:t>
            </a:r>
            <a:r>
              <a:rPr lang="en-US" sz="1400" b="1" dirty="0">
                <a:solidFill>
                  <a:srgbClr val="002060"/>
                </a:solidFill>
                <a:latin typeface="Arial"/>
                <a:cs typeface="Arial"/>
                <a:sym typeface="Arial"/>
              </a:rPr>
              <a:t>help</a:t>
            </a:r>
            <a:r>
              <a:rPr lang="en-US" sz="1400" dirty="0">
                <a:solidFill>
                  <a:srgbClr val="002060"/>
                </a:solidFill>
                <a:latin typeface="Arial"/>
                <a:cs typeface="Arial"/>
                <a:sym typeface="Arial"/>
              </a:rPr>
              <a:t> ensure that the data collected through national, regional and global observing systems is both made available in the public domain and applied to decision-making. </a:t>
            </a:r>
          </a:p>
        </p:txBody>
      </p:sp>
      <p:sp>
        <p:nvSpPr>
          <p:cNvPr id="13" name="Slide Number Placeholder 1"/>
          <p:cNvSpPr>
            <a:spLocks noGrp="1"/>
          </p:cNvSpPr>
          <p:nvPr>
            <p:ph type="sldNum" sz="quarter" idx="4294967295"/>
          </p:nvPr>
        </p:nvSpPr>
        <p:spPr>
          <a:xfrm>
            <a:off x="8808308" y="6459897"/>
            <a:ext cx="304800" cy="187285"/>
          </a:xfrm>
          <a:prstGeom prst="roundRect">
            <a:avLst/>
          </a:prstGeom>
        </p:spPr>
        <p:txBody>
          <a:bodyPr/>
          <a:lstStyle/>
          <a:p>
            <a:r>
              <a:rPr lang="en-US" sz="1100" dirty="0">
                <a:latin typeface="+mn-lt"/>
              </a:rPr>
              <a:t>7</a:t>
            </a:r>
          </a:p>
        </p:txBody>
      </p:sp>
      <p:graphicFrame>
        <p:nvGraphicFramePr>
          <p:cNvPr id="14" name="Shape 366"/>
          <p:cNvGraphicFramePr/>
          <p:nvPr>
            <p:extLst>
              <p:ext uri="{D42A27DB-BD31-4B8C-83A1-F6EECF244321}">
                <p14:modId xmlns:p14="http://schemas.microsoft.com/office/powerpoint/2010/main" val="764847646"/>
              </p:ext>
            </p:extLst>
          </p:nvPr>
        </p:nvGraphicFramePr>
        <p:xfrm>
          <a:off x="75507" y="2667239"/>
          <a:ext cx="9037602" cy="3983916"/>
        </p:xfrm>
        <a:graphic>
          <a:graphicData uri="http://schemas.openxmlformats.org/drawingml/2006/table">
            <a:tbl>
              <a:tblPr>
                <a:noFill/>
              </a:tblPr>
              <a:tblGrid>
                <a:gridCol w="2676718"/>
                <a:gridCol w="3265486"/>
                <a:gridCol w="3095398"/>
              </a:tblGrid>
              <a:tr h="2764746">
                <a:tc>
                  <a:txBody>
                    <a:bodyPr/>
                    <a:lstStyle/>
                    <a:p>
                      <a:pPr marL="0" lvl="0" indent="0" algn="ctr" rtl="0">
                        <a:lnSpc>
                          <a:spcPct val="115000"/>
                        </a:lnSpc>
                        <a:spcBef>
                          <a:spcPts val="0"/>
                        </a:spcBef>
                        <a:buNone/>
                      </a:pPr>
                      <a:r>
                        <a:rPr lang="en" sz="1600" b="1" dirty="0">
                          <a:solidFill>
                            <a:srgbClr val="0070C0"/>
                          </a:solidFill>
                          <a:latin typeface="Times New Roman"/>
                          <a:ea typeface="Times New Roman"/>
                          <a:cs typeface="Times New Roman"/>
                          <a:sym typeface="Times New Roman"/>
                        </a:rPr>
                        <a:t>1. </a:t>
                      </a:r>
                      <a:r>
                        <a:rPr lang="en-US" sz="1600" b="1" dirty="0" smtClean="0">
                          <a:solidFill>
                            <a:srgbClr val="0070C0"/>
                          </a:solidFill>
                          <a:latin typeface="Times New Roman"/>
                          <a:ea typeface="Times New Roman"/>
                          <a:cs typeface="Times New Roman"/>
                          <a:sym typeface="Times New Roman"/>
                        </a:rPr>
                        <a:t>Enhancing</a:t>
                      </a:r>
                      <a:r>
                        <a:rPr lang="en-US" sz="1600" b="1" baseline="0" dirty="0" smtClean="0">
                          <a:solidFill>
                            <a:srgbClr val="0070C0"/>
                          </a:solidFill>
                          <a:latin typeface="Times New Roman"/>
                          <a:ea typeface="Times New Roman"/>
                          <a:cs typeface="Times New Roman"/>
                          <a:sym typeface="Times New Roman"/>
                        </a:rPr>
                        <a:t> </a:t>
                      </a:r>
                      <a:r>
                        <a:rPr lang="en" sz="1600" b="1" dirty="0" smtClean="0">
                          <a:solidFill>
                            <a:srgbClr val="0070C0"/>
                          </a:solidFill>
                          <a:latin typeface="Times New Roman"/>
                          <a:ea typeface="Times New Roman"/>
                          <a:cs typeface="Times New Roman"/>
                          <a:sym typeface="Times New Roman"/>
                        </a:rPr>
                        <a:t>Global </a:t>
                      </a:r>
                      <a:r>
                        <a:rPr lang="en" sz="1600" b="1" dirty="0">
                          <a:solidFill>
                            <a:srgbClr val="0070C0"/>
                          </a:solidFill>
                          <a:latin typeface="Times New Roman"/>
                          <a:ea typeface="Times New Roman"/>
                          <a:cs typeface="Times New Roman"/>
                          <a:sym typeface="Times New Roman"/>
                        </a:rPr>
                        <a:t>Water </a:t>
                      </a:r>
                      <a:r>
                        <a:rPr lang="en" sz="1600" b="1" dirty="0" smtClean="0">
                          <a:solidFill>
                            <a:srgbClr val="0070C0"/>
                          </a:solidFill>
                          <a:latin typeface="Times New Roman"/>
                          <a:ea typeface="Times New Roman"/>
                          <a:cs typeface="Times New Roman"/>
                          <a:sym typeface="Times New Roman"/>
                        </a:rPr>
                        <a:t>Sustainab</a:t>
                      </a:r>
                      <a:r>
                        <a:rPr lang="en-US" sz="1600" b="1" dirty="0" err="1" smtClean="0">
                          <a:solidFill>
                            <a:srgbClr val="0070C0"/>
                          </a:solidFill>
                          <a:latin typeface="Times New Roman"/>
                          <a:ea typeface="Times New Roman"/>
                          <a:cs typeface="Times New Roman"/>
                          <a:sym typeface="Times New Roman"/>
                        </a:rPr>
                        <a:t>ility</a:t>
                      </a:r>
                      <a:r>
                        <a:rPr lang="en" sz="1600" dirty="0" smtClean="0">
                          <a:solidFill>
                            <a:srgbClr val="0070C0"/>
                          </a:solidFill>
                          <a:latin typeface="Times New Roman"/>
                          <a:ea typeface="Times New Roman"/>
                          <a:cs typeface="Times New Roman"/>
                          <a:sym typeface="Times New Roman"/>
                        </a:rPr>
                        <a:t> </a:t>
                      </a:r>
                    </a:p>
                    <a:p>
                      <a:pPr marL="268288" lvl="0" indent="-168275" algn="l" rtl="0">
                        <a:lnSpc>
                          <a:spcPct val="100000"/>
                        </a:lnSpc>
                        <a:spcBef>
                          <a:spcPts val="0"/>
                        </a:spcBef>
                        <a:buFont typeface="Arial"/>
                        <a:buChar char="•"/>
                      </a:pPr>
                      <a:r>
                        <a:rPr lang="en-US" sz="1600" dirty="0" smtClean="0">
                          <a:solidFill>
                            <a:srgbClr val="C00000"/>
                          </a:solidFill>
                          <a:latin typeface="Times New Roman"/>
                          <a:ea typeface="Times New Roman"/>
                          <a:cs typeface="Times New Roman"/>
                          <a:sym typeface="Times New Roman"/>
                        </a:rPr>
                        <a:t>Sustainable Development Goals</a:t>
                      </a:r>
                      <a:endParaRPr lang="en" sz="1600" dirty="0" smtClean="0">
                        <a:solidFill>
                          <a:srgbClr val="C00000"/>
                        </a:solidFill>
                        <a:latin typeface="Times New Roman"/>
                        <a:ea typeface="Times New Roman"/>
                        <a:cs typeface="Times New Roman"/>
                        <a:sym typeface="Times New Roman"/>
                      </a:endParaRPr>
                    </a:p>
                    <a:p>
                      <a:pPr marL="268288" lvl="0" indent="-168275" algn="l" rtl="0">
                        <a:lnSpc>
                          <a:spcPct val="100000"/>
                        </a:lnSpc>
                        <a:spcBef>
                          <a:spcPts val="0"/>
                        </a:spcBef>
                        <a:buFont typeface="Arial"/>
                        <a:buChar char="•"/>
                      </a:pPr>
                      <a:r>
                        <a:rPr lang="en-US" sz="1600" dirty="0" smtClean="0">
                          <a:solidFill>
                            <a:srgbClr val="0070C0"/>
                          </a:solidFill>
                          <a:latin typeface="Times New Roman"/>
                          <a:ea typeface="Times New Roman"/>
                          <a:cs typeface="Times New Roman"/>
                          <a:sym typeface="Times New Roman"/>
                        </a:rPr>
                        <a:t>Water </a:t>
                      </a:r>
                      <a:r>
                        <a:rPr lang="en" sz="1600" dirty="0" smtClean="0">
                          <a:solidFill>
                            <a:srgbClr val="0070C0"/>
                          </a:solidFill>
                          <a:latin typeface="Times New Roman"/>
                          <a:ea typeface="Times New Roman"/>
                          <a:cs typeface="Times New Roman"/>
                          <a:sym typeface="Times New Roman"/>
                        </a:rPr>
                        <a:t>Scarcity </a:t>
                      </a:r>
                      <a:r>
                        <a:rPr lang="en" sz="1600" dirty="0">
                          <a:solidFill>
                            <a:srgbClr val="0070C0"/>
                          </a:solidFill>
                          <a:latin typeface="Times New Roman"/>
                          <a:ea typeface="Times New Roman"/>
                          <a:cs typeface="Times New Roman"/>
                          <a:sym typeface="Times New Roman"/>
                        </a:rPr>
                        <a:t>and </a:t>
                      </a:r>
                      <a:r>
                        <a:rPr lang="en" sz="1600" dirty="0" smtClean="0">
                          <a:solidFill>
                            <a:srgbClr val="0070C0"/>
                          </a:solidFill>
                          <a:latin typeface="Times New Roman"/>
                          <a:ea typeface="Times New Roman"/>
                          <a:cs typeface="Times New Roman"/>
                          <a:sym typeface="Times New Roman"/>
                        </a:rPr>
                        <a:t>Access</a:t>
                      </a:r>
                      <a:endParaRPr lang="en" sz="1600" dirty="0">
                        <a:solidFill>
                          <a:srgbClr val="0070C0"/>
                        </a:solidFill>
                        <a:latin typeface="Times New Roman"/>
                        <a:ea typeface="Times New Roman"/>
                        <a:cs typeface="Times New Roman"/>
                        <a:sym typeface="Times New Roman"/>
                      </a:endParaRPr>
                    </a:p>
                    <a:p>
                      <a:pPr marL="268288" lvl="0" indent="-168275" algn="l" rtl="0">
                        <a:lnSpc>
                          <a:spcPct val="100000"/>
                        </a:lnSpc>
                        <a:spcBef>
                          <a:spcPts val="0"/>
                        </a:spcBef>
                        <a:buFont typeface="Arial"/>
                        <a:buChar char="•"/>
                      </a:pPr>
                      <a:r>
                        <a:rPr lang="en" sz="1600" dirty="0">
                          <a:solidFill>
                            <a:srgbClr val="0070C0"/>
                          </a:solidFill>
                          <a:latin typeface="Times New Roman"/>
                          <a:ea typeface="Times New Roman"/>
                          <a:cs typeface="Times New Roman"/>
                          <a:sym typeface="Times New Roman"/>
                        </a:rPr>
                        <a:t>Climate </a:t>
                      </a:r>
                      <a:r>
                        <a:rPr lang="en" sz="1600" dirty="0" smtClean="0">
                          <a:solidFill>
                            <a:srgbClr val="0070C0"/>
                          </a:solidFill>
                          <a:latin typeface="Times New Roman"/>
                          <a:ea typeface="Times New Roman"/>
                          <a:cs typeface="Times New Roman"/>
                          <a:sym typeface="Times New Roman"/>
                        </a:rPr>
                        <a:t>Change</a:t>
                      </a:r>
                      <a:endParaRPr lang="en" sz="1600" dirty="0">
                        <a:solidFill>
                          <a:srgbClr val="0070C0"/>
                        </a:solidFill>
                        <a:latin typeface="Times New Roman"/>
                        <a:ea typeface="Times New Roman"/>
                        <a:cs typeface="Times New Roman"/>
                        <a:sym typeface="Times New Roman"/>
                      </a:endParaRPr>
                    </a:p>
                    <a:p>
                      <a:pPr marL="268288" lvl="0" indent="-168275" algn="l" rtl="0">
                        <a:lnSpc>
                          <a:spcPct val="100000"/>
                        </a:lnSpc>
                        <a:spcBef>
                          <a:spcPts val="0"/>
                        </a:spcBef>
                        <a:buFont typeface="Arial"/>
                        <a:buChar char="•"/>
                      </a:pPr>
                      <a:r>
                        <a:rPr lang="en" sz="1600" dirty="0">
                          <a:solidFill>
                            <a:srgbClr val="0070C0"/>
                          </a:solidFill>
                          <a:latin typeface="Times New Roman"/>
                          <a:ea typeface="Times New Roman"/>
                          <a:cs typeface="Times New Roman"/>
                          <a:sym typeface="Times New Roman"/>
                        </a:rPr>
                        <a:t>Cold </a:t>
                      </a:r>
                      <a:r>
                        <a:rPr lang="en" sz="1600" dirty="0" smtClean="0">
                          <a:solidFill>
                            <a:srgbClr val="0070C0"/>
                          </a:solidFill>
                          <a:latin typeface="Times New Roman"/>
                          <a:ea typeface="Times New Roman"/>
                          <a:cs typeface="Times New Roman"/>
                          <a:sym typeface="Times New Roman"/>
                        </a:rPr>
                        <a:t>Regions </a:t>
                      </a:r>
                      <a:endParaRPr lang="en" sz="1600" dirty="0">
                        <a:solidFill>
                          <a:srgbClr val="0070C0"/>
                        </a:solidFill>
                        <a:latin typeface="Times New Roman"/>
                        <a:ea typeface="Times New Roman"/>
                        <a:cs typeface="Times New Roman"/>
                        <a:sym typeface="Times New Roman"/>
                      </a:endParaRPr>
                    </a:p>
                  </a:txBody>
                  <a:tcPr marL="68575" marR="68575" marT="91425" marB="91425">
                    <a:lnL w="12700" cap="flat" cmpd="sng">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lvl="0" indent="0" algn="ctr" rtl="0">
                        <a:lnSpc>
                          <a:spcPct val="115000"/>
                        </a:lnSpc>
                        <a:spcBef>
                          <a:spcPts val="0"/>
                        </a:spcBef>
                        <a:buNone/>
                      </a:pPr>
                      <a:r>
                        <a:rPr lang="en" sz="1600" b="1" dirty="0">
                          <a:solidFill>
                            <a:srgbClr val="0070C0"/>
                          </a:solidFill>
                          <a:latin typeface="Times New Roman"/>
                          <a:ea typeface="Times New Roman"/>
                          <a:cs typeface="Times New Roman"/>
                          <a:sym typeface="Times New Roman"/>
                        </a:rPr>
                        <a:t>2. Minimizing Basin and Regional </a:t>
                      </a:r>
                      <a:r>
                        <a:rPr lang="en" sz="1600" b="1" dirty="0" smtClean="0">
                          <a:solidFill>
                            <a:srgbClr val="0070C0"/>
                          </a:solidFill>
                          <a:latin typeface="Times New Roman"/>
                          <a:ea typeface="Times New Roman"/>
                          <a:cs typeface="Times New Roman"/>
                          <a:sym typeface="Times New Roman"/>
                        </a:rPr>
                        <a:t>Risk</a:t>
                      </a:r>
                      <a:endParaRPr lang="en" sz="1600" dirty="0">
                        <a:solidFill>
                          <a:srgbClr val="0070C0"/>
                        </a:solidFill>
                        <a:latin typeface="Times New Roman"/>
                        <a:ea typeface="Times New Roman"/>
                        <a:cs typeface="Times New Roman"/>
                        <a:sym typeface="Times New Roman"/>
                      </a:endParaRPr>
                    </a:p>
                    <a:p>
                      <a:pPr marL="285750" lvl="0" indent="-201613" algn="l" rtl="0">
                        <a:lnSpc>
                          <a:spcPct val="100000"/>
                        </a:lnSpc>
                        <a:spcBef>
                          <a:spcPts val="0"/>
                        </a:spcBef>
                        <a:spcAft>
                          <a:spcPts val="0"/>
                        </a:spcAft>
                        <a:buFont typeface="Arial"/>
                        <a:buChar char="•"/>
                        <a:tabLst>
                          <a:tab pos="352425" algn="l"/>
                        </a:tabLst>
                      </a:pPr>
                      <a:r>
                        <a:rPr lang="en" sz="1600" dirty="0">
                          <a:solidFill>
                            <a:srgbClr val="0070C0"/>
                          </a:solidFill>
                          <a:latin typeface="Times New Roman"/>
                          <a:ea typeface="Times New Roman"/>
                          <a:cs typeface="Times New Roman"/>
                          <a:sym typeface="Times New Roman"/>
                        </a:rPr>
                        <a:t>Integrated Water Prediction (IWP)</a:t>
                      </a:r>
                    </a:p>
                    <a:p>
                      <a:pPr marL="285750" lvl="0" indent="-201613" algn="l" rtl="0">
                        <a:lnSpc>
                          <a:spcPct val="100000"/>
                        </a:lnSpc>
                        <a:spcBef>
                          <a:spcPts val="0"/>
                        </a:spcBef>
                        <a:spcAft>
                          <a:spcPts val="0"/>
                        </a:spcAft>
                        <a:buFont typeface="Arial"/>
                        <a:buChar char="•"/>
                        <a:tabLst>
                          <a:tab pos="352425" algn="l"/>
                        </a:tabLst>
                      </a:pPr>
                      <a:r>
                        <a:rPr lang="en" sz="1600" dirty="0">
                          <a:solidFill>
                            <a:srgbClr val="0070C0"/>
                          </a:solidFill>
                          <a:latin typeface="Times New Roman"/>
                          <a:ea typeface="Times New Roman"/>
                          <a:cs typeface="Times New Roman"/>
                          <a:sym typeface="Times New Roman"/>
                        </a:rPr>
                        <a:t>Floods</a:t>
                      </a:r>
                    </a:p>
                    <a:p>
                      <a:pPr marL="285750" lvl="0" indent="-201613" algn="l" rtl="0">
                        <a:lnSpc>
                          <a:spcPct val="100000"/>
                        </a:lnSpc>
                        <a:spcBef>
                          <a:spcPts val="0"/>
                        </a:spcBef>
                        <a:spcAft>
                          <a:spcPts val="0"/>
                        </a:spcAft>
                        <a:buFont typeface="Arial"/>
                        <a:buChar char="•"/>
                        <a:tabLst>
                          <a:tab pos="352425" algn="l"/>
                        </a:tabLst>
                      </a:pPr>
                      <a:r>
                        <a:rPr lang="en" sz="1600" dirty="0">
                          <a:solidFill>
                            <a:srgbClr val="0070C0"/>
                          </a:solidFill>
                          <a:latin typeface="Times New Roman"/>
                          <a:ea typeface="Times New Roman"/>
                          <a:cs typeface="Times New Roman"/>
                          <a:sym typeface="Times New Roman"/>
                        </a:rPr>
                        <a:t>Droughts</a:t>
                      </a:r>
                    </a:p>
                    <a:p>
                      <a:pPr marL="285750" lvl="0" indent="-201613" algn="l" rtl="0">
                        <a:lnSpc>
                          <a:spcPct val="100000"/>
                        </a:lnSpc>
                        <a:spcBef>
                          <a:spcPts val="0"/>
                        </a:spcBef>
                        <a:spcAft>
                          <a:spcPts val="0"/>
                        </a:spcAft>
                        <a:buFont typeface="Arial"/>
                        <a:buChar char="•"/>
                        <a:tabLst>
                          <a:tab pos="352425" algn="l"/>
                        </a:tabLst>
                      </a:pPr>
                      <a:r>
                        <a:rPr lang="en" sz="1600" dirty="0">
                          <a:solidFill>
                            <a:srgbClr val="0070C0"/>
                          </a:solidFill>
                          <a:latin typeface="Times New Roman"/>
                          <a:ea typeface="Times New Roman"/>
                          <a:cs typeface="Times New Roman"/>
                          <a:sym typeface="Times New Roman"/>
                        </a:rPr>
                        <a:t>Transboundary Issues (IWRM)</a:t>
                      </a:r>
                    </a:p>
                    <a:p>
                      <a:pPr marL="285750" lvl="0" indent="-201613" algn="l" rtl="0">
                        <a:lnSpc>
                          <a:spcPct val="100000"/>
                        </a:lnSpc>
                        <a:spcBef>
                          <a:spcPts val="0"/>
                        </a:spcBef>
                        <a:spcAft>
                          <a:spcPts val="0"/>
                        </a:spcAft>
                        <a:buFont typeface="Arial"/>
                        <a:buChar char="•"/>
                        <a:tabLst>
                          <a:tab pos="352425" algn="l"/>
                        </a:tabLst>
                      </a:pPr>
                      <a:r>
                        <a:rPr lang="en" sz="1600" dirty="0">
                          <a:solidFill>
                            <a:srgbClr val="0070C0"/>
                          </a:solidFill>
                          <a:latin typeface="Times New Roman"/>
                          <a:ea typeface="Times New Roman"/>
                          <a:cs typeface="Times New Roman"/>
                          <a:sym typeface="Times New Roman"/>
                        </a:rPr>
                        <a:t>Water-Energy-Food-Environment-Health Nexus</a:t>
                      </a:r>
                    </a:p>
                    <a:p>
                      <a:pPr marL="285750" lvl="0" indent="-201613" algn="l" rtl="0">
                        <a:lnSpc>
                          <a:spcPct val="100000"/>
                        </a:lnSpc>
                        <a:spcBef>
                          <a:spcPts val="0"/>
                        </a:spcBef>
                        <a:spcAft>
                          <a:spcPts val="0"/>
                        </a:spcAft>
                        <a:buFont typeface="Arial"/>
                        <a:buChar char="•"/>
                        <a:tabLst>
                          <a:tab pos="352425" algn="l"/>
                        </a:tabLst>
                      </a:pPr>
                      <a:r>
                        <a:rPr lang="en" sz="1600" dirty="0">
                          <a:solidFill>
                            <a:srgbClr val="0070C0"/>
                          </a:solidFill>
                          <a:latin typeface="Times New Roman"/>
                          <a:ea typeface="Times New Roman"/>
                          <a:cs typeface="Times New Roman"/>
                          <a:sym typeface="Times New Roman"/>
                        </a:rPr>
                        <a:t>Climate Change Adaptation</a:t>
                      </a:r>
                    </a:p>
                  </a:txBody>
                  <a:tcPr marL="68575" marR="68575" marT="91425" marB="914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a:txBody>
                    <a:bodyPr/>
                    <a:lstStyle/>
                    <a:p>
                      <a:pPr marL="0" lvl="0" indent="0" algn="ctr" rtl="0">
                        <a:lnSpc>
                          <a:spcPct val="115000"/>
                        </a:lnSpc>
                        <a:spcBef>
                          <a:spcPts val="0"/>
                        </a:spcBef>
                        <a:buNone/>
                      </a:pPr>
                      <a:r>
                        <a:rPr lang="en" sz="1600" b="1" dirty="0">
                          <a:solidFill>
                            <a:srgbClr val="0070C0"/>
                          </a:solidFill>
                          <a:latin typeface="Times New Roman"/>
                          <a:ea typeface="Times New Roman"/>
                          <a:cs typeface="Times New Roman"/>
                          <a:sym typeface="Times New Roman"/>
                        </a:rPr>
                        <a:t>3. Essential</a:t>
                      </a:r>
                      <a:r>
                        <a:rPr lang="en" sz="1600" dirty="0">
                          <a:solidFill>
                            <a:srgbClr val="0070C0"/>
                          </a:solidFill>
                          <a:latin typeface="Times New Roman"/>
                          <a:ea typeface="Times New Roman"/>
                          <a:cs typeface="Times New Roman"/>
                          <a:sym typeface="Times New Roman"/>
                        </a:rPr>
                        <a:t> </a:t>
                      </a:r>
                      <a:r>
                        <a:rPr lang="en" sz="1600" b="1" dirty="0">
                          <a:solidFill>
                            <a:srgbClr val="0070C0"/>
                          </a:solidFill>
                          <a:latin typeface="Times New Roman"/>
                          <a:ea typeface="Times New Roman"/>
                          <a:cs typeface="Times New Roman"/>
                          <a:sym typeface="Times New Roman"/>
                        </a:rPr>
                        <a:t>Water Variable (EWV) </a:t>
                      </a:r>
                      <a:r>
                        <a:rPr lang="en" sz="1600" b="1" dirty="0" smtClean="0">
                          <a:solidFill>
                            <a:srgbClr val="0070C0"/>
                          </a:solidFill>
                          <a:latin typeface="Times New Roman"/>
                          <a:ea typeface="Times New Roman"/>
                          <a:cs typeface="Times New Roman"/>
                          <a:sym typeface="Times New Roman"/>
                        </a:rPr>
                        <a:t>Understanding</a:t>
                      </a:r>
                      <a:endParaRPr lang="en" sz="1600" dirty="0">
                        <a:solidFill>
                          <a:srgbClr val="0070C0"/>
                        </a:solidFill>
                        <a:latin typeface="Times New Roman"/>
                        <a:ea typeface="Times New Roman"/>
                        <a:cs typeface="Times New Roman"/>
                        <a:sym typeface="Times New Roman"/>
                      </a:endParaRPr>
                    </a:p>
                    <a:p>
                      <a:pPr marL="311150" lvl="0" indent="-227013" algn="l" rtl="0">
                        <a:lnSpc>
                          <a:spcPct val="100000"/>
                        </a:lnSpc>
                        <a:spcBef>
                          <a:spcPts val="0"/>
                        </a:spcBef>
                        <a:spcAft>
                          <a:spcPts val="0"/>
                        </a:spcAft>
                        <a:buFont typeface="Arial"/>
                        <a:buChar char="•"/>
                        <a:tabLst>
                          <a:tab pos="352425" algn="l"/>
                        </a:tabLst>
                      </a:pPr>
                      <a:r>
                        <a:rPr lang="en" sz="1600" dirty="0">
                          <a:solidFill>
                            <a:srgbClr val="C00000"/>
                          </a:solidFill>
                          <a:latin typeface="Times New Roman"/>
                          <a:ea typeface="Times New Roman"/>
                          <a:cs typeface="Times New Roman"/>
                          <a:sym typeface="Times New Roman"/>
                        </a:rPr>
                        <a:t>Water </a:t>
                      </a:r>
                      <a:r>
                        <a:rPr lang="en" sz="1600" dirty="0" smtClean="0">
                          <a:solidFill>
                            <a:srgbClr val="C00000"/>
                          </a:solidFill>
                          <a:latin typeface="Times New Roman"/>
                          <a:ea typeface="Times New Roman"/>
                          <a:cs typeface="Times New Roman"/>
                          <a:sym typeface="Times New Roman"/>
                        </a:rPr>
                        <a:t>Quality</a:t>
                      </a:r>
                      <a:endParaRPr lang="en" sz="1600" dirty="0">
                        <a:solidFill>
                          <a:srgbClr val="C00000"/>
                        </a:solidFill>
                        <a:latin typeface="Times New Roman"/>
                        <a:ea typeface="Times New Roman"/>
                        <a:cs typeface="Times New Roman"/>
                        <a:sym typeface="Times New Roman"/>
                      </a:endParaRPr>
                    </a:p>
                    <a:p>
                      <a:pPr marL="311150" lvl="0" indent="-227013" algn="l" rtl="0">
                        <a:lnSpc>
                          <a:spcPct val="100000"/>
                        </a:lnSpc>
                        <a:spcBef>
                          <a:spcPts val="0"/>
                        </a:spcBef>
                        <a:spcAft>
                          <a:spcPts val="0"/>
                        </a:spcAft>
                        <a:buFont typeface="Arial"/>
                        <a:buChar char="•"/>
                        <a:tabLst>
                          <a:tab pos="352425" algn="l"/>
                        </a:tabLst>
                      </a:pPr>
                      <a:r>
                        <a:rPr lang="en" sz="1600" dirty="0">
                          <a:solidFill>
                            <a:srgbClr val="0070C0"/>
                          </a:solidFill>
                          <a:latin typeface="Times New Roman"/>
                          <a:ea typeface="Times New Roman"/>
                          <a:cs typeface="Times New Roman"/>
                          <a:sym typeface="Times New Roman"/>
                        </a:rPr>
                        <a:t>Water Use </a:t>
                      </a:r>
                      <a:endParaRPr sz="1600" dirty="0">
                        <a:solidFill>
                          <a:srgbClr val="0070C0"/>
                        </a:solidFill>
                        <a:latin typeface="Times New Roman"/>
                        <a:ea typeface="Times New Roman"/>
                        <a:cs typeface="Times New Roman"/>
                        <a:sym typeface="Times New Roman"/>
                      </a:endParaRPr>
                    </a:p>
                    <a:p>
                      <a:pPr marL="311150" lvl="0" indent="-227013" algn="l" rtl="0">
                        <a:lnSpc>
                          <a:spcPct val="100000"/>
                        </a:lnSpc>
                        <a:spcBef>
                          <a:spcPts val="0"/>
                        </a:spcBef>
                        <a:spcAft>
                          <a:spcPts val="0"/>
                        </a:spcAft>
                        <a:buFont typeface="Arial"/>
                        <a:buChar char="•"/>
                        <a:tabLst>
                          <a:tab pos="352425" algn="l"/>
                        </a:tabLst>
                      </a:pPr>
                      <a:r>
                        <a:rPr lang="en" sz="1600" dirty="0">
                          <a:solidFill>
                            <a:srgbClr val="0070C0"/>
                          </a:solidFill>
                          <a:latin typeface="Times New Roman"/>
                          <a:ea typeface="Times New Roman"/>
                          <a:cs typeface="Times New Roman"/>
                          <a:sym typeface="Times New Roman"/>
                        </a:rPr>
                        <a:t>Water Cycle Variables (Precipitation, Soil Moisture, Groundwater, Evapotranspiration, Stream Flow, Surface Water Storage (Includes Snow Pack))</a:t>
                      </a:r>
                    </a:p>
                  </a:txBody>
                  <a:tcPr marL="68575" marR="68575" marT="91425" marB="91425">
                    <a:lnL w="12700" cap="flat" cmpd="sng" algn="ctr">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r>
              <a:tr h="1215197">
                <a:tc gridSpan="3">
                  <a:txBody>
                    <a:bodyPr/>
                    <a:lstStyle/>
                    <a:p>
                      <a:pPr marL="84138" lvl="0" indent="0" rtl="0">
                        <a:lnSpc>
                          <a:spcPct val="100000"/>
                        </a:lnSpc>
                        <a:spcBef>
                          <a:spcPts val="0"/>
                        </a:spcBef>
                        <a:buNone/>
                      </a:pPr>
                      <a:r>
                        <a:rPr lang="en" sz="1600" b="1" dirty="0">
                          <a:solidFill>
                            <a:srgbClr val="0070C0"/>
                          </a:solidFill>
                          <a:latin typeface="Times New Roman"/>
                          <a:ea typeface="Times New Roman"/>
                          <a:cs typeface="Times New Roman"/>
                          <a:sym typeface="Times New Roman"/>
                        </a:rPr>
                        <a:t>4.  Earth Observations, Integrated Data Products and Applications, and Tool Development</a:t>
                      </a:r>
                    </a:p>
                    <a:p>
                      <a:pPr marL="84138" lvl="0" indent="0" rtl="0">
                        <a:lnSpc>
                          <a:spcPct val="100000"/>
                        </a:lnSpc>
                        <a:spcBef>
                          <a:spcPts val="0"/>
                        </a:spcBef>
                        <a:buNone/>
                      </a:pPr>
                      <a:r>
                        <a:rPr lang="en" sz="1000" b="1" dirty="0">
                          <a:solidFill>
                            <a:srgbClr val="0070C0"/>
                          </a:solidFill>
                          <a:latin typeface="Times New Roman"/>
                          <a:ea typeface="Times New Roman"/>
                          <a:cs typeface="Times New Roman"/>
                          <a:sym typeface="Times New Roman"/>
                        </a:rPr>
                        <a:t> </a:t>
                      </a:r>
                    </a:p>
                    <a:p>
                      <a:pPr marL="84138" lvl="0" indent="0" rtl="0">
                        <a:lnSpc>
                          <a:spcPct val="100000"/>
                        </a:lnSpc>
                        <a:spcBef>
                          <a:spcPts val="0"/>
                        </a:spcBef>
                        <a:buNone/>
                      </a:pPr>
                      <a:r>
                        <a:rPr lang="en" sz="1600" b="1" dirty="0">
                          <a:solidFill>
                            <a:srgbClr val="0070C0"/>
                          </a:solidFill>
                          <a:latin typeface="Times New Roman"/>
                          <a:ea typeface="Times New Roman"/>
                          <a:cs typeface="Times New Roman"/>
                          <a:sym typeface="Times New Roman"/>
                        </a:rPr>
                        <a:t>5.  Data Sharing, Dissemination of Data, Information, Products, and Knowledge</a:t>
                      </a:r>
                    </a:p>
                    <a:p>
                      <a:pPr marL="84138" lvl="0" indent="0" rtl="0">
                        <a:lnSpc>
                          <a:spcPct val="100000"/>
                        </a:lnSpc>
                        <a:spcBef>
                          <a:spcPts val="0"/>
                        </a:spcBef>
                        <a:buNone/>
                      </a:pPr>
                      <a:r>
                        <a:rPr lang="en" sz="1000" b="1" dirty="0">
                          <a:solidFill>
                            <a:srgbClr val="0070C0"/>
                          </a:solidFill>
                          <a:latin typeface="Times New Roman"/>
                          <a:ea typeface="Times New Roman"/>
                          <a:cs typeface="Times New Roman"/>
                          <a:sym typeface="Times New Roman"/>
                        </a:rPr>
                        <a:t> </a:t>
                      </a:r>
                    </a:p>
                    <a:p>
                      <a:pPr marL="84138" lvl="0" indent="0" rtl="0">
                        <a:lnSpc>
                          <a:spcPct val="100000"/>
                        </a:lnSpc>
                        <a:spcBef>
                          <a:spcPts val="0"/>
                        </a:spcBef>
                        <a:buAutoNum type="arabicPeriod" startAt="6"/>
                      </a:pPr>
                      <a:r>
                        <a:rPr lang="en" sz="1600" b="1" dirty="0" smtClean="0">
                          <a:solidFill>
                            <a:srgbClr val="0070C0"/>
                          </a:solidFill>
                          <a:latin typeface="Times New Roman"/>
                          <a:ea typeface="Times New Roman"/>
                          <a:cs typeface="Times New Roman"/>
                          <a:sym typeface="Times New Roman"/>
                        </a:rPr>
                        <a:t>User </a:t>
                      </a:r>
                      <a:r>
                        <a:rPr lang="en" sz="1600" b="1" dirty="0">
                          <a:solidFill>
                            <a:srgbClr val="0070C0"/>
                          </a:solidFill>
                          <a:latin typeface="Times New Roman"/>
                          <a:ea typeface="Times New Roman"/>
                          <a:cs typeface="Times New Roman"/>
                          <a:sym typeface="Times New Roman"/>
                        </a:rPr>
                        <a:t>Engagement, Capacity Building and </a:t>
                      </a:r>
                      <a:r>
                        <a:rPr lang="en" sz="1600" b="1" dirty="0" smtClean="0">
                          <a:solidFill>
                            <a:srgbClr val="0070C0"/>
                          </a:solidFill>
                          <a:latin typeface="Times New Roman"/>
                          <a:ea typeface="Times New Roman"/>
                          <a:cs typeface="Times New Roman"/>
                          <a:sym typeface="Times New Roman"/>
                        </a:rPr>
                        <a:t>AmeriGEOSS</a:t>
                      </a:r>
                      <a:endParaRPr lang="fr-CH" sz="1600" b="1" dirty="0" smtClean="0">
                        <a:solidFill>
                          <a:srgbClr val="0070C0"/>
                        </a:solidFill>
                        <a:latin typeface="Times New Roman"/>
                        <a:ea typeface="Times New Roman"/>
                        <a:cs typeface="Times New Roman"/>
                        <a:sym typeface="Times New Roman"/>
                      </a:endParaRPr>
                    </a:p>
                  </a:txBody>
                  <a:tcPr marL="68575" marR="68575" marT="91425" marB="91425">
                    <a:lnL w="12700" cap="flat" cmpd="sng">
                      <a:solidFill>
                        <a:srgbClr val="000000"/>
                      </a:solidFill>
                      <a:prstDash val="solid"/>
                      <a:round/>
                      <a:headEnd type="none" w="med" len="med"/>
                      <a:tailEnd type="none" w="med" len="med"/>
                    </a:lnL>
                    <a:lnR w="12700" cap="flat" cmpd="sng">
                      <a:solidFill>
                        <a:srgbClr val="000000"/>
                      </a:solidFill>
                      <a:prstDash val="solid"/>
                      <a:round/>
                      <a:headEnd type="none" w="med" len="med"/>
                      <a:tailEnd type="none" w="med" len="med"/>
                    </a:lnR>
                    <a:lnT w="12700" cap="flat" cmpd="sng">
                      <a:solidFill>
                        <a:srgbClr val="000000"/>
                      </a:solidFill>
                      <a:prstDash val="solid"/>
                      <a:round/>
                      <a:headEnd type="none" w="med" len="med"/>
                      <a:tailEnd type="none" w="med" len="med"/>
                    </a:lnT>
                    <a:lnB w="12700" cap="flat" cmpd="sng">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bl>
          </a:graphicData>
        </a:graphic>
      </p:graphicFrame>
      <p:sp>
        <p:nvSpPr>
          <p:cNvPr id="3" name="TextBox 2"/>
          <p:cNvSpPr txBox="1"/>
          <p:nvPr/>
        </p:nvSpPr>
        <p:spPr>
          <a:xfrm rot="20754309">
            <a:off x="1128493" y="2670941"/>
            <a:ext cx="6689807" cy="707886"/>
          </a:xfrm>
          <a:prstGeom prst="rect">
            <a:avLst/>
          </a:prstGeom>
          <a:solidFill>
            <a:schemeClr val="accent5">
              <a:lumMod val="75000"/>
            </a:schemeClr>
          </a:solidFill>
        </p:spPr>
        <p:txBody>
          <a:bodyPr wrap="square" rtlCol="0">
            <a:spAutoFit/>
          </a:bodyPr>
          <a:lstStyle/>
          <a:p>
            <a:pPr algn="ctr" rtl="0"/>
            <a:r>
              <a:rPr lang="en-US" sz="2000" b="1" dirty="0" smtClean="0">
                <a:solidFill>
                  <a:schemeClr val="bg1"/>
                </a:solidFill>
                <a:latin typeface="Aharoni" panose="02010803020104030203" pitchFamily="2" charset="-79"/>
                <a:ea typeface="Times New Roman"/>
                <a:cs typeface="Aharoni" panose="02010803020104030203" pitchFamily="2" charset="-79"/>
                <a:sym typeface="Times New Roman"/>
              </a:rPr>
              <a:t>These efforts include the satellite aspects of water observations through CEOS and space agencies</a:t>
            </a:r>
          </a:p>
        </p:txBody>
      </p:sp>
    </p:spTree>
    <p:extLst>
      <p:ext uri="{BB962C8B-B14F-4D97-AF65-F5344CB8AC3E}">
        <p14:creationId xmlns:p14="http://schemas.microsoft.com/office/powerpoint/2010/main" val="1939735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p:nvPr/>
        </p:nvSpPr>
        <p:spPr>
          <a:xfrm>
            <a:off x="1066800" y="655548"/>
            <a:ext cx="7175500" cy="707886"/>
          </a:xfrm>
          <a:prstGeom prst="rect">
            <a:avLst/>
          </a:prstGeom>
          <a:noFill/>
          <a:ln>
            <a:noFill/>
          </a:ln>
        </p:spPr>
        <p:txBody>
          <a:bodyPr wrap="square" lIns="91425" tIns="45700" rIns="91425" bIns="45700" anchor="t" anchorCtr="0">
            <a:noAutofit/>
          </a:bodyPr>
          <a:lstStyle/>
          <a:p>
            <a:pPr algn="ctr" defTabSz="914400" rtl="0">
              <a:buSzPct val="25000"/>
            </a:pPr>
            <a:r>
              <a:rPr lang="en-US" sz="3200" b="1" dirty="0">
                <a:solidFill>
                  <a:srgbClr val="1D324B"/>
                </a:solidFill>
                <a:latin typeface="Calibri"/>
                <a:ea typeface="Calibri"/>
                <a:cs typeface="Calibri"/>
                <a:sym typeface="Calibri"/>
              </a:rPr>
              <a:t>GEOGLOWS </a:t>
            </a:r>
            <a:r>
              <a:rPr lang="en-US" sz="3200" b="1" dirty="0" smtClean="0">
                <a:solidFill>
                  <a:srgbClr val="1D324B"/>
                </a:solidFill>
                <a:latin typeface="Calibri"/>
                <a:ea typeface="Calibri"/>
                <a:cs typeface="Calibri"/>
                <a:sym typeface="Calibri"/>
              </a:rPr>
              <a:t>List </a:t>
            </a:r>
            <a:r>
              <a:rPr lang="en-US" sz="3200" b="1" dirty="0">
                <a:solidFill>
                  <a:srgbClr val="1D324B"/>
                </a:solidFill>
                <a:latin typeface="Calibri"/>
                <a:ea typeface="Calibri"/>
                <a:cs typeface="Calibri"/>
                <a:sym typeface="Calibri"/>
              </a:rPr>
              <a:t>of </a:t>
            </a:r>
            <a:r>
              <a:rPr lang="en-US" sz="3200" b="1" dirty="0" smtClean="0">
                <a:solidFill>
                  <a:srgbClr val="1D324B"/>
                </a:solidFill>
                <a:latin typeface="Calibri"/>
                <a:ea typeface="Calibri"/>
                <a:cs typeface="Calibri"/>
                <a:sym typeface="Calibri"/>
              </a:rPr>
              <a:t>Connection </a:t>
            </a:r>
            <a:r>
              <a:rPr lang="en-US" sz="3200" b="1" dirty="0">
                <a:solidFill>
                  <a:srgbClr val="1D324B"/>
                </a:solidFill>
                <a:latin typeface="Calibri"/>
                <a:ea typeface="Calibri"/>
                <a:cs typeface="Calibri"/>
                <a:sym typeface="Calibri"/>
              </a:rPr>
              <a:t>with CEOS</a:t>
            </a:r>
          </a:p>
        </p:txBody>
      </p:sp>
      <p:sp>
        <p:nvSpPr>
          <p:cNvPr id="202" name="Shape 202"/>
          <p:cNvSpPr txBox="1"/>
          <p:nvPr/>
        </p:nvSpPr>
        <p:spPr>
          <a:xfrm>
            <a:off x="251520" y="1340768"/>
            <a:ext cx="8712968" cy="5110832"/>
          </a:xfrm>
          <a:prstGeom prst="rect">
            <a:avLst/>
          </a:prstGeom>
          <a:noFill/>
          <a:ln>
            <a:noFill/>
          </a:ln>
        </p:spPr>
        <p:txBody>
          <a:bodyPr wrap="square" lIns="91425" tIns="45700" rIns="91425" bIns="45700" anchor="t" anchorCtr="0">
            <a:noAutofit/>
          </a:bodyPr>
          <a:lstStyle/>
          <a:p>
            <a:pPr algn="l" defTabSz="914400" rtl="0">
              <a:buSzPct val="25000"/>
            </a:pPr>
            <a:r>
              <a:rPr lang="en-US" sz="2000" b="1" dirty="0">
                <a:solidFill>
                  <a:srgbClr val="287289"/>
                </a:solidFill>
                <a:latin typeface="Calibri"/>
                <a:ea typeface="Calibri"/>
                <a:cs typeface="Calibri"/>
                <a:sym typeface="Calibri"/>
              </a:rPr>
              <a:t>Enhance</a:t>
            </a:r>
            <a:r>
              <a:rPr lang="en-US" sz="2000" dirty="0">
                <a:solidFill>
                  <a:srgbClr val="287289"/>
                </a:solidFill>
                <a:latin typeface="Calibri"/>
                <a:ea typeface="Calibri"/>
                <a:cs typeface="Calibri"/>
                <a:sym typeface="Calibri"/>
              </a:rPr>
              <a:t> </a:t>
            </a:r>
            <a:r>
              <a:rPr lang="en-US" sz="1600" dirty="0">
                <a:solidFill>
                  <a:srgbClr val="287289"/>
                </a:solidFill>
                <a:latin typeface="Calibri"/>
                <a:ea typeface="Calibri"/>
                <a:cs typeface="Calibri"/>
                <a:sym typeface="Calibri"/>
              </a:rPr>
              <a:t>the added value of Earth Observations to provide the right information for </a:t>
            </a:r>
          </a:p>
          <a:p>
            <a:pPr algn="l" defTabSz="914400" rtl="0">
              <a:buSzPct val="25000"/>
            </a:pPr>
            <a:r>
              <a:rPr lang="en-US" sz="1600" dirty="0">
                <a:solidFill>
                  <a:srgbClr val="287289"/>
                </a:solidFill>
                <a:latin typeface="Calibri"/>
                <a:ea typeface="Calibri"/>
                <a:cs typeface="Calibri"/>
                <a:sym typeface="Calibri"/>
              </a:rPr>
              <a:t>water resource management. </a:t>
            </a:r>
          </a:p>
          <a:p>
            <a:pPr algn="l" defTabSz="914400" rtl="0"/>
            <a:endParaRPr sz="1600" dirty="0">
              <a:solidFill>
                <a:srgbClr val="287289"/>
              </a:solidFill>
              <a:latin typeface="Calibri"/>
              <a:ea typeface="Calibri"/>
              <a:cs typeface="Calibri"/>
              <a:sym typeface="Calibri"/>
            </a:endParaRPr>
          </a:p>
          <a:p>
            <a:pPr algn="l" defTabSz="914400" rtl="0">
              <a:buSzPct val="25000"/>
            </a:pPr>
            <a:r>
              <a:rPr lang="en-US" sz="2000" b="1" dirty="0">
                <a:solidFill>
                  <a:srgbClr val="287289"/>
                </a:solidFill>
                <a:latin typeface="Calibri"/>
                <a:cs typeface="Calibri"/>
                <a:sym typeface="Arial"/>
              </a:rPr>
              <a:t>Provide feedback </a:t>
            </a:r>
            <a:r>
              <a:rPr lang="en-US" sz="1600" dirty="0">
                <a:solidFill>
                  <a:srgbClr val="287289"/>
                </a:solidFill>
                <a:latin typeface="Calibri"/>
                <a:cs typeface="Calibri"/>
                <a:sym typeface="Arial"/>
              </a:rPr>
              <a:t>to CEOS and</a:t>
            </a:r>
            <a:r>
              <a:rPr lang="en-US" sz="1600" b="1" dirty="0">
                <a:solidFill>
                  <a:srgbClr val="287289"/>
                </a:solidFill>
                <a:latin typeface="Calibri"/>
                <a:cs typeface="Calibri"/>
                <a:sym typeface="Arial"/>
              </a:rPr>
              <a:t> </a:t>
            </a:r>
            <a:r>
              <a:rPr lang="en-US" sz="1600" dirty="0">
                <a:solidFill>
                  <a:srgbClr val="287289"/>
                </a:solidFill>
                <a:latin typeface="Calibri"/>
                <a:cs typeface="Calibri"/>
                <a:sym typeface="Arial"/>
              </a:rPr>
              <a:t>CEOS agencies on requirements for space-based Earth Observations and facilitate the collaboration across all the agencies in addressing those requirements</a:t>
            </a:r>
            <a:r>
              <a:rPr lang="en-US" sz="1600" dirty="0" smtClean="0">
                <a:solidFill>
                  <a:srgbClr val="287289"/>
                </a:solidFill>
                <a:latin typeface="Calibri"/>
                <a:cs typeface="Calibri"/>
                <a:sym typeface="Arial"/>
              </a:rPr>
              <a:t>.</a:t>
            </a:r>
            <a:endParaRPr sz="800" dirty="0">
              <a:solidFill>
                <a:srgbClr val="287289"/>
              </a:solidFill>
              <a:latin typeface="Calibri"/>
              <a:ea typeface="Calibri"/>
              <a:cs typeface="Calibri"/>
              <a:sym typeface="Calibri"/>
            </a:endParaRPr>
          </a:p>
          <a:p>
            <a:pPr algn="l" defTabSz="914400" rtl="0"/>
            <a:endParaRPr sz="800" dirty="0">
              <a:solidFill>
                <a:srgbClr val="287289"/>
              </a:solidFill>
              <a:latin typeface="Calibri"/>
              <a:ea typeface="Calibri"/>
              <a:cs typeface="Calibri"/>
              <a:sym typeface="Calibri"/>
            </a:endParaRPr>
          </a:p>
          <a:p>
            <a:pPr algn="l" defTabSz="914400" rtl="0"/>
            <a:r>
              <a:rPr lang="en-US" sz="2000" b="1" dirty="0">
                <a:solidFill>
                  <a:srgbClr val="287289"/>
                </a:solidFill>
                <a:latin typeface="Calibri"/>
                <a:cs typeface="Calibri"/>
                <a:sym typeface="Arial"/>
              </a:rPr>
              <a:t>Collaborate</a:t>
            </a:r>
            <a:r>
              <a:rPr lang="en-US" sz="2000" dirty="0">
                <a:solidFill>
                  <a:srgbClr val="287289"/>
                </a:solidFill>
                <a:latin typeface="Arial"/>
                <a:cs typeface="Arial"/>
                <a:sym typeface="Arial"/>
              </a:rPr>
              <a:t> </a:t>
            </a:r>
            <a:r>
              <a:rPr lang="en-US" sz="1600" dirty="0">
                <a:solidFill>
                  <a:srgbClr val="287289"/>
                </a:solidFill>
                <a:latin typeface="Calibri"/>
                <a:cs typeface="Calibri"/>
                <a:sym typeface="Arial"/>
              </a:rPr>
              <a:t>with CEOS in developing the tools and environment needed to expand the use of satellite data</a:t>
            </a:r>
          </a:p>
          <a:p>
            <a:pPr algn="l" defTabSz="914400" rtl="0"/>
            <a:endParaRPr sz="800" dirty="0">
              <a:solidFill>
                <a:srgbClr val="287289"/>
              </a:solidFill>
              <a:latin typeface="Calibri"/>
              <a:ea typeface="Calibri"/>
              <a:cs typeface="Calibri"/>
              <a:sym typeface="Calibri"/>
            </a:endParaRPr>
          </a:p>
          <a:p>
            <a:pPr marL="444500" indent="-292100" algn="l" defTabSz="914400" rtl="0">
              <a:buClr>
                <a:srgbClr val="31859B"/>
              </a:buClr>
              <a:buSzPct val="114285"/>
              <a:buFont typeface="Noto Sans Symbols"/>
              <a:buChar char="▪"/>
            </a:pPr>
            <a:r>
              <a:rPr lang="en-US" sz="1400" dirty="0">
                <a:solidFill>
                  <a:srgbClr val="287289"/>
                </a:solidFill>
                <a:latin typeface="Calibri"/>
                <a:ea typeface="Calibri"/>
                <a:cs typeface="Calibri"/>
                <a:sym typeface="Calibri"/>
              </a:rPr>
              <a:t>With Working groups (</a:t>
            </a:r>
            <a:r>
              <a:rPr lang="en-US" sz="1600" b="1" dirty="0" err="1">
                <a:solidFill>
                  <a:srgbClr val="287289"/>
                </a:solidFill>
                <a:latin typeface="Calibri"/>
                <a:ea typeface="Calibri"/>
                <a:cs typeface="Calibri"/>
                <a:sym typeface="Calibri"/>
              </a:rPr>
              <a:t>WGCapD</a:t>
            </a:r>
            <a:r>
              <a:rPr lang="en-US" sz="1600" dirty="0">
                <a:solidFill>
                  <a:srgbClr val="287289"/>
                </a:solidFill>
                <a:latin typeface="Calibri"/>
                <a:ea typeface="Calibri"/>
                <a:cs typeface="Calibri"/>
                <a:sym typeface="Calibri"/>
              </a:rPr>
              <a:t>, </a:t>
            </a:r>
            <a:r>
              <a:rPr lang="en-US" sz="1600" b="1" dirty="0" err="1">
                <a:solidFill>
                  <a:srgbClr val="287289"/>
                </a:solidFill>
                <a:latin typeface="Calibri"/>
                <a:ea typeface="Calibri"/>
                <a:cs typeface="Calibri"/>
                <a:sym typeface="Calibri"/>
              </a:rPr>
              <a:t>WGClimate</a:t>
            </a:r>
            <a:r>
              <a:rPr lang="en-US" sz="1400" dirty="0">
                <a:solidFill>
                  <a:srgbClr val="287289"/>
                </a:solidFill>
                <a:latin typeface="Calibri"/>
                <a:ea typeface="Calibri"/>
                <a:cs typeface="Calibri"/>
                <a:sym typeface="Calibri"/>
              </a:rPr>
              <a:t>, </a:t>
            </a:r>
            <a:r>
              <a:rPr lang="en-US" sz="1600" b="1" dirty="0">
                <a:solidFill>
                  <a:srgbClr val="287289"/>
                </a:solidFill>
                <a:latin typeface="Calibri"/>
                <a:ea typeface="Calibri"/>
                <a:cs typeface="Calibri"/>
                <a:sym typeface="Calibri"/>
              </a:rPr>
              <a:t>WGCV</a:t>
            </a:r>
            <a:r>
              <a:rPr lang="en-US" sz="1400" dirty="0">
                <a:solidFill>
                  <a:srgbClr val="287289"/>
                </a:solidFill>
                <a:latin typeface="Calibri"/>
                <a:ea typeface="Calibri"/>
                <a:cs typeface="Calibri"/>
                <a:sym typeface="Calibri"/>
              </a:rPr>
              <a:t>, </a:t>
            </a:r>
            <a:r>
              <a:rPr lang="en-US" sz="1600" b="1" dirty="0" err="1">
                <a:solidFill>
                  <a:srgbClr val="287289"/>
                </a:solidFill>
                <a:latin typeface="Calibri"/>
                <a:ea typeface="Calibri"/>
                <a:cs typeface="Calibri"/>
                <a:sym typeface="Calibri"/>
              </a:rPr>
              <a:t>WGDisasters</a:t>
            </a:r>
            <a:r>
              <a:rPr lang="en-US" sz="1400" dirty="0">
                <a:solidFill>
                  <a:srgbClr val="287289"/>
                </a:solidFill>
                <a:latin typeface="Calibri"/>
                <a:ea typeface="Calibri"/>
                <a:cs typeface="Calibri"/>
                <a:sym typeface="Calibri"/>
              </a:rPr>
              <a:t>, WGISS)</a:t>
            </a:r>
          </a:p>
          <a:p>
            <a:pPr marL="444500" indent="-292100" algn="l" defTabSz="914400" rtl="0">
              <a:buClr>
                <a:srgbClr val="000000"/>
              </a:buClr>
              <a:buFont typeface="Noto Sans Symbols"/>
              <a:buNone/>
            </a:pPr>
            <a:endParaRPr sz="800" dirty="0">
              <a:solidFill>
                <a:srgbClr val="287289"/>
              </a:solidFill>
              <a:latin typeface="Calibri"/>
              <a:ea typeface="Calibri"/>
              <a:cs typeface="Calibri"/>
              <a:sym typeface="Calibri"/>
            </a:endParaRPr>
          </a:p>
          <a:p>
            <a:pPr marL="444500" indent="-292100" algn="l" defTabSz="914400" rtl="0">
              <a:buClr>
                <a:srgbClr val="31859B"/>
              </a:buClr>
              <a:buSzPct val="114285"/>
              <a:buFont typeface="Noto Sans Symbols"/>
              <a:buChar char="▪"/>
            </a:pPr>
            <a:r>
              <a:rPr lang="en-US" sz="1400" dirty="0">
                <a:solidFill>
                  <a:srgbClr val="287289"/>
                </a:solidFill>
                <a:latin typeface="Calibri"/>
                <a:ea typeface="Calibri"/>
                <a:cs typeface="Calibri"/>
                <a:sym typeface="Calibri"/>
              </a:rPr>
              <a:t>With CEOS Virtual Constellations (AC-VC, </a:t>
            </a:r>
            <a:r>
              <a:rPr lang="en-US" sz="1600" b="1" dirty="0">
                <a:solidFill>
                  <a:srgbClr val="287289"/>
                </a:solidFill>
                <a:latin typeface="Calibri"/>
                <a:ea typeface="Calibri"/>
                <a:cs typeface="Calibri"/>
                <a:sym typeface="Calibri"/>
              </a:rPr>
              <a:t>LSI-VC</a:t>
            </a:r>
            <a:r>
              <a:rPr lang="en-US" sz="1400" dirty="0">
                <a:solidFill>
                  <a:srgbClr val="287289"/>
                </a:solidFill>
                <a:latin typeface="Calibri"/>
                <a:ea typeface="Calibri"/>
                <a:cs typeface="Calibri"/>
                <a:sym typeface="Calibri"/>
              </a:rPr>
              <a:t>, OCR-VC, OST-VC, OSVW-VC,</a:t>
            </a:r>
            <a:r>
              <a:rPr lang="en-US" sz="1600" dirty="0">
                <a:solidFill>
                  <a:srgbClr val="287289"/>
                </a:solidFill>
                <a:latin typeface="Calibri"/>
                <a:ea typeface="Calibri"/>
                <a:cs typeface="Calibri"/>
                <a:sym typeface="Calibri"/>
              </a:rPr>
              <a:t> </a:t>
            </a:r>
            <a:r>
              <a:rPr lang="en-US" sz="1600" b="1" dirty="0">
                <a:solidFill>
                  <a:srgbClr val="287289"/>
                </a:solidFill>
                <a:latin typeface="Calibri"/>
                <a:ea typeface="Calibri"/>
                <a:cs typeface="Calibri"/>
                <a:sym typeface="Calibri"/>
              </a:rPr>
              <a:t>P-VC</a:t>
            </a:r>
            <a:r>
              <a:rPr lang="en-US" sz="1400" dirty="0">
                <a:solidFill>
                  <a:srgbClr val="287289"/>
                </a:solidFill>
                <a:latin typeface="Calibri"/>
                <a:ea typeface="Calibri"/>
                <a:cs typeface="Calibri"/>
                <a:sym typeface="Calibri"/>
              </a:rPr>
              <a:t>, SST-VC)</a:t>
            </a:r>
          </a:p>
          <a:p>
            <a:pPr marL="901700" lvl="1" indent="-292100" algn="l" defTabSz="914400" rtl="0">
              <a:buClr>
                <a:srgbClr val="31859B"/>
              </a:buClr>
              <a:buSzPct val="100000"/>
              <a:buFont typeface="Noto Sans Symbols"/>
              <a:buChar char="➢"/>
            </a:pPr>
            <a:r>
              <a:rPr lang="en-US" sz="1600" b="1" dirty="0">
                <a:solidFill>
                  <a:srgbClr val="287289"/>
                </a:solidFill>
                <a:latin typeface="Calibri"/>
                <a:ea typeface="Calibri"/>
                <a:cs typeface="Calibri"/>
                <a:sym typeface="Calibri"/>
              </a:rPr>
              <a:t>Proposing a SAR-VC </a:t>
            </a:r>
            <a:r>
              <a:rPr lang="en-US" sz="1400" dirty="0">
                <a:solidFill>
                  <a:srgbClr val="287289"/>
                </a:solidFill>
                <a:latin typeface="Calibri"/>
                <a:ea typeface="Calibri"/>
                <a:cs typeface="Calibri"/>
                <a:sym typeface="Calibri"/>
              </a:rPr>
              <a:t>(Synthetic Aperture Radar) which would support GEOGLOWS as well as </a:t>
            </a:r>
            <a:r>
              <a:rPr lang="en-US" sz="1400" dirty="0" err="1">
                <a:solidFill>
                  <a:srgbClr val="287289"/>
                </a:solidFill>
                <a:latin typeface="Calibri"/>
                <a:ea typeface="Calibri"/>
                <a:cs typeface="Calibri"/>
                <a:sym typeface="Calibri"/>
              </a:rPr>
              <a:t>AquaWatch</a:t>
            </a:r>
            <a:r>
              <a:rPr lang="en-US" sz="1400" dirty="0">
                <a:solidFill>
                  <a:srgbClr val="287289"/>
                </a:solidFill>
                <a:latin typeface="Calibri"/>
                <a:ea typeface="Calibri"/>
                <a:cs typeface="Calibri"/>
                <a:sym typeface="Calibri"/>
              </a:rPr>
              <a:t> and Blue Planet for (CEOS) Water Activities</a:t>
            </a:r>
          </a:p>
          <a:p>
            <a:pPr marL="901700" lvl="1" indent="-292100" algn="l" defTabSz="914400" rtl="0">
              <a:buClr>
                <a:srgbClr val="000000"/>
              </a:buClr>
              <a:buFont typeface="Noto Sans Symbols"/>
              <a:buNone/>
            </a:pPr>
            <a:endParaRPr sz="800" dirty="0">
              <a:solidFill>
                <a:srgbClr val="287289"/>
              </a:solidFill>
              <a:latin typeface="Calibri"/>
              <a:ea typeface="Calibri"/>
              <a:cs typeface="Calibri"/>
              <a:sym typeface="Calibri"/>
            </a:endParaRPr>
          </a:p>
          <a:p>
            <a:pPr marL="444500" indent="-292100" algn="l" defTabSz="914400" rtl="0">
              <a:buClr>
                <a:srgbClr val="31859B"/>
              </a:buClr>
              <a:buSzPct val="128571"/>
              <a:buFont typeface="Noto Sans Symbols"/>
              <a:buChar char="▪"/>
            </a:pPr>
            <a:r>
              <a:rPr lang="en-US" sz="1400" dirty="0">
                <a:solidFill>
                  <a:srgbClr val="287289"/>
                </a:solidFill>
                <a:latin typeface="Calibri"/>
                <a:ea typeface="Calibri"/>
                <a:cs typeface="Calibri"/>
                <a:sym typeface="Calibri"/>
              </a:rPr>
              <a:t>With CEOS Ad Hoc Teams (</a:t>
            </a:r>
            <a:r>
              <a:rPr lang="en-US" b="1" dirty="0">
                <a:solidFill>
                  <a:srgbClr val="287289"/>
                </a:solidFill>
                <a:latin typeface="Calibri"/>
                <a:ea typeface="Calibri"/>
                <a:cs typeface="Calibri"/>
                <a:sym typeface="Calibri"/>
              </a:rPr>
              <a:t>Ad Hoc Team on Sustainable Development Goals</a:t>
            </a:r>
            <a:r>
              <a:rPr lang="en-US" sz="1400" b="1" dirty="0">
                <a:solidFill>
                  <a:srgbClr val="287289"/>
                </a:solidFill>
                <a:latin typeface="Calibri"/>
                <a:ea typeface="Calibri"/>
                <a:cs typeface="Calibri"/>
                <a:sym typeface="Calibri"/>
              </a:rPr>
              <a:t>, </a:t>
            </a:r>
            <a:r>
              <a:rPr lang="en-US" sz="1400" dirty="0">
                <a:solidFill>
                  <a:srgbClr val="287289"/>
                </a:solidFill>
                <a:latin typeface="Calibri"/>
                <a:ea typeface="Calibri"/>
                <a:cs typeface="Calibri"/>
                <a:sym typeface="Calibri"/>
              </a:rPr>
              <a:t>Ad Hoc Team on Future Data Architectures,  Ad Hoc Working Group on the Group on Earth Observations (GEO) Global Agricultural Monitoring (GEOGLAM) Initiative, </a:t>
            </a:r>
          </a:p>
          <a:p>
            <a:pPr marL="285750" indent="-285750" algn="l" defTabSz="914400" rtl="0">
              <a:buClr>
                <a:srgbClr val="000000"/>
              </a:buClr>
              <a:buFont typeface="Calibri"/>
              <a:buNone/>
            </a:pPr>
            <a:endParaRPr sz="800" dirty="0">
              <a:solidFill>
                <a:srgbClr val="287289"/>
              </a:solidFill>
              <a:latin typeface="Calibri"/>
              <a:ea typeface="Calibri"/>
              <a:cs typeface="Calibri"/>
              <a:sym typeface="Calibri"/>
            </a:endParaRPr>
          </a:p>
          <a:p>
            <a:pPr algn="l" defTabSz="914400" rtl="0">
              <a:buSzPct val="25000"/>
            </a:pPr>
            <a:r>
              <a:rPr lang="en-US" sz="2000" b="1" dirty="0">
                <a:solidFill>
                  <a:srgbClr val="287289"/>
                </a:solidFill>
                <a:latin typeface="Calibri"/>
                <a:ea typeface="Calibri"/>
                <a:cs typeface="Calibri"/>
                <a:sym typeface="Calibri"/>
              </a:rPr>
              <a:t>GEOSS Water Strategy</a:t>
            </a:r>
            <a:r>
              <a:rPr lang="en-US" sz="1600" dirty="0">
                <a:solidFill>
                  <a:srgbClr val="287289"/>
                </a:solidFill>
                <a:latin typeface="Calibri"/>
                <a:ea typeface="Calibri"/>
                <a:cs typeface="Calibri"/>
                <a:sym typeface="Calibri"/>
              </a:rPr>
              <a:t>: On going opportunity to collaborate on new area after further discussion with Aquawatch Blue Planet</a:t>
            </a:r>
          </a:p>
        </p:txBody>
      </p:sp>
      <p:sp>
        <p:nvSpPr>
          <p:cNvPr id="4" name="Slide Number Placeholder 1"/>
          <p:cNvSpPr>
            <a:spLocks noGrp="1"/>
          </p:cNvSpPr>
          <p:nvPr>
            <p:ph type="sldNum" sz="quarter" idx="4294967295"/>
          </p:nvPr>
        </p:nvSpPr>
        <p:spPr>
          <a:xfrm>
            <a:off x="8808308" y="6459897"/>
            <a:ext cx="304800" cy="187285"/>
          </a:xfrm>
          <a:prstGeom prst="roundRect">
            <a:avLst/>
          </a:prstGeom>
        </p:spPr>
        <p:txBody>
          <a:bodyPr/>
          <a:lstStyle/>
          <a:p>
            <a:r>
              <a:rPr lang="en-US" sz="1100" dirty="0" smtClean="0">
                <a:latin typeface="+mn-lt"/>
              </a:rPr>
              <a:t>9</a:t>
            </a:r>
            <a:endParaRPr lang="en-US" sz="1100" dirty="0">
              <a:latin typeface="+mn-lt"/>
            </a:endParaRPr>
          </a:p>
        </p:txBody>
      </p:sp>
    </p:spTree>
    <p:extLst>
      <p:ext uri="{BB962C8B-B14F-4D97-AF65-F5344CB8AC3E}">
        <p14:creationId xmlns:p14="http://schemas.microsoft.com/office/powerpoint/2010/main" val="42454037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Shape 208"/>
          <p:cNvSpPr/>
          <p:nvPr/>
        </p:nvSpPr>
        <p:spPr>
          <a:xfrm>
            <a:off x="171606" y="1629806"/>
            <a:ext cx="8708700" cy="4672800"/>
          </a:xfrm>
          <a:custGeom>
            <a:avLst/>
            <a:gdLst/>
            <a:ahLst/>
            <a:cxnLst/>
            <a:rect l="0" t="0" r="0" b="0"/>
            <a:pathLst>
              <a:path w="120000" h="120000" extrusionOk="0">
                <a:moveTo>
                  <a:pt x="19882" y="0"/>
                </a:moveTo>
                <a:lnTo>
                  <a:pt x="25112" y="25189"/>
                </a:lnTo>
                <a:lnTo>
                  <a:pt x="120000" y="25189"/>
                </a:lnTo>
                <a:lnTo>
                  <a:pt x="120000" y="120000"/>
                </a:lnTo>
                <a:lnTo>
                  <a:pt x="25085" y="120000"/>
                </a:lnTo>
                <a:lnTo>
                  <a:pt x="25085" y="119990"/>
                </a:lnTo>
                <a:lnTo>
                  <a:pt x="0" y="64707"/>
                </a:lnTo>
                <a:close/>
              </a:path>
            </a:pathLst>
          </a:custGeom>
          <a:solidFill>
            <a:srgbClr val="D8D8D8">
              <a:alpha val="27840"/>
            </a:srgbClr>
          </a:solidFill>
          <a:ln w="12700" cap="flat" cmpd="sng">
            <a:solidFill>
              <a:srgbClr val="BFBFBF"/>
            </a:solidFill>
            <a:prstDash val="solid"/>
            <a:miter lim="8000"/>
            <a:headEnd type="none" w="med" len="med"/>
            <a:tailEnd type="none" w="med" len="med"/>
          </a:ln>
        </p:spPr>
        <p:txBody>
          <a:bodyPr wrap="square" lIns="91425" tIns="45700" rIns="91425" bIns="45700" anchor="ctr" anchorCtr="0">
            <a:noAutofit/>
          </a:bodyPr>
          <a:lstStyle/>
          <a:p>
            <a:pPr algn="ctr" defTabSz="914400" rtl="0"/>
            <a:endParaRPr>
              <a:solidFill>
                <a:srgbClr val="FFFFFF"/>
              </a:solidFill>
              <a:latin typeface="Calibri"/>
              <a:ea typeface="Calibri"/>
              <a:cs typeface="Calibri"/>
              <a:sym typeface="Calibri"/>
            </a:endParaRPr>
          </a:p>
        </p:txBody>
      </p:sp>
      <p:cxnSp>
        <p:nvCxnSpPr>
          <p:cNvPr id="209" name="Shape 209"/>
          <p:cNvCxnSpPr/>
          <p:nvPr/>
        </p:nvCxnSpPr>
        <p:spPr>
          <a:xfrm>
            <a:off x="1611885" y="4151402"/>
            <a:ext cx="526800" cy="938400"/>
          </a:xfrm>
          <a:prstGeom prst="straightConnector1">
            <a:avLst/>
          </a:prstGeom>
          <a:noFill/>
          <a:ln w="9525" cap="flat" cmpd="sng">
            <a:solidFill>
              <a:srgbClr val="BFBFBF"/>
            </a:solidFill>
            <a:prstDash val="solid"/>
            <a:miter lim="8000"/>
            <a:headEnd type="none" w="med" len="med"/>
            <a:tailEnd type="none" w="med" len="med"/>
          </a:ln>
        </p:spPr>
      </p:cxnSp>
      <p:grpSp>
        <p:nvGrpSpPr>
          <p:cNvPr id="211" name="Shape 211"/>
          <p:cNvGrpSpPr/>
          <p:nvPr/>
        </p:nvGrpSpPr>
        <p:grpSpPr>
          <a:xfrm>
            <a:off x="1997904" y="2662370"/>
            <a:ext cx="3714975" cy="3593018"/>
            <a:chOff x="533220" y="2002522"/>
            <a:chExt cx="4953300" cy="3593018"/>
          </a:xfrm>
        </p:grpSpPr>
        <p:sp>
          <p:nvSpPr>
            <p:cNvPr id="212" name="Shape 212"/>
            <p:cNvSpPr/>
            <p:nvPr/>
          </p:nvSpPr>
          <p:spPr>
            <a:xfrm>
              <a:off x="533220" y="2002522"/>
              <a:ext cx="4953300" cy="395670"/>
            </a:xfrm>
            <a:custGeom>
              <a:avLst/>
              <a:gdLst/>
              <a:ahLst/>
              <a:cxnLst/>
              <a:rect l="0" t="0" r="0" b="0"/>
              <a:pathLst>
                <a:path w="120000" h="120000" extrusionOk="0">
                  <a:moveTo>
                    <a:pt x="0" y="20000"/>
                  </a:moveTo>
                  <a:cubicBezTo>
                    <a:pt x="0" y="8954"/>
                    <a:pt x="650" y="0"/>
                    <a:pt x="1452" y="0"/>
                  </a:cubicBezTo>
                  <a:lnTo>
                    <a:pt x="118547" y="0"/>
                  </a:lnTo>
                  <a:cubicBezTo>
                    <a:pt x="119349" y="0"/>
                    <a:pt x="120000" y="8954"/>
                    <a:pt x="120000" y="20000"/>
                  </a:cubicBezTo>
                  <a:lnTo>
                    <a:pt x="120000" y="99999"/>
                  </a:lnTo>
                  <a:cubicBezTo>
                    <a:pt x="120000" y="111045"/>
                    <a:pt x="119349" y="120000"/>
                    <a:pt x="118547" y="120000"/>
                  </a:cubicBezTo>
                  <a:lnTo>
                    <a:pt x="1452" y="120000"/>
                  </a:lnTo>
                  <a:cubicBezTo>
                    <a:pt x="650" y="120000"/>
                    <a:pt x="0" y="111045"/>
                    <a:pt x="0" y="99999"/>
                  </a:cubicBezTo>
                  <a:lnTo>
                    <a:pt x="0" y="20000"/>
                  </a:lnTo>
                  <a:close/>
                </a:path>
              </a:pathLst>
            </a:custGeom>
            <a:gradFill>
              <a:gsLst>
                <a:gs pos="0">
                  <a:srgbClr val="5A8A5D"/>
                </a:gs>
                <a:gs pos="50000">
                  <a:srgbClr val="397F40"/>
                </a:gs>
                <a:gs pos="100000">
                  <a:srgbClr val="2F7236"/>
                </a:gs>
              </a:gsLst>
              <a:lin ang="5400012" scaled="0"/>
            </a:gradFill>
            <a:ln>
              <a:noFill/>
            </a:ln>
          </p:spPr>
          <p:txBody>
            <a:bodyPr wrap="square" lIns="74700" tIns="74700" rIns="74700" bIns="74700" anchor="t" anchorCtr="0">
              <a:noAutofit/>
            </a:bodyPr>
            <a:lstStyle/>
            <a:p>
              <a:pPr algn="l" defTabSz="914400" rtl="0">
                <a:lnSpc>
                  <a:spcPct val="90000"/>
                </a:lnSpc>
                <a:buSzPct val="25000"/>
              </a:pPr>
              <a:endParaRPr lang="en-US" sz="1200" b="1" dirty="0">
                <a:solidFill>
                  <a:srgbClr val="FFFFFF"/>
                </a:solidFill>
                <a:latin typeface="Calibri"/>
                <a:ea typeface="Calibri"/>
                <a:cs typeface="Calibri"/>
                <a:sym typeface="Calibri"/>
              </a:endParaRPr>
            </a:p>
          </p:txBody>
        </p:sp>
        <p:sp>
          <p:nvSpPr>
            <p:cNvPr id="213" name="Shape 213"/>
            <p:cNvSpPr/>
            <p:nvPr/>
          </p:nvSpPr>
          <p:spPr>
            <a:xfrm>
              <a:off x="533220" y="2415015"/>
              <a:ext cx="4953300" cy="359700"/>
            </a:xfrm>
            <a:custGeom>
              <a:avLst/>
              <a:gdLst/>
              <a:ahLst/>
              <a:cxnLst/>
              <a:rect l="0" t="0" r="0" b="0"/>
              <a:pathLst>
                <a:path w="120000" h="120000" extrusionOk="0">
                  <a:moveTo>
                    <a:pt x="0" y="20000"/>
                  </a:moveTo>
                  <a:cubicBezTo>
                    <a:pt x="0" y="8954"/>
                    <a:pt x="650" y="0"/>
                    <a:pt x="1452" y="0"/>
                  </a:cubicBezTo>
                  <a:lnTo>
                    <a:pt x="118547" y="0"/>
                  </a:lnTo>
                  <a:cubicBezTo>
                    <a:pt x="119349" y="0"/>
                    <a:pt x="120000" y="8954"/>
                    <a:pt x="120000" y="20000"/>
                  </a:cubicBezTo>
                  <a:lnTo>
                    <a:pt x="120000" y="99999"/>
                  </a:lnTo>
                  <a:cubicBezTo>
                    <a:pt x="120000" y="111045"/>
                    <a:pt x="119349" y="120000"/>
                    <a:pt x="118547" y="120000"/>
                  </a:cubicBezTo>
                  <a:lnTo>
                    <a:pt x="1452" y="120000"/>
                  </a:lnTo>
                  <a:cubicBezTo>
                    <a:pt x="650" y="120000"/>
                    <a:pt x="0" y="111045"/>
                    <a:pt x="0" y="99999"/>
                  </a:cubicBezTo>
                  <a:lnTo>
                    <a:pt x="0" y="20000"/>
                  </a:lnTo>
                  <a:close/>
                </a:path>
              </a:pathLst>
            </a:custGeom>
            <a:gradFill>
              <a:gsLst>
                <a:gs pos="0">
                  <a:srgbClr val="5A8A5D"/>
                </a:gs>
                <a:gs pos="50000">
                  <a:srgbClr val="397F40"/>
                </a:gs>
                <a:gs pos="100000">
                  <a:srgbClr val="2F7236"/>
                </a:gs>
              </a:gsLst>
              <a:lin ang="5400012" scaled="0"/>
            </a:gradFill>
            <a:ln>
              <a:noFill/>
            </a:ln>
          </p:spPr>
          <p:txBody>
            <a:bodyPr wrap="square" lIns="74700" tIns="74700" rIns="74700" bIns="74700" anchor="ctr" anchorCtr="0">
              <a:noAutofit/>
            </a:bodyPr>
            <a:lstStyle/>
            <a:p>
              <a:pPr algn="l" defTabSz="914400" rtl="0">
                <a:lnSpc>
                  <a:spcPct val="90000"/>
                </a:lnSpc>
                <a:buSzPct val="25000"/>
              </a:pPr>
              <a:endParaRPr lang="en-US" sz="1200" b="1" dirty="0">
                <a:solidFill>
                  <a:srgbClr val="FFFFFF"/>
                </a:solidFill>
                <a:latin typeface="Calibri"/>
                <a:ea typeface="Calibri"/>
                <a:cs typeface="Calibri"/>
                <a:sym typeface="Calibri"/>
              </a:endParaRPr>
            </a:p>
          </p:txBody>
        </p:sp>
        <p:sp>
          <p:nvSpPr>
            <p:cNvPr id="214" name="Shape 214"/>
            <p:cNvSpPr/>
            <p:nvPr/>
          </p:nvSpPr>
          <p:spPr>
            <a:xfrm>
              <a:off x="533220" y="2800405"/>
              <a:ext cx="4953300" cy="359700"/>
            </a:xfrm>
            <a:custGeom>
              <a:avLst/>
              <a:gdLst/>
              <a:ahLst/>
              <a:cxnLst/>
              <a:rect l="0" t="0" r="0" b="0"/>
              <a:pathLst>
                <a:path w="120000" h="120000" extrusionOk="0">
                  <a:moveTo>
                    <a:pt x="0" y="20000"/>
                  </a:moveTo>
                  <a:cubicBezTo>
                    <a:pt x="0" y="8954"/>
                    <a:pt x="650" y="0"/>
                    <a:pt x="1452" y="0"/>
                  </a:cubicBezTo>
                  <a:lnTo>
                    <a:pt x="118547" y="0"/>
                  </a:lnTo>
                  <a:cubicBezTo>
                    <a:pt x="119349" y="0"/>
                    <a:pt x="120000" y="8954"/>
                    <a:pt x="120000" y="20000"/>
                  </a:cubicBezTo>
                  <a:lnTo>
                    <a:pt x="120000" y="99999"/>
                  </a:lnTo>
                  <a:cubicBezTo>
                    <a:pt x="120000" y="111045"/>
                    <a:pt x="119349" y="120000"/>
                    <a:pt x="118547" y="120000"/>
                  </a:cubicBezTo>
                  <a:lnTo>
                    <a:pt x="1452" y="120000"/>
                  </a:lnTo>
                  <a:cubicBezTo>
                    <a:pt x="650" y="120000"/>
                    <a:pt x="0" y="111045"/>
                    <a:pt x="0" y="99999"/>
                  </a:cubicBezTo>
                  <a:lnTo>
                    <a:pt x="0" y="20000"/>
                  </a:lnTo>
                  <a:close/>
                </a:path>
              </a:pathLst>
            </a:custGeom>
            <a:gradFill>
              <a:gsLst>
                <a:gs pos="0">
                  <a:srgbClr val="5A8A5D"/>
                </a:gs>
                <a:gs pos="50000">
                  <a:srgbClr val="397F40"/>
                </a:gs>
                <a:gs pos="100000">
                  <a:srgbClr val="2F7236"/>
                </a:gs>
              </a:gsLst>
              <a:lin ang="5400012" scaled="0"/>
            </a:gradFill>
            <a:ln>
              <a:noFill/>
            </a:ln>
          </p:spPr>
          <p:txBody>
            <a:bodyPr wrap="square" lIns="74700" tIns="74700" rIns="74700" bIns="74700" anchor="ctr" anchorCtr="0">
              <a:noAutofit/>
            </a:bodyPr>
            <a:lstStyle/>
            <a:p>
              <a:pPr algn="l" defTabSz="914400" rtl="0">
                <a:lnSpc>
                  <a:spcPct val="90000"/>
                </a:lnSpc>
                <a:buSzPct val="25000"/>
              </a:pPr>
              <a:endParaRPr lang="en-US" sz="1200" b="1" dirty="0">
                <a:solidFill>
                  <a:srgbClr val="FFFFFF"/>
                </a:solidFill>
                <a:latin typeface="Calibri"/>
                <a:ea typeface="Calibri"/>
                <a:cs typeface="Calibri"/>
                <a:sym typeface="Calibri"/>
              </a:endParaRPr>
            </a:p>
          </p:txBody>
        </p:sp>
        <p:sp>
          <p:nvSpPr>
            <p:cNvPr id="215" name="Shape 215"/>
            <p:cNvSpPr/>
            <p:nvPr/>
          </p:nvSpPr>
          <p:spPr>
            <a:xfrm>
              <a:off x="533220" y="3220965"/>
              <a:ext cx="4953300" cy="359700"/>
            </a:xfrm>
            <a:custGeom>
              <a:avLst/>
              <a:gdLst/>
              <a:ahLst/>
              <a:cxnLst/>
              <a:rect l="0" t="0" r="0" b="0"/>
              <a:pathLst>
                <a:path w="120000" h="120000" extrusionOk="0">
                  <a:moveTo>
                    <a:pt x="0" y="20000"/>
                  </a:moveTo>
                  <a:cubicBezTo>
                    <a:pt x="0" y="8954"/>
                    <a:pt x="650" y="0"/>
                    <a:pt x="1452" y="0"/>
                  </a:cubicBezTo>
                  <a:lnTo>
                    <a:pt x="118547" y="0"/>
                  </a:lnTo>
                  <a:cubicBezTo>
                    <a:pt x="119349" y="0"/>
                    <a:pt x="120000" y="8954"/>
                    <a:pt x="120000" y="20000"/>
                  </a:cubicBezTo>
                  <a:lnTo>
                    <a:pt x="120000" y="99999"/>
                  </a:lnTo>
                  <a:cubicBezTo>
                    <a:pt x="120000" y="111045"/>
                    <a:pt x="119349" y="120000"/>
                    <a:pt x="118547" y="120000"/>
                  </a:cubicBezTo>
                  <a:lnTo>
                    <a:pt x="1452" y="120000"/>
                  </a:lnTo>
                  <a:cubicBezTo>
                    <a:pt x="650" y="120000"/>
                    <a:pt x="0" y="111045"/>
                    <a:pt x="0" y="99999"/>
                  </a:cubicBezTo>
                  <a:lnTo>
                    <a:pt x="0" y="20000"/>
                  </a:lnTo>
                  <a:close/>
                </a:path>
              </a:pathLst>
            </a:custGeom>
            <a:gradFill>
              <a:gsLst>
                <a:gs pos="0">
                  <a:srgbClr val="5A8A5D"/>
                </a:gs>
                <a:gs pos="50000">
                  <a:srgbClr val="397F40"/>
                </a:gs>
                <a:gs pos="100000">
                  <a:srgbClr val="2F7236"/>
                </a:gs>
              </a:gsLst>
              <a:lin ang="5400012" scaled="0"/>
            </a:gradFill>
            <a:ln>
              <a:noFill/>
            </a:ln>
          </p:spPr>
          <p:txBody>
            <a:bodyPr wrap="square" lIns="74700" tIns="74700" rIns="74700" bIns="74700" anchor="ctr" anchorCtr="0">
              <a:noAutofit/>
            </a:bodyPr>
            <a:lstStyle/>
            <a:p>
              <a:pPr algn="l" defTabSz="914400" rtl="0">
                <a:lnSpc>
                  <a:spcPct val="90000"/>
                </a:lnSpc>
                <a:buSzPct val="25000"/>
              </a:pPr>
              <a:endParaRPr lang="en-US" sz="1200" b="1" dirty="0">
                <a:solidFill>
                  <a:srgbClr val="FFFFFF"/>
                </a:solidFill>
                <a:latin typeface="Calibri"/>
                <a:ea typeface="Calibri"/>
                <a:cs typeface="Calibri"/>
                <a:sym typeface="Calibri"/>
              </a:endParaRPr>
            </a:p>
          </p:txBody>
        </p:sp>
        <p:sp>
          <p:nvSpPr>
            <p:cNvPr id="216" name="Shape 216"/>
            <p:cNvSpPr/>
            <p:nvPr/>
          </p:nvSpPr>
          <p:spPr>
            <a:xfrm>
              <a:off x="533220" y="3623940"/>
              <a:ext cx="4953300" cy="359700"/>
            </a:xfrm>
            <a:custGeom>
              <a:avLst/>
              <a:gdLst/>
              <a:ahLst/>
              <a:cxnLst/>
              <a:rect l="0" t="0" r="0" b="0"/>
              <a:pathLst>
                <a:path w="120000" h="120000" extrusionOk="0">
                  <a:moveTo>
                    <a:pt x="0" y="20000"/>
                  </a:moveTo>
                  <a:cubicBezTo>
                    <a:pt x="0" y="8954"/>
                    <a:pt x="650" y="0"/>
                    <a:pt x="1452" y="0"/>
                  </a:cubicBezTo>
                  <a:lnTo>
                    <a:pt x="118547" y="0"/>
                  </a:lnTo>
                  <a:cubicBezTo>
                    <a:pt x="119349" y="0"/>
                    <a:pt x="120000" y="8954"/>
                    <a:pt x="120000" y="20000"/>
                  </a:cubicBezTo>
                  <a:lnTo>
                    <a:pt x="120000" y="99999"/>
                  </a:lnTo>
                  <a:cubicBezTo>
                    <a:pt x="120000" y="111045"/>
                    <a:pt x="119349" y="120000"/>
                    <a:pt x="118547" y="120000"/>
                  </a:cubicBezTo>
                  <a:lnTo>
                    <a:pt x="1452" y="120000"/>
                  </a:lnTo>
                  <a:cubicBezTo>
                    <a:pt x="650" y="120000"/>
                    <a:pt x="0" y="111045"/>
                    <a:pt x="0" y="99999"/>
                  </a:cubicBezTo>
                  <a:lnTo>
                    <a:pt x="0" y="20000"/>
                  </a:lnTo>
                  <a:close/>
                </a:path>
              </a:pathLst>
            </a:custGeom>
            <a:gradFill>
              <a:gsLst>
                <a:gs pos="0">
                  <a:srgbClr val="5A8A5D"/>
                </a:gs>
                <a:gs pos="50000">
                  <a:srgbClr val="397F40"/>
                </a:gs>
                <a:gs pos="100000">
                  <a:srgbClr val="2F7236"/>
                </a:gs>
              </a:gsLst>
              <a:lin ang="5400012" scaled="0"/>
            </a:gradFill>
            <a:ln>
              <a:noFill/>
            </a:ln>
          </p:spPr>
          <p:txBody>
            <a:bodyPr wrap="square" lIns="74700" tIns="74700" rIns="74700" bIns="74700" anchor="ctr" anchorCtr="0">
              <a:noAutofit/>
            </a:bodyPr>
            <a:lstStyle/>
            <a:p>
              <a:pPr algn="l" defTabSz="914400" rtl="0">
                <a:lnSpc>
                  <a:spcPct val="90000"/>
                </a:lnSpc>
                <a:buSzPct val="25000"/>
              </a:pPr>
              <a:endParaRPr lang="en-US" sz="1200" b="1" dirty="0">
                <a:solidFill>
                  <a:srgbClr val="FFFFFF"/>
                </a:solidFill>
                <a:latin typeface="Calibri"/>
                <a:ea typeface="Calibri"/>
                <a:cs typeface="Calibri"/>
                <a:sym typeface="Calibri"/>
              </a:endParaRPr>
            </a:p>
          </p:txBody>
        </p:sp>
        <p:sp>
          <p:nvSpPr>
            <p:cNvPr id="217" name="Shape 217"/>
            <p:cNvSpPr/>
            <p:nvPr/>
          </p:nvSpPr>
          <p:spPr>
            <a:xfrm>
              <a:off x="533220" y="4026915"/>
              <a:ext cx="4953300" cy="359700"/>
            </a:xfrm>
            <a:custGeom>
              <a:avLst/>
              <a:gdLst/>
              <a:ahLst/>
              <a:cxnLst/>
              <a:rect l="0" t="0" r="0" b="0"/>
              <a:pathLst>
                <a:path w="120000" h="120000" extrusionOk="0">
                  <a:moveTo>
                    <a:pt x="0" y="20000"/>
                  </a:moveTo>
                  <a:cubicBezTo>
                    <a:pt x="0" y="8954"/>
                    <a:pt x="650" y="0"/>
                    <a:pt x="1452" y="0"/>
                  </a:cubicBezTo>
                  <a:lnTo>
                    <a:pt x="118547" y="0"/>
                  </a:lnTo>
                  <a:cubicBezTo>
                    <a:pt x="119349" y="0"/>
                    <a:pt x="120000" y="8954"/>
                    <a:pt x="120000" y="20000"/>
                  </a:cubicBezTo>
                  <a:lnTo>
                    <a:pt x="120000" y="99999"/>
                  </a:lnTo>
                  <a:cubicBezTo>
                    <a:pt x="120000" y="111045"/>
                    <a:pt x="119349" y="120000"/>
                    <a:pt x="118547" y="120000"/>
                  </a:cubicBezTo>
                  <a:lnTo>
                    <a:pt x="1452" y="120000"/>
                  </a:lnTo>
                  <a:cubicBezTo>
                    <a:pt x="650" y="120000"/>
                    <a:pt x="0" y="111045"/>
                    <a:pt x="0" y="99999"/>
                  </a:cubicBezTo>
                  <a:lnTo>
                    <a:pt x="0" y="20000"/>
                  </a:lnTo>
                  <a:close/>
                </a:path>
              </a:pathLst>
            </a:custGeom>
            <a:gradFill>
              <a:gsLst>
                <a:gs pos="0">
                  <a:srgbClr val="5A8A5D"/>
                </a:gs>
                <a:gs pos="50000">
                  <a:srgbClr val="397F40"/>
                </a:gs>
                <a:gs pos="100000">
                  <a:srgbClr val="2F7236"/>
                </a:gs>
              </a:gsLst>
              <a:lin ang="5400012" scaled="0"/>
            </a:gradFill>
            <a:ln>
              <a:noFill/>
            </a:ln>
          </p:spPr>
          <p:txBody>
            <a:bodyPr wrap="square" lIns="74700" tIns="74700" rIns="74700" bIns="74700" anchor="ctr" anchorCtr="0">
              <a:noAutofit/>
            </a:bodyPr>
            <a:lstStyle/>
            <a:p>
              <a:pPr algn="l" defTabSz="914400" rtl="0">
                <a:lnSpc>
                  <a:spcPct val="90000"/>
                </a:lnSpc>
                <a:buSzPct val="25000"/>
              </a:pPr>
              <a:endParaRPr lang="en-US" sz="1200" b="1" dirty="0">
                <a:solidFill>
                  <a:srgbClr val="FFFFFF"/>
                </a:solidFill>
                <a:latin typeface="Calibri"/>
                <a:ea typeface="Calibri"/>
                <a:cs typeface="Calibri"/>
                <a:sym typeface="Calibri"/>
              </a:endParaRPr>
            </a:p>
          </p:txBody>
        </p:sp>
        <p:sp>
          <p:nvSpPr>
            <p:cNvPr id="218" name="Shape 218"/>
            <p:cNvSpPr/>
            <p:nvPr/>
          </p:nvSpPr>
          <p:spPr>
            <a:xfrm>
              <a:off x="533220" y="4429890"/>
              <a:ext cx="4953300" cy="359700"/>
            </a:xfrm>
            <a:custGeom>
              <a:avLst/>
              <a:gdLst/>
              <a:ahLst/>
              <a:cxnLst/>
              <a:rect l="0" t="0" r="0" b="0"/>
              <a:pathLst>
                <a:path w="120000" h="120000" extrusionOk="0">
                  <a:moveTo>
                    <a:pt x="0" y="20000"/>
                  </a:moveTo>
                  <a:cubicBezTo>
                    <a:pt x="0" y="8954"/>
                    <a:pt x="650" y="0"/>
                    <a:pt x="1452" y="0"/>
                  </a:cubicBezTo>
                  <a:lnTo>
                    <a:pt x="118547" y="0"/>
                  </a:lnTo>
                  <a:cubicBezTo>
                    <a:pt x="119349" y="0"/>
                    <a:pt x="120000" y="8954"/>
                    <a:pt x="120000" y="20000"/>
                  </a:cubicBezTo>
                  <a:lnTo>
                    <a:pt x="120000" y="99999"/>
                  </a:lnTo>
                  <a:cubicBezTo>
                    <a:pt x="120000" y="111045"/>
                    <a:pt x="119349" y="120000"/>
                    <a:pt x="118547" y="120000"/>
                  </a:cubicBezTo>
                  <a:lnTo>
                    <a:pt x="1452" y="120000"/>
                  </a:lnTo>
                  <a:cubicBezTo>
                    <a:pt x="650" y="120000"/>
                    <a:pt x="0" y="111045"/>
                    <a:pt x="0" y="99999"/>
                  </a:cubicBezTo>
                  <a:lnTo>
                    <a:pt x="0" y="20000"/>
                  </a:lnTo>
                  <a:close/>
                </a:path>
              </a:pathLst>
            </a:custGeom>
            <a:gradFill>
              <a:gsLst>
                <a:gs pos="0">
                  <a:srgbClr val="5A8A5D"/>
                </a:gs>
                <a:gs pos="50000">
                  <a:srgbClr val="397F40"/>
                </a:gs>
                <a:gs pos="100000">
                  <a:srgbClr val="2F7236"/>
                </a:gs>
              </a:gsLst>
              <a:lin ang="5400012" scaled="0"/>
            </a:gradFill>
            <a:ln>
              <a:noFill/>
            </a:ln>
          </p:spPr>
          <p:txBody>
            <a:bodyPr wrap="square" lIns="74700" tIns="74700" rIns="74700" bIns="74700" anchor="ctr" anchorCtr="0">
              <a:noAutofit/>
            </a:bodyPr>
            <a:lstStyle/>
            <a:p>
              <a:pPr algn="l" defTabSz="914400" rtl="0">
                <a:lnSpc>
                  <a:spcPct val="90000"/>
                </a:lnSpc>
                <a:buSzPct val="25000"/>
              </a:pPr>
              <a:endParaRPr lang="en-US" sz="1200" b="1" dirty="0">
                <a:solidFill>
                  <a:srgbClr val="FFFFFF"/>
                </a:solidFill>
                <a:latin typeface="Calibri"/>
                <a:ea typeface="Calibri"/>
                <a:cs typeface="Calibri"/>
                <a:sym typeface="Calibri"/>
              </a:endParaRPr>
            </a:p>
          </p:txBody>
        </p:sp>
        <p:sp>
          <p:nvSpPr>
            <p:cNvPr id="219" name="Shape 219"/>
            <p:cNvSpPr/>
            <p:nvPr/>
          </p:nvSpPr>
          <p:spPr>
            <a:xfrm>
              <a:off x="533220" y="4832865"/>
              <a:ext cx="4953300" cy="359700"/>
            </a:xfrm>
            <a:custGeom>
              <a:avLst/>
              <a:gdLst/>
              <a:ahLst/>
              <a:cxnLst/>
              <a:rect l="0" t="0" r="0" b="0"/>
              <a:pathLst>
                <a:path w="120000" h="120000" extrusionOk="0">
                  <a:moveTo>
                    <a:pt x="0" y="20000"/>
                  </a:moveTo>
                  <a:cubicBezTo>
                    <a:pt x="0" y="8954"/>
                    <a:pt x="650" y="0"/>
                    <a:pt x="1452" y="0"/>
                  </a:cubicBezTo>
                  <a:lnTo>
                    <a:pt x="118547" y="0"/>
                  </a:lnTo>
                  <a:cubicBezTo>
                    <a:pt x="119349" y="0"/>
                    <a:pt x="120000" y="8954"/>
                    <a:pt x="120000" y="20000"/>
                  </a:cubicBezTo>
                  <a:lnTo>
                    <a:pt x="120000" y="99999"/>
                  </a:lnTo>
                  <a:cubicBezTo>
                    <a:pt x="120000" y="111045"/>
                    <a:pt x="119349" y="120000"/>
                    <a:pt x="118547" y="120000"/>
                  </a:cubicBezTo>
                  <a:lnTo>
                    <a:pt x="1452" y="120000"/>
                  </a:lnTo>
                  <a:cubicBezTo>
                    <a:pt x="650" y="120000"/>
                    <a:pt x="0" y="111045"/>
                    <a:pt x="0" y="99999"/>
                  </a:cubicBezTo>
                  <a:lnTo>
                    <a:pt x="0" y="20000"/>
                  </a:lnTo>
                  <a:close/>
                </a:path>
              </a:pathLst>
            </a:custGeom>
            <a:gradFill>
              <a:gsLst>
                <a:gs pos="0">
                  <a:srgbClr val="5A8A5D"/>
                </a:gs>
                <a:gs pos="50000">
                  <a:srgbClr val="397F40"/>
                </a:gs>
                <a:gs pos="100000">
                  <a:srgbClr val="2F7236"/>
                </a:gs>
              </a:gsLst>
              <a:lin ang="5400012" scaled="0"/>
            </a:gradFill>
            <a:ln>
              <a:noFill/>
            </a:ln>
          </p:spPr>
          <p:txBody>
            <a:bodyPr wrap="square" lIns="74700" tIns="74700" rIns="74700" bIns="74700" anchor="ctr" anchorCtr="0">
              <a:noAutofit/>
            </a:bodyPr>
            <a:lstStyle/>
            <a:p>
              <a:pPr algn="l" defTabSz="914400" rtl="0">
                <a:lnSpc>
                  <a:spcPct val="90000"/>
                </a:lnSpc>
                <a:buSzPct val="25000"/>
              </a:pPr>
              <a:endParaRPr lang="en-US" sz="1200" b="1" dirty="0">
                <a:solidFill>
                  <a:srgbClr val="FFFFFF"/>
                </a:solidFill>
                <a:latin typeface="Calibri"/>
                <a:ea typeface="Calibri"/>
                <a:cs typeface="Calibri"/>
                <a:sym typeface="Calibri"/>
              </a:endParaRPr>
            </a:p>
          </p:txBody>
        </p:sp>
        <p:sp>
          <p:nvSpPr>
            <p:cNvPr id="220" name="Shape 220"/>
            <p:cNvSpPr/>
            <p:nvPr/>
          </p:nvSpPr>
          <p:spPr>
            <a:xfrm>
              <a:off x="533220" y="5235840"/>
              <a:ext cx="4953300" cy="359700"/>
            </a:xfrm>
            <a:custGeom>
              <a:avLst/>
              <a:gdLst/>
              <a:ahLst/>
              <a:cxnLst/>
              <a:rect l="0" t="0" r="0" b="0"/>
              <a:pathLst>
                <a:path w="120000" h="120000" extrusionOk="0">
                  <a:moveTo>
                    <a:pt x="0" y="20000"/>
                  </a:moveTo>
                  <a:cubicBezTo>
                    <a:pt x="0" y="8954"/>
                    <a:pt x="650" y="0"/>
                    <a:pt x="1452" y="0"/>
                  </a:cubicBezTo>
                  <a:lnTo>
                    <a:pt x="118547" y="0"/>
                  </a:lnTo>
                  <a:cubicBezTo>
                    <a:pt x="119349" y="0"/>
                    <a:pt x="120000" y="8954"/>
                    <a:pt x="120000" y="20000"/>
                  </a:cubicBezTo>
                  <a:lnTo>
                    <a:pt x="120000" y="99999"/>
                  </a:lnTo>
                  <a:cubicBezTo>
                    <a:pt x="120000" y="111045"/>
                    <a:pt x="119349" y="120000"/>
                    <a:pt x="118547" y="120000"/>
                  </a:cubicBezTo>
                  <a:lnTo>
                    <a:pt x="1452" y="120000"/>
                  </a:lnTo>
                  <a:cubicBezTo>
                    <a:pt x="650" y="120000"/>
                    <a:pt x="0" y="111045"/>
                    <a:pt x="0" y="99999"/>
                  </a:cubicBezTo>
                  <a:lnTo>
                    <a:pt x="0" y="20000"/>
                  </a:lnTo>
                  <a:close/>
                </a:path>
              </a:pathLst>
            </a:custGeom>
            <a:gradFill>
              <a:gsLst>
                <a:gs pos="0">
                  <a:srgbClr val="5A8A5D"/>
                </a:gs>
                <a:gs pos="50000">
                  <a:srgbClr val="397F40"/>
                </a:gs>
                <a:gs pos="100000">
                  <a:srgbClr val="2F7236"/>
                </a:gs>
              </a:gsLst>
              <a:lin ang="5400012" scaled="0"/>
            </a:gradFill>
            <a:ln>
              <a:noFill/>
            </a:ln>
          </p:spPr>
          <p:txBody>
            <a:bodyPr wrap="square" lIns="74700" tIns="74700" rIns="74700" bIns="74700" anchor="ctr" anchorCtr="0">
              <a:noAutofit/>
            </a:bodyPr>
            <a:lstStyle/>
            <a:p>
              <a:pPr algn="l" defTabSz="914400" rtl="0">
                <a:lnSpc>
                  <a:spcPct val="90000"/>
                </a:lnSpc>
                <a:buSzPct val="25000"/>
              </a:pPr>
              <a:endParaRPr lang="en-US" sz="1200" b="1" dirty="0">
                <a:solidFill>
                  <a:srgbClr val="FFFFFF"/>
                </a:solidFill>
                <a:latin typeface="Calibri"/>
                <a:ea typeface="Calibri"/>
                <a:cs typeface="Calibri"/>
                <a:sym typeface="Calibri"/>
              </a:endParaRPr>
            </a:p>
          </p:txBody>
        </p:sp>
      </p:grpSp>
      <p:graphicFrame>
        <p:nvGraphicFramePr>
          <p:cNvPr id="221" name="Shape 221"/>
          <p:cNvGraphicFramePr/>
          <p:nvPr/>
        </p:nvGraphicFramePr>
        <p:xfrm>
          <a:off x="5742096" y="2661856"/>
          <a:ext cx="3123800" cy="3603600"/>
        </p:xfrm>
        <a:graphic>
          <a:graphicData uri="http://schemas.openxmlformats.org/drawingml/2006/table">
            <a:tbl>
              <a:tblPr firstRow="1" bandRow="1">
                <a:noFill/>
              </a:tblPr>
              <a:tblGrid>
                <a:gridCol w="780950"/>
                <a:gridCol w="780950"/>
                <a:gridCol w="780950"/>
                <a:gridCol w="780950"/>
              </a:tblGrid>
              <a:tr h="400400">
                <a:tc>
                  <a:txBody>
                    <a:bodyPr/>
                    <a:lstStyle/>
                    <a:p>
                      <a:pPr marL="0" marR="0" lvl="0" indent="0" algn="l" rtl="0">
                        <a:spcBef>
                          <a:spcPts val="0"/>
                        </a:spcBef>
                        <a:buSzPct val="25000"/>
                        <a:buNone/>
                      </a:pPr>
                      <a:endParaRPr sz="1800"/>
                    </a:p>
                  </a:txBody>
                  <a:tcPr marL="68600" marR="68600" marT="45725" marB="45725">
                    <a:lnL w="12700" cap="flat" cmpd="sng">
                      <a:solidFill>
                        <a:srgbClr val="BFBFBF"/>
                      </a:solidFill>
                      <a:prstDash val="solid"/>
                      <a:round/>
                      <a:headEnd type="none" w="med" len="med"/>
                      <a:tailEnd type="none" w="med" len="med"/>
                    </a:lnL>
                    <a:lnR w="12700" cap="flat" cmpd="sng">
                      <a:solidFill>
                        <a:srgbClr val="BFBFBF"/>
                      </a:solidFill>
                      <a:prstDash val="solid"/>
                      <a:round/>
                      <a:headEnd type="none" w="med" len="med"/>
                      <a:tailEnd type="none" w="med" len="med"/>
                    </a:lnR>
                    <a:lnT w="12700" cap="flat" cmpd="sng">
                      <a:solidFill>
                        <a:srgbClr val="BFBFBF"/>
                      </a:solidFill>
                      <a:prstDash val="solid"/>
                      <a:round/>
                      <a:headEnd type="none" w="med" len="med"/>
                      <a:tailEnd type="none" w="med" len="med"/>
                    </a:lnT>
                    <a:lnB w="12700" cap="flat" cmpd="sng">
                      <a:solidFill>
                        <a:srgbClr val="BFBFBF"/>
                      </a:solidFill>
                      <a:prstDash val="solid"/>
                      <a:round/>
                      <a:headEnd type="none" w="med" len="med"/>
                      <a:tailEnd type="none" w="med" len="med"/>
                    </a:lnB>
                    <a:gradFill>
                      <a:gsLst>
                        <a:gs pos="0">
                          <a:srgbClr val="366F3C"/>
                        </a:gs>
                        <a:gs pos="23000">
                          <a:srgbClr val="366F3C"/>
                        </a:gs>
                        <a:gs pos="69000">
                          <a:srgbClr val="2D5D33"/>
                        </a:gs>
                        <a:gs pos="97000">
                          <a:srgbClr val="2A572F"/>
                        </a:gs>
                        <a:gs pos="100000">
                          <a:srgbClr val="2A572F"/>
                        </a:gs>
                      </a:gsLst>
                      <a:path path="circle">
                        <a:fillToRect l="50000" t="50000" r="50000" b="50000"/>
                      </a:path>
                      <a:tileRect/>
                    </a:gradFill>
                  </a:tcPr>
                </a:tc>
                <a:tc>
                  <a:txBody>
                    <a:bodyPr/>
                    <a:lstStyle/>
                    <a:p>
                      <a:pPr marL="0" marR="0" lvl="0" indent="0" algn="l" rtl="0">
                        <a:spcBef>
                          <a:spcPts val="0"/>
                        </a:spcBef>
                        <a:buSzPct val="25000"/>
                        <a:buNone/>
                      </a:pPr>
                      <a:endParaRPr sz="1800"/>
                    </a:p>
                  </a:txBody>
                  <a:tcPr marL="68600" marR="68600" marT="45725" marB="45725">
                    <a:lnL w="12700" cap="flat" cmpd="sng">
                      <a:solidFill>
                        <a:srgbClr val="BFBFBF"/>
                      </a:solidFill>
                      <a:prstDash val="solid"/>
                      <a:round/>
                      <a:headEnd type="none" w="med" len="med"/>
                      <a:tailEnd type="none" w="med" len="med"/>
                    </a:lnL>
                    <a:lnR w="12700" cap="flat" cmpd="sng">
                      <a:solidFill>
                        <a:srgbClr val="BFBFBF"/>
                      </a:solidFill>
                      <a:prstDash val="solid"/>
                      <a:round/>
                      <a:headEnd type="none" w="med" len="med"/>
                      <a:tailEnd type="none" w="med" len="med"/>
                    </a:lnR>
                    <a:lnT w="12700" cap="flat" cmpd="sng">
                      <a:solidFill>
                        <a:srgbClr val="BFBFBF"/>
                      </a:solidFill>
                      <a:prstDash val="solid"/>
                      <a:round/>
                      <a:headEnd type="none" w="med" len="med"/>
                      <a:tailEnd type="none" w="med" len="med"/>
                    </a:lnT>
                    <a:lnB w="12700" cap="flat" cmpd="sng">
                      <a:solidFill>
                        <a:srgbClr val="BFBFBF"/>
                      </a:solidFill>
                      <a:prstDash val="solid"/>
                      <a:round/>
                      <a:headEnd type="none" w="med" len="med"/>
                      <a:tailEnd type="none" w="med" len="med"/>
                    </a:lnB>
                    <a:gradFill>
                      <a:gsLst>
                        <a:gs pos="0">
                          <a:srgbClr val="366F3C"/>
                        </a:gs>
                        <a:gs pos="23000">
                          <a:srgbClr val="366F3C"/>
                        </a:gs>
                        <a:gs pos="69000">
                          <a:srgbClr val="2D5D33"/>
                        </a:gs>
                        <a:gs pos="97000">
                          <a:srgbClr val="2A572F"/>
                        </a:gs>
                        <a:gs pos="100000">
                          <a:srgbClr val="2A572F"/>
                        </a:gs>
                      </a:gsLst>
                      <a:path path="circle">
                        <a:fillToRect l="50000" t="50000" r="50000" b="50000"/>
                      </a:path>
                      <a:tileRect/>
                    </a:gradFill>
                  </a:tcPr>
                </a:tc>
                <a:tc>
                  <a:txBody>
                    <a:bodyPr/>
                    <a:lstStyle/>
                    <a:p>
                      <a:pPr marL="0" marR="0" lvl="0" indent="0" algn="l" rtl="0">
                        <a:spcBef>
                          <a:spcPts val="0"/>
                        </a:spcBef>
                        <a:buSzPct val="25000"/>
                        <a:buNone/>
                      </a:pPr>
                      <a:endParaRPr sz="1800"/>
                    </a:p>
                  </a:txBody>
                  <a:tcPr marL="68600" marR="68600" marT="45725" marB="45725">
                    <a:lnL w="12700" cap="flat" cmpd="sng">
                      <a:solidFill>
                        <a:srgbClr val="BFBFBF"/>
                      </a:solidFill>
                      <a:prstDash val="solid"/>
                      <a:round/>
                      <a:headEnd type="none" w="med" len="med"/>
                      <a:tailEnd type="none" w="med" len="med"/>
                    </a:lnL>
                    <a:lnR w="12700" cap="flat" cmpd="sng">
                      <a:solidFill>
                        <a:srgbClr val="BFBFBF"/>
                      </a:solidFill>
                      <a:prstDash val="solid"/>
                      <a:round/>
                      <a:headEnd type="none" w="med" len="med"/>
                      <a:tailEnd type="none" w="med" len="med"/>
                    </a:lnR>
                    <a:lnT w="12700" cap="flat" cmpd="sng">
                      <a:solidFill>
                        <a:srgbClr val="BFBFBF"/>
                      </a:solidFill>
                      <a:prstDash val="solid"/>
                      <a:round/>
                      <a:headEnd type="none" w="med" len="med"/>
                      <a:tailEnd type="none" w="med" len="med"/>
                    </a:lnT>
                    <a:lnB w="12700" cap="flat" cmpd="sng">
                      <a:solidFill>
                        <a:srgbClr val="BFBFBF"/>
                      </a:solidFill>
                      <a:prstDash val="solid"/>
                      <a:round/>
                      <a:headEnd type="none" w="med" len="med"/>
                      <a:tailEnd type="none" w="med" len="med"/>
                    </a:lnB>
                    <a:gradFill>
                      <a:gsLst>
                        <a:gs pos="0">
                          <a:srgbClr val="366F3C"/>
                        </a:gs>
                        <a:gs pos="23000">
                          <a:srgbClr val="366F3C"/>
                        </a:gs>
                        <a:gs pos="69000">
                          <a:srgbClr val="2D5D33"/>
                        </a:gs>
                        <a:gs pos="97000">
                          <a:srgbClr val="2A572F"/>
                        </a:gs>
                        <a:gs pos="100000">
                          <a:srgbClr val="2A572F"/>
                        </a:gs>
                      </a:gsLst>
                      <a:path path="circle">
                        <a:fillToRect l="50000" t="50000" r="50000" b="50000"/>
                      </a:path>
                      <a:tileRect/>
                    </a:gradFill>
                  </a:tcPr>
                </a:tc>
                <a:tc>
                  <a:txBody>
                    <a:bodyPr/>
                    <a:lstStyle/>
                    <a:p>
                      <a:pPr marL="0" marR="0" lvl="0" indent="0" algn="l" rtl="0">
                        <a:spcBef>
                          <a:spcPts val="0"/>
                        </a:spcBef>
                        <a:buSzPct val="25000"/>
                        <a:buNone/>
                      </a:pPr>
                      <a:endParaRPr sz="1800" dirty="0"/>
                    </a:p>
                  </a:txBody>
                  <a:tcPr marL="68600" marR="68600" marT="45725" marB="45725">
                    <a:lnL w="12700" cap="flat" cmpd="sng">
                      <a:solidFill>
                        <a:srgbClr val="BFBFBF"/>
                      </a:solidFill>
                      <a:prstDash val="solid"/>
                      <a:round/>
                      <a:headEnd type="none" w="med" len="med"/>
                      <a:tailEnd type="none" w="med" len="med"/>
                    </a:lnL>
                    <a:lnR w="12700" cap="flat" cmpd="sng">
                      <a:solidFill>
                        <a:srgbClr val="BFBFBF"/>
                      </a:solidFill>
                      <a:prstDash val="solid"/>
                      <a:round/>
                      <a:headEnd type="none" w="med" len="med"/>
                      <a:tailEnd type="none" w="med" len="med"/>
                    </a:lnR>
                    <a:lnT w="12700" cap="flat" cmpd="sng">
                      <a:solidFill>
                        <a:srgbClr val="BFBFBF"/>
                      </a:solidFill>
                      <a:prstDash val="solid"/>
                      <a:round/>
                      <a:headEnd type="none" w="med" len="med"/>
                      <a:tailEnd type="none" w="med" len="med"/>
                    </a:lnT>
                    <a:lnB w="12700" cap="flat" cmpd="sng">
                      <a:solidFill>
                        <a:srgbClr val="BFBFBF"/>
                      </a:solidFill>
                      <a:prstDash val="solid"/>
                      <a:round/>
                      <a:headEnd type="none" w="med" len="med"/>
                      <a:tailEnd type="none" w="med" len="med"/>
                    </a:lnB>
                    <a:gradFill>
                      <a:gsLst>
                        <a:gs pos="0">
                          <a:srgbClr val="366F3C"/>
                        </a:gs>
                        <a:gs pos="23000">
                          <a:srgbClr val="366F3C"/>
                        </a:gs>
                        <a:gs pos="69000">
                          <a:srgbClr val="2D5D33"/>
                        </a:gs>
                        <a:gs pos="97000">
                          <a:srgbClr val="2A572F"/>
                        </a:gs>
                        <a:gs pos="100000">
                          <a:srgbClr val="2A572F"/>
                        </a:gs>
                      </a:gsLst>
                      <a:path path="circle">
                        <a:fillToRect l="50000" t="50000" r="50000" b="50000"/>
                      </a:path>
                      <a:tileRect/>
                    </a:gradFill>
                  </a:tcPr>
                </a:tc>
              </a:tr>
              <a:tr h="400400">
                <a:tc>
                  <a:txBody>
                    <a:bodyPr/>
                    <a:lstStyle/>
                    <a:p>
                      <a:pPr marL="0" marR="0" lvl="0" indent="0" algn="l" rtl="0">
                        <a:spcBef>
                          <a:spcPts val="0"/>
                        </a:spcBef>
                        <a:buSzPct val="25000"/>
                        <a:buNone/>
                      </a:pPr>
                      <a:endParaRPr sz="1800"/>
                    </a:p>
                  </a:txBody>
                  <a:tcPr marL="68600" marR="68600" marT="45725" marB="45725">
                    <a:lnL w="12700" cap="flat" cmpd="sng">
                      <a:solidFill>
                        <a:srgbClr val="BFBFBF"/>
                      </a:solidFill>
                      <a:prstDash val="solid"/>
                      <a:round/>
                      <a:headEnd type="none" w="med" len="med"/>
                      <a:tailEnd type="none" w="med" len="med"/>
                    </a:lnL>
                    <a:lnR w="12700" cap="flat" cmpd="sng">
                      <a:solidFill>
                        <a:srgbClr val="BFBFBF"/>
                      </a:solidFill>
                      <a:prstDash val="solid"/>
                      <a:round/>
                      <a:headEnd type="none" w="med" len="med"/>
                      <a:tailEnd type="none" w="med" len="med"/>
                    </a:lnR>
                    <a:lnT w="12700" cap="flat" cmpd="sng">
                      <a:solidFill>
                        <a:srgbClr val="BFBFBF"/>
                      </a:solidFill>
                      <a:prstDash val="solid"/>
                      <a:round/>
                      <a:headEnd type="none" w="med" len="med"/>
                      <a:tailEnd type="none" w="med" len="med"/>
                    </a:lnT>
                    <a:lnB w="12700" cap="flat" cmpd="sng">
                      <a:solidFill>
                        <a:srgbClr val="BFBFBF"/>
                      </a:solidFill>
                      <a:prstDash val="solid"/>
                      <a:round/>
                      <a:headEnd type="none" w="med" len="med"/>
                      <a:tailEnd type="none" w="med" len="med"/>
                    </a:lnB>
                  </a:tcPr>
                </a:tc>
                <a:tc>
                  <a:txBody>
                    <a:bodyPr/>
                    <a:lstStyle/>
                    <a:p>
                      <a:pPr marL="0" marR="0" lvl="0" indent="0" algn="l" rtl="0">
                        <a:spcBef>
                          <a:spcPts val="0"/>
                        </a:spcBef>
                        <a:buSzPct val="25000"/>
                        <a:buNone/>
                      </a:pPr>
                      <a:endParaRPr sz="1800"/>
                    </a:p>
                  </a:txBody>
                  <a:tcPr marL="68600" marR="68600" marT="45725" marB="45725">
                    <a:lnL w="12700" cap="flat" cmpd="sng">
                      <a:solidFill>
                        <a:srgbClr val="BFBFBF"/>
                      </a:solidFill>
                      <a:prstDash val="solid"/>
                      <a:round/>
                      <a:headEnd type="none" w="med" len="med"/>
                      <a:tailEnd type="none" w="med" len="med"/>
                    </a:lnL>
                    <a:lnR w="12700" cap="flat" cmpd="sng">
                      <a:solidFill>
                        <a:srgbClr val="BFBFBF"/>
                      </a:solidFill>
                      <a:prstDash val="solid"/>
                      <a:round/>
                      <a:headEnd type="none" w="med" len="med"/>
                      <a:tailEnd type="none" w="med" len="med"/>
                    </a:lnR>
                    <a:lnT w="12700" cap="flat" cmpd="sng">
                      <a:solidFill>
                        <a:srgbClr val="BFBFBF"/>
                      </a:solidFill>
                      <a:prstDash val="solid"/>
                      <a:round/>
                      <a:headEnd type="none" w="med" len="med"/>
                      <a:tailEnd type="none" w="med" len="med"/>
                    </a:lnT>
                    <a:lnB w="12700" cap="flat" cmpd="sng">
                      <a:solidFill>
                        <a:srgbClr val="BFBFBF"/>
                      </a:solidFill>
                      <a:prstDash val="solid"/>
                      <a:round/>
                      <a:headEnd type="none" w="med" len="med"/>
                      <a:tailEnd type="none" w="med" len="med"/>
                    </a:lnB>
                  </a:tcPr>
                </a:tc>
                <a:tc>
                  <a:txBody>
                    <a:bodyPr/>
                    <a:lstStyle/>
                    <a:p>
                      <a:pPr marL="0" marR="0" lvl="0" indent="0" algn="l" rtl="0">
                        <a:spcBef>
                          <a:spcPts val="0"/>
                        </a:spcBef>
                        <a:buSzPct val="25000"/>
                        <a:buNone/>
                      </a:pPr>
                      <a:endParaRPr sz="1800"/>
                    </a:p>
                  </a:txBody>
                  <a:tcPr marL="68600" marR="68600" marT="45725" marB="45725">
                    <a:lnL w="12700" cap="flat" cmpd="sng">
                      <a:solidFill>
                        <a:srgbClr val="BFBFBF"/>
                      </a:solidFill>
                      <a:prstDash val="solid"/>
                      <a:round/>
                      <a:headEnd type="none" w="med" len="med"/>
                      <a:tailEnd type="none" w="med" len="med"/>
                    </a:lnL>
                    <a:lnR w="12700" cap="flat" cmpd="sng">
                      <a:solidFill>
                        <a:srgbClr val="BFBFBF"/>
                      </a:solidFill>
                      <a:prstDash val="solid"/>
                      <a:round/>
                      <a:headEnd type="none" w="med" len="med"/>
                      <a:tailEnd type="none" w="med" len="med"/>
                    </a:lnR>
                    <a:lnT w="12700" cap="flat" cmpd="sng">
                      <a:solidFill>
                        <a:srgbClr val="BFBFBF"/>
                      </a:solidFill>
                      <a:prstDash val="solid"/>
                      <a:round/>
                      <a:headEnd type="none" w="med" len="med"/>
                      <a:tailEnd type="none" w="med" len="med"/>
                    </a:lnT>
                    <a:lnB w="12700" cap="flat" cmpd="sng">
                      <a:solidFill>
                        <a:srgbClr val="BFBFBF"/>
                      </a:solidFill>
                      <a:prstDash val="solid"/>
                      <a:round/>
                      <a:headEnd type="none" w="med" len="med"/>
                      <a:tailEnd type="none" w="med" len="med"/>
                    </a:lnB>
                  </a:tcPr>
                </a:tc>
                <a:tc>
                  <a:txBody>
                    <a:bodyPr/>
                    <a:lstStyle/>
                    <a:p>
                      <a:pPr marL="0" marR="0" lvl="0" indent="0" algn="l" rtl="0">
                        <a:spcBef>
                          <a:spcPts val="0"/>
                        </a:spcBef>
                        <a:buSzPct val="25000"/>
                        <a:buNone/>
                      </a:pPr>
                      <a:endParaRPr sz="1800"/>
                    </a:p>
                  </a:txBody>
                  <a:tcPr marL="68600" marR="68600" marT="45725" marB="45725">
                    <a:lnL w="12700" cap="flat" cmpd="sng">
                      <a:solidFill>
                        <a:srgbClr val="BFBFBF"/>
                      </a:solidFill>
                      <a:prstDash val="solid"/>
                      <a:round/>
                      <a:headEnd type="none" w="med" len="med"/>
                      <a:tailEnd type="none" w="med" len="med"/>
                    </a:lnL>
                    <a:lnR w="12700" cap="flat" cmpd="sng">
                      <a:solidFill>
                        <a:srgbClr val="BFBFBF"/>
                      </a:solidFill>
                      <a:prstDash val="solid"/>
                      <a:round/>
                      <a:headEnd type="none" w="med" len="med"/>
                      <a:tailEnd type="none" w="med" len="med"/>
                    </a:lnR>
                    <a:lnT w="12700" cap="flat" cmpd="sng">
                      <a:solidFill>
                        <a:srgbClr val="BFBFBF"/>
                      </a:solidFill>
                      <a:prstDash val="solid"/>
                      <a:round/>
                      <a:headEnd type="none" w="med" len="med"/>
                      <a:tailEnd type="none" w="med" len="med"/>
                    </a:lnT>
                    <a:lnB w="12700" cap="flat" cmpd="sng">
                      <a:solidFill>
                        <a:srgbClr val="BFBFBF"/>
                      </a:solidFill>
                      <a:prstDash val="solid"/>
                      <a:round/>
                      <a:headEnd type="none" w="med" len="med"/>
                      <a:tailEnd type="none" w="med" len="med"/>
                    </a:lnB>
                  </a:tcPr>
                </a:tc>
              </a:tr>
              <a:tr h="400400">
                <a:tc>
                  <a:txBody>
                    <a:bodyPr/>
                    <a:lstStyle/>
                    <a:p>
                      <a:pPr marL="0" marR="0" lvl="0" indent="0" algn="l" rtl="0">
                        <a:spcBef>
                          <a:spcPts val="0"/>
                        </a:spcBef>
                        <a:buSzPct val="25000"/>
                        <a:buNone/>
                      </a:pPr>
                      <a:endParaRPr sz="1800"/>
                    </a:p>
                  </a:txBody>
                  <a:tcPr marL="68600" marR="68600" marT="45725" marB="45725">
                    <a:lnL w="12700" cap="flat" cmpd="sng">
                      <a:solidFill>
                        <a:srgbClr val="BFBFBF"/>
                      </a:solidFill>
                      <a:prstDash val="solid"/>
                      <a:round/>
                      <a:headEnd type="none" w="med" len="med"/>
                      <a:tailEnd type="none" w="med" len="med"/>
                    </a:lnL>
                    <a:lnR w="12700" cap="flat" cmpd="sng">
                      <a:solidFill>
                        <a:srgbClr val="BFBFBF"/>
                      </a:solidFill>
                      <a:prstDash val="solid"/>
                      <a:round/>
                      <a:headEnd type="none" w="med" len="med"/>
                      <a:tailEnd type="none" w="med" len="med"/>
                    </a:lnR>
                    <a:lnT w="12700" cap="flat" cmpd="sng">
                      <a:solidFill>
                        <a:srgbClr val="BFBFBF"/>
                      </a:solidFill>
                      <a:prstDash val="solid"/>
                      <a:round/>
                      <a:headEnd type="none" w="med" len="med"/>
                      <a:tailEnd type="none" w="med" len="med"/>
                    </a:lnT>
                    <a:lnB w="12700" cap="flat" cmpd="sng">
                      <a:solidFill>
                        <a:srgbClr val="BFBFBF"/>
                      </a:solidFill>
                      <a:prstDash val="solid"/>
                      <a:round/>
                      <a:headEnd type="none" w="med" len="med"/>
                      <a:tailEnd type="none" w="med" len="med"/>
                    </a:lnB>
                    <a:gradFill>
                      <a:gsLst>
                        <a:gs pos="0">
                          <a:srgbClr val="366F3C"/>
                        </a:gs>
                        <a:gs pos="23000">
                          <a:srgbClr val="366F3C"/>
                        </a:gs>
                        <a:gs pos="69000">
                          <a:srgbClr val="2D5D33"/>
                        </a:gs>
                        <a:gs pos="97000">
                          <a:srgbClr val="2A572F"/>
                        </a:gs>
                        <a:gs pos="100000">
                          <a:srgbClr val="2A572F"/>
                        </a:gs>
                      </a:gsLst>
                      <a:path path="circle">
                        <a:fillToRect l="50000" t="50000" r="50000" b="50000"/>
                      </a:path>
                      <a:tileRect/>
                    </a:gradFill>
                  </a:tcPr>
                </a:tc>
                <a:tc>
                  <a:txBody>
                    <a:bodyPr/>
                    <a:lstStyle/>
                    <a:p>
                      <a:pPr marL="0" marR="0" lvl="0" indent="0" algn="l" rtl="0">
                        <a:spcBef>
                          <a:spcPts val="0"/>
                        </a:spcBef>
                        <a:buSzPct val="25000"/>
                        <a:buNone/>
                      </a:pPr>
                      <a:endParaRPr sz="1800"/>
                    </a:p>
                  </a:txBody>
                  <a:tcPr marL="68600" marR="68600" marT="45725" marB="45725">
                    <a:lnL w="12700" cap="flat" cmpd="sng">
                      <a:solidFill>
                        <a:srgbClr val="BFBFBF"/>
                      </a:solidFill>
                      <a:prstDash val="solid"/>
                      <a:round/>
                      <a:headEnd type="none" w="med" len="med"/>
                      <a:tailEnd type="none" w="med" len="med"/>
                    </a:lnL>
                    <a:lnR w="12700" cap="flat" cmpd="sng">
                      <a:solidFill>
                        <a:srgbClr val="BFBFBF"/>
                      </a:solidFill>
                      <a:prstDash val="solid"/>
                      <a:round/>
                      <a:headEnd type="none" w="med" len="med"/>
                      <a:tailEnd type="none" w="med" len="med"/>
                    </a:lnR>
                    <a:lnT w="12700" cap="flat" cmpd="sng">
                      <a:solidFill>
                        <a:srgbClr val="BFBFBF"/>
                      </a:solidFill>
                      <a:prstDash val="solid"/>
                      <a:round/>
                      <a:headEnd type="none" w="med" len="med"/>
                      <a:tailEnd type="none" w="med" len="med"/>
                    </a:lnT>
                    <a:lnB w="12700" cap="flat" cmpd="sng">
                      <a:solidFill>
                        <a:srgbClr val="BFBFBF"/>
                      </a:solidFill>
                      <a:prstDash val="solid"/>
                      <a:round/>
                      <a:headEnd type="none" w="med" len="med"/>
                      <a:tailEnd type="none" w="med" len="med"/>
                    </a:lnB>
                    <a:gradFill>
                      <a:gsLst>
                        <a:gs pos="0">
                          <a:srgbClr val="366F3C"/>
                        </a:gs>
                        <a:gs pos="23000">
                          <a:srgbClr val="366F3C"/>
                        </a:gs>
                        <a:gs pos="69000">
                          <a:srgbClr val="2D5D33"/>
                        </a:gs>
                        <a:gs pos="97000">
                          <a:srgbClr val="2A572F"/>
                        </a:gs>
                        <a:gs pos="100000">
                          <a:srgbClr val="2A572F"/>
                        </a:gs>
                      </a:gsLst>
                      <a:path path="circle">
                        <a:fillToRect l="50000" t="50000" r="50000" b="50000"/>
                      </a:path>
                      <a:tileRect/>
                    </a:gradFill>
                  </a:tcPr>
                </a:tc>
                <a:tc>
                  <a:txBody>
                    <a:bodyPr/>
                    <a:lstStyle/>
                    <a:p>
                      <a:pPr marL="0" marR="0" lvl="0" indent="0" algn="l" rtl="0">
                        <a:spcBef>
                          <a:spcPts val="0"/>
                        </a:spcBef>
                        <a:buSzPct val="25000"/>
                        <a:buNone/>
                      </a:pPr>
                      <a:endParaRPr sz="1800"/>
                    </a:p>
                  </a:txBody>
                  <a:tcPr marL="68600" marR="68600" marT="45725" marB="45725">
                    <a:lnL w="12700" cap="flat" cmpd="sng">
                      <a:solidFill>
                        <a:srgbClr val="BFBFBF"/>
                      </a:solidFill>
                      <a:prstDash val="solid"/>
                      <a:round/>
                      <a:headEnd type="none" w="med" len="med"/>
                      <a:tailEnd type="none" w="med" len="med"/>
                    </a:lnL>
                    <a:lnR w="12700" cap="flat" cmpd="sng">
                      <a:solidFill>
                        <a:srgbClr val="BFBFBF"/>
                      </a:solidFill>
                      <a:prstDash val="solid"/>
                      <a:round/>
                      <a:headEnd type="none" w="med" len="med"/>
                      <a:tailEnd type="none" w="med" len="med"/>
                    </a:lnR>
                    <a:lnT w="12700" cap="flat" cmpd="sng">
                      <a:solidFill>
                        <a:srgbClr val="BFBFBF"/>
                      </a:solidFill>
                      <a:prstDash val="solid"/>
                      <a:round/>
                      <a:headEnd type="none" w="med" len="med"/>
                      <a:tailEnd type="none" w="med" len="med"/>
                    </a:lnT>
                    <a:lnB w="12700" cap="flat" cmpd="sng">
                      <a:solidFill>
                        <a:srgbClr val="BFBFBF"/>
                      </a:solidFill>
                      <a:prstDash val="solid"/>
                      <a:round/>
                      <a:headEnd type="none" w="med" len="med"/>
                      <a:tailEnd type="none" w="med" len="med"/>
                    </a:lnB>
                    <a:gradFill>
                      <a:gsLst>
                        <a:gs pos="0">
                          <a:srgbClr val="366F3C"/>
                        </a:gs>
                        <a:gs pos="23000">
                          <a:srgbClr val="366F3C"/>
                        </a:gs>
                        <a:gs pos="69000">
                          <a:srgbClr val="2D5D33"/>
                        </a:gs>
                        <a:gs pos="97000">
                          <a:srgbClr val="2A572F"/>
                        </a:gs>
                        <a:gs pos="100000">
                          <a:srgbClr val="2A572F"/>
                        </a:gs>
                      </a:gsLst>
                      <a:path path="circle">
                        <a:fillToRect l="50000" t="50000" r="50000" b="50000"/>
                      </a:path>
                      <a:tileRect/>
                    </a:gradFill>
                  </a:tcPr>
                </a:tc>
                <a:tc>
                  <a:txBody>
                    <a:bodyPr/>
                    <a:lstStyle/>
                    <a:p>
                      <a:pPr marL="0" marR="0" lvl="0" indent="0" algn="l" rtl="0">
                        <a:spcBef>
                          <a:spcPts val="0"/>
                        </a:spcBef>
                        <a:buSzPct val="25000"/>
                        <a:buNone/>
                      </a:pPr>
                      <a:endParaRPr sz="1800"/>
                    </a:p>
                  </a:txBody>
                  <a:tcPr marL="68600" marR="68600" marT="45725" marB="45725">
                    <a:lnL w="12700" cap="flat" cmpd="sng">
                      <a:solidFill>
                        <a:srgbClr val="BFBFBF"/>
                      </a:solidFill>
                      <a:prstDash val="solid"/>
                      <a:round/>
                      <a:headEnd type="none" w="med" len="med"/>
                      <a:tailEnd type="none" w="med" len="med"/>
                    </a:lnL>
                    <a:lnR w="12700" cap="flat" cmpd="sng">
                      <a:solidFill>
                        <a:srgbClr val="BFBFBF"/>
                      </a:solidFill>
                      <a:prstDash val="solid"/>
                      <a:round/>
                      <a:headEnd type="none" w="med" len="med"/>
                      <a:tailEnd type="none" w="med" len="med"/>
                    </a:lnR>
                    <a:lnT w="12700" cap="flat" cmpd="sng">
                      <a:solidFill>
                        <a:srgbClr val="BFBFBF"/>
                      </a:solidFill>
                      <a:prstDash val="solid"/>
                      <a:round/>
                      <a:headEnd type="none" w="med" len="med"/>
                      <a:tailEnd type="none" w="med" len="med"/>
                    </a:lnT>
                    <a:lnB w="12700" cap="flat" cmpd="sng">
                      <a:solidFill>
                        <a:srgbClr val="BFBFBF"/>
                      </a:solidFill>
                      <a:prstDash val="solid"/>
                      <a:round/>
                      <a:headEnd type="none" w="med" len="med"/>
                      <a:tailEnd type="none" w="med" len="med"/>
                    </a:lnB>
                  </a:tcPr>
                </a:tc>
              </a:tr>
              <a:tr h="400400">
                <a:tc>
                  <a:txBody>
                    <a:bodyPr/>
                    <a:lstStyle/>
                    <a:p>
                      <a:pPr marL="0" marR="0" lvl="0" indent="0" algn="l" rtl="0">
                        <a:spcBef>
                          <a:spcPts val="0"/>
                        </a:spcBef>
                        <a:buSzPct val="25000"/>
                        <a:buNone/>
                      </a:pPr>
                      <a:endParaRPr sz="1800"/>
                    </a:p>
                  </a:txBody>
                  <a:tcPr marL="68600" marR="68600" marT="45725" marB="45725">
                    <a:lnL w="12700" cap="flat" cmpd="sng">
                      <a:solidFill>
                        <a:srgbClr val="BFBFBF"/>
                      </a:solidFill>
                      <a:prstDash val="solid"/>
                      <a:round/>
                      <a:headEnd type="none" w="med" len="med"/>
                      <a:tailEnd type="none" w="med" len="med"/>
                    </a:lnL>
                    <a:lnR w="12700" cap="flat" cmpd="sng">
                      <a:solidFill>
                        <a:srgbClr val="BFBFBF"/>
                      </a:solidFill>
                      <a:prstDash val="solid"/>
                      <a:round/>
                      <a:headEnd type="none" w="med" len="med"/>
                      <a:tailEnd type="none" w="med" len="med"/>
                    </a:lnR>
                    <a:lnT w="12700" cap="flat" cmpd="sng">
                      <a:solidFill>
                        <a:srgbClr val="BFBFBF"/>
                      </a:solidFill>
                      <a:prstDash val="solid"/>
                      <a:round/>
                      <a:headEnd type="none" w="med" len="med"/>
                      <a:tailEnd type="none" w="med" len="med"/>
                    </a:lnT>
                    <a:lnB w="12700" cap="flat" cmpd="sng">
                      <a:solidFill>
                        <a:srgbClr val="BFBFBF"/>
                      </a:solidFill>
                      <a:prstDash val="solid"/>
                      <a:round/>
                      <a:headEnd type="none" w="med" len="med"/>
                      <a:tailEnd type="none" w="med" len="med"/>
                    </a:lnB>
                    <a:gradFill>
                      <a:gsLst>
                        <a:gs pos="0">
                          <a:srgbClr val="366F3C"/>
                        </a:gs>
                        <a:gs pos="23000">
                          <a:srgbClr val="366F3C"/>
                        </a:gs>
                        <a:gs pos="69000">
                          <a:srgbClr val="2D5D33"/>
                        </a:gs>
                        <a:gs pos="97000">
                          <a:srgbClr val="2A572F"/>
                        </a:gs>
                        <a:gs pos="100000">
                          <a:srgbClr val="2A572F"/>
                        </a:gs>
                      </a:gsLst>
                      <a:path path="circle">
                        <a:fillToRect l="50000" t="50000" r="50000" b="50000"/>
                      </a:path>
                      <a:tileRect/>
                    </a:gradFill>
                  </a:tcPr>
                </a:tc>
                <a:tc>
                  <a:txBody>
                    <a:bodyPr/>
                    <a:lstStyle/>
                    <a:p>
                      <a:pPr marL="0" marR="0" lvl="0" indent="0" algn="l" rtl="0">
                        <a:spcBef>
                          <a:spcPts val="0"/>
                        </a:spcBef>
                        <a:buSzPct val="25000"/>
                        <a:buNone/>
                      </a:pPr>
                      <a:endParaRPr sz="1800"/>
                    </a:p>
                  </a:txBody>
                  <a:tcPr marL="68600" marR="68600" marT="45725" marB="45725">
                    <a:lnL w="12700" cap="flat" cmpd="sng">
                      <a:solidFill>
                        <a:srgbClr val="BFBFBF"/>
                      </a:solidFill>
                      <a:prstDash val="solid"/>
                      <a:round/>
                      <a:headEnd type="none" w="med" len="med"/>
                      <a:tailEnd type="none" w="med" len="med"/>
                    </a:lnL>
                    <a:lnR w="12700" cap="flat" cmpd="sng">
                      <a:solidFill>
                        <a:srgbClr val="BFBFBF"/>
                      </a:solidFill>
                      <a:prstDash val="solid"/>
                      <a:round/>
                      <a:headEnd type="none" w="med" len="med"/>
                      <a:tailEnd type="none" w="med" len="med"/>
                    </a:lnR>
                    <a:lnT w="12700" cap="flat" cmpd="sng">
                      <a:solidFill>
                        <a:srgbClr val="BFBFBF"/>
                      </a:solidFill>
                      <a:prstDash val="solid"/>
                      <a:round/>
                      <a:headEnd type="none" w="med" len="med"/>
                      <a:tailEnd type="none" w="med" len="med"/>
                    </a:lnT>
                    <a:lnB w="12700" cap="flat" cmpd="sng">
                      <a:solidFill>
                        <a:srgbClr val="BFBFBF"/>
                      </a:solidFill>
                      <a:prstDash val="solid"/>
                      <a:round/>
                      <a:headEnd type="none" w="med" len="med"/>
                      <a:tailEnd type="none" w="med" len="med"/>
                    </a:lnB>
                    <a:gradFill>
                      <a:gsLst>
                        <a:gs pos="0">
                          <a:srgbClr val="366F3C"/>
                        </a:gs>
                        <a:gs pos="23000">
                          <a:srgbClr val="366F3C"/>
                        </a:gs>
                        <a:gs pos="69000">
                          <a:srgbClr val="2D5D33"/>
                        </a:gs>
                        <a:gs pos="97000">
                          <a:srgbClr val="2A572F"/>
                        </a:gs>
                        <a:gs pos="100000">
                          <a:srgbClr val="2A572F"/>
                        </a:gs>
                      </a:gsLst>
                      <a:path path="circle">
                        <a:fillToRect l="50000" t="50000" r="50000" b="50000"/>
                      </a:path>
                      <a:tileRect/>
                    </a:gradFill>
                  </a:tcPr>
                </a:tc>
                <a:tc>
                  <a:txBody>
                    <a:bodyPr/>
                    <a:lstStyle/>
                    <a:p>
                      <a:pPr marL="0" marR="0" lvl="0" indent="0" algn="l" rtl="0">
                        <a:spcBef>
                          <a:spcPts val="0"/>
                        </a:spcBef>
                        <a:buSzPct val="25000"/>
                        <a:buNone/>
                      </a:pPr>
                      <a:endParaRPr sz="1800"/>
                    </a:p>
                  </a:txBody>
                  <a:tcPr marL="68600" marR="68600" marT="45725" marB="45725">
                    <a:lnL w="12700" cap="flat" cmpd="sng">
                      <a:solidFill>
                        <a:srgbClr val="BFBFBF"/>
                      </a:solidFill>
                      <a:prstDash val="solid"/>
                      <a:round/>
                      <a:headEnd type="none" w="med" len="med"/>
                      <a:tailEnd type="none" w="med" len="med"/>
                    </a:lnL>
                    <a:lnR w="12700" cap="flat" cmpd="sng">
                      <a:solidFill>
                        <a:srgbClr val="BFBFBF"/>
                      </a:solidFill>
                      <a:prstDash val="solid"/>
                      <a:round/>
                      <a:headEnd type="none" w="med" len="med"/>
                      <a:tailEnd type="none" w="med" len="med"/>
                    </a:lnR>
                    <a:lnT w="12700" cap="flat" cmpd="sng">
                      <a:solidFill>
                        <a:srgbClr val="BFBFBF"/>
                      </a:solidFill>
                      <a:prstDash val="solid"/>
                      <a:round/>
                      <a:headEnd type="none" w="med" len="med"/>
                      <a:tailEnd type="none" w="med" len="med"/>
                    </a:lnT>
                    <a:lnB w="12700" cap="flat" cmpd="sng">
                      <a:solidFill>
                        <a:srgbClr val="BFBFBF"/>
                      </a:solidFill>
                      <a:prstDash val="solid"/>
                      <a:round/>
                      <a:headEnd type="none" w="med" len="med"/>
                      <a:tailEnd type="none" w="med" len="med"/>
                    </a:lnB>
                    <a:gradFill>
                      <a:gsLst>
                        <a:gs pos="0">
                          <a:srgbClr val="366F3C"/>
                        </a:gs>
                        <a:gs pos="23000">
                          <a:srgbClr val="366F3C"/>
                        </a:gs>
                        <a:gs pos="69000">
                          <a:srgbClr val="2D5D33"/>
                        </a:gs>
                        <a:gs pos="97000">
                          <a:srgbClr val="2A572F"/>
                        </a:gs>
                        <a:gs pos="100000">
                          <a:srgbClr val="2A572F"/>
                        </a:gs>
                      </a:gsLst>
                      <a:path path="circle">
                        <a:fillToRect l="50000" t="50000" r="50000" b="50000"/>
                      </a:path>
                      <a:tileRect/>
                    </a:gradFill>
                  </a:tcPr>
                </a:tc>
                <a:tc>
                  <a:txBody>
                    <a:bodyPr/>
                    <a:lstStyle/>
                    <a:p>
                      <a:pPr marL="0" marR="0" lvl="0" indent="0" algn="l" rtl="0">
                        <a:spcBef>
                          <a:spcPts val="0"/>
                        </a:spcBef>
                        <a:buSzPct val="25000"/>
                        <a:buNone/>
                      </a:pPr>
                      <a:endParaRPr sz="1800"/>
                    </a:p>
                  </a:txBody>
                  <a:tcPr marL="68600" marR="68600" marT="45725" marB="45725">
                    <a:lnL w="12700" cap="flat" cmpd="sng">
                      <a:solidFill>
                        <a:srgbClr val="BFBFBF"/>
                      </a:solidFill>
                      <a:prstDash val="solid"/>
                      <a:round/>
                      <a:headEnd type="none" w="med" len="med"/>
                      <a:tailEnd type="none" w="med" len="med"/>
                    </a:lnL>
                    <a:lnR w="12700" cap="flat" cmpd="sng">
                      <a:solidFill>
                        <a:srgbClr val="BFBFBF"/>
                      </a:solidFill>
                      <a:prstDash val="solid"/>
                      <a:round/>
                      <a:headEnd type="none" w="med" len="med"/>
                      <a:tailEnd type="none" w="med" len="med"/>
                    </a:lnR>
                    <a:lnT w="12700" cap="flat" cmpd="sng">
                      <a:solidFill>
                        <a:srgbClr val="BFBFBF"/>
                      </a:solidFill>
                      <a:prstDash val="solid"/>
                      <a:round/>
                      <a:headEnd type="none" w="med" len="med"/>
                      <a:tailEnd type="none" w="med" len="med"/>
                    </a:lnT>
                    <a:lnB w="12700" cap="flat" cmpd="sng">
                      <a:solidFill>
                        <a:srgbClr val="BFBFBF"/>
                      </a:solidFill>
                      <a:prstDash val="solid"/>
                      <a:round/>
                      <a:headEnd type="none" w="med" len="med"/>
                      <a:tailEnd type="none" w="med" len="med"/>
                    </a:lnB>
                  </a:tcPr>
                </a:tc>
              </a:tr>
              <a:tr h="400400">
                <a:tc>
                  <a:txBody>
                    <a:bodyPr/>
                    <a:lstStyle/>
                    <a:p>
                      <a:pPr marL="0" marR="0" lvl="0" indent="0" algn="l" rtl="0">
                        <a:spcBef>
                          <a:spcPts val="0"/>
                        </a:spcBef>
                        <a:buSzPct val="25000"/>
                        <a:buNone/>
                      </a:pPr>
                      <a:endParaRPr sz="1800"/>
                    </a:p>
                  </a:txBody>
                  <a:tcPr marL="68600" marR="68600" marT="45725" marB="45725">
                    <a:lnL w="12700" cap="flat" cmpd="sng">
                      <a:solidFill>
                        <a:srgbClr val="BFBFBF"/>
                      </a:solidFill>
                      <a:prstDash val="solid"/>
                      <a:round/>
                      <a:headEnd type="none" w="med" len="med"/>
                      <a:tailEnd type="none" w="med" len="med"/>
                    </a:lnL>
                    <a:lnR w="12700" cap="flat" cmpd="sng">
                      <a:solidFill>
                        <a:srgbClr val="BFBFBF"/>
                      </a:solidFill>
                      <a:prstDash val="solid"/>
                      <a:round/>
                      <a:headEnd type="none" w="med" len="med"/>
                      <a:tailEnd type="none" w="med" len="med"/>
                    </a:lnR>
                    <a:lnT w="12700" cap="flat" cmpd="sng">
                      <a:solidFill>
                        <a:srgbClr val="BFBFBF"/>
                      </a:solidFill>
                      <a:prstDash val="solid"/>
                      <a:round/>
                      <a:headEnd type="none" w="med" len="med"/>
                      <a:tailEnd type="none" w="med" len="med"/>
                    </a:lnT>
                    <a:lnB w="12700" cap="flat" cmpd="sng">
                      <a:solidFill>
                        <a:srgbClr val="BFBFBF"/>
                      </a:solidFill>
                      <a:prstDash val="solid"/>
                      <a:round/>
                      <a:headEnd type="none" w="med" len="med"/>
                      <a:tailEnd type="none" w="med" len="med"/>
                    </a:lnB>
                    <a:gradFill>
                      <a:gsLst>
                        <a:gs pos="0">
                          <a:srgbClr val="366F3C"/>
                        </a:gs>
                        <a:gs pos="23000">
                          <a:srgbClr val="366F3C"/>
                        </a:gs>
                        <a:gs pos="69000">
                          <a:srgbClr val="2D5D33"/>
                        </a:gs>
                        <a:gs pos="97000">
                          <a:srgbClr val="2A572F"/>
                        </a:gs>
                        <a:gs pos="100000">
                          <a:srgbClr val="2A572F"/>
                        </a:gs>
                      </a:gsLst>
                      <a:path path="circle">
                        <a:fillToRect l="50000" t="50000" r="50000" b="50000"/>
                      </a:path>
                      <a:tileRect/>
                    </a:gradFill>
                  </a:tcPr>
                </a:tc>
                <a:tc>
                  <a:txBody>
                    <a:bodyPr/>
                    <a:lstStyle/>
                    <a:p>
                      <a:pPr marL="0" marR="0" lvl="0" indent="0" algn="l" rtl="0">
                        <a:spcBef>
                          <a:spcPts val="0"/>
                        </a:spcBef>
                        <a:buSzPct val="25000"/>
                        <a:buNone/>
                      </a:pPr>
                      <a:endParaRPr sz="1800"/>
                    </a:p>
                  </a:txBody>
                  <a:tcPr marL="68600" marR="68600" marT="45725" marB="45725">
                    <a:lnL w="12700" cap="flat" cmpd="sng">
                      <a:solidFill>
                        <a:srgbClr val="BFBFBF"/>
                      </a:solidFill>
                      <a:prstDash val="solid"/>
                      <a:round/>
                      <a:headEnd type="none" w="med" len="med"/>
                      <a:tailEnd type="none" w="med" len="med"/>
                    </a:lnL>
                    <a:lnR w="12700" cap="flat" cmpd="sng">
                      <a:solidFill>
                        <a:srgbClr val="BFBFBF"/>
                      </a:solidFill>
                      <a:prstDash val="solid"/>
                      <a:round/>
                      <a:headEnd type="none" w="med" len="med"/>
                      <a:tailEnd type="none" w="med" len="med"/>
                    </a:lnR>
                    <a:lnT w="12700" cap="flat" cmpd="sng">
                      <a:solidFill>
                        <a:srgbClr val="BFBFBF"/>
                      </a:solidFill>
                      <a:prstDash val="solid"/>
                      <a:round/>
                      <a:headEnd type="none" w="med" len="med"/>
                      <a:tailEnd type="none" w="med" len="med"/>
                    </a:lnT>
                    <a:lnB w="12700" cap="flat" cmpd="sng">
                      <a:solidFill>
                        <a:srgbClr val="BFBFBF"/>
                      </a:solidFill>
                      <a:prstDash val="solid"/>
                      <a:round/>
                      <a:headEnd type="none" w="med" len="med"/>
                      <a:tailEnd type="none" w="med" len="med"/>
                    </a:lnB>
                    <a:gradFill>
                      <a:gsLst>
                        <a:gs pos="0">
                          <a:srgbClr val="366F3C"/>
                        </a:gs>
                        <a:gs pos="23000">
                          <a:srgbClr val="366F3C"/>
                        </a:gs>
                        <a:gs pos="69000">
                          <a:srgbClr val="2D5D33"/>
                        </a:gs>
                        <a:gs pos="97000">
                          <a:srgbClr val="2A572F"/>
                        </a:gs>
                        <a:gs pos="100000">
                          <a:srgbClr val="2A572F"/>
                        </a:gs>
                      </a:gsLst>
                      <a:path path="circle">
                        <a:fillToRect l="50000" t="50000" r="50000" b="50000"/>
                      </a:path>
                      <a:tileRect/>
                    </a:gradFill>
                  </a:tcPr>
                </a:tc>
                <a:tc>
                  <a:txBody>
                    <a:bodyPr/>
                    <a:lstStyle/>
                    <a:p>
                      <a:pPr marL="0" marR="0" lvl="0" indent="0" algn="l" rtl="0">
                        <a:spcBef>
                          <a:spcPts val="0"/>
                        </a:spcBef>
                        <a:buSzPct val="25000"/>
                        <a:buNone/>
                      </a:pPr>
                      <a:endParaRPr sz="1800"/>
                    </a:p>
                  </a:txBody>
                  <a:tcPr marL="68600" marR="68600" marT="45725" marB="45725">
                    <a:lnL w="12700" cap="flat" cmpd="sng">
                      <a:solidFill>
                        <a:srgbClr val="BFBFBF"/>
                      </a:solidFill>
                      <a:prstDash val="solid"/>
                      <a:round/>
                      <a:headEnd type="none" w="med" len="med"/>
                      <a:tailEnd type="none" w="med" len="med"/>
                    </a:lnL>
                    <a:lnR w="12700" cap="flat" cmpd="sng">
                      <a:solidFill>
                        <a:srgbClr val="BFBFBF"/>
                      </a:solidFill>
                      <a:prstDash val="solid"/>
                      <a:round/>
                      <a:headEnd type="none" w="med" len="med"/>
                      <a:tailEnd type="none" w="med" len="med"/>
                    </a:lnR>
                    <a:lnT w="12700" cap="flat" cmpd="sng">
                      <a:solidFill>
                        <a:srgbClr val="BFBFBF"/>
                      </a:solidFill>
                      <a:prstDash val="solid"/>
                      <a:round/>
                      <a:headEnd type="none" w="med" len="med"/>
                      <a:tailEnd type="none" w="med" len="med"/>
                    </a:lnT>
                    <a:lnB w="12700" cap="flat" cmpd="sng">
                      <a:solidFill>
                        <a:srgbClr val="BFBFBF"/>
                      </a:solidFill>
                      <a:prstDash val="solid"/>
                      <a:round/>
                      <a:headEnd type="none" w="med" len="med"/>
                      <a:tailEnd type="none" w="med" len="med"/>
                    </a:lnB>
                    <a:gradFill>
                      <a:gsLst>
                        <a:gs pos="0">
                          <a:srgbClr val="366F3C"/>
                        </a:gs>
                        <a:gs pos="23000">
                          <a:srgbClr val="366F3C"/>
                        </a:gs>
                        <a:gs pos="69000">
                          <a:srgbClr val="2D5D33"/>
                        </a:gs>
                        <a:gs pos="97000">
                          <a:srgbClr val="2A572F"/>
                        </a:gs>
                        <a:gs pos="100000">
                          <a:srgbClr val="2A572F"/>
                        </a:gs>
                      </a:gsLst>
                      <a:path path="circle">
                        <a:fillToRect l="50000" t="50000" r="50000" b="50000"/>
                      </a:path>
                      <a:tileRect/>
                    </a:gradFill>
                  </a:tcPr>
                </a:tc>
                <a:tc>
                  <a:txBody>
                    <a:bodyPr/>
                    <a:lstStyle/>
                    <a:p>
                      <a:pPr marL="0" marR="0" lvl="0" indent="0" algn="l" rtl="0">
                        <a:spcBef>
                          <a:spcPts val="0"/>
                        </a:spcBef>
                        <a:buSzPct val="25000"/>
                        <a:buNone/>
                      </a:pPr>
                      <a:endParaRPr sz="1800"/>
                    </a:p>
                  </a:txBody>
                  <a:tcPr marL="68600" marR="68600" marT="45725" marB="45725">
                    <a:lnL w="12700" cap="flat" cmpd="sng">
                      <a:solidFill>
                        <a:srgbClr val="BFBFBF"/>
                      </a:solidFill>
                      <a:prstDash val="solid"/>
                      <a:round/>
                      <a:headEnd type="none" w="med" len="med"/>
                      <a:tailEnd type="none" w="med" len="med"/>
                    </a:lnL>
                    <a:lnR w="12700" cap="flat" cmpd="sng">
                      <a:solidFill>
                        <a:srgbClr val="BFBFBF"/>
                      </a:solidFill>
                      <a:prstDash val="solid"/>
                      <a:round/>
                      <a:headEnd type="none" w="med" len="med"/>
                      <a:tailEnd type="none" w="med" len="med"/>
                    </a:lnR>
                    <a:lnT w="12700" cap="flat" cmpd="sng">
                      <a:solidFill>
                        <a:srgbClr val="BFBFBF"/>
                      </a:solidFill>
                      <a:prstDash val="solid"/>
                      <a:round/>
                      <a:headEnd type="none" w="med" len="med"/>
                      <a:tailEnd type="none" w="med" len="med"/>
                    </a:lnT>
                    <a:lnB w="12700" cap="flat" cmpd="sng">
                      <a:solidFill>
                        <a:srgbClr val="BFBFBF"/>
                      </a:solidFill>
                      <a:prstDash val="solid"/>
                      <a:round/>
                      <a:headEnd type="none" w="med" len="med"/>
                      <a:tailEnd type="none" w="med" len="med"/>
                    </a:lnB>
                    <a:gradFill>
                      <a:gsLst>
                        <a:gs pos="0">
                          <a:srgbClr val="366F3C"/>
                        </a:gs>
                        <a:gs pos="23000">
                          <a:srgbClr val="366F3C"/>
                        </a:gs>
                        <a:gs pos="69000">
                          <a:srgbClr val="2D5D33"/>
                        </a:gs>
                        <a:gs pos="97000">
                          <a:srgbClr val="2A572F"/>
                        </a:gs>
                        <a:gs pos="100000">
                          <a:srgbClr val="2A572F"/>
                        </a:gs>
                      </a:gsLst>
                      <a:path path="circle">
                        <a:fillToRect l="50000" t="50000" r="50000" b="50000"/>
                      </a:path>
                      <a:tileRect/>
                    </a:gradFill>
                  </a:tcPr>
                </a:tc>
              </a:tr>
              <a:tr h="400400">
                <a:tc>
                  <a:txBody>
                    <a:bodyPr/>
                    <a:lstStyle/>
                    <a:p>
                      <a:pPr marL="0" marR="0" lvl="0" indent="0" algn="l" rtl="0">
                        <a:spcBef>
                          <a:spcPts val="0"/>
                        </a:spcBef>
                        <a:buSzPct val="25000"/>
                        <a:buNone/>
                      </a:pPr>
                      <a:endParaRPr sz="1800"/>
                    </a:p>
                  </a:txBody>
                  <a:tcPr marL="68600" marR="68600" marT="45725" marB="45725">
                    <a:lnL w="12700" cap="flat" cmpd="sng">
                      <a:solidFill>
                        <a:srgbClr val="BFBFBF"/>
                      </a:solidFill>
                      <a:prstDash val="solid"/>
                      <a:round/>
                      <a:headEnd type="none" w="med" len="med"/>
                      <a:tailEnd type="none" w="med" len="med"/>
                    </a:lnL>
                    <a:lnR w="12700" cap="flat" cmpd="sng">
                      <a:solidFill>
                        <a:srgbClr val="BFBFBF"/>
                      </a:solidFill>
                      <a:prstDash val="solid"/>
                      <a:round/>
                      <a:headEnd type="none" w="med" len="med"/>
                      <a:tailEnd type="none" w="med" len="med"/>
                    </a:lnR>
                    <a:lnT w="12700" cap="flat" cmpd="sng">
                      <a:solidFill>
                        <a:srgbClr val="BFBFBF"/>
                      </a:solidFill>
                      <a:prstDash val="solid"/>
                      <a:round/>
                      <a:headEnd type="none" w="med" len="med"/>
                      <a:tailEnd type="none" w="med" len="med"/>
                    </a:lnT>
                    <a:lnB w="12700" cap="flat" cmpd="sng">
                      <a:solidFill>
                        <a:srgbClr val="BFBFBF"/>
                      </a:solidFill>
                      <a:prstDash val="solid"/>
                      <a:round/>
                      <a:headEnd type="none" w="med" len="med"/>
                      <a:tailEnd type="none" w="med" len="med"/>
                    </a:lnB>
                    <a:gradFill>
                      <a:gsLst>
                        <a:gs pos="0">
                          <a:srgbClr val="366F3C"/>
                        </a:gs>
                        <a:gs pos="23000">
                          <a:srgbClr val="366F3C"/>
                        </a:gs>
                        <a:gs pos="69000">
                          <a:srgbClr val="2D5D33"/>
                        </a:gs>
                        <a:gs pos="97000">
                          <a:srgbClr val="2A572F"/>
                        </a:gs>
                        <a:gs pos="100000">
                          <a:srgbClr val="2A572F"/>
                        </a:gs>
                      </a:gsLst>
                      <a:path path="circle">
                        <a:fillToRect l="50000" t="50000" r="50000" b="50000"/>
                      </a:path>
                      <a:tileRect/>
                    </a:gradFill>
                  </a:tcPr>
                </a:tc>
                <a:tc>
                  <a:txBody>
                    <a:bodyPr/>
                    <a:lstStyle/>
                    <a:p>
                      <a:pPr marL="0" marR="0" lvl="0" indent="0" algn="l" rtl="0">
                        <a:spcBef>
                          <a:spcPts val="0"/>
                        </a:spcBef>
                        <a:buSzPct val="25000"/>
                        <a:buNone/>
                      </a:pPr>
                      <a:endParaRPr sz="1800"/>
                    </a:p>
                  </a:txBody>
                  <a:tcPr marL="68600" marR="68600" marT="45725" marB="45725">
                    <a:lnL w="12700" cap="flat" cmpd="sng">
                      <a:solidFill>
                        <a:srgbClr val="BFBFBF"/>
                      </a:solidFill>
                      <a:prstDash val="solid"/>
                      <a:round/>
                      <a:headEnd type="none" w="med" len="med"/>
                      <a:tailEnd type="none" w="med" len="med"/>
                    </a:lnL>
                    <a:lnR w="12700" cap="flat" cmpd="sng">
                      <a:solidFill>
                        <a:srgbClr val="BFBFBF"/>
                      </a:solidFill>
                      <a:prstDash val="solid"/>
                      <a:round/>
                      <a:headEnd type="none" w="med" len="med"/>
                      <a:tailEnd type="none" w="med" len="med"/>
                    </a:lnR>
                    <a:lnT w="12700" cap="flat" cmpd="sng">
                      <a:solidFill>
                        <a:srgbClr val="BFBFBF"/>
                      </a:solidFill>
                      <a:prstDash val="solid"/>
                      <a:round/>
                      <a:headEnd type="none" w="med" len="med"/>
                      <a:tailEnd type="none" w="med" len="med"/>
                    </a:lnT>
                    <a:lnB w="12700" cap="flat" cmpd="sng">
                      <a:solidFill>
                        <a:srgbClr val="BFBFBF"/>
                      </a:solidFill>
                      <a:prstDash val="solid"/>
                      <a:round/>
                      <a:headEnd type="none" w="med" len="med"/>
                      <a:tailEnd type="none" w="med" len="med"/>
                    </a:lnB>
                    <a:gradFill>
                      <a:gsLst>
                        <a:gs pos="0">
                          <a:srgbClr val="366F3C"/>
                        </a:gs>
                        <a:gs pos="23000">
                          <a:srgbClr val="366F3C"/>
                        </a:gs>
                        <a:gs pos="69000">
                          <a:srgbClr val="2D5D33"/>
                        </a:gs>
                        <a:gs pos="97000">
                          <a:srgbClr val="2A572F"/>
                        </a:gs>
                        <a:gs pos="100000">
                          <a:srgbClr val="2A572F"/>
                        </a:gs>
                      </a:gsLst>
                      <a:path path="circle">
                        <a:fillToRect l="50000" t="50000" r="50000" b="50000"/>
                      </a:path>
                      <a:tileRect/>
                    </a:gradFill>
                  </a:tcPr>
                </a:tc>
                <a:tc>
                  <a:txBody>
                    <a:bodyPr/>
                    <a:lstStyle/>
                    <a:p>
                      <a:pPr marL="0" marR="0" lvl="0" indent="0" algn="l" rtl="0">
                        <a:spcBef>
                          <a:spcPts val="0"/>
                        </a:spcBef>
                        <a:buSzPct val="25000"/>
                        <a:buNone/>
                      </a:pPr>
                      <a:endParaRPr sz="1800"/>
                    </a:p>
                  </a:txBody>
                  <a:tcPr marL="68600" marR="68600" marT="45725" marB="45725">
                    <a:lnL w="12700" cap="flat" cmpd="sng">
                      <a:solidFill>
                        <a:srgbClr val="BFBFBF"/>
                      </a:solidFill>
                      <a:prstDash val="solid"/>
                      <a:round/>
                      <a:headEnd type="none" w="med" len="med"/>
                      <a:tailEnd type="none" w="med" len="med"/>
                    </a:lnL>
                    <a:lnR w="12700" cap="flat" cmpd="sng">
                      <a:solidFill>
                        <a:srgbClr val="BFBFBF"/>
                      </a:solidFill>
                      <a:prstDash val="solid"/>
                      <a:round/>
                      <a:headEnd type="none" w="med" len="med"/>
                      <a:tailEnd type="none" w="med" len="med"/>
                    </a:lnR>
                    <a:lnT w="12700" cap="flat" cmpd="sng">
                      <a:solidFill>
                        <a:srgbClr val="BFBFBF"/>
                      </a:solidFill>
                      <a:prstDash val="solid"/>
                      <a:round/>
                      <a:headEnd type="none" w="med" len="med"/>
                      <a:tailEnd type="none" w="med" len="med"/>
                    </a:lnT>
                    <a:lnB w="12700" cap="flat" cmpd="sng">
                      <a:solidFill>
                        <a:srgbClr val="BFBFBF"/>
                      </a:solidFill>
                      <a:prstDash val="solid"/>
                      <a:round/>
                      <a:headEnd type="none" w="med" len="med"/>
                      <a:tailEnd type="none" w="med" len="med"/>
                    </a:lnB>
                    <a:gradFill>
                      <a:gsLst>
                        <a:gs pos="0">
                          <a:srgbClr val="366F3C"/>
                        </a:gs>
                        <a:gs pos="23000">
                          <a:srgbClr val="366F3C"/>
                        </a:gs>
                        <a:gs pos="69000">
                          <a:srgbClr val="2D5D33"/>
                        </a:gs>
                        <a:gs pos="97000">
                          <a:srgbClr val="2A572F"/>
                        </a:gs>
                        <a:gs pos="100000">
                          <a:srgbClr val="2A572F"/>
                        </a:gs>
                      </a:gsLst>
                      <a:path path="circle">
                        <a:fillToRect l="50000" t="50000" r="50000" b="50000"/>
                      </a:path>
                      <a:tileRect/>
                    </a:gradFill>
                  </a:tcPr>
                </a:tc>
                <a:tc>
                  <a:txBody>
                    <a:bodyPr/>
                    <a:lstStyle/>
                    <a:p>
                      <a:pPr marL="0" marR="0" lvl="0" indent="0" algn="l" rtl="0">
                        <a:spcBef>
                          <a:spcPts val="0"/>
                        </a:spcBef>
                        <a:buSzPct val="25000"/>
                        <a:buNone/>
                      </a:pPr>
                      <a:endParaRPr sz="1800"/>
                    </a:p>
                  </a:txBody>
                  <a:tcPr marL="68600" marR="68600" marT="45725" marB="45725">
                    <a:lnL w="12700" cap="flat" cmpd="sng">
                      <a:solidFill>
                        <a:srgbClr val="BFBFBF"/>
                      </a:solidFill>
                      <a:prstDash val="solid"/>
                      <a:round/>
                      <a:headEnd type="none" w="med" len="med"/>
                      <a:tailEnd type="none" w="med" len="med"/>
                    </a:lnL>
                    <a:lnR w="12700" cap="flat" cmpd="sng">
                      <a:solidFill>
                        <a:srgbClr val="BFBFBF"/>
                      </a:solidFill>
                      <a:prstDash val="solid"/>
                      <a:round/>
                      <a:headEnd type="none" w="med" len="med"/>
                      <a:tailEnd type="none" w="med" len="med"/>
                    </a:lnR>
                    <a:lnT w="12700" cap="flat" cmpd="sng">
                      <a:solidFill>
                        <a:srgbClr val="BFBFBF"/>
                      </a:solidFill>
                      <a:prstDash val="solid"/>
                      <a:round/>
                      <a:headEnd type="none" w="med" len="med"/>
                      <a:tailEnd type="none" w="med" len="med"/>
                    </a:lnT>
                    <a:lnB w="12700" cap="flat" cmpd="sng">
                      <a:solidFill>
                        <a:srgbClr val="BFBFBF"/>
                      </a:solidFill>
                      <a:prstDash val="solid"/>
                      <a:round/>
                      <a:headEnd type="none" w="med" len="med"/>
                      <a:tailEnd type="none" w="med" len="med"/>
                    </a:lnB>
                    <a:gradFill>
                      <a:gsLst>
                        <a:gs pos="0">
                          <a:srgbClr val="366F3C"/>
                        </a:gs>
                        <a:gs pos="23000">
                          <a:srgbClr val="366F3C"/>
                        </a:gs>
                        <a:gs pos="69000">
                          <a:srgbClr val="2D5D33"/>
                        </a:gs>
                        <a:gs pos="97000">
                          <a:srgbClr val="2A572F"/>
                        </a:gs>
                        <a:gs pos="100000">
                          <a:srgbClr val="2A572F"/>
                        </a:gs>
                      </a:gsLst>
                      <a:path path="circle">
                        <a:fillToRect l="50000" t="50000" r="50000" b="50000"/>
                      </a:path>
                      <a:tileRect/>
                    </a:gradFill>
                  </a:tcPr>
                </a:tc>
              </a:tr>
              <a:tr h="400400">
                <a:tc>
                  <a:txBody>
                    <a:bodyPr/>
                    <a:lstStyle/>
                    <a:p>
                      <a:pPr marL="0" marR="0" lvl="0" indent="0" algn="l" rtl="0">
                        <a:spcBef>
                          <a:spcPts val="0"/>
                        </a:spcBef>
                        <a:buSzPct val="25000"/>
                        <a:buNone/>
                      </a:pPr>
                      <a:endParaRPr sz="1800"/>
                    </a:p>
                  </a:txBody>
                  <a:tcPr marL="68600" marR="68600" marT="45725" marB="45725">
                    <a:lnL w="12700" cap="flat" cmpd="sng">
                      <a:solidFill>
                        <a:srgbClr val="BFBFBF"/>
                      </a:solidFill>
                      <a:prstDash val="solid"/>
                      <a:round/>
                      <a:headEnd type="none" w="med" len="med"/>
                      <a:tailEnd type="none" w="med" len="med"/>
                    </a:lnL>
                    <a:lnR w="12700" cap="flat" cmpd="sng">
                      <a:solidFill>
                        <a:srgbClr val="BFBFBF"/>
                      </a:solidFill>
                      <a:prstDash val="solid"/>
                      <a:round/>
                      <a:headEnd type="none" w="med" len="med"/>
                      <a:tailEnd type="none" w="med" len="med"/>
                    </a:lnR>
                    <a:lnT w="12700" cap="flat" cmpd="sng">
                      <a:solidFill>
                        <a:srgbClr val="BFBFBF"/>
                      </a:solidFill>
                      <a:prstDash val="solid"/>
                      <a:round/>
                      <a:headEnd type="none" w="med" len="med"/>
                      <a:tailEnd type="none" w="med" len="med"/>
                    </a:lnT>
                    <a:lnB w="12700" cap="flat" cmpd="sng">
                      <a:solidFill>
                        <a:srgbClr val="BFBFBF"/>
                      </a:solidFill>
                      <a:prstDash val="solid"/>
                      <a:round/>
                      <a:headEnd type="none" w="med" len="med"/>
                      <a:tailEnd type="none" w="med" len="med"/>
                    </a:lnB>
                  </a:tcPr>
                </a:tc>
                <a:tc>
                  <a:txBody>
                    <a:bodyPr/>
                    <a:lstStyle/>
                    <a:p>
                      <a:pPr marL="0" marR="0" lvl="0" indent="0" algn="l" rtl="0">
                        <a:spcBef>
                          <a:spcPts val="0"/>
                        </a:spcBef>
                        <a:buSzPct val="25000"/>
                        <a:buNone/>
                      </a:pPr>
                      <a:endParaRPr sz="1800"/>
                    </a:p>
                  </a:txBody>
                  <a:tcPr marL="68600" marR="68600" marT="45725" marB="45725">
                    <a:lnL w="12700" cap="flat" cmpd="sng">
                      <a:solidFill>
                        <a:srgbClr val="BFBFBF"/>
                      </a:solidFill>
                      <a:prstDash val="solid"/>
                      <a:round/>
                      <a:headEnd type="none" w="med" len="med"/>
                      <a:tailEnd type="none" w="med" len="med"/>
                    </a:lnL>
                    <a:lnR w="12700" cap="flat" cmpd="sng">
                      <a:solidFill>
                        <a:srgbClr val="BFBFBF"/>
                      </a:solidFill>
                      <a:prstDash val="solid"/>
                      <a:round/>
                      <a:headEnd type="none" w="med" len="med"/>
                      <a:tailEnd type="none" w="med" len="med"/>
                    </a:lnR>
                    <a:lnT w="12700" cap="flat" cmpd="sng">
                      <a:solidFill>
                        <a:srgbClr val="BFBFBF"/>
                      </a:solidFill>
                      <a:prstDash val="solid"/>
                      <a:round/>
                      <a:headEnd type="none" w="med" len="med"/>
                      <a:tailEnd type="none" w="med" len="med"/>
                    </a:lnT>
                    <a:lnB w="12700" cap="flat" cmpd="sng">
                      <a:solidFill>
                        <a:srgbClr val="BFBFBF"/>
                      </a:solidFill>
                      <a:prstDash val="solid"/>
                      <a:round/>
                      <a:headEnd type="none" w="med" len="med"/>
                      <a:tailEnd type="none" w="med" len="med"/>
                    </a:lnB>
                  </a:tcPr>
                </a:tc>
                <a:tc>
                  <a:txBody>
                    <a:bodyPr/>
                    <a:lstStyle/>
                    <a:p>
                      <a:pPr marL="0" marR="0" lvl="0" indent="0" algn="l" rtl="0">
                        <a:spcBef>
                          <a:spcPts val="0"/>
                        </a:spcBef>
                        <a:buSzPct val="25000"/>
                        <a:buNone/>
                      </a:pPr>
                      <a:endParaRPr sz="1800"/>
                    </a:p>
                  </a:txBody>
                  <a:tcPr marL="68600" marR="68600" marT="45725" marB="45725">
                    <a:lnL w="12700" cap="flat" cmpd="sng">
                      <a:solidFill>
                        <a:srgbClr val="BFBFBF"/>
                      </a:solidFill>
                      <a:prstDash val="solid"/>
                      <a:round/>
                      <a:headEnd type="none" w="med" len="med"/>
                      <a:tailEnd type="none" w="med" len="med"/>
                    </a:lnL>
                    <a:lnR w="12700" cap="flat" cmpd="sng">
                      <a:solidFill>
                        <a:srgbClr val="BFBFBF"/>
                      </a:solidFill>
                      <a:prstDash val="solid"/>
                      <a:round/>
                      <a:headEnd type="none" w="med" len="med"/>
                      <a:tailEnd type="none" w="med" len="med"/>
                    </a:lnR>
                    <a:lnT w="12700" cap="flat" cmpd="sng">
                      <a:solidFill>
                        <a:srgbClr val="BFBFBF"/>
                      </a:solidFill>
                      <a:prstDash val="solid"/>
                      <a:round/>
                      <a:headEnd type="none" w="med" len="med"/>
                      <a:tailEnd type="none" w="med" len="med"/>
                    </a:lnT>
                    <a:lnB w="12700" cap="flat" cmpd="sng">
                      <a:solidFill>
                        <a:srgbClr val="BFBFBF"/>
                      </a:solidFill>
                      <a:prstDash val="solid"/>
                      <a:round/>
                      <a:headEnd type="none" w="med" len="med"/>
                      <a:tailEnd type="none" w="med" len="med"/>
                    </a:lnB>
                  </a:tcPr>
                </a:tc>
                <a:tc>
                  <a:txBody>
                    <a:bodyPr/>
                    <a:lstStyle/>
                    <a:p>
                      <a:pPr marL="0" marR="0" lvl="0" indent="0" algn="l" rtl="0">
                        <a:spcBef>
                          <a:spcPts val="0"/>
                        </a:spcBef>
                        <a:buSzPct val="25000"/>
                        <a:buNone/>
                      </a:pPr>
                      <a:endParaRPr sz="1800"/>
                    </a:p>
                  </a:txBody>
                  <a:tcPr marL="68600" marR="68600" marT="45725" marB="45725">
                    <a:lnL w="12700" cap="flat" cmpd="sng">
                      <a:solidFill>
                        <a:srgbClr val="BFBFBF"/>
                      </a:solidFill>
                      <a:prstDash val="solid"/>
                      <a:round/>
                      <a:headEnd type="none" w="med" len="med"/>
                      <a:tailEnd type="none" w="med" len="med"/>
                    </a:lnL>
                    <a:lnR w="12700" cap="flat" cmpd="sng">
                      <a:solidFill>
                        <a:srgbClr val="BFBFBF"/>
                      </a:solidFill>
                      <a:prstDash val="solid"/>
                      <a:round/>
                      <a:headEnd type="none" w="med" len="med"/>
                      <a:tailEnd type="none" w="med" len="med"/>
                    </a:lnR>
                    <a:lnT w="12700" cap="flat" cmpd="sng">
                      <a:solidFill>
                        <a:srgbClr val="BFBFBF"/>
                      </a:solidFill>
                      <a:prstDash val="solid"/>
                      <a:round/>
                      <a:headEnd type="none" w="med" len="med"/>
                      <a:tailEnd type="none" w="med" len="med"/>
                    </a:lnT>
                    <a:lnB w="12700" cap="flat" cmpd="sng">
                      <a:solidFill>
                        <a:srgbClr val="BFBFBF"/>
                      </a:solidFill>
                      <a:prstDash val="solid"/>
                      <a:round/>
                      <a:headEnd type="none" w="med" len="med"/>
                      <a:tailEnd type="none" w="med" len="med"/>
                    </a:lnB>
                  </a:tcPr>
                </a:tc>
              </a:tr>
              <a:tr h="400400">
                <a:tc>
                  <a:txBody>
                    <a:bodyPr/>
                    <a:lstStyle/>
                    <a:p>
                      <a:pPr marL="0" marR="0" lvl="0" indent="0" algn="l" rtl="0">
                        <a:spcBef>
                          <a:spcPts val="0"/>
                        </a:spcBef>
                        <a:buSzPct val="25000"/>
                        <a:buNone/>
                      </a:pPr>
                      <a:endParaRPr sz="1800"/>
                    </a:p>
                  </a:txBody>
                  <a:tcPr marL="68600" marR="68600" marT="45725" marB="45725">
                    <a:lnL w="12700" cap="flat" cmpd="sng">
                      <a:solidFill>
                        <a:srgbClr val="BFBFBF"/>
                      </a:solidFill>
                      <a:prstDash val="solid"/>
                      <a:round/>
                      <a:headEnd type="none" w="med" len="med"/>
                      <a:tailEnd type="none" w="med" len="med"/>
                    </a:lnL>
                    <a:lnR w="12700" cap="flat" cmpd="sng">
                      <a:solidFill>
                        <a:srgbClr val="BFBFBF"/>
                      </a:solidFill>
                      <a:prstDash val="solid"/>
                      <a:round/>
                      <a:headEnd type="none" w="med" len="med"/>
                      <a:tailEnd type="none" w="med" len="med"/>
                    </a:lnR>
                    <a:lnT w="12700" cap="flat" cmpd="sng">
                      <a:solidFill>
                        <a:srgbClr val="BFBFBF"/>
                      </a:solidFill>
                      <a:prstDash val="solid"/>
                      <a:round/>
                      <a:headEnd type="none" w="med" len="med"/>
                      <a:tailEnd type="none" w="med" len="med"/>
                    </a:lnT>
                    <a:lnB w="12700" cap="flat" cmpd="sng">
                      <a:solidFill>
                        <a:srgbClr val="BFBFBF"/>
                      </a:solidFill>
                      <a:prstDash val="solid"/>
                      <a:round/>
                      <a:headEnd type="none" w="med" len="med"/>
                      <a:tailEnd type="none" w="med" len="med"/>
                    </a:lnB>
                    <a:gradFill>
                      <a:gsLst>
                        <a:gs pos="0">
                          <a:srgbClr val="366F3C"/>
                        </a:gs>
                        <a:gs pos="23000">
                          <a:srgbClr val="366F3C"/>
                        </a:gs>
                        <a:gs pos="69000">
                          <a:srgbClr val="2D5D33"/>
                        </a:gs>
                        <a:gs pos="97000">
                          <a:srgbClr val="2A572F"/>
                        </a:gs>
                        <a:gs pos="100000">
                          <a:srgbClr val="2A572F"/>
                        </a:gs>
                      </a:gsLst>
                      <a:path path="circle">
                        <a:fillToRect l="50000" t="50000" r="50000" b="50000"/>
                      </a:path>
                      <a:tileRect/>
                    </a:gradFill>
                  </a:tcPr>
                </a:tc>
                <a:tc>
                  <a:txBody>
                    <a:bodyPr/>
                    <a:lstStyle/>
                    <a:p>
                      <a:pPr marL="0" marR="0" lvl="0" indent="0" algn="l" rtl="0">
                        <a:spcBef>
                          <a:spcPts val="0"/>
                        </a:spcBef>
                        <a:buSzPct val="25000"/>
                        <a:buNone/>
                      </a:pPr>
                      <a:endParaRPr sz="1800"/>
                    </a:p>
                  </a:txBody>
                  <a:tcPr marL="68600" marR="68600" marT="45725" marB="45725">
                    <a:lnL w="12700" cap="flat" cmpd="sng">
                      <a:solidFill>
                        <a:srgbClr val="BFBFBF"/>
                      </a:solidFill>
                      <a:prstDash val="solid"/>
                      <a:round/>
                      <a:headEnd type="none" w="med" len="med"/>
                      <a:tailEnd type="none" w="med" len="med"/>
                    </a:lnL>
                    <a:lnR w="12700" cap="flat" cmpd="sng">
                      <a:solidFill>
                        <a:srgbClr val="BFBFBF"/>
                      </a:solidFill>
                      <a:prstDash val="solid"/>
                      <a:round/>
                      <a:headEnd type="none" w="med" len="med"/>
                      <a:tailEnd type="none" w="med" len="med"/>
                    </a:lnR>
                    <a:lnT w="12700" cap="flat" cmpd="sng">
                      <a:solidFill>
                        <a:srgbClr val="BFBFBF"/>
                      </a:solidFill>
                      <a:prstDash val="solid"/>
                      <a:round/>
                      <a:headEnd type="none" w="med" len="med"/>
                      <a:tailEnd type="none" w="med" len="med"/>
                    </a:lnT>
                    <a:lnB w="12700" cap="flat" cmpd="sng">
                      <a:solidFill>
                        <a:srgbClr val="BFBFBF"/>
                      </a:solidFill>
                      <a:prstDash val="solid"/>
                      <a:round/>
                      <a:headEnd type="none" w="med" len="med"/>
                      <a:tailEnd type="none" w="med" len="med"/>
                    </a:lnB>
                    <a:gradFill>
                      <a:gsLst>
                        <a:gs pos="0">
                          <a:srgbClr val="366F3C"/>
                        </a:gs>
                        <a:gs pos="23000">
                          <a:srgbClr val="366F3C"/>
                        </a:gs>
                        <a:gs pos="69000">
                          <a:srgbClr val="2D5D33"/>
                        </a:gs>
                        <a:gs pos="97000">
                          <a:srgbClr val="2A572F"/>
                        </a:gs>
                        <a:gs pos="100000">
                          <a:srgbClr val="2A572F"/>
                        </a:gs>
                      </a:gsLst>
                      <a:path path="circle">
                        <a:fillToRect l="50000" t="50000" r="50000" b="50000"/>
                      </a:path>
                      <a:tileRect/>
                    </a:gradFill>
                  </a:tcPr>
                </a:tc>
                <a:tc>
                  <a:txBody>
                    <a:bodyPr/>
                    <a:lstStyle/>
                    <a:p>
                      <a:pPr marL="0" marR="0" lvl="0" indent="0" algn="l" rtl="0">
                        <a:spcBef>
                          <a:spcPts val="0"/>
                        </a:spcBef>
                        <a:buSzPct val="25000"/>
                        <a:buNone/>
                      </a:pPr>
                      <a:endParaRPr sz="1800"/>
                    </a:p>
                  </a:txBody>
                  <a:tcPr marL="68600" marR="68600" marT="45725" marB="45725">
                    <a:lnL w="12700" cap="flat" cmpd="sng">
                      <a:solidFill>
                        <a:srgbClr val="BFBFBF"/>
                      </a:solidFill>
                      <a:prstDash val="solid"/>
                      <a:round/>
                      <a:headEnd type="none" w="med" len="med"/>
                      <a:tailEnd type="none" w="med" len="med"/>
                    </a:lnL>
                    <a:lnR w="12700" cap="flat" cmpd="sng">
                      <a:solidFill>
                        <a:srgbClr val="BFBFBF"/>
                      </a:solidFill>
                      <a:prstDash val="solid"/>
                      <a:round/>
                      <a:headEnd type="none" w="med" len="med"/>
                      <a:tailEnd type="none" w="med" len="med"/>
                    </a:lnR>
                    <a:lnT w="12700" cap="flat" cmpd="sng">
                      <a:solidFill>
                        <a:srgbClr val="BFBFBF"/>
                      </a:solidFill>
                      <a:prstDash val="solid"/>
                      <a:round/>
                      <a:headEnd type="none" w="med" len="med"/>
                      <a:tailEnd type="none" w="med" len="med"/>
                    </a:lnT>
                    <a:lnB w="12700" cap="flat" cmpd="sng">
                      <a:solidFill>
                        <a:srgbClr val="BFBFBF"/>
                      </a:solidFill>
                      <a:prstDash val="solid"/>
                      <a:round/>
                      <a:headEnd type="none" w="med" len="med"/>
                      <a:tailEnd type="none" w="med" len="med"/>
                    </a:lnB>
                    <a:gradFill>
                      <a:gsLst>
                        <a:gs pos="0">
                          <a:srgbClr val="366F3C"/>
                        </a:gs>
                        <a:gs pos="23000">
                          <a:srgbClr val="366F3C"/>
                        </a:gs>
                        <a:gs pos="69000">
                          <a:srgbClr val="2D5D33"/>
                        </a:gs>
                        <a:gs pos="97000">
                          <a:srgbClr val="2A572F"/>
                        </a:gs>
                        <a:gs pos="100000">
                          <a:srgbClr val="2A572F"/>
                        </a:gs>
                      </a:gsLst>
                      <a:path path="circle">
                        <a:fillToRect l="50000" t="50000" r="50000" b="50000"/>
                      </a:path>
                      <a:tileRect/>
                    </a:gradFill>
                  </a:tcPr>
                </a:tc>
                <a:tc>
                  <a:txBody>
                    <a:bodyPr/>
                    <a:lstStyle/>
                    <a:p>
                      <a:pPr marL="0" marR="0" lvl="0" indent="0" algn="l" rtl="0">
                        <a:spcBef>
                          <a:spcPts val="0"/>
                        </a:spcBef>
                        <a:buSzPct val="25000"/>
                        <a:buNone/>
                      </a:pPr>
                      <a:endParaRPr sz="1800"/>
                    </a:p>
                  </a:txBody>
                  <a:tcPr marL="68600" marR="68600" marT="45725" marB="45725">
                    <a:lnL w="12700" cap="flat" cmpd="sng">
                      <a:solidFill>
                        <a:srgbClr val="BFBFBF"/>
                      </a:solidFill>
                      <a:prstDash val="solid"/>
                      <a:round/>
                      <a:headEnd type="none" w="med" len="med"/>
                      <a:tailEnd type="none" w="med" len="med"/>
                    </a:lnL>
                    <a:lnR w="12700" cap="flat" cmpd="sng">
                      <a:solidFill>
                        <a:srgbClr val="BFBFBF"/>
                      </a:solidFill>
                      <a:prstDash val="solid"/>
                      <a:round/>
                      <a:headEnd type="none" w="med" len="med"/>
                      <a:tailEnd type="none" w="med" len="med"/>
                    </a:lnR>
                    <a:lnT w="12700" cap="flat" cmpd="sng">
                      <a:solidFill>
                        <a:srgbClr val="BFBFBF"/>
                      </a:solidFill>
                      <a:prstDash val="solid"/>
                      <a:round/>
                      <a:headEnd type="none" w="med" len="med"/>
                      <a:tailEnd type="none" w="med" len="med"/>
                    </a:lnT>
                    <a:lnB w="12700" cap="flat" cmpd="sng">
                      <a:solidFill>
                        <a:srgbClr val="BFBFBF"/>
                      </a:solidFill>
                      <a:prstDash val="solid"/>
                      <a:round/>
                      <a:headEnd type="none" w="med" len="med"/>
                      <a:tailEnd type="none" w="med" len="med"/>
                    </a:lnB>
                    <a:gradFill>
                      <a:gsLst>
                        <a:gs pos="0">
                          <a:srgbClr val="366F3C"/>
                        </a:gs>
                        <a:gs pos="23000">
                          <a:srgbClr val="366F3C"/>
                        </a:gs>
                        <a:gs pos="69000">
                          <a:srgbClr val="2D5D33"/>
                        </a:gs>
                        <a:gs pos="97000">
                          <a:srgbClr val="2A572F"/>
                        </a:gs>
                        <a:gs pos="100000">
                          <a:srgbClr val="2A572F"/>
                        </a:gs>
                      </a:gsLst>
                      <a:path path="circle">
                        <a:fillToRect l="50000" t="50000" r="50000" b="50000"/>
                      </a:path>
                      <a:tileRect/>
                    </a:gradFill>
                  </a:tcPr>
                </a:tc>
              </a:tr>
              <a:tr h="400400">
                <a:tc>
                  <a:txBody>
                    <a:bodyPr/>
                    <a:lstStyle/>
                    <a:p>
                      <a:pPr marL="0" marR="0" lvl="0" indent="0" algn="l" rtl="0">
                        <a:spcBef>
                          <a:spcPts val="0"/>
                        </a:spcBef>
                        <a:buSzPct val="25000"/>
                        <a:buNone/>
                      </a:pPr>
                      <a:endParaRPr sz="1800"/>
                    </a:p>
                  </a:txBody>
                  <a:tcPr marL="68600" marR="68600" marT="45725" marB="45725">
                    <a:lnL w="12700" cap="flat" cmpd="sng">
                      <a:solidFill>
                        <a:srgbClr val="BFBFBF"/>
                      </a:solidFill>
                      <a:prstDash val="solid"/>
                      <a:round/>
                      <a:headEnd type="none" w="med" len="med"/>
                      <a:tailEnd type="none" w="med" len="med"/>
                    </a:lnL>
                    <a:lnR w="12700" cap="flat" cmpd="sng">
                      <a:solidFill>
                        <a:srgbClr val="BFBFBF"/>
                      </a:solidFill>
                      <a:prstDash val="solid"/>
                      <a:round/>
                      <a:headEnd type="none" w="med" len="med"/>
                      <a:tailEnd type="none" w="med" len="med"/>
                    </a:lnR>
                    <a:lnT w="12700" cap="flat" cmpd="sng">
                      <a:solidFill>
                        <a:srgbClr val="BFBFBF"/>
                      </a:solidFill>
                      <a:prstDash val="solid"/>
                      <a:round/>
                      <a:headEnd type="none" w="med" len="med"/>
                      <a:tailEnd type="none" w="med" len="med"/>
                    </a:lnT>
                    <a:lnB w="12700" cap="flat" cmpd="sng">
                      <a:solidFill>
                        <a:srgbClr val="BFBFBF"/>
                      </a:solidFill>
                      <a:prstDash val="solid"/>
                      <a:round/>
                      <a:headEnd type="none" w="med" len="med"/>
                      <a:tailEnd type="none" w="med" len="med"/>
                    </a:lnB>
                    <a:gradFill>
                      <a:gsLst>
                        <a:gs pos="0">
                          <a:srgbClr val="366F3C"/>
                        </a:gs>
                        <a:gs pos="23000">
                          <a:srgbClr val="366F3C"/>
                        </a:gs>
                        <a:gs pos="69000">
                          <a:srgbClr val="2D5D33"/>
                        </a:gs>
                        <a:gs pos="97000">
                          <a:srgbClr val="2A572F"/>
                        </a:gs>
                        <a:gs pos="100000">
                          <a:srgbClr val="2A572F"/>
                        </a:gs>
                      </a:gsLst>
                      <a:path path="circle">
                        <a:fillToRect l="50000" t="50000" r="50000" b="50000"/>
                      </a:path>
                      <a:tileRect/>
                    </a:gradFill>
                  </a:tcPr>
                </a:tc>
                <a:tc>
                  <a:txBody>
                    <a:bodyPr/>
                    <a:lstStyle/>
                    <a:p>
                      <a:pPr marL="0" marR="0" lvl="0" indent="0" algn="l" rtl="0">
                        <a:spcBef>
                          <a:spcPts val="0"/>
                        </a:spcBef>
                        <a:buSzPct val="25000"/>
                        <a:buNone/>
                      </a:pPr>
                      <a:endParaRPr sz="1800" dirty="0"/>
                    </a:p>
                  </a:txBody>
                  <a:tcPr marL="68600" marR="68600" marT="45725" marB="45725">
                    <a:lnL w="12700" cap="flat" cmpd="sng">
                      <a:solidFill>
                        <a:srgbClr val="BFBFBF"/>
                      </a:solidFill>
                      <a:prstDash val="solid"/>
                      <a:round/>
                      <a:headEnd type="none" w="med" len="med"/>
                      <a:tailEnd type="none" w="med" len="med"/>
                    </a:lnL>
                    <a:lnR w="12700" cap="flat" cmpd="sng">
                      <a:solidFill>
                        <a:srgbClr val="BFBFBF"/>
                      </a:solidFill>
                      <a:prstDash val="solid"/>
                      <a:round/>
                      <a:headEnd type="none" w="med" len="med"/>
                      <a:tailEnd type="none" w="med" len="med"/>
                    </a:lnR>
                    <a:lnT w="12700" cap="flat" cmpd="sng">
                      <a:solidFill>
                        <a:srgbClr val="BFBFBF"/>
                      </a:solidFill>
                      <a:prstDash val="solid"/>
                      <a:round/>
                      <a:headEnd type="none" w="med" len="med"/>
                      <a:tailEnd type="none" w="med" len="med"/>
                    </a:lnT>
                    <a:lnB w="12700" cap="flat" cmpd="sng">
                      <a:solidFill>
                        <a:srgbClr val="BFBFBF"/>
                      </a:solidFill>
                      <a:prstDash val="solid"/>
                      <a:round/>
                      <a:headEnd type="none" w="med" len="med"/>
                      <a:tailEnd type="none" w="med" len="med"/>
                    </a:lnB>
                    <a:gradFill>
                      <a:gsLst>
                        <a:gs pos="0">
                          <a:srgbClr val="366F3C"/>
                        </a:gs>
                        <a:gs pos="23000">
                          <a:srgbClr val="366F3C"/>
                        </a:gs>
                        <a:gs pos="69000">
                          <a:srgbClr val="2D5D33"/>
                        </a:gs>
                        <a:gs pos="97000">
                          <a:srgbClr val="2A572F"/>
                        </a:gs>
                        <a:gs pos="100000">
                          <a:srgbClr val="2A572F"/>
                        </a:gs>
                      </a:gsLst>
                      <a:path path="circle">
                        <a:fillToRect l="50000" t="50000" r="50000" b="50000"/>
                      </a:path>
                      <a:tileRect/>
                    </a:gradFill>
                  </a:tcPr>
                </a:tc>
                <a:tc>
                  <a:txBody>
                    <a:bodyPr/>
                    <a:lstStyle/>
                    <a:p>
                      <a:pPr marL="0" marR="0" lvl="0" indent="0" algn="l" rtl="0">
                        <a:spcBef>
                          <a:spcPts val="0"/>
                        </a:spcBef>
                        <a:buSzPct val="25000"/>
                        <a:buNone/>
                      </a:pPr>
                      <a:endParaRPr sz="1800"/>
                    </a:p>
                  </a:txBody>
                  <a:tcPr marL="68600" marR="68600" marT="45725" marB="45725">
                    <a:lnL w="12700" cap="flat" cmpd="sng">
                      <a:solidFill>
                        <a:srgbClr val="BFBFBF"/>
                      </a:solidFill>
                      <a:prstDash val="solid"/>
                      <a:round/>
                      <a:headEnd type="none" w="med" len="med"/>
                      <a:tailEnd type="none" w="med" len="med"/>
                    </a:lnL>
                    <a:lnR w="12700" cap="flat" cmpd="sng">
                      <a:solidFill>
                        <a:srgbClr val="BFBFBF"/>
                      </a:solidFill>
                      <a:prstDash val="solid"/>
                      <a:round/>
                      <a:headEnd type="none" w="med" len="med"/>
                      <a:tailEnd type="none" w="med" len="med"/>
                    </a:lnR>
                    <a:lnT w="12700" cap="flat" cmpd="sng">
                      <a:solidFill>
                        <a:srgbClr val="BFBFBF"/>
                      </a:solidFill>
                      <a:prstDash val="solid"/>
                      <a:round/>
                      <a:headEnd type="none" w="med" len="med"/>
                      <a:tailEnd type="none" w="med" len="med"/>
                    </a:lnT>
                    <a:lnB w="12700" cap="flat" cmpd="sng">
                      <a:solidFill>
                        <a:srgbClr val="BFBFBF"/>
                      </a:solidFill>
                      <a:prstDash val="solid"/>
                      <a:round/>
                      <a:headEnd type="none" w="med" len="med"/>
                      <a:tailEnd type="none" w="med" len="med"/>
                    </a:lnB>
                    <a:gradFill>
                      <a:gsLst>
                        <a:gs pos="0">
                          <a:srgbClr val="366F3C"/>
                        </a:gs>
                        <a:gs pos="23000">
                          <a:srgbClr val="366F3C"/>
                        </a:gs>
                        <a:gs pos="69000">
                          <a:srgbClr val="2D5D33"/>
                        </a:gs>
                        <a:gs pos="97000">
                          <a:srgbClr val="2A572F"/>
                        </a:gs>
                        <a:gs pos="100000">
                          <a:srgbClr val="2A572F"/>
                        </a:gs>
                      </a:gsLst>
                      <a:path path="circle">
                        <a:fillToRect l="50000" t="50000" r="50000" b="50000"/>
                      </a:path>
                      <a:tileRect/>
                    </a:gradFill>
                  </a:tcPr>
                </a:tc>
                <a:tc>
                  <a:txBody>
                    <a:bodyPr/>
                    <a:lstStyle/>
                    <a:p>
                      <a:pPr marL="0" marR="0" lvl="0" indent="0" algn="l" rtl="0">
                        <a:spcBef>
                          <a:spcPts val="0"/>
                        </a:spcBef>
                        <a:buSzPct val="25000"/>
                        <a:buNone/>
                      </a:pPr>
                      <a:endParaRPr sz="1800" dirty="0"/>
                    </a:p>
                  </a:txBody>
                  <a:tcPr marL="68600" marR="68600" marT="45725" marB="45725">
                    <a:lnL w="12700" cap="flat" cmpd="sng">
                      <a:solidFill>
                        <a:srgbClr val="BFBFBF"/>
                      </a:solidFill>
                      <a:prstDash val="solid"/>
                      <a:round/>
                      <a:headEnd type="none" w="med" len="med"/>
                      <a:tailEnd type="none" w="med" len="med"/>
                    </a:lnL>
                    <a:lnR w="12700" cap="flat" cmpd="sng">
                      <a:solidFill>
                        <a:srgbClr val="BFBFBF"/>
                      </a:solidFill>
                      <a:prstDash val="solid"/>
                      <a:round/>
                      <a:headEnd type="none" w="med" len="med"/>
                      <a:tailEnd type="none" w="med" len="med"/>
                    </a:lnR>
                    <a:lnT w="12700" cap="flat" cmpd="sng">
                      <a:solidFill>
                        <a:srgbClr val="BFBFBF"/>
                      </a:solidFill>
                      <a:prstDash val="solid"/>
                      <a:round/>
                      <a:headEnd type="none" w="med" len="med"/>
                      <a:tailEnd type="none" w="med" len="med"/>
                    </a:lnT>
                    <a:lnB w="12700" cap="flat" cmpd="sng">
                      <a:solidFill>
                        <a:srgbClr val="BFBFBF"/>
                      </a:solidFill>
                      <a:prstDash val="solid"/>
                      <a:round/>
                      <a:headEnd type="none" w="med" len="med"/>
                      <a:tailEnd type="none" w="med" len="med"/>
                    </a:lnB>
                    <a:gradFill>
                      <a:gsLst>
                        <a:gs pos="0">
                          <a:srgbClr val="366F3C"/>
                        </a:gs>
                        <a:gs pos="23000">
                          <a:srgbClr val="366F3C"/>
                        </a:gs>
                        <a:gs pos="69000">
                          <a:srgbClr val="2D5D33"/>
                        </a:gs>
                        <a:gs pos="97000">
                          <a:srgbClr val="2A572F"/>
                        </a:gs>
                        <a:gs pos="100000">
                          <a:srgbClr val="2A572F"/>
                        </a:gs>
                      </a:gsLst>
                      <a:path path="circle">
                        <a:fillToRect l="50000" t="50000" r="50000" b="50000"/>
                      </a:path>
                      <a:tileRect/>
                    </a:gradFill>
                  </a:tcPr>
                </a:tc>
              </a:tr>
            </a:tbl>
          </a:graphicData>
        </a:graphic>
      </p:graphicFrame>
      <p:sp>
        <p:nvSpPr>
          <p:cNvPr id="222" name="Shape 222"/>
          <p:cNvSpPr txBox="1"/>
          <p:nvPr/>
        </p:nvSpPr>
        <p:spPr>
          <a:xfrm>
            <a:off x="2286000" y="392700"/>
            <a:ext cx="5231700" cy="369300"/>
          </a:xfrm>
          <a:prstGeom prst="rect">
            <a:avLst/>
          </a:prstGeom>
          <a:noFill/>
          <a:ln>
            <a:noFill/>
          </a:ln>
        </p:spPr>
        <p:txBody>
          <a:bodyPr wrap="square" lIns="91425" tIns="45700" rIns="91425" bIns="45700" anchor="ctr" anchorCtr="0">
            <a:noAutofit/>
          </a:bodyPr>
          <a:lstStyle/>
          <a:p>
            <a:pPr algn="l" defTabSz="914400" rtl="0">
              <a:lnSpc>
                <a:spcPct val="90000"/>
              </a:lnSpc>
              <a:buClr>
                <a:srgbClr val="005FAA"/>
              </a:buClr>
              <a:buSzPct val="25000"/>
              <a:buFont typeface="Arial"/>
              <a:buNone/>
            </a:pPr>
            <a:r>
              <a:rPr lang="en-US" sz="2000" b="1" dirty="0">
                <a:solidFill>
                  <a:srgbClr val="005FAA"/>
                </a:solidFill>
                <a:latin typeface="Arial"/>
                <a:cs typeface="Arial"/>
                <a:sym typeface="Arial"/>
              </a:rPr>
              <a:t>GEOGLOWS</a:t>
            </a:r>
            <a:r>
              <a:rPr lang="en-US" sz="2000" b="1" dirty="0">
                <a:solidFill>
                  <a:srgbClr val="005FAA"/>
                </a:solidFill>
                <a:latin typeface="Arial"/>
                <a:ea typeface="Arial"/>
                <a:cs typeface="Arial"/>
                <a:sym typeface="Arial"/>
              </a:rPr>
              <a:t> – CEOS Possible Synergies</a:t>
            </a:r>
          </a:p>
        </p:txBody>
      </p:sp>
      <p:sp>
        <p:nvSpPr>
          <p:cNvPr id="223" name="Shape 223"/>
          <p:cNvSpPr/>
          <p:nvPr/>
        </p:nvSpPr>
        <p:spPr>
          <a:xfrm>
            <a:off x="2091725" y="1708250"/>
            <a:ext cx="3342900" cy="850500"/>
          </a:xfrm>
          <a:prstGeom prst="roundRect">
            <a:avLst>
              <a:gd name="adj" fmla="val 16667"/>
            </a:avLst>
          </a:prstGeom>
          <a:gradFill>
            <a:gsLst>
              <a:gs pos="0">
                <a:srgbClr val="474747">
                  <a:alpha val="64705"/>
                </a:srgbClr>
              </a:gs>
              <a:gs pos="50000">
                <a:srgbClr val="000000">
                  <a:alpha val="67843"/>
                </a:srgbClr>
              </a:gs>
              <a:gs pos="100000">
                <a:srgbClr val="000000">
                  <a:alpha val="64705"/>
                </a:srgbClr>
              </a:gs>
            </a:gsLst>
            <a:lin ang="5400012" scaled="0"/>
          </a:gradFill>
          <a:ln>
            <a:noFill/>
          </a:ln>
          <a:effectLst>
            <a:outerShdw blurRad="57150" dist="19050" dir="5400000" algn="ctr" rotWithShape="0">
              <a:srgbClr val="000000">
                <a:alpha val="62750"/>
              </a:srgbClr>
            </a:outerShdw>
          </a:effectLst>
        </p:spPr>
        <p:txBody>
          <a:bodyPr wrap="square" lIns="91425" tIns="45700" rIns="91425" bIns="45700" anchor="ctr" anchorCtr="0">
            <a:noAutofit/>
          </a:bodyPr>
          <a:lstStyle/>
          <a:p>
            <a:pPr marL="6350" indent="-6350" algn="ctr" defTabSz="914400" rtl="0">
              <a:buSzPct val="25000"/>
            </a:pPr>
            <a:r>
              <a:rPr lang="en-US">
                <a:solidFill>
                  <a:srgbClr val="FFFFFF"/>
                </a:solidFill>
                <a:latin typeface="Calibri"/>
                <a:ea typeface="Calibri"/>
                <a:cs typeface="Calibri"/>
                <a:sym typeface="Calibri"/>
              </a:rPr>
              <a:t>GEOGLOWS Cross-walk to  </a:t>
            </a:r>
          </a:p>
          <a:p>
            <a:pPr marL="6350" indent="-6350" algn="ctr" defTabSz="914400" rtl="0">
              <a:buSzPct val="25000"/>
            </a:pPr>
            <a:r>
              <a:rPr lang="en-US">
                <a:solidFill>
                  <a:srgbClr val="FFFFFF"/>
                </a:solidFill>
                <a:latin typeface="Calibri"/>
                <a:ea typeface="Calibri"/>
                <a:cs typeface="Calibri"/>
                <a:sym typeface="Calibri"/>
              </a:rPr>
              <a:t>CEOS 2017-2019 Work</a:t>
            </a:r>
            <a:r>
              <a:rPr lang="en-US" sz="2400">
                <a:solidFill>
                  <a:srgbClr val="FFFFFF"/>
                </a:solidFill>
                <a:latin typeface="Calibri"/>
                <a:ea typeface="Calibri"/>
                <a:cs typeface="Calibri"/>
                <a:sym typeface="Calibri"/>
              </a:rPr>
              <a:t> Plan</a:t>
            </a:r>
          </a:p>
        </p:txBody>
      </p:sp>
      <p:pic>
        <p:nvPicPr>
          <p:cNvPr id="224" name="Shape 224"/>
          <p:cNvPicPr preferRelativeResize="0"/>
          <p:nvPr/>
        </p:nvPicPr>
        <p:blipFill rotWithShape="1">
          <a:blip r:embed="rId3">
            <a:alphaModFix/>
          </a:blip>
          <a:srcRect l="3716"/>
          <a:stretch/>
        </p:blipFill>
        <p:spPr>
          <a:xfrm>
            <a:off x="198792" y="1880475"/>
            <a:ext cx="1457700" cy="2067900"/>
          </a:xfrm>
          <a:prstGeom prst="rect">
            <a:avLst/>
          </a:prstGeom>
          <a:noFill/>
          <a:ln w="9525" cap="flat" cmpd="sng">
            <a:solidFill>
              <a:srgbClr val="BFBFBF"/>
            </a:solidFill>
            <a:prstDash val="solid"/>
            <a:round/>
            <a:headEnd type="none" w="med" len="med"/>
            <a:tailEnd type="none" w="med" len="med"/>
          </a:ln>
          <a:effectLst>
            <a:outerShdw blurRad="292100" dist="139700" dir="2700000" algn="tl" rotWithShape="0">
              <a:srgbClr val="333333">
                <a:alpha val="64709"/>
              </a:srgbClr>
            </a:outerShdw>
          </a:effectLst>
        </p:spPr>
      </p:pic>
      <p:sp>
        <p:nvSpPr>
          <p:cNvPr id="225" name="Shape 225"/>
          <p:cNvSpPr/>
          <p:nvPr/>
        </p:nvSpPr>
        <p:spPr>
          <a:xfrm>
            <a:off x="171606" y="4237425"/>
            <a:ext cx="195900" cy="261600"/>
          </a:xfrm>
          <a:prstGeom prst="rect">
            <a:avLst/>
          </a:prstGeom>
          <a:blipFill rotWithShape="1">
            <a:blip r:embed="rId4">
              <a:alphaModFix/>
            </a:blip>
            <a:stretch>
              <a:fillRect/>
            </a:stretch>
          </a:blipFill>
          <a:ln>
            <a:noFill/>
          </a:ln>
        </p:spPr>
        <p:txBody>
          <a:bodyPr wrap="square" lIns="0" tIns="0" rIns="0" bIns="0" anchor="t" anchorCtr="0">
            <a:noAutofit/>
          </a:bodyPr>
          <a:lstStyle/>
          <a:p>
            <a:pPr algn="l" defTabSz="914400" rtl="0"/>
            <a:endParaRPr>
              <a:solidFill>
                <a:srgbClr val="000000"/>
              </a:solidFill>
              <a:latin typeface="Calibri"/>
              <a:ea typeface="Calibri"/>
              <a:cs typeface="Calibri"/>
              <a:sym typeface="Calibri"/>
            </a:endParaRPr>
          </a:p>
        </p:txBody>
      </p:sp>
      <p:sp>
        <p:nvSpPr>
          <p:cNvPr id="226" name="Shape 226"/>
          <p:cNvSpPr/>
          <p:nvPr/>
        </p:nvSpPr>
        <p:spPr>
          <a:xfrm>
            <a:off x="355585" y="4237425"/>
            <a:ext cx="196200" cy="261600"/>
          </a:xfrm>
          <a:prstGeom prst="rect">
            <a:avLst/>
          </a:prstGeom>
          <a:blipFill rotWithShape="1">
            <a:blip r:embed="rId5">
              <a:alphaModFix/>
            </a:blip>
            <a:stretch>
              <a:fillRect/>
            </a:stretch>
          </a:blipFill>
          <a:ln>
            <a:noFill/>
          </a:ln>
        </p:spPr>
        <p:txBody>
          <a:bodyPr wrap="square" lIns="0" tIns="0" rIns="0" bIns="0" anchor="t" anchorCtr="0">
            <a:noAutofit/>
          </a:bodyPr>
          <a:lstStyle/>
          <a:p>
            <a:pPr algn="l" defTabSz="914400" rtl="0"/>
            <a:endParaRPr>
              <a:solidFill>
                <a:srgbClr val="000000"/>
              </a:solidFill>
              <a:latin typeface="Calibri"/>
              <a:ea typeface="Calibri"/>
              <a:cs typeface="Calibri"/>
              <a:sym typeface="Calibri"/>
            </a:endParaRPr>
          </a:p>
        </p:txBody>
      </p:sp>
      <p:sp>
        <p:nvSpPr>
          <p:cNvPr id="227" name="Shape 227"/>
          <p:cNvSpPr/>
          <p:nvPr/>
        </p:nvSpPr>
        <p:spPr>
          <a:xfrm>
            <a:off x="539942" y="4237425"/>
            <a:ext cx="195900" cy="261600"/>
          </a:xfrm>
          <a:prstGeom prst="rect">
            <a:avLst/>
          </a:prstGeom>
          <a:blipFill rotWithShape="1">
            <a:blip r:embed="rId6">
              <a:alphaModFix/>
            </a:blip>
            <a:stretch>
              <a:fillRect/>
            </a:stretch>
          </a:blipFill>
          <a:ln>
            <a:noFill/>
          </a:ln>
        </p:spPr>
        <p:txBody>
          <a:bodyPr wrap="square" lIns="0" tIns="0" rIns="0" bIns="0" anchor="t" anchorCtr="0">
            <a:noAutofit/>
          </a:bodyPr>
          <a:lstStyle/>
          <a:p>
            <a:pPr algn="l" defTabSz="914400" rtl="0"/>
            <a:endParaRPr>
              <a:solidFill>
                <a:srgbClr val="000000"/>
              </a:solidFill>
              <a:latin typeface="Calibri"/>
              <a:ea typeface="Calibri"/>
              <a:cs typeface="Calibri"/>
              <a:sym typeface="Calibri"/>
            </a:endParaRPr>
          </a:p>
        </p:txBody>
      </p:sp>
      <p:sp>
        <p:nvSpPr>
          <p:cNvPr id="228" name="Shape 228"/>
          <p:cNvSpPr/>
          <p:nvPr/>
        </p:nvSpPr>
        <p:spPr>
          <a:xfrm>
            <a:off x="908277" y="4237425"/>
            <a:ext cx="195900" cy="261600"/>
          </a:xfrm>
          <a:prstGeom prst="rect">
            <a:avLst/>
          </a:prstGeom>
          <a:blipFill rotWithShape="1">
            <a:blip r:embed="rId7">
              <a:alphaModFix/>
            </a:blip>
            <a:stretch>
              <a:fillRect/>
            </a:stretch>
          </a:blipFill>
          <a:ln>
            <a:noFill/>
          </a:ln>
        </p:spPr>
        <p:txBody>
          <a:bodyPr wrap="square" lIns="0" tIns="0" rIns="0" bIns="0" anchor="t" anchorCtr="0">
            <a:noAutofit/>
          </a:bodyPr>
          <a:lstStyle/>
          <a:p>
            <a:pPr algn="l" defTabSz="914400" rtl="0"/>
            <a:endParaRPr>
              <a:solidFill>
                <a:srgbClr val="000000"/>
              </a:solidFill>
              <a:latin typeface="Calibri"/>
              <a:ea typeface="Calibri"/>
              <a:cs typeface="Calibri"/>
              <a:sym typeface="Calibri"/>
            </a:endParaRPr>
          </a:p>
        </p:txBody>
      </p:sp>
      <p:sp>
        <p:nvSpPr>
          <p:cNvPr id="229" name="Shape 229"/>
          <p:cNvSpPr/>
          <p:nvPr/>
        </p:nvSpPr>
        <p:spPr>
          <a:xfrm>
            <a:off x="1092256" y="4237425"/>
            <a:ext cx="195900" cy="261600"/>
          </a:xfrm>
          <a:prstGeom prst="rect">
            <a:avLst/>
          </a:prstGeom>
          <a:blipFill rotWithShape="1">
            <a:blip r:embed="rId8">
              <a:alphaModFix/>
            </a:blip>
            <a:stretch>
              <a:fillRect/>
            </a:stretch>
          </a:blipFill>
          <a:ln>
            <a:noFill/>
          </a:ln>
        </p:spPr>
        <p:txBody>
          <a:bodyPr wrap="square" lIns="0" tIns="0" rIns="0" bIns="0" anchor="t" anchorCtr="0">
            <a:noAutofit/>
          </a:bodyPr>
          <a:lstStyle/>
          <a:p>
            <a:pPr algn="l" defTabSz="914400" rtl="0"/>
            <a:endParaRPr>
              <a:solidFill>
                <a:srgbClr val="000000"/>
              </a:solidFill>
              <a:latin typeface="Calibri"/>
              <a:ea typeface="Calibri"/>
              <a:cs typeface="Calibri"/>
              <a:sym typeface="Calibri"/>
            </a:endParaRPr>
          </a:p>
        </p:txBody>
      </p:sp>
      <p:sp>
        <p:nvSpPr>
          <p:cNvPr id="230" name="Shape 230"/>
          <p:cNvSpPr/>
          <p:nvPr/>
        </p:nvSpPr>
        <p:spPr>
          <a:xfrm>
            <a:off x="1276235" y="4251942"/>
            <a:ext cx="196200" cy="261600"/>
          </a:xfrm>
          <a:prstGeom prst="rect">
            <a:avLst/>
          </a:prstGeom>
          <a:blipFill rotWithShape="1">
            <a:blip r:embed="rId9">
              <a:alphaModFix/>
            </a:blip>
            <a:stretch>
              <a:fillRect/>
            </a:stretch>
          </a:blipFill>
          <a:ln>
            <a:noFill/>
          </a:ln>
        </p:spPr>
        <p:txBody>
          <a:bodyPr wrap="square" lIns="0" tIns="0" rIns="0" bIns="0" anchor="t" anchorCtr="0">
            <a:noAutofit/>
          </a:bodyPr>
          <a:lstStyle/>
          <a:p>
            <a:pPr algn="l" defTabSz="914400" rtl="0"/>
            <a:endParaRPr>
              <a:solidFill>
                <a:srgbClr val="000000"/>
              </a:solidFill>
              <a:latin typeface="Calibri"/>
              <a:ea typeface="Calibri"/>
              <a:cs typeface="Calibri"/>
              <a:sym typeface="Calibri"/>
            </a:endParaRPr>
          </a:p>
        </p:txBody>
      </p:sp>
      <p:sp>
        <p:nvSpPr>
          <p:cNvPr id="231" name="Shape 231"/>
          <p:cNvSpPr/>
          <p:nvPr/>
        </p:nvSpPr>
        <p:spPr>
          <a:xfrm>
            <a:off x="1460592" y="4241746"/>
            <a:ext cx="195900" cy="261600"/>
          </a:xfrm>
          <a:prstGeom prst="rect">
            <a:avLst/>
          </a:prstGeom>
          <a:blipFill rotWithShape="1">
            <a:blip r:embed="rId10">
              <a:alphaModFix/>
            </a:blip>
            <a:stretch>
              <a:fillRect/>
            </a:stretch>
          </a:blipFill>
          <a:ln>
            <a:noFill/>
          </a:ln>
        </p:spPr>
        <p:txBody>
          <a:bodyPr wrap="square" lIns="0" tIns="0" rIns="0" bIns="0" anchor="t" anchorCtr="0">
            <a:noAutofit/>
          </a:bodyPr>
          <a:lstStyle/>
          <a:p>
            <a:pPr algn="l" defTabSz="914400" rtl="0"/>
            <a:endParaRPr>
              <a:solidFill>
                <a:srgbClr val="000000"/>
              </a:solidFill>
              <a:latin typeface="Calibri"/>
              <a:ea typeface="Calibri"/>
              <a:cs typeface="Calibri"/>
              <a:sym typeface="Calibri"/>
            </a:endParaRPr>
          </a:p>
        </p:txBody>
      </p:sp>
      <p:sp>
        <p:nvSpPr>
          <p:cNvPr id="232" name="Shape 232"/>
          <p:cNvSpPr/>
          <p:nvPr/>
        </p:nvSpPr>
        <p:spPr>
          <a:xfrm>
            <a:off x="723920" y="4237425"/>
            <a:ext cx="196200" cy="261600"/>
          </a:xfrm>
          <a:prstGeom prst="rect">
            <a:avLst/>
          </a:prstGeom>
          <a:blipFill rotWithShape="1">
            <a:blip r:embed="rId11">
              <a:alphaModFix/>
            </a:blip>
            <a:stretch>
              <a:fillRect/>
            </a:stretch>
          </a:blipFill>
          <a:ln>
            <a:noFill/>
          </a:ln>
        </p:spPr>
        <p:txBody>
          <a:bodyPr wrap="square" lIns="0" tIns="0" rIns="0" bIns="0" anchor="t" anchorCtr="0">
            <a:noAutofit/>
          </a:bodyPr>
          <a:lstStyle/>
          <a:p>
            <a:pPr algn="l" defTabSz="914400" rtl="0"/>
            <a:endParaRPr>
              <a:solidFill>
                <a:srgbClr val="000000"/>
              </a:solidFill>
              <a:latin typeface="Calibri"/>
              <a:ea typeface="Calibri"/>
              <a:cs typeface="Calibri"/>
              <a:sym typeface="Calibri"/>
            </a:endParaRPr>
          </a:p>
        </p:txBody>
      </p:sp>
      <p:pic>
        <p:nvPicPr>
          <p:cNvPr id="233" name="Shape 233"/>
          <p:cNvPicPr preferRelativeResize="0"/>
          <p:nvPr/>
        </p:nvPicPr>
        <p:blipFill rotWithShape="1">
          <a:blip r:embed="rId12">
            <a:alphaModFix/>
          </a:blip>
          <a:srcRect/>
          <a:stretch/>
        </p:blipFill>
        <p:spPr>
          <a:xfrm>
            <a:off x="2901575" y="854688"/>
            <a:ext cx="1723200" cy="740400"/>
          </a:xfrm>
          <a:prstGeom prst="rect">
            <a:avLst/>
          </a:prstGeom>
          <a:ln>
            <a:noFill/>
          </a:ln>
          <a:effectLst>
            <a:outerShdw blurRad="292100" dist="139700" dir="2700000" algn="tl" rotWithShape="0">
              <a:srgbClr val="333333">
                <a:alpha val="65000"/>
              </a:srgbClr>
            </a:outerShdw>
          </a:effectLst>
        </p:spPr>
      </p:pic>
      <p:pic>
        <p:nvPicPr>
          <p:cNvPr id="234" name="Shape 234" descr="GEOGLOWS-LOGO.jpg"/>
          <p:cNvPicPr preferRelativeResize="0"/>
          <p:nvPr/>
        </p:nvPicPr>
        <p:blipFill rotWithShape="1">
          <a:blip r:embed="rId13">
            <a:alphaModFix/>
          </a:blip>
          <a:srcRect t="15635" r="10378" b="28501"/>
          <a:stretch/>
        </p:blipFill>
        <p:spPr>
          <a:xfrm>
            <a:off x="6092601" y="854688"/>
            <a:ext cx="2575200" cy="634200"/>
          </a:xfrm>
          <a:prstGeom prst="rect">
            <a:avLst/>
          </a:prstGeom>
          <a:ln>
            <a:noFill/>
          </a:ln>
          <a:effectLst>
            <a:outerShdw blurRad="292100" dist="139700" dir="2700000" algn="tl" rotWithShape="0">
              <a:srgbClr val="333333">
                <a:alpha val="65000"/>
              </a:srgbClr>
            </a:outerShdw>
          </a:effectLst>
        </p:spPr>
      </p:pic>
      <p:sp>
        <p:nvSpPr>
          <p:cNvPr id="235" name="Shape 235"/>
          <p:cNvSpPr txBox="1"/>
          <p:nvPr/>
        </p:nvSpPr>
        <p:spPr>
          <a:xfrm>
            <a:off x="5899300" y="2159000"/>
            <a:ext cx="590400" cy="365100"/>
          </a:xfrm>
          <a:prstGeom prst="rect">
            <a:avLst/>
          </a:prstGeom>
          <a:noFill/>
          <a:ln>
            <a:noFill/>
          </a:ln>
        </p:spPr>
        <p:txBody>
          <a:bodyPr wrap="square" lIns="91425" tIns="91425" rIns="91425" bIns="91425" anchor="t" anchorCtr="0">
            <a:noAutofit/>
          </a:bodyPr>
          <a:lstStyle/>
          <a:p>
            <a:pPr algn="l" defTabSz="914400" rtl="0"/>
            <a:r>
              <a:rPr lang="en-US" sz="1100" b="1" dirty="0">
                <a:solidFill>
                  <a:srgbClr val="000000"/>
                </a:solidFill>
                <a:latin typeface="Calibri"/>
                <a:cs typeface="Calibri"/>
                <a:sym typeface="Arial"/>
              </a:rPr>
              <a:t>EWV</a:t>
            </a:r>
          </a:p>
        </p:txBody>
      </p:sp>
      <p:sp>
        <p:nvSpPr>
          <p:cNvPr id="236" name="Shape 236"/>
          <p:cNvSpPr txBox="1"/>
          <p:nvPr/>
        </p:nvSpPr>
        <p:spPr>
          <a:xfrm>
            <a:off x="6572250" y="2133600"/>
            <a:ext cx="695400" cy="425100"/>
          </a:xfrm>
          <a:prstGeom prst="rect">
            <a:avLst/>
          </a:prstGeom>
          <a:noFill/>
          <a:ln>
            <a:noFill/>
          </a:ln>
        </p:spPr>
        <p:txBody>
          <a:bodyPr wrap="square" lIns="91425" tIns="91425" rIns="91425" bIns="91425" anchor="t" anchorCtr="0">
            <a:noAutofit/>
          </a:bodyPr>
          <a:lstStyle/>
          <a:p>
            <a:pPr algn="l" defTabSz="914400" rtl="0"/>
            <a:endParaRPr sz="1400">
              <a:solidFill>
                <a:srgbClr val="000000"/>
              </a:solidFill>
              <a:latin typeface="Arial"/>
              <a:cs typeface="Arial"/>
              <a:sym typeface="Arial"/>
            </a:endParaRPr>
          </a:p>
        </p:txBody>
      </p:sp>
      <p:sp>
        <p:nvSpPr>
          <p:cNvPr id="237" name="Shape 237"/>
          <p:cNvSpPr txBox="1"/>
          <p:nvPr/>
        </p:nvSpPr>
        <p:spPr>
          <a:xfrm>
            <a:off x="6330950" y="1629138"/>
            <a:ext cx="965200" cy="904587"/>
          </a:xfrm>
          <a:prstGeom prst="rect">
            <a:avLst/>
          </a:prstGeom>
          <a:noFill/>
          <a:ln>
            <a:noFill/>
          </a:ln>
        </p:spPr>
        <p:txBody>
          <a:bodyPr wrap="square" lIns="91425" tIns="91425" rIns="91425" bIns="91425" anchor="t" anchorCtr="0">
            <a:noAutofit/>
          </a:bodyPr>
          <a:lstStyle/>
          <a:p>
            <a:pPr algn="ctr" defTabSz="914400" rtl="0">
              <a:spcBef>
                <a:spcPts val="420"/>
              </a:spcBef>
              <a:buClr>
                <a:srgbClr val="000000"/>
              </a:buClr>
              <a:buSzPct val="25000"/>
              <a:buFont typeface="Arial"/>
              <a:buNone/>
            </a:pPr>
            <a:r>
              <a:rPr lang="en-US" sz="1000" b="1" dirty="0">
                <a:solidFill>
                  <a:srgbClr val="000000"/>
                </a:solidFill>
                <a:latin typeface="Calibri"/>
                <a:ea typeface="Calibri"/>
                <a:cs typeface="Calibri"/>
                <a:sym typeface="Calibri"/>
              </a:rPr>
              <a:t>Science, applications </a:t>
            </a:r>
          </a:p>
          <a:p>
            <a:pPr algn="ctr" defTabSz="914400" rtl="0">
              <a:buClr>
                <a:srgbClr val="000000"/>
              </a:buClr>
              <a:buSzPct val="25000"/>
              <a:buFont typeface="Arial"/>
              <a:buNone/>
            </a:pPr>
            <a:r>
              <a:rPr lang="en-US" sz="1000" b="1" dirty="0">
                <a:solidFill>
                  <a:srgbClr val="000000"/>
                </a:solidFill>
                <a:latin typeface="Calibri"/>
                <a:ea typeface="Calibri"/>
                <a:cs typeface="Calibri"/>
                <a:sym typeface="Calibri"/>
              </a:rPr>
              <a:t>product development</a:t>
            </a:r>
          </a:p>
        </p:txBody>
      </p:sp>
      <p:sp>
        <p:nvSpPr>
          <p:cNvPr id="238" name="Shape 238"/>
          <p:cNvSpPr txBox="1"/>
          <p:nvPr/>
        </p:nvSpPr>
        <p:spPr>
          <a:xfrm>
            <a:off x="7162800" y="1595088"/>
            <a:ext cx="961950" cy="938637"/>
          </a:xfrm>
          <a:prstGeom prst="rect">
            <a:avLst/>
          </a:prstGeom>
          <a:noFill/>
          <a:ln>
            <a:noFill/>
          </a:ln>
        </p:spPr>
        <p:txBody>
          <a:bodyPr wrap="square" lIns="91425" tIns="91425" rIns="91425" bIns="91425" anchor="t" anchorCtr="0">
            <a:noAutofit/>
          </a:bodyPr>
          <a:lstStyle/>
          <a:p>
            <a:pPr algn="ctr" defTabSz="914400" rtl="0">
              <a:lnSpc>
                <a:spcPct val="90000"/>
              </a:lnSpc>
              <a:spcBef>
                <a:spcPts val="420"/>
              </a:spcBef>
              <a:buClr>
                <a:srgbClr val="000000"/>
              </a:buClr>
              <a:buSzPct val="25000"/>
              <a:buFont typeface="Arial"/>
              <a:buNone/>
            </a:pPr>
            <a:r>
              <a:rPr lang="en-US" sz="1000" b="1" dirty="0">
                <a:solidFill>
                  <a:srgbClr val="000000"/>
                </a:solidFill>
                <a:latin typeface="Calibri"/>
                <a:ea typeface="Calibri"/>
                <a:cs typeface="Calibri"/>
                <a:sym typeface="Calibri"/>
              </a:rPr>
              <a:t>Data dissemination, portals &amp; capacity building</a:t>
            </a:r>
          </a:p>
          <a:p>
            <a:pPr algn="l" defTabSz="914400" rtl="0"/>
            <a:endParaRPr sz="1400" dirty="0">
              <a:solidFill>
                <a:srgbClr val="000000"/>
              </a:solidFill>
              <a:latin typeface="Arial"/>
              <a:cs typeface="Arial"/>
              <a:sym typeface="Arial"/>
            </a:endParaRPr>
          </a:p>
        </p:txBody>
      </p:sp>
      <p:sp>
        <p:nvSpPr>
          <p:cNvPr id="239" name="Shape 239"/>
          <p:cNvSpPr txBox="1"/>
          <p:nvPr/>
        </p:nvSpPr>
        <p:spPr>
          <a:xfrm>
            <a:off x="8194726" y="1990725"/>
            <a:ext cx="879475" cy="508800"/>
          </a:xfrm>
          <a:prstGeom prst="rect">
            <a:avLst/>
          </a:prstGeom>
          <a:noFill/>
          <a:ln>
            <a:noFill/>
          </a:ln>
        </p:spPr>
        <p:txBody>
          <a:bodyPr wrap="square" lIns="91425" tIns="91425" rIns="91425" bIns="91425" anchor="t" anchorCtr="0">
            <a:noAutofit/>
          </a:bodyPr>
          <a:lstStyle/>
          <a:p>
            <a:pPr algn="l" defTabSz="914400" rtl="0"/>
            <a:r>
              <a:rPr lang="en-US" sz="1000" b="1" dirty="0">
                <a:solidFill>
                  <a:srgbClr val="000000"/>
                </a:solidFill>
                <a:latin typeface="Calibri"/>
                <a:cs typeface="Calibri"/>
                <a:sym typeface="Arial"/>
              </a:rPr>
              <a:t>Policy Linkages</a:t>
            </a:r>
          </a:p>
        </p:txBody>
      </p:sp>
      <p:sp>
        <p:nvSpPr>
          <p:cNvPr id="2" name="TextBox 1"/>
          <p:cNvSpPr txBox="1"/>
          <p:nvPr/>
        </p:nvSpPr>
        <p:spPr>
          <a:xfrm>
            <a:off x="2018678" y="2697224"/>
            <a:ext cx="3342900" cy="492443"/>
          </a:xfrm>
          <a:prstGeom prst="rect">
            <a:avLst/>
          </a:prstGeom>
          <a:noFill/>
        </p:spPr>
        <p:txBody>
          <a:bodyPr wrap="square" rtlCol="0">
            <a:spAutoFit/>
          </a:bodyPr>
          <a:lstStyle/>
          <a:p>
            <a:pPr algn="l" defTabSz="914400" rtl="0"/>
            <a:r>
              <a:rPr lang="en-US" sz="1100" b="1" dirty="0">
                <a:solidFill>
                  <a:srgbClr val="FFFFFF"/>
                </a:solidFill>
                <a:latin typeface="Calibri"/>
                <a:ea typeface="Calibri"/>
                <a:cs typeface="Calibri"/>
                <a:sym typeface="Calibri"/>
              </a:rPr>
              <a:t>3.1. Climate Monitoring, Research, and Services </a:t>
            </a:r>
          </a:p>
          <a:p>
            <a:pPr algn="l" defTabSz="914400" rtl="0"/>
            <a:endParaRPr lang="en-US" sz="1400" dirty="0">
              <a:solidFill>
                <a:srgbClr val="000000"/>
              </a:solidFill>
              <a:latin typeface="Arial"/>
              <a:cs typeface="Arial"/>
              <a:sym typeface="Arial"/>
            </a:endParaRPr>
          </a:p>
        </p:txBody>
      </p:sp>
      <p:sp>
        <p:nvSpPr>
          <p:cNvPr id="3" name="TextBox 2"/>
          <p:cNvSpPr txBox="1"/>
          <p:nvPr/>
        </p:nvSpPr>
        <p:spPr>
          <a:xfrm>
            <a:off x="1997904" y="3477186"/>
            <a:ext cx="3483182" cy="261610"/>
          </a:xfrm>
          <a:prstGeom prst="rect">
            <a:avLst/>
          </a:prstGeom>
          <a:noFill/>
        </p:spPr>
        <p:txBody>
          <a:bodyPr wrap="square" rtlCol="0">
            <a:spAutoFit/>
          </a:bodyPr>
          <a:lstStyle/>
          <a:p>
            <a:pPr algn="l" defTabSz="914400" rtl="0"/>
            <a:r>
              <a:rPr lang="en-US" sz="1100" b="1" dirty="0" smtClean="0">
                <a:solidFill>
                  <a:srgbClr val="FFFFFF"/>
                </a:solidFill>
                <a:latin typeface="Calibri"/>
                <a:cs typeface="Calibri"/>
                <a:sym typeface="Arial"/>
              </a:rPr>
              <a:t>3.3 Observations for Agriculture</a:t>
            </a:r>
            <a:endParaRPr lang="en-US" sz="1100" b="1" dirty="0">
              <a:solidFill>
                <a:srgbClr val="FFFFFF"/>
              </a:solidFill>
              <a:latin typeface="Calibri"/>
              <a:cs typeface="Calibri"/>
              <a:sym typeface="Arial"/>
            </a:endParaRPr>
          </a:p>
        </p:txBody>
      </p:sp>
      <p:sp>
        <p:nvSpPr>
          <p:cNvPr id="36" name="TextBox 35"/>
          <p:cNvSpPr txBox="1"/>
          <p:nvPr/>
        </p:nvSpPr>
        <p:spPr>
          <a:xfrm>
            <a:off x="1997904" y="3906585"/>
            <a:ext cx="3483182" cy="261610"/>
          </a:xfrm>
          <a:prstGeom prst="rect">
            <a:avLst/>
          </a:prstGeom>
          <a:noFill/>
        </p:spPr>
        <p:txBody>
          <a:bodyPr wrap="square" rtlCol="0">
            <a:spAutoFit/>
          </a:bodyPr>
          <a:lstStyle/>
          <a:p>
            <a:pPr algn="l" defTabSz="914400" rtl="0"/>
            <a:r>
              <a:rPr lang="en-US" sz="1100" b="1" dirty="0" smtClean="0">
                <a:solidFill>
                  <a:srgbClr val="FFFFFF"/>
                </a:solidFill>
                <a:latin typeface="Calibri"/>
                <a:cs typeface="Calibri"/>
                <a:sym typeface="Arial"/>
              </a:rPr>
              <a:t>3.4 Observations for Disaster</a:t>
            </a:r>
            <a:endParaRPr lang="en-US" sz="1100" b="1" dirty="0">
              <a:solidFill>
                <a:srgbClr val="FFFFFF"/>
              </a:solidFill>
              <a:latin typeface="Calibri"/>
              <a:cs typeface="Calibri"/>
              <a:sym typeface="Arial"/>
            </a:endParaRPr>
          </a:p>
        </p:txBody>
      </p:sp>
      <p:sp>
        <p:nvSpPr>
          <p:cNvPr id="37" name="TextBox 36"/>
          <p:cNvSpPr txBox="1"/>
          <p:nvPr/>
        </p:nvSpPr>
        <p:spPr>
          <a:xfrm>
            <a:off x="1997904" y="4320880"/>
            <a:ext cx="3483182" cy="261610"/>
          </a:xfrm>
          <a:prstGeom prst="rect">
            <a:avLst/>
          </a:prstGeom>
          <a:noFill/>
        </p:spPr>
        <p:txBody>
          <a:bodyPr wrap="square" rtlCol="0">
            <a:spAutoFit/>
          </a:bodyPr>
          <a:lstStyle/>
          <a:p>
            <a:pPr algn="l" defTabSz="914400" rtl="0"/>
            <a:r>
              <a:rPr lang="en-US" sz="1100" b="1" dirty="0" smtClean="0">
                <a:solidFill>
                  <a:srgbClr val="FFFFFF"/>
                </a:solidFill>
                <a:latin typeface="Calibri"/>
                <a:cs typeface="Calibri"/>
                <a:sym typeface="Arial"/>
              </a:rPr>
              <a:t>3.5 Observations for Water</a:t>
            </a:r>
            <a:endParaRPr lang="en-US" sz="1100" b="1" dirty="0">
              <a:solidFill>
                <a:srgbClr val="FFFFFF"/>
              </a:solidFill>
              <a:latin typeface="Calibri"/>
              <a:cs typeface="Calibri"/>
              <a:sym typeface="Arial"/>
            </a:endParaRPr>
          </a:p>
        </p:txBody>
      </p:sp>
      <p:sp>
        <p:nvSpPr>
          <p:cNvPr id="38" name="TextBox 37"/>
          <p:cNvSpPr txBox="1"/>
          <p:nvPr/>
        </p:nvSpPr>
        <p:spPr>
          <a:xfrm>
            <a:off x="1997904" y="3074863"/>
            <a:ext cx="3483182" cy="261610"/>
          </a:xfrm>
          <a:prstGeom prst="rect">
            <a:avLst/>
          </a:prstGeom>
          <a:noFill/>
        </p:spPr>
        <p:txBody>
          <a:bodyPr wrap="square" rtlCol="0">
            <a:spAutoFit/>
          </a:bodyPr>
          <a:lstStyle/>
          <a:p>
            <a:pPr algn="l" defTabSz="914400" rtl="0"/>
            <a:r>
              <a:rPr lang="en-US" sz="1100" b="1" dirty="0" smtClean="0">
                <a:solidFill>
                  <a:srgbClr val="FFFFFF"/>
                </a:solidFill>
                <a:latin typeface="Calibri"/>
                <a:cs typeface="Calibri"/>
                <a:sym typeface="Arial"/>
              </a:rPr>
              <a:t>3.2 Carbon Observations, Including Forested Regions</a:t>
            </a:r>
            <a:endParaRPr lang="en-US" sz="1100" b="1" dirty="0">
              <a:solidFill>
                <a:srgbClr val="FFFFFF"/>
              </a:solidFill>
              <a:latin typeface="Calibri"/>
              <a:cs typeface="Calibri"/>
              <a:sym typeface="Arial"/>
            </a:endParaRPr>
          </a:p>
        </p:txBody>
      </p:sp>
      <p:sp>
        <p:nvSpPr>
          <p:cNvPr id="4" name="TextBox 3"/>
          <p:cNvSpPr txBox="1"/>
          <p:nvPr/>
        </p:nvSpPr>
        <p:spPr>
          <a:xfrm>
            <a:off x="1997904" y="4686763"/>
            <a:ext cx="3714975" cy="477054"/>
          </a:xfrm>
          <a:prstGeom prst="rect">
            <a:avLst/>
          </a:prstGeom>
          <a:noFill/>
        </p:spPr>
        <p:txBody>
          <a:bodyPr wrap="square" rtlCol="0">
            <a:spAutoFit/>
          </a:bodyPr>
          <a:lstStyle/>
          <a:p>
            <a:pPr algn="l" defTabSz="914400" rtl="0"/>
            <a:r>
              <a:rPr lang="en-US" sz="1100" b="1" dirty="0">
                <a:solidFill>
                  <a:srgbClr val="FFFFFF"/>
                </a:solidFill>
                <a:latin typeface="Calibri"/>
                <a:ea typeface="Calibri"/>
                <a:cs typeface="Calibri"/>
                <a:sym typeface="Calibri"/>
              </a:rPr>
              <a:t>3.6. Capacity Building, Data Access, Availability and Quality </a:t>
            </a:r>
          </a:p>
          <a:p>
            <a:pPr algn="l" defTabSz="914400" rtl="0"/>
            <a:endParaRPr lang="en-US" sz="1400" dirty="0">
              <a:solidFill>
                <a:srgbClr val="000000"/>
              </a:solidFill>
              <a:latin typeface="Arial"/>
              <a:cs typeface="Arial"/>
              <a:sym typeface="Arial"/>
            </a:endParaRPr>
          </a:p>
        </p:txBody>
      </p:sp>
      <p:sp>
        <p:nvSpPr>
          <p:cNvPr id="5" name="TextBox 4"/>
          <p:cNvSpPr txBox="1"/>
          <p:nvPr/>
        </p:nvSpPr>
        <p:spPr>
          <a:xfrm>
            <a:off x="1997904" y="5089802"/>
            <a:ext cx="3621154" cy="477054"/>
          </a:xfrm>
          <a:prstGeom prst="rect">
            <a:avLst/>
          </a:prstGeom>
          <a:noFill/>
        </p:spPr>
        <p:txBody>
          <a:bodyPr wrap="square" rtlCol="0">
            <a:spAutoFit/>
          </a:bodyPr>
          <a:lstStyle/>
          <a:p>
            <a:pPr algn="l" defTabSz="914400" rtl="0"/>
            <a:r>
              <a:rPr lang="en-US" sz="1100" b="1" dirty="0">
                <a:solidFill>
                  <a:srgbClr val="FFFFFF"/>
                </a:solidFill>
                <a:latin typeface="Calibri"/>
                <a:ea typeface="Calibri"/>
                <a:cs typeface="Calibri"/>
                <a:sym typeface="Calibri"/>
              </a:rPr>
              <a:t>3.7. Advancement of the CEOS Virtual Constellations </a:t>
            </a:r>
          </a:p>
          <a:p>
            <a:pPr algn="l" defTabSz="914400" rtl="0"/>
            <a:endParaRPr lang="en-US" sz="1400" dirty="0">
              <a:solidFill>
                <a:srgbClr val="000000"/>
              </a:solidFill>
              <a:latin typeface="Arial"/>
              <a:cs typeface="Arial"/>
              <a:sym typeface="Arial"/>
            </a:endParaRPr>
          </a:p>
        </p:txBody>
      </p:sp>
      <p:sp>
        <p:nvSpPr>
          <p:cNvPr id="6" name="TextBox 5"/>
          <p:cNvSpPr txBox="1"/>
          <p:nvPr/>
        </p:nvSpPr>
        <p:spPr>
          <a:xfrm>
            <a:off x="1997903" y="5492713"/>
            <a:ext cx="3714975" cy="477054"/>
          </a:xfrm>
          <a:prstGeom prst="rect">
            <a:avLst/>
          </a:prstGeom>
          <a:noFill/>
        </p:spPr>
        <p:txBody>
          <a:bodyPr wrap="square" rtlCol="0">
            <a:spAutoFit/>
          </a:bodyPr>
          <a:lstStyle/>
          <a:p>
            <a:pPr algn="l" defTabSz="914400" rtl="0"/>
            <a:r>
              <a:rPr lang="en-US" sz="1100" b="1" dirty="0">
                <a:solidFill>
                  <a:srgbClr val="FFFFFF"/>
                </a:solidFill>
                <a:latin typeface="Calibri"/>
                <a:ea typeface="Calibri"/>
                <a:cs typeface="Calibri"/>
                <a:sym typeface="Calibri"/>
              </a:rPr>
              <a:t>3.8. Support to Other Key Stakeholder Initiatives </a:t>
            </a:r>
          </a:p>
          <a:p>
            <a:pPr algn="l" defTabSz="914400" rtl="0"/>
            <a:endParaRPr lang="en-US" sz="1400" dirty="0">
              <a:solidFill>
                <a:srgbClr val="000000"/>
              </a:solidFill>
              <a:latin typeface="Arial"/>
              <a:cs typeface="Arial"/>
              <a:sym typeface="Arial"/>
            </a:endParaRPr>
          </a:p>
        </p:txBody>
      </p:sp>
      <p:sp>
        <p:nvSpPr>
          <p:cNvPr id="7" name="TextBox 6"/>
          <p:cNvSpPr txBox="1"/>
          <p:nvPr/>
        </p:nvSpPr>
        <p:spPr>
          <a:xfrm>
            <a:off x="2018678" y="5930322"/>
            <a:ext cx="3462408" cy="477054"/>
          </a:xfrm>
          <a:prstGeom prst="rect">
            <a:avLst/>
          </a:prstGeom>
          <a:noFill/>
        </p:spPr>
        <p:txBody>
          <a:bodyPr wrap="square" rtlCol="0">
            <a:spAutoFit/>
          </a:bodyPr>
          <a:lstStyle/>
          <a:p>
            <a:pPr algn="l" defTabSz="914400" rtl="0"/>
            <a:r>
              <a:rPr lang="en-US" sz="1100" b="1" dirty="0">
                <a:solidFill>
                  <a:srgbClr val="FFFFFF"/>
                </a:solidFill>
                <a:latin typeface="Calibri"/>
                <a:ea typeface="Calibri"/>
                <a:cs typeface="Calibri"/>
                <a:sym typeface="Calibri"/>
              </a:rPr>
              <a:t>3.9. Outreach to Key Stakeholders</a:t>
            </a:r>
          </a:p>
          <a:p>
            <a:pPr algn="l" defTabSz="914400" rtl="0"/>
            <a:endParaRPr lang="en-US" sz="1400" dirty="0">
              <a:solidFill>
                <a:srgbClr val="000000"/>
              </a:solidFill>
              <a:latin typeface="Arial"/>
              <a:cs typeface="Arial"/>
              <a:sym typeface="Arial"/>
            </a:endParaRPr>
          </a:p>
        </p:txBody>
      </p:sp>
      <p:sp>
        <p:nvSpPr>
          <p:cNvPr id="43" name="Slide Number Placeholder 1"/>
          <p:cNvSpPr>
            <a:spLocks noGrp="1"/>
          </p:cNvSpPr>
          <p:nvPr>
            <p:ph type="sldNum" sz="quarter" idx="4294967295"/>
          </p:nvPr>
        </p:nvSpPr>
        <p:spPr>
          <a:xfrm>
            <a:off x="8667801" y="6459897"/>
            <a:ext cx="445307" cy="203628"/>
          </a:xfrm>
          <a:prstGeom prst="roundRect">
            <a:avLst/>
          </a:prstGeom>
        </p:spPr>
        <p:txBody>
          <a:bodyPr/>
          <a:lstStyle/>
          <a:p>
            <a:r>
              <a:rPr lang="en-US" sz="1100" dirty="0" smtClean="0">
                <a:latin typeface="+mn-lt"/>
              </a:rPr>
              <a:t>10</a:t>
            </a:r>
            <a:endParaRPr lang="en-US" sz="1100" dirty="0">
              <a:latin typeface="+mn-lt"/>
            </a:endParaRPr>
          </a:p>
        </p:txBody>
      </p:sp>
    </p:spTree>
    <p:extLst>
      <p:ext uri="{BB962C8B-B14F-4D97-AF65-F5344CB8AC3E}">
        <p14:creationId xmlns:p14="http://schemas.microsoft.com/office/powerpoint/2010/main" val="3475232246"/>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ustom Design">
  <a:themeElements>
    <a:clrScheme name="Custom-Chart">
      <a:dk1>
        <a:srgbClr val="000000"/>
      </a:dk1>
      <a:lt1>
        <a:srgbClr val="FFFFFF"/>
      </a:lt1>
      <a:dk2>
        <a:srgbClr val="44546A"/>
      </a:dk2>
      <a:lt2>
        <a:srgbClr val="E7E6E6"/>
      </a:lt2>
      <a:accent1>
        <a:srgbClr val="5B9BD5"/>
      </a:accent1>
      <a:accent2>
        <a:srgbClr val="3D7D44"/>
      </a:accent2>
      <a:accent3>
        <a:srgbClr val="A5A5A5"/>
      </a:accent3>
      <a:accent4>
        <a:srgbClr val="FFC000"/>
      </a:accent4>
      <a:accent5>
        <a:srgbClr val="4472C4"/>
      </a:accent5>
      <a:accent6>
        <a:srgbClr val="12699E"/>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a:themeElements>
    <a:clrScheme name="Default">
      <a:dk1>
        <a:srgbClr val="000000"/>
      </a:dk1>
      <a:lt1>
        <a:srgbClr val="FFFFFF"/>
      </a:lt1>
      <a:dk2>
        <a:srgbClr val="A7A7A7"/>
      </a:dk2>
      <a:lt2>
        <a:srgbClr val="535353"/>
      </a:lt2>
      <a:accent1>
        <a:srgbClr val="FF9A00"/>
      </a:accent1>
      <a:accent2>
        <a:srgbClr val="9F2D20"/>
      </a:accent2>
      <a:accent3>
        <a:srgbClr val="8F8F8F"/>
      </a:accent3>
      <a:accent4>
        <a:srgbClr val="001E59"/>
      </a:accent4>
      <a:accent5>
        <a:srgbClr val="FFCAAA"/>
      </a:accent5>
      <a:accent6>
        <a:srgbClr val="90281C"/>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FF9A00"/>
          </a:solidFill>
          <a:prstDash val="solid"/>
          <a:bevel/>
        </a:ln>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9A00"/>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2569"/>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9458</TotalTime>
  <Words>3290</Words>
  <Application>Microsoft Office PowerPoint</Application>
  <PresentationFormat>On-screen Show (4:3)</PresentationFormat>
  <Paragraphs>292</Paragraphs>
  <Slides>22</Slides>
  <Notes>22</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22</vt:i4>
      </vt:variant>
    </vt:vector>
  </HeadingPairs>
  <TitlesOfParts>
    <vt:vector size="36" baseType="lpstr">
      <vt:lpstr>Aharoni</vt:lpstr>
      <vt:lpstr>Arial</vt:lpstr>
      <vt:lpstr>Arial Bold</vt:lpstr>
      <vt:lpstr>Avenir Roman</vt:lpstr>
      <vt:lpstr>Calibri</vt:lpstr>
      <vt:lpstr>Courier New</vt:lpstr>
      <vt:lpstr>Droid Serif</vt:lpstr>
      <vt:lpstr>Helvetica</vt:lpstr>
      <vt:lpstr>Noto Sans Symbols</vt:lpstr>
      <vt:lpstr>Proxima Nova Regular</vt:lpstr>
      <vt:lpstr>Times New Roman</vt:lpstr>
      <vt:lpstr>Wingdings</vt:lpstr>
      <vt:lpstr>Default</vt:lpstr>
      <vt:lpstr>Custom Design</vt:lpstr>
      <vt:lpstr>Overview of Ongoing Efforts in the Water/Ocean Space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Brian R. Williams</dc:creator>
  <cp:lastModifiedBy>Kerry Sawyer</cp:lastModifiedBy>
  <cp:revision>167</cp:revision>
  <dcterms:modified xsi:type="dcterms:W3CDTF">2017-10-20T17:36:18Z</dcterms:modified>
</cp:coreProperties>
</file>