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60" r:id="rId4"/>
    <p:sldId id="264" r:id="rId5"/>
    <p:sldId id="262" r:id="rId6"/>
    <p:sldId id="263" r:id="rId7"/>
    <p:sldId id="261" r:id="rId8"/>
    <p:sldId id="266" r:id="rId9"/>
    <p:sldId id="265" r:id="rId10"/>
    <p:sldId id="267" r:id="rId11"/>
    <p:sldId id="269" r:id="rId12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BD97"/>
    <a:srgbClr val="95B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6" autoAdjust="0"/>
    <p:restoredTop sz="86364" autoAdjust="0"/>
  </p:normalViewPr>
  <p:slideViewPr>
    <p:cSldViewPr>
      <p:cViewPr varScale="1">
        <p:scale>
          <a:sx n="63" d="100"/>
          <a:sy n="63" d="100"/>
        </p:scale>
        <p:origin x="2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 smtClean="0"/>
              <a:t>One or two more members from Latin America to join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264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17, 19-20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8403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75306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4200" b="1" dirty="0" smtClean="0">
                <a:solidFill>
                  <a:srgbClr val="FFFFFF"/>
                </a:solidFill>
                <a:latin typeface="+mj-lt"/>
              </a:rPr>
              <a:t>GEO-DARMA </a:t>
            </a:r>
            <a:r>
              <a:rPr lang="en-GB" sz="1800" b="0" dirty="0" smtClean="0">
                <a:solidFill>
                  <a:srgbClr val="FFFFFF"/>
                </a:solidFill>
                <a:latin typeface="+mj-lt"/>
              </a:rPr>
              <a:t>(DIS-15): </a:t>
            </a:r>
            <a:r>
              <a:rPr lang="en-GB" sz="4200" b="1" dirty="0" smtClean="0">
                <a:solidFill>
                  <a:srgbClr val="FFFFFF"/>
                </a:solidFill>
                <a:latin typeface="+mj-lt"/>
              </a:rPr>
              <a:t>Status</a:t>
            </a:r>
            <a:endParaRPr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Ivan Petiteville, ESA 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Plenary 2017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#</a:t>
            </a:r>
            <a:r>
              <a:rPr lang="en-GB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6.2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Rapid City, South Dakota, USA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19 – 20 October 2017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3400" y="1066800"/>
            <a:ext cx="8870599" cy="559204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latin typeface="+mj-lt"/>
              </a:rPr>
              <a:t>Identify specific SDG and Sendai indicators and </a:t>
            </a:r>
            <a:r>
              <a:rPr lang="en-US" sz="2000" b="1" dirty="0" smtClean="0">
                <a:latin typeface="+mj-lt"/>
              </a:rPr>
              <a:t>demonstrate how EO can be used operationally to track progress </a:t>
            </a:r>
            <a:r>
              <a:rPr lang="mr-IN" sz="2000" dirty="0" smtClean="0">
                <a:latin typeface="+mj-lt"/>
              </a:rPr>
              <a:t>–</a:t>
            </a:r>
            <a:r>
              <a:rPr lang="en-US" sz="2000" dirty="0" smtClean="0">
                <a:latin typeface="+mj-lt"/>
              </a:rPr>
              <a:t> suggested area Central Asia or ASEAN countries.</a:t>
            </a:r>
          </a:p>
          <a:p>
            <a:pPr>
              <a:lnSpc>
                <a:spcPct val="120000"/>
              </a:lnSpc>
            </a:pPr>
            <a:endParaRPr lang="en-US" sz="1000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2000" b="1" dirty="0" smtClean="0">
                <a:latin typeface="+mj-lt"/>
              </a:rPr>
              <a:t>Identify existing projects </a:t>
            </a:r>
            <a:r>
              <a:rPr lang="en-US" sz="2000" dirty="0" smtClean="0">
                <a:latin typeface="+mj-lt"/>
              </a:rPr>
              <a:t>(e.g. SERVIR Mekong) that could </a:t>
            </a:r>
            <a:r>
              <a:rPr lang="en-US" sz="2000" b="1" dirty="0" smtClean="0">
                <a:latin typeface="+mj-lt"/>
              </a:rPr>
              <a:t>benefit</a:t>
            </a:r>
            <a:r>
              <a:rPr lang="en-US" sz="2000" dirty="0" smtClean="0">
                <a:latin typeface="+mj-lt"/>
              </a:rPr>
              <a:t> from integration of much broader suite of satellite EO resources and </a:t>
            </a:r>
            <a:r>
              <a:rPr lang="en-US" sz="2000" b="1" dirty="0" smtClean="0">
                <a:latin typeface="+mj-lt"/>
              </a:rPr>
              <a:t>demonstrate added benefit.</a:t>
            </a:r>
          </a:p>
          <a:p>
            <a:pPr>
              <a:lnSpc>
                <a:spcPct val="120000"/>
              </a:lnSpc>
            </a:pPr>
            <a:endParaRPr lang="en-US" sz="1000" b="1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+mj-lt"/>
              </a:rPr>
              <a:t>Select a small (four to five) </a:t>
            </a:r>
            <a:r>
              <a:rPr lang="en-US" sz="2000" b="1" dirty="0" smtClean="0">
                <a:latin typeface="+mj-lt"/>
              </a:rPr>
              <a:t>group of coastal megacities </a:t>
            </a:r>
            <a:r>
              <a:rPr lang="en-US" sz="2000" dirty="0" smtClean="0">
                <a:latin typeface="+mj-lt"/>
              </a:rPr>
              <a:t>in SE Asia that show rapid growth (e.g. Manila, Jakarta, Bangkok</a:t>
            </a:r>
            <a:r>
              <a:rPr lang="mr-IN" sz="2000" dirty="0" smtClean="0">
                <a:latin typeface="+mj-lt"/>
              </a:rPr>
              <a:t>…</a:t>
            </a:r>
            <a:r>
              <a:rPr lang="en-CA" sz="2000" dirty="0" smtClean="0">
                <a:latin typeface="+mj-lt"/>
              </a:rPr>
              <a:t>) and use EO as a tool to </a:t>
            </a:r>
            <a:r>
              <a:rPr lang="en-CA" sz="2000" b="1" dirty="0" smtClean="0">
                <a:latin typeface="+mj-lt"/>
              </a:rPr>
              <a:t>monitor key parameters </a:t>
            </a:r>
            <a:r>
              <a:rPr lang="en-CA" sz="2000" dirty="0" smtClean="0">
                <a:latin typeface="+mj-lt"/>
              </a:rPr>
              <a:t>of risk and resilience in a multi-hazard perspective over a five year period.</a:t>
            </a:r>
          </a:p>
          <a:p>
            <a:pPr>
              <a:lnSpc>
                <a:spcPct val="120000"/>
              </a:lnSpc>
            </a:pPr>
            <a:endParaRPr lang="en-CA" sz="1000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CA" sz="2000" b="1" dirty="0" smtClean="0">
                <a:latin typeface="+mj-lt"/>
              </a:rPr>
              <a:t>Consider balance of smaller, easier to achieve projects </a:t>
            </a:r>
            <a:r>
              <a:rPr lang="en-CA" sz="2000" dirty="0" smtClean="0">
                <a:latin typeface="+mj-lt"/>
              </a:rPr>
              <a:t>(in Pacific island context for example) </a:t>
            </a:r>
            <a:r>
              <a:rPr lang="en-CA" sz="2000" b="1" dirty="0" smtClean="0">
                <a:latin typeface="+mj-lt"/>
              </a:rPr>
              <a:t>and broader more ambitious projects </a:t>
            </a:r>
            <a:r>
              <a:rPr lang="en-CA" sz="2000" dirty="0" smtClean="0">
                <a:latin typeface="+mj-lt"/>
              </a:rPr>
              <a:t>(in transboundary flooding in a major river basin).</a:t>
            </a:r>
            <a:endParaRPr lang="en-US" sz="2000" dirty="0" smtClean="0">
              <a:latin typeface="+mj-lt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420438" y="221240"/>
            <a:ext cx="6589047" cy="81487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Suggestions from 1</a:t>
            </a:r>
            <a:r>
              <a:rPr lang="en-US" sz="2800" b="1" baseline="30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st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regional mission </a:t>
            </a:r>
            <a:r>
              <a:rPr lang="mr-IN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–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Southeast Asia</a:t>
            </a:r>
            <a:endParaRPr lang="en-US" sz="28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3400" y="1143000"/>
            <a:ext cx="8820000" cy="1143000"/>
          </a:xfrm>
          <a:prstGeom prst="roundRect">
            <a:avLst/>
          </a:prstGeom>
          <a:solidFill>
            <a:srgbClr val="C4BD97">
              <a:alpha val="41176"/>
            </a:srgbClr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8495" y="2362200"/>
            <a:ext cx="8820000" cy="1260000"/>
          </a:xfrm>
          <a:prstGeom prst="roundRect">
            <a:avLst/>
          </a:prstGeom>
          <a:solidFill>
            <a:srgbClr val="C4BD97">
              <a:alpha val="41176"/>
            </a:srgbClr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3400" y="3810000"/>
            <a:ext cx="8820000" cy="1620000"/>
          </a:xfrm>
          <a:prstGeom prst="roundRect">
            <a:avLst/>
          </a:prstGeom>
          <a:solidFill>
            <a:srgbClr val="C4BD97">
              <a:alpha val="41176"/>
            </a:srgbClr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7800" y="5638800"/>
            <a:ext cx="8820000" cy="1143000"/>
          </a:xfrm>
          <a:prstGeom prst="roundRect">
            <a:avLst/>
          </a:prstGeom>
          <a:solidFill>
            <a:srgbClr val="C4BD97">
              <a:alpha val="41176"/>
            </a:srgbClr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73369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t>11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828" y="1602056"/>
            <a:ext cx="4136571" cy="152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/>
              <a:t>THANK YOU …..</a:t>
            </a:r>
            <a:endParaRPr lang="en-GB" sz="3600" dirty="0"/>
          </a:p>
        </p:txBody>
      </p:sp>
      <p:pic>
        <p:nvPicPr>
          <p:cNvPr id="4" name="Picture 2" descr="Abandoned Disaster City Beich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81" y="2364056"/>
            <a:ext cx="5852596" cy="429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encrypted-tbn0.gstatic.com/images?q=tbn:ANd9GcQd9DhD-dGlM4fZ-iV7-rYYm_pU6gMs-8q9gc7IXSA-ctsJ1DjMG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88" y="4765183"/>
            <a:ext cx="2959250" cy="187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0364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sz="2800" b="1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Why GEO-DARMA ?</a:t>
            </a:r>
            <a:endParaRPr lang="en-GB" sz="2800" b="1" dirty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251520" y="1163216"/>
            <a:ext cx="8712968" cy="165618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Satellite data still largely under exploited </a:t>
            </a:r>
          </a:p>
          <a:p>
            <a:r>
              <a:rPr lang="en-US" b="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Until recently, mostly used in response phase. </a:t>
            </a:r>
            <a:endParaRPr lang="en-US" b="0" dirty="0">
              <a:solidFill>
                <a:schemeClr val="tx1"/>
              </a:solidFill>
              <a:latin typeface="Arial" pitchFamily="34" charset="0"/>
              <a:ea typeface="Arial Bold"/>
              <a:cs typeface="Arial" pitchFamily="34" charset="0"/>
              <a:sym typeface="Arial Bold"/>
            </a:endParaRPr>
          </a:p>
        </p:txBody>
      </p:sp>
      <p:pic>
        <p:nvPicPr>
          <p:cNvPr id="6" name="Picture 2" descr="C:\Users\Peter\ownCloud\00_SpaSe\EO4SOS\Gap_analysis\Gap_analysis_report\DRR_spira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12615"/>
            <a:ext cx="2469027" cy="304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6588224" y="3789040"/>
            <a:ext cx="2469027" cy="576064"/>
          </a:xfrm>
          <a:prstGeom prst="roundRect">
            <a:avLst/>
          </a:prstGeom>
          <a:solidFill>
            <a:srgbClr val="99CC00">
              <a:alpha val="51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3528" y="4392488"/>
            <a:ext cx="8712968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5FAA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61950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3595B7"/>
                </a:solidFill>
                <a:latin typeface="Arial Narrow" panose="020B0606020202030204" pitchFamily="34" charset="0"/>
              </a:defRPr>
            </a:lvl2pPr>
            <a:lvl3pPr marL="542925" indent="-158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 i="1">
                <a:solidFill>
                  <a:srgbClr val="3595B7"/>
                </a:solidFill>
                <a:latin typeface="Arial Narrow" panose="020B0606020202030204" pitchFamily="34" charset="0"/>
              </a:defRPr>
            </a:lvl3pPr>
            <a:lvl4pPr marL="70802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 i="1">
                <a:solidFill>
                  <a:srgbClr val="3595B7"/>
                </a:solidFill>
                <a:latin typeface="Arial Narrow" panose="020B0606020202030204" pitchFamily="34" charset="0"/>
              </a:defRPr>
            </a:lvl4pPr>
            <a:lvl5pPr marL="889000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 i="1">
                <a:solidFill>
                  <a:srgbClr val="3595B7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>
                <a:solidFill>
                  <a:srgbClr val="00B0F0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GEO-DARMA goal: </a:t>
            </a:r>
          </a:p>
          <a:p>
            <a:r>
              <a:rPr lang="en-US" b="0" kern="0" dirty="0" smtClean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 </a:t>
            </a:r>
            <a:r>
              <a:rPr lang="en-US" sz="2400" b="0" kern="0" dirty="0" smtClean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Demonstrate that </a:t>
            </a:r>
            <a:r>
              <a:rPr lang="en-US" sz="2400" kern="0" dirty="0" smtClean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combined use of all sources of </a:t>
            </a:r>
            <a:r>
              <a:rPr lang="en-GB" sz="2400" kern="0" dirty="0" smtClean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EO data improves the response to most critical DRR-related issues</a:t>
            </a:r>
            <a:r>
              <a:rPr lang="en-GB" sz="2400" b="0" kern="0" dirty="0" smtClean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, in all phases.</a:t>
            </a:r>
            <a:r>
              <a:rPr lang="en-US" b="0" kern="0" dirty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 </a:t>
            </a:r>
            <a:endParaRPr lang="en-US" b="0" kern="0" dirty="0" smtClean="0">
              <a:solidFill>
                <a:schemeClr val="tx1"/>
              </a:solidFill>
              <a:latin typeface="Arial" pitchFamily="34" charset="0"/>
              <a:ea typeface="Arial Bold"/>
              <a:cs typeface="Arial" pitchFamily="34" charset="0"/>
              <a:sym typeface="Arial Bold"/>
            </a:endParaRPr>
          </a:p>
          <a:p>
            <a:pPr marL="187325" lvl="1" indent="0">
              <a:buNone/>
            </a:pPr>
            <a:r>
              <a:rPr lang="en-US" b="0" i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-  several </a:t>
            </a:r>
            <a:r>
              <a:rPr lang="en-US" b="0" i="1" kern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national / local pilot projects, </a:t>
            </a:r>
            <a:endParaRPr lang="en-GB" b="0" i="1" kern="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Arial Bold"/>
              <a:cs typeface="Arial" pitchFamily="34" charset="0"/>
              <a:sym typeface="Arial Bold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51520" y="2001416"/>
            <a:ext cx="8712968" cy="180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5FAA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61950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3595B7"/>
                </a:solidFill>
                <a:latin typeface="Arial Narrow" panose="020B0606020202030204" pitchFamily="34" charset="0"/>
              </a:defRPr>
            </a:lvl2pPr>
            <a:lvl3pPr marL="542925" indent="-158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 i="1">
                <a:solidFill>
                  <a:srgbClr val="3595B7"/>
                </a:solidFill>
                <a:latin typeface="Arial Narrow" panose="020B0606020202030204" pitchFamily="34" charset="0"/>
              </a:defRPr>
            </a:lvl3pPr>
            <a:lvl4pPr marL="70802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 i="1">
                <a:solidFill>
                  <a:srgbClr val="3595B7"/>
                </a:solidFill>
                <a:latin typeface="Arial Narrow" panose="020B0606020202030204" pitchFamily="34" charset="0"/>
              </a:defRPr>
            </a:lvl4pPr>
            <a:lvl5pPr marL="889000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 i="1">
                <a:solidFill>
                  <a:srgbClr val="3595B7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000" b="0" kern="0" dirty="0" smtClean="0">
              <a:solidFill>
                <a:schemeClr val="tx1"/>
              </a:solidFill>
              <a:latin typeface="Arial" pitchFamily="34" charset="0"/>
              <a:ea typeface="Arial Bold"/>
              <a:cs typeface="Arial" pitchFamily="34" charset="0"/>
              <a:sym typeface="Arial Bold"/>
            </a:endParaRPr>
          </a:p>
          <a:p>
            <a:r>
              <a:rPr lang="en-US" kern="0" dirty="0" smtClean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 </a:t>
            </a:r>
            <a:r>
              <a:rPr lang="en-US" sz="2400" kern="0" dirty="0" smtClean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Huge volume of free of charge </a:t>
            </a:r>
            <a:r>
              <a:rPr lang="en-GB" sz="2400" kern="0" dirty="0" smtClean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EO </a:t>
            </a:r>
            <a:r>
              <a:rPr lang="en-US" sz="2400" kern="0" dirty="0" smtClean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data </a:t>
            </a:r>
            <a:endParaRPr lang="en-US" sz="1200" b="0" kern="0" dirty="0" smtClean="0">
              <a:solidFill>
                <a:schemeClr val="tx1"/>
              </a:solidFill>
              <a:latin typeface="Arial" pitchFamily="34" charset="0"/>
              <a:ea typeface="Arial Bold"/>
              <a:cs typeface="Arial" pitchFamily="34" charset="0"/>
              <a:sym typeface="Arial Bold"/>
            </a:endParaRPr>
          </a:p>
          <a:p>
            <a:pPr marL="373062" lvl="2" indent="0">
              <a:buFontTx/>
              <a:buNone/>
            </a:pPr>
            <a:r>
              <a:rPr lang="en-US" sz="1800" b="0" kern="0" dirty="0" smtClean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 </a:t>
            </a:r>
            <a:r>
              <a:rPr lang="en-US" sz="2400" b="0" kern="0" dirty="0" smtClean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e.g. 10 TB/day from European Sentinel-1 and 2 </a:t>
            </a:r>
          </a:p>
          <a:p>
            <a:pPr marL="373062" lvl="2" indent="0">
              <a:buFontTx/>
              <a:buNone/>
            </a:pPr>
            <a:r>
              <a:rPr lang="en-US" sz="2400" b="0" kern="0" dirty="0" smtClean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(</a:t>
            </a:r>
            <a:r>
              <a:rPr lang="en-US" sz="2400" b="0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optical and radar images</a:t>
            </a:r>
            <a:r>
              <a:rPr lang="en-US" sz="2400" b="0" kern="0" dirty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;</a:t>
            </a:r>
            <a:r>
              <a:rPr lang="en-US" sz="2400" b="0" kern="0" dirty="0" smtClean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 </a:t>
            </a:r>
          </a:p>
          <a:p>
            <a:pPr marL="373062" lvl="2" indent="0">
              <a:buFontTx/>
              <a:buNone/>
            </a:pPr>
            <a:r>
              <a:rPr lang="en-US" sz="2400" b="0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more than Facebook </a:t>
            </a:r>
            <a:r>
              <a:rPr lang="en-GB" sz="2400" b="0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!!!!</a:t>
            </a:r>
            <a:r>
              <a:rPr lang="en-US" sz="2400" b="0" kern="0" dirty="0" smtClean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).</a:t>
            </a:r>
          </a:p>
          <a:p>
            <a:pPr marL="192087" lvl="1" indent="0">
              <a:buFontTx/>
              <a:buNone/>
            </a:pPr>
            <a:endParaRPr lang="en-US" b="0" kern="0" dirty="0">
              <a:solidFill>
                <a:schemeClr val="tx1"/>
              </a:solidFill>
              <a:latin typeface="Arial" pitchFamily="34" charset="0"/>
              <a:ea typeface="Arial Bold"/>
              <a:cs typeface="Arial" pitchFamily="34" charset="0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17439010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57200" y="1667801"/>
            <a:ext cx="8153400" cy="458919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19960469">
            <a:off x="1066800" y="3429000"/>
            <a:ext cx="2133600" cy="2590800"/>
          </a:xfrm>
          <a:prstGeom prst="ellipse">
            <a:avLst/>
          </a:prstGeom>
          <a:solidFill>
            <a:srgbClr val="95B3D7">
              <a:alpha val="41961"/>
            </a:srgbClr>
          </a:solidFill>
          <a:ln w="25400" cap="flat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7" name="Oval 6"/>
          <p:cNvSpPr/>
          <p:nvPr/>
        </p:nvSpPr>
        <p:spPr>
          <a:xfrm>
            <a:off x="3371208" y="3302750"/>
            <a:ext cx="2038992" cy="2183650"/>
          </a:xfrm>
          <a:prstGeom prst="ellipse">
            <a:avLst/>
          </a:prstGeom>
          <a:solidFill>
            <a:srgbClr val="95B3D7">
              <a:alpha val="41961"/>
            </a:srgbClr>
          </a:solidFill>
          <a:ln w="25400" cap="flat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8" name="Oval 7"/>
          <p:cNvSpPr/>
          <p:nvPr/>
        </p:nvSpPr>
        <p:spPr>
          <a:xfrm>
            <a:off x="5715000" y="2743200"/>
            <a:ext cx="2475214" cy="2183650"/>
          </a:xfrm>
          <a:prstGeom prst="ellipse">
            <a:avLst/>
          </a:prstGeom>
          <a:solidFill>
            <a:srgbClr val="95B3D7">
              <a:alpha val="41961"/>
            </a:srgbClr>
          </a:solidFill>
          <a:ln w="25400" cap="flat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24000"/>
            <a:ext cx="1466208" cy="1623560"/>
          </a:xfrm>
        </p:spPr>
      </p:pic>
      <p:sp>
        <p:nvSpPr>
          <p:cNvPr id="9" name="TextBox 8"/>
          <p:cNvSpPr txBox="1"/>
          <p:nvPr/>
        </p:nvSpPr>
        <p:spPr>
          <a:xfrm>
            <a:off x="2438400" y="3214415"/>
            <a:ext cx="149015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Billy The Kid</a:t>
            </a: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1" name="Curved Down Arrow 10"/>
          <p:cNvSpPr/>
          <p:nvPr/>
        </p:nvSpPr>
        <p:spPr>
          <a:xfrm rot="19763412" flipH="1">
            <a:off x="1017122" y="2316225"/>
            <a:ext cx="1453256" cy="501872"/>
          </a:xfrm>
          <a:prstGeom prst="curvedDownArrow">
            <a:avLst/>
          </a:prstGeom>
          <a:solidFill>
            <a:srgbClr val="FF0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1141715" y="3048000"/>
            <a:ext cx="381000" cy="357640"/>
          </a:xfrm>
          <a:prstGeom prst="mathMultiply">
            <a:avLst/>
          </a:prstGeom>
          <a:solidFill>
            <a:srgbClr val="FF0000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845965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0"/>
          </p:nvPr>
        </p:nvSpPr>
        <p:spPr>
          <a:xfrm>
            <a:off x="304800" y="1295400"/>
            <a:ext cx="8382000" cy="1981200"/>
          </a:xfrm>
        </p:spPr>
        <p:txBody>
          <a:bodyPr/>
          <a:lstStyle/>
          <a:p>
            <a:pPr marL="0" indent="0">
              <a:buNone/>
            </a:pPr>
            <a:r>
              <a:rPr lang="en-CA" i="1" dirty="0" smtClean="0"/>
              <a:t>.</a:t>
            </a:r>
          </a:p>
          <a:p>
            <a:pPr marL="0" indent="0">
              <a:buNone/>
            </a:pPr>
            <a:endParaRPr lang="en-CA" i="1" dirty="0"/>
          </a:p>
          <a:p>
            <a:pPr marL="0" indent="0">
              <a:buNone/>
            </a:pPr>
            <a:endParaRPr lang="en-CA" i="1" dirty="0" smtClean="0"/>
          </a:p>
          <a:p>
            <a:pPr marL="0" indent="0">
              <a:buNone/>
            </a:pPr>
            <a:endParaRPr lang="en-CA" i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</p:spPr>
        <p:txBody>
          <a:bodyPr/>
          <a:lstStyle/>
          <a:p>
            <a:pPr lvl="0"/>
            <a:fld id="{86CB4B4D-7CA3-9044-876B-883B54F8677D}" type="slidenum">
              <a:rPr lang="uk-UA" smtClean="0"/>
              <a:t>4</a:t>
            </a:fld>
            <a:endParaRPr lang="uk-UA"/>
          </a:p>
        </p:txBody>
      </p:sp>
      <p:pic>
        <p:nvPicPr>
          <p:cNvPr id="7" name="Picture 6" descr="800px-UN_regional_groups[1]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6275"/>
            <a:ext cx="9144000" cy="4648200"/>
          </a:xfrm>
          <a:prstGeom prst="rect">
            <a:avLst/>
          </a:prstGeom>
        </p:spPr>
      </p:pic>
      <p:pic>
        <p:nvPicPr>
          <p:cNvPr id="8" name="Picture 7" descr="Screen Shot 2016-03-22 at 13.44.22[1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3000"/>
            <a:ext cx="3124199" cy="126990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060576" y="2840959"/>
            <a:ext cx="2431606" cy="2900031"/>
          </a:xfrm>
          <a:prstGeom prst="ellipse">
            <a:avLst/>
          </a:prstGeom>
          <a:noFill/>
          <a:ln w="38100" cap="flat">
            <a:solidFill>
              <a:srgbClr val="EA4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3792943" y="2917673"/>
            <a:ext cx="1805094" cy="2346463"/>
          </a:xfrm>
          <a:prstGeom prst="ellipse">
            <a:avLst/>
          </a:prstGeom>
          <a:noFill/>
          <a:ln w="38100" cap="flat">
            <a:solidFill>
              <a:srgbClr val="0000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48404" y="1929070"/>
            <a:ext cx="1737736" cy="2466067"/>
          </a:xfrm>
          <a:prstGeom prst="ellipse">
            <a:avLst/>
          </a:prstGeom>
          <a:noFill/>
          <a:ln w="38100" cap="flat">
            <a:solidFill>
              <a:srgbClr val="168015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8482" y="1922070"/>
            <a:ext cx="1981527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spc="0" normalizeH="0" baseline="0" dirty="0" smtClean="0">
              <a:ln>
                <a:noFill/>
              </a:ln>
              <a:solidFill>
                <a:srgbClr val="7F4D00"/>
              </a:solidFill>
              <a:effectLst/>
              <a:uFillTx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ASEAN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uFillTx/>
              </a:rPr>
              <a:t>ADPC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ADRC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SDMC (SAARC)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uFillTx/>
              </a:rPr>
              <a:t>UNESCAP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APEC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7037" y="3276600"/>
            <a:ext cx="1676400" cy="2031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="1" i="1" dirty="0" smtClean="0"/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>
                <a:solidFill>
                  <a:srgbClr val="800000"/>
                </a:solidFill>
              </a:rPr>
              <a:t>CDEMA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CEPRELAC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INDM (OAS)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CAPRADE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ECLAC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4181" y="2955088"/>
            <a:ext cx="1676400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>
                <a:solidFill>
                  <a:schemeClr val="tx1"/>
                </a:solidFill>
              </a:rPr>
              <a:t>SADC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>
                <a:solidFill>
                  <a:srgbClr val="800000"/>
                </a:solidFill>
              </a:rPr>
              <a:t>ECOWAS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IGAD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>
                <a:solidFill>
                  <a:srgbClr val="800000"/>
                </a:solidFill>
              </a:rPr>
              <a:t>RCMRD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AUC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spc="0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6168216"/>
            <a:ext cx="89154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i="1" dirty="0"/>
              <a:t>R</a:t>
            </a:r>
            <a:r>
              <a:rPr kumimoji="0" lang="en-US" sz="16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egional</a:t>
            </a:r>
            <a:r>
              <a:rPr kumimoji="0" lang="en-US" sz="1600" b="1" i="1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r>
              <a:rPr lang="en-US" sz="1600" b="1" i="1" dirty="0" err="1"/>
              <a:t>p</a:t>
            </a:r>
            <a:r>
              <a:rPr kumimoji="0" lang="en-US" sz="1600" b="1" i="1" u="none" strike="noStrike" cap="none" spc="0" normalizeH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rogrammes</a:t>
            </a:r>
            <a:r>
              <a:rPr kumimoji="0" lang="en-US" sz="1600" b="1" i="1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of global partners (e.g. World Bank, </a:t>
            </a:r>
            <a:r>
              <a:rPr kumimoji="0" lang="en-US" sz="16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GFDRR, UNDP, UNEP, UNESCO, UNISDR)</a:t>
            </a:r>
            <a:r>
              <a:rPr kumimoji="0" lang="en-US" sz="1600" b="1" i="1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to be considered</a:t>
            </a:r>
            <a:r>
              <a:rPr kumimoji="0" lang="en-US" sz="16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across all regions</a:t>
            </a:r>
            <a:r>
              <a:rPr lang="en-US" sz="1600" b="1" i="1" dirty="0"/>
              <a:t>)</a:t>
            </a:r>
            <a:endParaRPr kumimoji="0" lang="en-US" sz="1600" b="1" i="1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6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904999" y="304800"/>
            <a:ext cx="6589047" cy="5334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GEO-DARMA Partnership Approach</a:t>
            </a:r>
            <a:endParaRPr lang="en-US" sz="28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510" y="2599343"/>
            <a:ext cx="168251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D70FC9"/>
                </a:solidFill>
                <a:effectLst/>
                <a:uFillTx/>
              </a:rPr>
              <a:t>Latin America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D70FC9"/>
                </a:solidFill>
                <a:effectLst/>
                <a:uFillTx/>
              </a:rPr>
              <a:t>Caribbean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D70FC9"/>
              </a:solidFill>
              <a:effectLst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60490" y="2460192"/>
            <a:ext cx="74661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</a:rPr>
              <a:t>Africa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66780" y="2090862"/>
            <a:ext cx="140102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</a:rPr>
              <a:t>Asia-Pacific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13462" y="4578963"/>
            <a:ext cx="3830538" cy="1754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Legend:</a:t>
            </a:r>
          </a:p>
          <a:p>
            <a:pPr algn="ctr" rtl="0" latinLnBrk="1" hangingPunct="0"/>
            <a:r>
              <a:rPr lang="en-US" b="1" i="1" dirty="0" smtClean="0"/>
              <a:t>Blue (e.g. ASEAN) is prospective Regional Institution partner</a:t>
            </a:r>
            <a:endParaRPr lang="en-US" b="1" i="1" dirty="0"/>
          </a:p>
          <a:p>
            <a:pPr algn="ctr" rtl="0" latinLnBrk="1" hangingPunct="0"/>
            <a:r>
              <a:rPr lang="en-US" b="1" i="1" dirty="0">
                <a:solidFill>
                  <a:srgbClr val="800000"/>
                </a:solidFill>
              </a:rPr>
              <a:t>R</a:t>
            </a:r>
            <a:r>
              <a:rPr lang="en-US" b="1" i="1" dirty="0" smtClean="0">
                <a:solidFill>
                  <a:srgbClr val="800000"/>
                </a:solidFill>
              </a:rPr>
              <a:t>ed (e.g. UNESCAP) is identified Regional Institution partner </a:t>
            </a:r>
            <a:endParaRPr lang="en-US" b="1" i="1" dirty="0">
              <a:solidFill>
                <a:srgbClr val="800000"/>
              </a:solidFill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740043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4to14window.com/wp-content/uploads/2013/06/regions-1024x5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" y="1825532"/>
            <a:ext cx="8778240" cy="435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259632" y="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GEO-DARMA Approach</a:t>
            </a:r>
            <a:endParaRPr lang="en-GB" b="0" dirty="0">
              <a:solidFill>
                <a:srgbClr val="FFFFFF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339788" y="3544820"/>
            <a:ext cx="5741894" cy="2778256"/>
            <a:chOff x="2339788" y="3402106"/>
            <a:chExt cx="5741894" cy="2778256"/>
          </a:xfrm>
        </p:grpSpPr>
        <p:sp>
          <p:nvSpPr>
            <p:cNvPr id="2" name="Oval 1"/>
            <p:cNvSpPr/>
            <p:nvPr/>
          </p:nvSpPr>
          <p:spPr bwMode="auto">
            <a:xfrm>
              <a:off x="5674659" y="3402106"/>
              <a:ext cx="2407023" cy="1532965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4489437" y="4693024"/>
              <a:ext cx="1059986" cy="952499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339788" y="4168588"/>
              <a:ext cx="1488232" cy="2011774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4141694" y="4002947"/>
              <a:ext cx="746312" cy="761795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pic>
        <p:nvPicPr>
          <p:cNvPr id="1028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16" y="5377795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007" y="4901545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459" y="4296540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667" y="4984394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043" y="3467492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40" y="3730942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491" y="4418797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58195" y="5657671"/>
            <a:ext cx="3300687" cy="120032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For each region: </a:t>
            </a:r>
          </a:p>
          <a:p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Types of hazards, </a:t>
            </a:r>
          </a:p>
          <a:p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DRR Issues to be solved,</a:t>
            </a:r>
          </a:p>
          <a:p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Initial countries</a:t>
            </a:r>
            <a:endParaRPr lang="en-GB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219" y="4564267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rved Right Arrow 21"/>
          <p:cNvSpPr/>
          <p:nvPr/>
        </p:nvSpPr>
        <p:spPr bwMode="auto">
          <a:xfrm rot="3940438">
            <a:off x="1046671" y="4386707"/>
            <a:ext cx="593809" cy="1859744"/>
          </a:xfrm>
          <a:prstGeom prst="curved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" name="Curved Right Arrow 25"/>
          <p:cNvSpPr/>
          <p:nvPr/>
        </p:nvSpPr>
        <p:spPr bwMode="auto">
          <a:xfrm rot="3064333" flipH="1">
            <a:off x="4307610" y="5240915"/>
            <a:ext cx="335621" cy="1488971"/>
          </a:xfrm>
          <a:prstGeom prst="curvedRightArrow">
            <a:avLst>
              <a:gd name="adj1" fmla="val 25000"/>
              <a:gd name="adj2" fmla="val 50000"/>
              <a:gd name="adj3" fmla="val 13618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7" name="Curved Right Arrow 26"/>
          <p:cNvSpPr/>
          <p:nvPr/>
        </p:nvSpPr>
        <p:spPr bwMode="auto">
          <a:xfrm rot="3566343" flipH="1">
            <a:off x="5138054" y="4881964"/>
            <a:ext cx="670491" cy="2563181"/>
          </a:xfrm>
          <a:prstGeom prst="curvedRightArrow">
            <a:avLst>
              <a:gd name="adj1" fmla="val 25000"/>
              <a:gd name="adj2" fmla="val 50000"/>
              <a:gd name="adj3" fmla="val 13618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547" y="1456202"/>
            <a:ext cx="7211267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Identification</a:t>
            </a:r>
            <a:r>
              <a:rPr kumimoji="0" lang="en-GB" sz="20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 of users needs and DRR priorities per region</a:t>
            </a:r>
            <a:endParaRPr kumimoji="0" lang="en-GB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17597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4to14window.com/wp-content/uploads/2013/06/regions-1024x5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68" y="1825532"/>
            <a:ext cx="8778240" cy="435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259632" y="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GEO-DARMA Approach (2)</a:t>
            </a:r>
          </a:p>
          <a:p>
            <a:pPr algn="ctr"/>
            <a:r>
              <a:rPr lang="en-GB" b="0" dirty="0" smtClean="0">
                <a:solidFill>
                  <a:srgbClr val="FFFFFF"/>
                </a:solidFill>
              </a:rPr>
              <a:t>(project dots only an illustration)</a:t>
            </a:r>
            <a:endParaRPr lang="en-GB" b="0" dirty="0">
              <a:solidFill>
                <a:srgbClr val="FFFFFF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339788" y="3544820"/>
            <a:ext cx="5741894" cy="2778256"/>
            <a:chOff x="2339788" y="3402106"/>
            <a:chExt cx="5741894" cy="2778256"/>
          </a:xfrm>
        </p:grpSpPr>
        <p:sp>
          <p:nvSpPr>
            <p:cNvPr id="2" name="Oval 1"/>
            <p:cNvSpPr/>
            <p:nvPr/>
          </p:nvSpPr>
          <p:spPr bwMode="auto">
            <a:xfrm>
              <a:off x="5674659" y="3402106"/>
              <a:ext cx="2407023" cy="1532965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4489437" y="4693024"/>
              <a:ext cx="1059986" cy="952499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339788" y="4168588"/>
              <a:ext cx="1488232" cy="2011774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4141694" y="4002947"/>
              <a:ext cx="746312" cy="761795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2710748" y="4645289"/>
            <a:ext cx="373156" cy="380898"/>
          </a:xfrm>
          <a:prstGeom prst="ellipse">
            <a:avLst/>
          </a:prstGeom>
          <a:gradFill flip="none" rotWithShape="1">
            <a:gsLst>
              <a:gs pos="0">
                <a:srgbClr val="95B3D7">
                  <a:shade val="30000"/>
                  <a:satMod val="115000"/>
                </a:srgbClr>
              </a:gs>
              <a:gs pos="50000">
                <a:srgbClr val="95B3D7">
                  <a:shade val="67500"/>
                  <a:satMod val="115000"/>
                </a:srgbClr>
              </a:gs>
              <a:gs pos="100000">
                <a:srgbClr val="95B3D7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 bwMode="auto">
          <a:xfrm>
            <a:off x="2901854" y="5178587"/>
            <a:ext cx="373156" cy="380898"/>
          </a:xfrm>
          <a:prstGeom prst="ellipse">
            <a:avLst/>
          </a:prstGeom>
          <a:gradFill flip="none" rotWithShape="1">
            <a:gsLst>
              <a:gs pos="0">
                <a:srgbClr val="95B3D7">
                  <a:shade val="30000"/>
                  <a:satMod val="115000"/>
                </a:srgbClr>
              </a:gs>
              <a:gs pos="50000">
                <a:srgbClr val="95B3D7">
                  <a:shade val="67500"/>
                  <a:satMod val="115000"/>
                </a:srgbClr>
              </a:gs>
              <a:gs pos="100000">
                <a:srgbClr val="95B3D7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 bwMode="auto">
          <a:xfrm>
            <a:off x="2901854" y="5799464"/>
            <a:ext cx="373156" cy="380898"/>
          </a:xfrm>
          <a:prstGeom prst="ellipse">
            <a:avLst/>
          </a:prstGeom>
          <a:gradFill flip="none" rotWithShape="1">
            <a:gsLst>
              <a:gs pos="0">
                <a:srgbClr val="95B3D7">
                  <a:shade val="30000"/>
                  <a:satMod val="115000"/>
                </a:srgbClr>
              </a:gs>
              <a:gs pos="50000">
                <a:srgbClr val="95B3D7">
                  <a:shade val="67500"/>
                  <a:satMod val="115000"/>
                </a:srgbClr>
              </a:gs>
              <a:gs pos="100000">
                <a:srgbClr val="95B3D7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 bwMode="auto">
          <a:xfrm>
            <a:off x="4148823" y="4153823"/>
            <a:ext cx="373156" cy="380898"/>
          </a:xfrm>
          <a:prstGeom prst="ellipse">
            <a:avLst/>
          </a:prstGeom>
          <a:gradFill flip="none" rotWithShape="1">
            <a:gsLst>
              <a:gs pos="0">
                <a:srgbClr val="95B3D7">
                  <a:shade val="30000"/>
                  <a:satMod val="115000"/>
                </a:srgbClr>
              </a:gs>
              <a:gs pos="50000">
                <a:srgbClr val="95B3D7">
                  <a:shade val="67500"/>
                  <a:satMod val="115000"/>
                </a:srgbClr>
              </a:gs>
              <a:gs pos="100000">
                <a:srgbClr val="95B3D7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 bwMode="auto">
          <a:xfrm>
            <a:off x="4636594" y="4988138"/>
            <a:ext cx="373156" cy="380898"/>
          </a:xfrm>
          <a:prstGeom prst="ellipse">
            <a:avLst/>
          </a:prstGeom>
          <a:gradFill flip="none" rotWithShape="1">
            <a:gsLst>
              <a:gs pos="0">
                <a:srgbClr val="95B3D7">
                  <a:shade val="30000"/>
                  <a:satMod val="115000"/>
                </a:srgbClr>
              </a:gs>
              <a:gs pos="50000">
                <a:srgbClr val="95B3D7">
                  <a:shade val="67500"/>
                  <a:satMod val="115000"/>
                </a:srgbClr>
              </a:gs>
              <a:gs pos="100000">
                <a:srgbClr val="95B3D7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5035209" y="4797689"/>
            <a:ext cx="373156" cy="380898"/>
          </a:xfrm>
          <a:prstGeom prst="ellipse">
            <a:avLst/>
          </a:prstGeom>
          <a:gradFill flip="none" rotWithShape="1">
            <a:gsLst>
              <a:gs pos="0">
                <a:srgbClr val="95B3D7">
                  <a:shade val="30000"/>
                  <a:satMod val="115000"/>
                </a:srgbClr>
              </a:gs>
              <a:gs pos="50000">
                <a:srgbClr val="95B3D7">
                  <a:shade val="67500"/>
                  <a:satMod val="115000"/>
                </a:srgbClr>
              </a:gs>
              <a:gs pos="100000">
                <a:srgbClr val="95B3D7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 bwMode="auto">
          <a:xfrm>
            <a:off x="6007880" y="3812498"/>
            <a:ext cx="373156" cy="380898"/>
          </a:xfrm>
          <a:prstGeom prst="ellipse">
            <a:avLst/>
          </a:prstGeom>
          <a:gradFill flip="none" rotWithShape="1">
            <a:gsLst>
              <a:gs pos="0">
                <a:srgbClr val="95B3D7">
                  <a:shade val="30000"/>
                  <a:satMod val="115000"/>
                </a:srgbClr>
              </a:gs>
              <a:gs pos="50000">
                <a:srgbClr val="95B3D7">
                  <a:shade val="67500"/>
                  <a:satMod val="115000"/>
                </a:srgbClr>
              </a:gs>
              <a:gs pos="100000">
                <a:srgbClr val="95B3D7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 bwMode="auto">
          <a:xfrm>
            <a:off x="6691592" y="3955212"/>
            <a:ext cx="373156" cy="380898"/>
          </a:xfrm>
          <a:prstGeom prst="ellipse">
            <a:avLst/>
          </a:prstGeom>
          <a:gradFill flip="none" rotWithShape="1">
            <a:gsLst>
              <a:gs pos="0">
                <a:srgbClr val="95B3D7">
                  <a:shade val="30000"/>
                  <a:satMod val="115000"/>
                </a:srgbClr>
              </a:gs>
              <a:gs pos="50000">
                <a:srgbClr val="95B3D7">
                  <a:shade val="67500"/>
                  <a:satMod val="115000"/>
                </a:srgbClr>
              </a:gs>
              <a:gs pos="100000">
                <a:srgbClr val="95B3D7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 bwMode="auto">
          <a:xfrm>
            <a:off x="6657414" y="4797689"/>
            <a:ext cx="373156" cy="380898"/>
          </a:xfrm>
          <a:prstGeom prst="ellipse">
            <a:avLst/>
          </a:prstGeom>
          <a:gradFill flip="none" rotWithShape="1">
            <a:gsLst>
              <a:gs pos="0">
                <a:srgbClr val="95B3D7">
                  <a:shade val="30000"/>
                  <a:satMod val="115000"/>
                </a:srgbClr>
              </a:gs>
              <a:gs pos="50000">
                <a:srgbClr val="95B3D7">
                  <a:shade val="67500"/>
                  <a:satMod val="115000"/>
                </a:srgbClr>
              </a:gs>
              <a:gs pos="100000">
                <a:srgbClr val="95B3D7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 bwMode="auto">
          <a:xfrm>
            <a:off x="6194458" y="4336110"/>
            <a:ext cx="373156" cy="380898"/>
          </a:xfrm>
          <a:prstGeom prst="ellipse">
            <a:avLst/>
          </a:prstGeom>
          <a:gradFill flip="none" rotWithShape="1">
            <a:gsLst>
              <a:gs pos="0">
                <a:srgbClr val="95B3D7">
                  <a:shade val="30000"/>
                  <a:satMod val="115000"/>
                </a:srgbClr>
              </a:gs>
              <a:gs pos="50000">
                <a:srgbClr val="95B3D7">
                  <a:shade val="67500"/>
                  <a:satMod val="115000"/>
                </a:srgbClr>
              </a:gs>
              <a:gs pos="100000">
                <a:srgbClr val="95B3D7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6" name="Oval 35"/>
          <p:cNvSpPr>
            <a:spLocks noChangeAspect="1"/>
          </p:cNvSpPr>
          <p:nvPr/>
        </p:nvSpPr>
        <p:spPr bwMode="auto">
          <a:xfrm>
            <a:off x="4636594" y="4404216"/>
            <a:ext cx="373156" cy="380898"/>
          </a:xfrm>
          <a:prstGeom prst="ellipse">
            <a:avLst/>
          </a:prstGeom>
          <a:gradFill flip="none" rotWithShape="1">
            <a:gsLst>
              <a:gs pos="0">
                <a:srgbClr val="95B3D7">
                  <a:shade val="30000"/>
                  <a:satMod val="115000"/>
                </a:srgbClr>
              </a:gs>
              <a:gs pos="50000">
                <a:srgbClr val="95B3D7">
                  <a:shade val="67500"/>
                  <a:satMod val="115000"/>
                </a:srgbClr>
              </a:gs>
              <a:gs pos="100000">
                <a:srgbClr val="95B3D7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 bwMode="auto">
          <a:xfrm>
            <a:off x="3259321" y="4680632"/>
            <a:ext cx="373156" cy="380898"/>
          </a:xfrm>
          <a:prstGeom prst="ellipse">
            <a:avLst/>
          </a:prstGeom>
          <a:gradFill flip="none" rotWithShape="1">
            <a:gsLst>
              <a:gs pos="0">
                <a:srgbClr val="95B3D7">
                  <a:shade val="30000"/>
                  <a:satMod val="115000"/>
                </a:srgbClr>
              </a:gs>
              <a:gs pos="50000">
                <a:srgbClr val="95B3D7">
                  <a:shade val="67500"/>
                  <a:satMod val="115000"/>
                </a:srgbClr>
              </a:gs>
              <a:gs pos="100000">
                <a:srgbClr val="95B3D7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 bwMode="auto">
          <a:xfrm>
            <a:off x="6489325" y="3544820"/>
            <a:ext cx="373156" cy="380898"/>
          </a:xfrm>
          <a:prstGeom prst="ellipse">
            <a:avLst/>
          </a:prstGeom>
          <a:gradFill flip="none" rotWithShape="1">
            <a:gsLst>
              <a:gs pos="0">
                <a:srgbClr val="95B3D7">
                  <a:shade val="30000"/>
                  <a:satMod val="115000"/>
                </a:srgbClr>
              </a:gs>
              <a:gs pos="50000">
                <a:srgbClr val="95B3D7">
                  <a:shade val="67500"/>
                  <a:satMod val="115000"/>
                </a:srgbClr>
              </a:gs>
              <a:gs pos="100000">
                <a:srgbClr val="95B3D7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7128061" y="3759559"/>
            <a:ext cx="373156" cy="380898"/>
          </a:xfrm>
          <a:prstGeom prst="ellipse">
            <a:avLst/>
          </a:prstGeom>
          <a:gradFill flip="none" rotWithShape="1">
            <a:gsLst>
              <a:gs pos="0">
                <a:srgbClr val="95B3D7">
                  <a:shade val="30000"/>
                  <a:satMod val="115000"/>
                </a:srgbClr>
              </a:gs>
              <a:gs pos="50000">
                <a:srgbClr val="95B3D7">
                  <a:shade val="67500"/>
                  <a:satMod val="115000"/>
                </a:srgbClr>
              </a:gs>
              <a:gs pos="100000">
                <a:srgbClr val="95B3D7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 bwMode="auto">
          <a:xfrm>
            <a:off x="5960815" y="4153823"/>
            <a:ext cx="373156" cy="380898"/>
          </a:xfrm>
          <a:prstGeom prst="ellipse">
            <a:avLst/>
          </a:prstGeom>
          <a:gradFill flip="none" rotWithShape="1">
            <a:gsLst>
              <a:gs pos="0">
                <a:srgbClr val="95B3D7">
                  <a:shade val="30000"/>
                  <a:satMod val="115000"/>
                </a:srgbClr>
              </a:gs>
              <a:gs pos="50000">
                <a:srgbClr val="95B3D7">
                  <a:shade val="67500"/>
                  <a:satMod val="115000"/>
                </a:srgbClr>
              </a:gs>
              <a:gs pos="100000">
                <a:srgbClr val="95B3D7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 bwMode="auto">
          <a:xfrm>
            <a:off x="4360053" y="4543170"/>
            <a:ext cx="373156" cy="380898"/>
          </a:xfrm>
          <a:prstGeom prst="ellipse">
            <a:avLst/>
          </a:prstGeom>
          <a:gradFill flip="none" rotWithShape="1">
            <a:gsLst>
              <a:gs pos="0">
                <a:srgbClr val="95B3D7">
                  <a:shade val="30000"/>
                  <a:satMod val="115000"/>
                </a:srgbClr>
              </a:gs>
              <a:gs pos="50000">
                <a:srgbClr val="95B3D7">
                  <a:shade val="67500"/>
                  <a:satMod val="115000"/>
                </a:srgbClr>
              </a:gs>
              <a:gs pos="100000">
                <a:srgbClr val="95B3D7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 bwMode="auto">
          <a:xfrm>
            <a:off x="5084424" y="4490183"/>
            <a:ext cx="373156" cy="380898"/>
          </a:xfrm>
          <a:prstGeom prst="ellipse">
            <a:avLst/>
          </a:prstGeom>
          <a:gradFill flip="none" rotWithShape="1">
            <a:gsLst>
              <a:gs pos="0">
                <a:srgbClr val="95B3D7">
                  <a:shade val="30000"/>
                  <a:satMod val="115000"/>
                </a:srgbClr>
              </a:gs>
              <a:gs pos="50000">
                <a:srgbClr val="95B3D7">
                  <a:shade val="67500"/>
                  <a:satMod val="115000"/>
                </a:srgbClr>
              </a:gs>
              <a:gs pos="100000">
                <a:srgbClr val="95B3D7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456202"/>
            <a:ext cx="861068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Prototype projects</a:t>
            </a:r>
            <a:r>
              <a:rPr kumimoji="0" lang="en-GB" sz="20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 – progressive extension to neighbouring countries</a:t>
            </a:r>
            <a:endParaRPr kumimoji="0" lang="en-GB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182532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43000"/>
            <a:ext cx="8153400" cy="5029200"/>
          </a:xfrm>
        </p:spPr>
        <p:txBody>
          <a:bodyPr/>
          <a:lstStyle/>
          <a:p>
            <a:r>
              <a:rPr lang="en-US" b="1" dirty="0" smtClean="0"/>
              <a:t>KO Workshop </a:t>
            </a:r>
            <a:r>
              <a:rPr lang="en-US" dirty="0" smtClean="0"/>
              <a:t>(@ASI, March 14, 2017).</a:t>
            </a:r>
          </a:p>
          <a:p>
            <a:endParaRPr lang="en-US" sz="1000" dirty="0"/>
          </a:p>
          <a:p>
            <a:r>
              <a:rPr lang="en-US" b="1" dirty="0" smtClean="0"/>
              <a:t>Regional missions to </a:t>
            </a:r>
            <a:r>
              <a:rPr lang="en-US" b="1" dirty="0" smtClean="0">
                <a:hlinkClick r:id="rId2" action="ppaction://hlinksldjump"/>
              </a:rPr>
              <a:t>Southeast Asia</a:t>
            </a:r>
            <a:r>
              <a:rPr lang="en-US" b="1" dirty="0" smtClean="0"/>
              <a:t> </a:t>
            </a:r>
            <a:r>
              <a:rPr lang="en-US" dirty="0"/>
              <a:t>(May 2017) </a:t>
            </a:r>
            <a:r>
              <a:rPr lang="en-US" b="1" dirty="0" smtClean="0"/>
              <a:t>and Latin </a:t>
            </a:r>
            <a:r>
              <a:rPr lang="en-US" b="1" dirty="0"/>
              <a:t>America/Caribbean </a:t>
            </a:r>
            <a:r>
              <a:rPr lang="en-US" dirty="0"/>
              <a:t>(September 2017) </a:t>
            </a:r>
          </a:p>
          <a:p>
            <a:endParaRPr lang="en-US" sz="1000" dirty="0" smtClean="0"/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Steering Committee </a:t>
            </a:r>
            <a:r>
              <a:rPr lang="en-US" b="1" dirty="0"/>
              <a:t>meeting and Concept workshop </a:t>
            </a:r>
            <a:r>
              <a:rPr lang="en-US" i="1" dirty="0" smtClean="0"/>
              <a:t>(2017 UN Global Platform for DRR, Cancun, 25 May 2017)</a:t>
            </a:r>
            <a:r>
              <a:rPr lang="en-US" dirty="0" smtClean="0"/>
              <a:t> </a:t>
            </a:r>
          </a:p>
          <a:p>
            <a:pPr lvl="1"/>
            <a:r>
              <a:rPr lang="en-GB" dirty="0"/>
              <a:t>Introduced </a:t>
            </a:r>
            <a:r>
              <a:rPr lang="en-GB" dirty="0">
                <a:hlinkClick r:id="rId3" action="ppaction://hlinksldjump"/>
              </a:rPr>
              <a:t>Steering Committee </a:t>
            </a:r>
            <a:r>
              <a:rPr lang="en-GB" dirty="0" smtClean="0">
                <a:hlinkClick r:id="rId3" action="ppaction://hlinksldjump"/>
              </a:rPr>
              <a:t>(SC) </a:t>
            </a:r>
            <a:r>
              <a:rPr lang="en-GB" dirty="0" smtClean="0"/>
              <a:t>Members </a:t>
            </a:r>
            <a:r>
              <a:rPr lang="en-GB" dirty="0"/>
              <a:t>to GEO-DARMA Concept and forge collective approach on way forward</a:t>
            </a:r>
          </a:p>
          <a:p>
            <a:pPr lvl="1"/>
            <a:r>
              <a:rPr lang="en-GB" dirty="0"/>
              <a:t>Reviewed role and schedule for SC</a:t>
            </a:r>
          </a:p>
          <a:p>
            <a:pPr lvl="1"/>
            <a:r>
              <a:rPr lang="en-GB" dirty="0"/>
              <a:t>Reviewed high-level GEO-DARMA approach and refined schedule and timeline as function of objectives</a:t>
            </a:r>
          </a:p>
          <a:p>
            <a:pPr lvl="1"/>
            <a:r>
              <a:rPr lang="en-GB" dirty="0"/>
              <a:t>Discussed Sendai Framework priorities and SDGs, and how EO contributes to their indicators</a:t>
            </a:r>
          </a:p>
          <a:p>
            <a:pPr lvl="1"/>
            <a:r>
              <a:rPr lang="en-GB" dirty="0"/>
              <a:t>Initiated discussion on regional </a:t>
            </a:r>
            <a:r>
              <a:rPr lang="en-GB" dirty="0" smtClean="0"/>
              <a:t>priorities</a:t>
            </a:r>
          </a:p>
          <a:p>
            <a:pPr lvl="1"/>
            <a:endParaRPr lang="en-GB" sz="1000" b="1" dirty="0" smtClean="0"/>
          </a:p>
          <a:p>
            <a:r>
              <a:rPr lang="en-GB" b="1" dirty="0" smtClean="0"/>
              <a:t>Presentation </a:t>
            </a:r>
            <a:r>
              <a:rPr lang="en-GB" b="1" dirty="0"/>
              <a:t>to </a:t>
            </a:r>
            <a:r>
              <a:rPr lang="en-GB" b="1" dirty="0" smtClean="0"/>
              <a:t>“Americas </a:t>
            </a:r>
            <a:r>
              <a:rPr lang="en-GB" b="1" dirty="0"/>
              <a:t>Summit for </a:t>
            </a:r>
            <a:r>
              <a:rPr lang="en-GB" b="1" dirty="0" smtClean="0"/>
              <a:t>DRR” </a:t>
            </a:r>
            <a:r>
              <a:rPr lang="en-GB" dirty="0"/>
              <a:t>(September 2017)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Main Activities in 2017</a:t>
            </a:r>
            <a:endParaRPr lang="en-GB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395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43000"/>
            <a:ext cx="8534400" cy="5029200"/>
          </a:xfrm>
        </p:spPr>
        <p:txBody>
          <a:bodyPr/>
          <a:lstStyle/>
          <a:p>
            <a:pPr marL="285750" indent="-285750">
              <a:lnSpc>
                <a:spcPct val="110000"/>
              </a:lnSpc>
              <a:spcAft>
                <a:spcPts val="500"/>
              </a:spcAft>
            </a:pPr>
            <a:r>
              <a:rPr lang="en-US" sz="1600" b="1" dirty="0" err="1"/>
              <a:t>Tiziana</a:t>
            </a:r>
            <a:r>
              <a:rPr lang="en-US" sz="1600" b="1" dirty="0"/>
              <a:t> </a:t>
            </a:r>
            <a:r>
              <a:rPr lang="en-US" sz="1600" b="1" dirty="0" err="1"/>
              <a:t>Bonapace</a:t>
            </a:r>
            <a:r>
              <a:rPr lang="en-US" sz="1600" b="1" dirty="0"/>
              <a:t>, </a:t>
            </a:r>
            <a:r>
              <a:rPr lang="en-US" sz="1600" dirty="0"/>
              <a:t>Director ICT and DRR, UNESCAP</a:t>
            </a:r>
          </a:p>
          <a:p>
            <a:pPr marL="285750" indent="-285750">
              <a:lnSpc>
                <a:spcPct val="110000"/>
              </a:lnSpc>
              <a:spcAft>
                <a:spcPts val="500"/>
              </a:spcAft>
            </a:pPr>
            <a:r>
              <a:rPr lang="en-US" sz="1600" b="1" dirty="0"/>
              <a:t>Francis </a:t>
            </a:r>
            <a:r>
              <a:rPr lang="en-US" sz="1600" b="1" dirty="0" err="1"/>
              <a:t>Ghesquiere</a:t>
            </a:r>
            <a:r>
              <a:rPr lang="en-US" sz="1600" dirty="0"/>
              <a:t>, Head, </a:t>
            </a:r>
            <a:r>
              <a:rPr lang="en-US" sz="1600" dirty="0" smtClean="0"/>
              <a:t>World Bank / Global Facility for DRR (GFDRR)</a:t>
            </a:r>
            <a:r>
              <a:rPr lang="en-US" sz="1600" b="1" dirty="0"/>
              <a:t> </a:t>
            </a:r>
          </a:p>
          <a:p>
            <a:pPr marL="285750" indent="-285750">
              <a:lnSpc>
                <a:spcPct val="110000"/>
              </a:lnSpc>
              <a:spcAft>
                <a:spcPts val="500"/>
              </a:spcAft>
            </a:pPr>
            <a:r>
              <a:rPr lang="en-US" sz="1600" b="1" dirty="0"/>
              <a:t>Ronald Jackson, </a:t>
            </a:r>
            <a:r>
              <a:rPr lang="en-US" sz="1600" dirty="0"/>
              <a:t>Executive Director, Caribbean Disaster and Emergency Management Agency (CDEMA)</a:t>
            </a:r>
          </a:p>
          <a:p>
            <a:pPr marL="285750" indent="-285750">
              <a:lnSpc>
                <a:spcPct val="110000"/>
              </a:lnSpc>
              <a:spcAft>
                <a:spcPts val="500"/>
              </a:spcAft>
            </a:pPr>
            <a:r>
              <a:rPr lang="en-US" sz="1600" b="1" dirty="0"/>
              <a:t>Michael </a:t>
            </a:r>
            <a:r>
              <a:rPr lang="en-US" sz="1600" b="1" dirty="0" err="1"/>
              <a:t>Szoenyi</a:t>
            </a:r>
            <a:r>
              <a:rPr lang="en-US" sz="1600" b="1" dirty="0"/>
              <a:t>, </a:t>
            </a:r>
            <a:r>
              <a:rPr lang="en-US" sz="1600" dirty="0"/>
              <a:t>Group Head of Flood Resilience, Zurich Insurance Group</a:t>
            </a:r>
          </a:p>
          <a:p>
            <a:pPr marL="285750" indent="-285750">
              <a:lnSpc>
                <a:spcPct val="110000"/>
              </a:lnSpc>
              <a:spcAft>
                <a:spcPts val="500"/>
              </a:spcAft>
            </a:pPr>
            <a:r>
              <a:rPr lang="en-US" sz="1600" b="1" dirty="0"/>
              <a:t>Mohammed Ibrahim, </a:t>
            </a:r>
            <a:r>
              <a:rPr lang="en-US" sz="1600" dirty="0"/>
              <a:t>Principal </a:t>
            </a:r>
            <a:r>
              <a:rPr lang="en-US" sz="1600" dirty="0" err="1"/>
              <a:t>Programme</a:t>
            </a:r>
            <a:r>
              <a:rPr lang="en-US" sz="1600" dirty="0"/>
              <a:t> Officer, ECOWAS Commission</a:t>
            </a:r>
            <a:r>
              <a:rPr lang="en-US" sz="1600" b="1" dirty="0"/>
              <a:t>  </a:t>
            </a:r>
          </a:p>
          <a:p>
            <a:pPr marL="285750" indent="-285750">
              <a:lnSpc>
                <a:spcPct val="110000"/>
              </a:lnSpc>
              <a:spcAft>
                <a:spcPts val="500"/>
              </a:spcAft>
            </a:pPr>
            <a:r>
              <a:rPr lang="en-US" sz="1600" b="1" dirty="0"/>
              <a:t>Faisal </a:t>
            </a:r>
            <a:r>
              <a:rPr lang="en-US" sz="1600" b="1" dirty="0" err="1"/>
              <a:t>Djalal</a:t>
            </a:r>
            <a:r>
              <a:rPr lang="en-US" sz="1600" b="1" dirty="0"/>
              <a:t>, Chairperson, </a:t>
            </a:r>
            <a:r>
              <a:rPr lang="en-US" sz="1600" dirty="0"/>
              <a:t>Asia-Pacific Alliance for Disaster Management</a:t>
            </a:r>
            <a:r>
              <a:rPr lang="en-US" sz="1600" b="1" dirty="0"/>
              <a:t> </a:t>
            </a:r>
          </a:p>
          <a:p>
            <a:pPr marL="285750" indent="-285750">
              <a:lnSpc>
                <a:spcPct val="110000"/>
              </a:lnSpc>
              <a:spcAft>
                <a:spcPts val="500"/>
              </a:spcAft>
            </a:pPr>
            <a:r>
              <a:rPr lang="en-US" sz="1600" b="1" dirty="0"/>
              <a:t>Hans </a:t>
            </a:r>
            <a:r>
              <a:rPr lang="en-US" sz="1600" b="1" dirty="0" err="1"/>
              <a:t>Guttman</a:t>
            </a:r>
            <a:r>
              <a:rPr lang="en-US" sz="1600" b="1" dirty="0"/>
              <a:t>, </a:t>
            </a:r>
            <a:r>
              <a:rPr lang="en-US" sz="1600" dirty="0"/>
              <a:t>Executive Director, Asian Disaster Preparedness Center (ADPC)</a:t>
            </a:r>
          </a:p>
          <a:p>
            <a:pPr marL="285750" indent="-285750">
              <a:lnSpc>
                <a:spcPct val="110000"/>
              </a:lnSpc>
              <a:spcAft>
                <a:spcPts val="500"/>
              </a:spcAft>
            </a:pPr>
            <a:r>
              <a:rPr lang="en-US" sz="1600" b="1" dirty="0"/>
              <a:t>John Bosco Kayla </a:t>
            </a:r>
            <a:r>
              <a:rPr lang="en-US" sz="1600" b="1" dirty="0" err="1"/>
              <a:t>Kiema</a:t>
            </a:r>
            <a:r>
              <a:rPr lang="en-US" sz="1600" b="1" dirty="0"/>
              <a:t>, </a:t>
            </a:r>
            <a:r>
              <a:rPr lang="en-US" sz="1600" dirty="0"/>
              <a:t>Director Technical Services, Regional Centre for Mapping of Resources for Development (RCMRD)</a:t>
            </a:r>
          </a:p>
          <a:p>
            <a:pPr marL="285750" indent="-285750">
              <a:lnSpc>
                <a:spcPct val="110000"/>
              </a:lnSpc>
              <a:spcAft>
                <a:spcPts val="500"/>
              </a:spcAft>
            </a:pPr>
            <a:r>
              <a:rPr lang="en-US" sz="1600" b="1" dirty="0"/>
              <a:t>Godfrey </a:t>
            </a:r>
            <a:r>
              <a:rPr lang="en-US" sz="1600" b="1" dirty="0" err="1"/>
              <a:t>Bahigwa</a:t>
            </a:r>
            <a:r>
              <a:rPr lang="en-US" sz="1600" b="1" dirty="0"/>
              <a:t>,</a:t>
            </a:r>
            <a:r>
              <a:rPr lang="en-US" sz="1600" dirty="0"/>
              <a:t> Director, Rural Economy and Agriculture, African Union Commission (Invited)</a:t>
            </a:r>
          </a:p>
          <a:p>
            <a:pPr marL="285750" indent="-285750">
              <a:lnSpc>
                <a:spcPct val="110000"/>
              </a:lnSpc>
              <a:spcAft>
                <a:spcPts val="500"/>
              </a:spcAft>
            </a:pPr>
            <a:r>
              <a:rPr lang="en-US" sz="1600" b="1" dirty="0"/>
              <a:t>Rohan Richards,</a:t>
            </a:r>
            <a:r>
              <a:rPr lang="en-US" sz="1600" dirty="0"/>
              <a:t> Co-chair, UN-GGIM WG-Disasters</a:t>
            </a:r>
          </a:p>
          <a:p>
            <a:pPr marL="285750" indent="-285750">
              <a:lnSpc>
                <a:spcPct val="110000"/>
              </a:lnSpc>
              <a:spcAft>
                <a:spcPts val="500"/>
              </a:spcAft>
            </a:pPr>
            <a:r>
              <a:rPr lang="en-US" sz="1600" b="1" dirty="0"/>
              <a:t>Mayra Valle Torres, </a:t>
            </a:r>
            <a:r>
              <a:rPr lang="en-US" sz="1600" dirty="0"/>
              <a:t>CEPREDENAC, Coordinator, Training and Education (Invited)  </a:t>
            </a:r>
          </a:p>
          <a:p>
            <a:pPr marL="285750" indent="-285750">
              <a:lnSpc>
                <a:spcPct val="110000"/>
              </a:lnSpc>
              <a:spcAft>
                <a:spcPts val="300"/>
              </a:spcAft>
            </a:pPr>
            <a:r>
              <a:rPr lang="en-US" sz="1600" b="1" dirty="0"/>
              <a:t>Ivan Petiteville, </a:t>
            </a:r>
            <a:r>
              <a:rPr lang="en-US" sz="1600" dirty="0"/>
              <a:t>GEO-DARMA </a:t>
            </a:r>
            <a:r>
              <a:rPr lang="en-US" sz="1600" dirty="0" err="1"/>
              <a:t>PoC</a:t>
            </a:r>
            <a:r>
              <a:rPr lang="en-US" sz="1600" dirty="0"/>
              <a:t>,  CEOS /  ESA</a:t>
            </a:r>
          </a:p>
          <a:p>
            <a:pPr marL="285750" indent="-285750">
              <a:lnSpc>
                <a:spcPct val="110000"/>
              </a:lnSpc>
              <a:spcAft>
                <a:spcPts val="300"/>
              </a:spcAft>
            </a:pPr>
            <a:endParaRPr lang="en-US" sz="1600" b="1" dirty="0"/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sz="1600" b="1" i="1" dirty="0"/>
              <a:t>One or two more members from Latin America to join</a:t>
            </a:r>
          </a:p>
          <a:p>
            <a:endParaRPr lang="en-GB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562600" cy="5334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GEO-DARMA Steering Committee</a:t>
            </a:r>
          </a:p>
        </p:txBody>
      </p:sp>
    </p:spTree>
    <p:extLst>
      <p:ext uri="{BB962C8B-B14F-4D97-AF65-F5344CB8AC3E}">
        <p14:creationId xmlns:p14="http://schemas.microsoft.com/office/powerpoint/2010/main" val="33417270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u="sng" dirty="0" smtClean="0"/>
              <a:t>As reflected in CEOS Work Plan (DIS-15):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Regional </a:t>
            </a:r>
            <a:r>
              <a:rPr lang="en-US" b="1" dirty="0"/>
              <a:t>Assessment Template </a:t>
            </a:r>
            <a:r>
              <a:rPr lang="en-US" b="1" dirty="0" smtClean="0"/>
              <a:t>agreed by Steering Committee (SC) and distributed to Regional </a:t>
            </a:r>
            <a:r>
              <a:rPr lang="en-US" b="1" dirty="0" err="1" smtClean="0"/>
              <a:t>Organisations</a:t>
            </a:r>
            <a:r>
              <a:rPr lang="en-US" b="1" dirty="0" smtClean="0"/>
              <a:t>.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b="1" dirty="0"/>
              <a:t>Regional Organizations to develop short report on their vision for regional </a:t>
            </a:r>
            <a:r>
              <a:rPr lang="en-US" b="1" dirty="0" smtClean="0"/>
              <a:t>priorities </a:t>
            </a:r>
            <a:r>
              <a:rPr lang="en-US" dirty="0" smtClean="0"/>
              <a:t>(on-going)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b="1" dirty="0"/>
              <a:t>Review of regional assessments </a:t>
            </a:r>
            <a:r>
              <a:rPr lang="en-US" b="1" dirty="0" smtClean="0"/>
              <a:t>by SC </a:t>
            </a:r>
            <a:r>
              <a:rPr lang="en-US" dirty="0" smtClean="0"/>
              <a:t>(Q1 2018) 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b="1" dirty="0"/>
              <a:t>Conclusion of Concept phase and initiation of 1</a:t>
            </a:r>
            <a:r>
              <a:rPr lang="en-US" b="1" baseline="30000" dirty="0"/>
              <a:t>st</a:t>
            </a:r>
            <a:r>
              <a:rPr lang="en-US" b="1" dirty="0"/>
              <a:t> projects for prototyping </a:t>
            </a:r>
            <a:r>
              <a:rPr lang="en-US" b="1" dirty="0" smtClean="0"/>
              <a:t>phase </a:t>
            </a:r>
            <a:r>
              <a:rPr lang="en-US" dirty="0" smtClean="0"/>
              <a:t>(Q2 2018).</a:t>
            </a:r>
            <a:endParaRPr lang="en-US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CA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Current Status and Next Steps</a:t>
            </a:r>
            <a:endParaRPr lang="en-US" b="1" i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1524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9001</TotalTime>
  <Words>632</Words>
  <Application>Microsoft Office PowerPoint</Application>
  <PresentationFormat>On-screen Show (4:3)</PresentationFormat>
  <Paragraphs>115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ＭＳ Ｐゴシック</vt:lpstr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Tahoma</vt:lpstr>
      <vt:lpstr>Times</vt:lpstr>
      <vt:lpstr>Wingdings</vt:lpstr>
      <vt:lpstr>Default</vt:lpstr>
      <vt:lpstr>GEO-DARMA (DIS-15): Status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Ivan Petiteville</cp:lastModifiedBy>
  <cp:revision>153</cp:revision>
  <dcterms:modified xsi:type="dcterms:W3CDTF">2017-10-17T18:35:57Z</dcterms:modified>
</cp:coreProperties>
</file>