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260" r:id="rId3"/>
    <p:sldId id="261" r:id="rId4"/>
    <p:sldId id="262" r:id="rId5"/>
    <p:sldId id="263" r:id="rId6"/>
    <p:sldId id="273" r:id="rId7"/>
    <p:sldId id="272" r:id="rId8"/>
    <p:sldId id="264" r:id="rId9"/>
    <p:sldId id="278" r:id="rId10"/>
    <p:sldId id="279" r:id="rId11"/>
    <p:sldId id="280" r:id="rId12"/>
    <p:sldId id="281" r:id="rId13"/>
    <p:sldId id="282" r:id="rId14"/>
    <p:sldId id="284" r:id="rId15"/>
    <p:sldId id="285" r:id="rId16"/>
    <p:sldId id="271" r:id="rId17"/>
    <p:sldId id="286" r:id="rId18"/>
    <p:sldId id="270" r:id="rId19"/>
    <p:sldId id="266" r:id="rId20"/>
    <p:sldId id="267" r:id="rId21"/>
    <p:sldId id="287" r:id="rId22"/>
    <p:sldId id="288" r:id="rId23"/>
  </p:sldIdLst>
  <p:sldSz cx="9144000" cy="6858000" type="screen4x3"/>
  <p:notesSz cx="7010400" cy="92964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1"/>
    <p:restoredTop sz="93816" autoAdjust="0"/>
  </p:normalViewPr>
  <p:slideViewPr>
    <p:cSldViewPr>
      <p:cViewPr>
        <p:scale>
          <a:sx n="96" d="100"/>
          <a:sy n="96" d="100"/>
        </p:scale>
        <p:origin x="2104" y="416"/>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374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327A788-00DE-4246-A155-00F694949F47}" type="datetimeFigureOut">
              <a:rPr lang="en-CA" smtClean="0"/>
              <a:t>2017-10-11</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6293979-5F5A-4E16-B175-57E26AEB5905}" type="slidenum">
              <a:rPr lang="en-CA" smtClean="0"/>
              <a:t>‹#›</a:t>
            </a:fld>
            <a:endParaRPr lang="en-CA"/>
          </a:p>
        </p:txBody>
      </p:sp>
    </p:spTree>
    <p:extLst>
      <p:ext uri="{BB962C8B-B14F-4D97-AF65-F5344CB8AC3E}">
        <p14:creationId xmlns:p14="http://schemas.microsoft.com/office/powerpoint/2010/main" val="3204125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81100" y="696913"/>
            <a:ext cx="4648200" cy="3486150"/>
          </a:xfrm>
          <a:prstGeom prst="rect">
            <a:avLst/>
          </a:prstGeom>
        </p:spPr>
        <p:txBody>
          <a:bodyPr lIns="93177" tIns="46589" rIns="93177" bIns="46589"/>
          <a:lstStyle/>
          <a:p>
            <a:pPr lvl="0"/>
            <a:endParaRPr/>
          </a:p>
        </p:txBody>
      </p:sp>
      <p:sp>
        <p:nvSpPr>
          <p:cNvPr id="8" name="Shape 8"/>
          <p:cNvSpPr>
            <a:spLocks noGrp="1"/>
          </p:cNvSpPr>
          <p:nvPr>
            <p:ph type="body" sz="quarter" idx="1"/>
          </p:nvPr>
        </p:nvSpPr>
        <p:spPr>
          <a:xfrm>
            <a:off x="934720" y="4415790"/>
            <a:ext cx="5140960" cy="41833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045565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r>
              <a:rPr lang="fr-CA" sz="1000" dirty="0"/>
              <a:t> </a:t>
            </a:r>
            <a:endParaRPr lang="en-US" sz="1000" dirty="0"/>
          </a:p>
          <a:p>
            <a:pPr defTabSz="465887">
              <a:defRPr/>
            </a:pPr>
            <a:endParaRPr lang="en-CA" sz="1000" dirty="0"/>
          </a:p>
        </p:txBody>
      </p:sp>
    </p:spTree>
    <p:extLst>
      <p:ext uri="{BB962C8B-B14F-4D97-AF65-F5344CB8AC3E}">
        <p14:creationId xmlns:p14="http://schemas.microsoft.com/office/powerpoint/2010/main" val="3160001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r>
              <a:rPr lang="fr-CA" sz="1000" dirty="0"/>
              <a:t> </a:t>
            </a:r>
            <a:endParaRPr lang="en-US" sz="1000" dirty="0"/>
          </a:p>
          <a:p>
            <a:endParaRPr lang="en-CA" sz="1000" dirty="0"/>
          </a:p>
        </p:txBody>
      </p:sp>
    </p:spTree>
    <p:extLst>
      <p:ext uri="{BB962C8B-B14F-4D97-AF65-F5344CB8AC3E}">
        <p14:creationId xmlns:p14="http://schemas.microsoft.com/office/powerpoint/2010/main" val="3160001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r>
              <a:rPr lang="fr-CA" sz="1000" dirty="0"/>
              <a:t> </a:t>
            </a:r>
            <a:endParaRPr lang="en-US" sz="1000" dirty="0"/>
          </a:p>
          <a:p>
            <a:endParaRPr lang="en-CA" sz="1000" dirty="0"/>
          </a:p>
        </p:txBody>
      </p:sp>
    </p:spTree>
    <p:extLst>
      <p:ext uri="{BB962C8B-B14F-4D97-AF65-F5344CB8AC3E}">
        <p14:creationId xmlns:p14="http://schemas.microsoft.com/office/powerpoint/2010/main" val="3160001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r>
              <a:rPr lang="fr-CA" sz="1000" dirty="0"/>
              <a:t> </a:t>
            </a:r>
            <a:endParaRPr lang="en-US" sz="1000" dirty="0"/>
          </a:p>
          <a:p>
            <a:endParaRPr lang="en-CA" sz="1000" dirty="0"/>
          </a:p>
        </p:txBody>
      </p:sp>
    </p:spTree>
    <p:extLst>
      <p:ext uri="{BB962C8B-B14F-4D97-AF65-F5344CB8AC3E}">
        <p14:creationId xmlns:p14="http://schemas.microsoft.com/office/powerpoint/2010/main" val="3160001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r>
              <a:rPr lang="fr-CA" sz="1000" dirty="0"/>
              <a:t> </a:t>
            </a:r>
            <a:endParaRPr lang="en-US" sz="1000" dirty="0"/>
          </a:p>
          <a:p>
            <a:endParaRPr lang="en-CA" sz="1000" dirty="0"/>
          </a:p>
        </p:txBody>
      </p:sp>
    </p:spTree>
    <p:extLst>
      <p:ext uri="{BB962C8B-B14F-4D97-AF65-F5344CB8AC3E}">
        <p14:creationId xmlns:p14="http://schemas.microsoft.com/office/powerpoint/2010/main" val="3160001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endParaRPr lang="en-CA" sz="1000" dirty="0"/>
          </a:p>
        </p:txBody>
      </p:sp>
    </p:spTree>
    <p:extLst>
      <p:ext uri="{BB962C8B-B14F-4D97-AF65-F5344CB8AC3E}">
        <p14:creationId xmlns:p14="http://schemas.microsoft.com/office/powerpoint/2010/main" val="3160001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872626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503048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endParaRPr lang="en-US"/>
          </a:p>
        </p:txBody>
      </p:sp>
    </p:spTree>
    <p:extLst>
      <p:ext uri="{BB962C8B-B14F-4D97-AF65-F5344CB8AC3E}">
        <p14:creationId xmlns:p14="http://schemas.microsoft.com/office/powerpoint/2010/main" val="2470831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76376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endParaRPr lang="en-US" sz="1000" dirty="0"/>
          </a:p>
        </p:txBody>
      </p:sp>
    </p:spTree>
    <p:extLst>
      <p:ext uri="{BB962C8B-B14F-4D97-AF65-F5344CB8AC3E}">
        <p14:creationId xmlns:p14="http://schemas.microsoft.com/office/powerpoint/2010/main" val="2762484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467819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447137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85218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r>
              <a:rPr lang="fr-CA" sz="1000" dirty="0"/>
              <a:t> </a:t>
            </a:r>
            <a:endParaRPr lang="en-US" sz="1000" dirty="0"/>
          </a:p>
          <a:p>
            <a:endParaRPr lang="en-CA" sz="1000" dirty="0"/>
          </a:p>
        </p:txBody>
      </p:sp>
    </p:spTree>
    <p:extLst>
      <p:ext uri="{BB962C8B-B14F-4D97-AF65-F5344CB8AC3E}">
        <p14:creationId xmlns:p14="http://schemas.microsoft.com/office/powerpoint/2010/main" val="3160001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endParaRPr lang="en-US" sz="1000" dirty="0"/>
          </a:p>
        </p:txBody>
      </p:sp>
    </p:spTree>
    <p:extLst>
      <p:ext uri="{BB962C8B-B14F-4D97-AF65-F5344CB8AC3E}">
        <p14:creationId xmlns:p14="http://schemas.microsoft.com/office/powerpoint/2010/main" val="3563128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r>
              <a:rPr lang="fr-CA" sz="1000" dirty="0"/>
              <a:t> </a:t>
            </a:r>
            <a:endParaRPr lang="en-US" sz="1000" dirty="0"/>
          </a:p>
          <a:p>
            <a:endParaRPr lang="en-US" sz="1000" dirty="0"/>
          </a:p>
        </p:txBody>
      </p:sp>
    </p:spTree>
    <p:extLst>
      <p:ext uri="{BB962C8B-B14F-4D97-AF65-F5344CB8AC3E}">
        <p14:creationId xmlns:p14="http://schemas.microsoft.com/office/powerpoint/2010/main" val="2799424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endParaRPr lang="en-US" sz="1000" dirty="0"/>
          </a:p>
        </p:txBody>
      </p:sp>
    </p:spTree>
    <p:extLst>
      <p:ext uri="{BB962C8B-B14F-4D97-AF65-F5344CB8AC3E}">
        <p14:creationId xmlns:p14="http://schemas.microsoft.com/office/powerpoint/2010/main" val="271234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r>
              <a:rPr lang="fr-CA" sz="1000" dirty="0"/>
              <a:t> </a:t>
            </a:r>
            <a:endParaRPr lang="en-US" sz="1000" dirty="0"/>
          </a:p>
          <a:p>
            <a:endParaRPr lang="en-US" sz="1000" dirty="0"/>
          </a:p>
        </p:txBody>
      </p:sp>
    </p:spTree>
    <p:extLst>
      <p:ext uri="{BB962C8B-B14F-4D97-AF65-F5344CB8AC3E}">
        <p14:creationId xmlns:p14="http://schemas.microsoft.com/office/powerpoint/2010/main" val="2799424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endParaRPr lang="en-US" sz="1000" dirty="0"/>
          </a:p>
        </p:txBody>
      </p:sp>
    </p:spTree>
    <p:extLst>
      <p:ext uri="{BB962C8B-B14F-4D97-AF65-F5344CB8AC3E}">
        <p14:creationId xmlns:p14="http://schemas.microsoft.com/office/powerpoint/2010/main" val="2712344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r>
              <a:rPr lang="fr-CA" sz="1000" dirty="0"/>
              <a:t> </a:t>
            </a:r>
            <a:endParaRPr lang="en-US" sz="1000" dirty="0"/>
          </a:p>
          <a:p>
            <a:endParaRPr lang="en-CA" sz="1000" dirty="0"/>
          </a:p>
        </p:txBody>
      </p:sp>
    </p:spTree>
    <p:extLst>
      <p:ext uri="{BB962C8B-B14F-4D97-AF65-F5344CB8AC3E}">
        <p14:creationId xmlns:p14="http://schemas.microsoft.com/office/powerpoint/2010/main" val="3160001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Plenary 20</a:t>
            </a:r>
            <a:r>
              <a:rPr lang="en-AU" sz="1100" i="1" dirty="0" smtClean="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80640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CA" sz="4200" b="1" dirty="0" smtClean="0">
                <a:solidFill>
                  <a:srgbClr val="FFFFFF"/>
                </a:solidFill>
                <a:latin typeface="+mj-lt"/>
              </a:rPr>
              <a:t>Report from the WG Disasters</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CA" dirty="0">
                <a:solidFill>
                  <a:srgbClr val="FFFFFF"/>
                </a:solidFill>
                <a:latin typeface="+mj-lt"/>
                <a:ea typeface="Arial Bold"/>
                <a:cs typeface="Arial Bold"/>
                <a:sym typeface="Arial Bold"/>
              </a:rPr>
              <a:t>Stéphane Chalifoux, CSA</a:t>
            </a:r>
          </a:p>
          <a:p>
            <a:pPr lvl="0" defTabSz="914400">
              <a:lnSpc>
                <a:spcPct val="150000"/>
              </a:lnSpc>
              <a:defRPr>
                <a:solidFill>
                  <a:srgbClr val="000000"/>
                </a:solidFill>
              </a:defRPr>
            </a:pPr>
            <a:r>
              <a:rPr lang="en-CA" dirty="0">
                <a:solidFill>
                  <a:srgbClr val="FFFFFF"/>
                </a:solidFill>
                <a:latin typeface="+mj-lt"/>
                <a:ea typeface="Arial Bold"/>
                <a:cs typeface="Arial Bold"/>
                <a:sym typeface="Arial Bold"/>
              </a:rPr>
              <a:t>Chair, Working Group on </a:t>
            </a:r>
            <a:r>
              <a:rPr lang="en-CA" dirty="0" smtClean="0">
                <a:solidFill>
                  <a:srgbClr val="FFFFFF"/>
                </a:solidFill>
                <a:latin typeface="+mj-lt"/>
                <a:ea typeface="Arial Bold"/>
                <a:cs typeface="Arial Bold"/>
                <a:sym typeface="Arial Bold"/>
              </a:rPr>
              <a:t>Disasters</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CEOS Plenary 2017</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dirty="0" smtClean="0">
                <a:solidFill>
                  <a:srgbClr val="FFFFFF"/>
                </a:solidFill>
                <a:latin typeface="+mj-lt"/>
                <a:ea typeface="Arial Bold"/>
                <a:cs typeface="Arial Bold"/>
                <a:sym typeface="Arial Bold"/>
              </a:rPr>
              <a:t>#</a:t>
            </a:r>
            <a:r>
              <a:rPr lang="en-CA" dirty="0" smtClean="0">
                <a:solidFill>
                  <a:srgbClr val="FFFFFF"/>
                </a:solidFill>
                <a:latin typeface="+mj-lt"/>
                <a:ea typeface="Arial Bold"/>
                <a:cs typeface="Arial Bold"/>
                <a:sym typeface="Arial Bold"/>
              </a:rPr>
              <a:t> 6.1</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Rapid City, South Dakota,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19 – 20 October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143000"/>
            <a:ext cx="8991600" cy="4953000"/>
          </a:xfrm>
        </p:spPr>
        <p:txBody>
          <a:bodyPr/>
          <a:lstStyle/>
          <a:p>
            <a:pPr marL="0" lvl="0" indent="0">
              <a:buNone/>
            </a:pPr>
            <a:r>
              <a:rPr lang="en-CA" sz="1800" b="1" dirty="0"/>
              <a:t>CEOS Agencies:</a:t>
            </a:r>
          </a:p>
          <a:p>
            <a:pPr marL="0" lvl="0" indent="0">
              <a:buNone/>
            </a:pPr>
            <a:endParaRPr lang="en-CA" sz="1200" b="1" dirty="0" smtClean="0"/>
          </a:p>
          <a:p>
            <a:pPr marL="0" lvl="0" indent="0">
              <a:buNone/>
            </a:pPr>
            <a:r>
              <a:rPr lang="en-CA" sz="1400" dirty="0" smtClean="0"/>
              <a:t>•</a:t>
            </a:r>
            <a:r>
              <a:rPr lang="en-CA" sz="1400" dirty="0"/>
              <a:t> </a:t>
            </a:r>
            <a:r>
              <a:rPr lang="en-CA" sz="1400" b="1" dirty="0" smtClean="0"/>
              <a:t>ASI</a:t>
            </a:r>
            <a:r>
              <a:rPr lang="en-CA" sz="1400" dirty="0"/>
              <a:t>: CSK archived and newly acquired </a:t>
            </a:r>
            <a:r>
              <a:rPr lang="en-CA" sz="1400" dirty="0">
                <a:solidFill>
                  <a:srgbClr val="FF0000"/>
                </a:solidFill>
              </a:rPr>
              <a:t>data</a:t>
            </a:r>
            <a:r>
              <a:rPr lang="en-CA" sz="1400" dirty="0"/>
              <a:t>; ASI researchers will also provide terrain displacement </a:t>
            </a:r>
            <a:r>
              <a:rPr lang="en-CA" sz="1400" dirty="0" smtClean="0">
                <a:solidFill>
                  <a:srgbClr val="FF0000"/>
                </a:solidFill>
              </a:rPr>
              <a:t>products</a:t>
            </a:r>
            <a:r>
              <a:rPr lang="en-CA" sz="1400" dirty="0" smtClean="0"/>
              <a:t>; </a:t>
            </a:r>
            <a:r>
              <a:rPr lang="en-CA" sz="1400" dirty="0"/>
              <a:t>support to Italian providers of value-added products. </a:t>
            </a:r>
          </a:p>
          <a:p>
            <a:pPr marL="0" lvl="0" indent="0">
              <a:buNone/>
            </a:pPr>
            <a:r>
              <a:rPr lang="en-CA" sz="1400" dirty="0" smtClean="0"/>
              <a:t>•</a:t>
            </a:r>
            <a:r>
              <a:rPr lang="en-CA" sz="1400" b="1" dirty="0" smtClean="0"/>
              <a:t> China/AOE/CAS</a:t>
            </a:r>
            <a:r>
              <a:rPr lang="en-CA" sz="1400" dirty="0"/>
              <a:t>: scientific </a:t>
            </a:r>
            <a:r>
              <a:rPr lang="en-CA" sz="1400" dirty="0">
                <a:solidFill>
                  <a:srgbClr val="FF0000"/>
                </a:solidFill>
              </a:rPr>
              <a:t>research</a:t>
            </a:r>
            <a:r>
              <a:rPr lang="en-CA" sz="1400" dirty="0"/>
              <a:t> on RO area of interest and possible data contribution (not confirmed).</a:t>
            </a:r>
          </a:p>
          <a:p>
            <a:pPr marL="0" lvl="0" indent="0">
              <a:buNone/>
            </a:pPr>
            <a:r>
              <a:rPr lang="en-CA" sz="1400" dirty="0" smtClean="0"/>
              <a:t>• </a:t>
            </a:r>
            <a:r>
              <a:rPr lang="en-CA" sz="1400" b="1" dirty="0" smtClean="0"/>
              <a:t>CNES</a:t>
            </a:r>
            <a:r>
              <a:rPr lang="en-CA" sz="1400" dirty="0"/>
              <a:t>: archived and newly acquired Pleiades and SPOT </a:t>
            </a:r>
            <a:r>
              <a:rPr lang="en-CA" sz="1400" dirty="0">
                <a:solidFill>
                  <a:srgbClr val="FF0000"/>
                </a:solidFill>
              </a:rPr>
              <a:t>data</a:t>
            </a:r>
            <a:r>
              <a:rPr lang="en-CA" sz="1400" dirty="0"/>
              <a:t>; IT infrastructure; project </a:t>
            </a:r>
            <a:r>
              <a:rPr lang="en-CA" sz="1400" dirty="0">
                <a:solidFill>
                  <a:srgbClr val="FF0000"/>
                </a:solidFill>
              </a:rPr>
              <a:t>management support</a:t>
            </a:r>
            <a:r>
              <a:rPr lang="en-CA" sz="1400" dirty="0"/>
              <a:t>; ROOT secretariat and general coordination support; value adding support to French </a:t>
            </a:r>
            <a:r>
              <a:rPr lang="en-CA" sz="1400" dirty="0" smtClean="0"/>
              <a:t>industry.</a:t>
            </a:r>
            <a:endParaRPr lang="en-CA" sz="1400" dirty="0"/>
          </a:p>
          <a:p>
            <a:pPr marL="0" lvl="0" indent="0">
              <a:buNone/>
            </a:pPr>
            <a:r>
              <a:rPr lang="en-CA" sz="1400" dirty="0" smtClean="0"/>
              <a:t>• </a:t>
            </a:r>
            <a:r>
              <a:rPr lang="en-CA" sz="1400" b="1" dirty="0" smtClean="0"/>
              <a:t>ESA</a:t>
            </a:r>
            <a:r>
              <a:rPr lang="en-CA" sz="1400" dirty="0" smtClean="0"/>
              <a:t>: Sentinel-1, 2 and 3 </a:t>
            </a:r>
            <a:r>
              <a:rPr lang="en-CA" sz="1400" dirty="0" smtClean="0">
                <a:solidFill>
                  <a:srgbClr val="FF0000"/>
                </a:solidFill>
              </a:rPr>
              <a:t>data</a:t>
            </a:r>
            <a:r>
              <a:rPr lang="en-CA" sz="1400" dirty="0" smtClean="0"/>
              <a:t> and technical advice; </a:t>
            </a:r>
            <a:r>
              <a:rPr lang="en-CA" sz="1400" dirty="0" smtClean="0">
                <a:solidFill>
                  <a:srgbClr val="FF0000"/>
                </a:solidFill>
              </a:rPr>
              <a:t>tools</a:t>
            </a:r>
            <a:r>
              <a:rPr lang="en-CA" sz="1400" dirty="0" smtClean="0"/>
              <a:t> </a:t>
            </a:r>
            <a:r>
              <a:rPr lang="en-CA" sz="1400" dirty="0"/>
              <a:t>and </a:t>
            </a:r>
            <a:r>
              <a:rPr lang="en-CA" sz="1400" dirty="0">
                <a:solidFill>
                  <a:srgbClr val="FF0000"/>
                </a:solidFill>
              </a:rPr>
              <a:t>services</a:t>
            </a:r>
            <a:r>
              <a:rPr lang="en-CA" sz="1400" dirty="0"/>
              <a:t> for terrain motion mapping, landslide hazard mapping and possibly other relevant </a:t>
            </a:r>
            <a:r>
              <a:rPr lang="en-CA" sz="1400" dirty="0" err="1"/>
              <a:t>geohazard</a:t>
            </a:r>
            <a:r>
              <a:rPr lang="en-CA" sz="1400" dirty="0"/>
              <a:t> types to support the exploitation of different EO data </a:t>
            </a:r>
            <a:r>
              <a:rPr lang="en-CA" sz="1400" dirty="0" smtClean="0"/>
              <a:t>sources. </a:t>
            </a:r>
          </a:p>
          <a:p>
            <a:pPr marL="0" lvl="0" indent="0">
              <a:buNone/>
            </a:pPr>
            <a:r>
              <a:rPr lang="en-CA" sz="1400" dirty="0" smtClean="0"/>
              <a:t>•</a:t>
            </a:r>
            <a:r>
              <a:rPr lang="en-CA" sz="1400" dirty="0"/>
              <a:t> </a:t>
            </a:r>
            <a:r>
              <a:rPr lang="en-CA" sz="1400" b="1" dirty="0" smtClean="0"/>
              <a:t>NASA</a:t>
            </a:r>
            <a:r>
              <a:rPr lang="en-CA" sz="1400" dirty="0"/>
              <a:t>: NASA landslide monitoring </a:t>
            </a:r>
            <a:r>
              <a:rPr lang="en-CA" sz="1400" dirty="0" smtClean="0">
                <a:solidFill>
                  <a:srgbClr val="FF0000"/>
                </a:solidFill>
              </a:rPr>
              <a:t>product</a:t>
            </a:r>
            <a:r>
              <a:rPr lang="en-CA" sz="1400" dirty="0" smtClean="0"/>
              <a:t>; </a:t>
            </a:r>
            <a:r>
              <a:rPr lang="en-CA" sz="1400" dirty="0"/>
              <a:t>MODIS flood </a:t>
            </a:r>
            <a:r>
              <a:rPr lang="en-CA" sz="1400" dirty="0" smtClean="0"/>
              <a:t>monitoring; </a:t>
            </a:r>
            <a:r>
              <a:rPr lang="en-CA" sz="1400" dirty="0"/>
              <a:t>EO-1 historical </a:t>
            </a:r>
            <a:r>
              <a:rPr lang="en-CA" sz="1400" dirty="0" smtClean="0">
                <a:solidFill>
                  <a:srgbClr val="FF0000"/>
                </a:solidFill>
              </a:rPr>
              <a:t>data</a:t>
            </a:r>
            <a:r>
              <a:rPr lang="en-CA" sz="1400" dirty="0" smtClean="0"/>
              <a:t>; </a:t>
            </a:r>
            <a:r>
              <a:rPr lang="en-CA" sz="1400" dirty="0"/>
              <a:t>support in accessing CEOS flood pilot data and products produced over the area in the past.</a:t>
            </a:r>
          </a:p>
          <a:p>
            <a:pPr marL="0" lvl="0" indent="0">
              <a:buNone/>
            </a:pPr>
            <a:r>
              <a:rPr lang="en-CA" sz="1400" dirty="0" smtClean="0"/>
              <a:t>• </a:t>
            </a:r>
            <a:r>
              <a:rPr lang="en-CA" sz="1400" b="1" dirty="0" smtClean="0"/>
              <a:t>USGS</a:t>
            </a:r>
            <a:r>
              <a:rPr lang="en-CA" sz="1400" dirty="0"/>
              <a:t>: Landsat-8 </a:t>
            </a:r>
            <a:r>
              <a:rPr lang="en-CA" sz="1400" dirty="0">
                <a:solidFill>
                  <a:srgbClr val="FF0000"/>
                </a:solidFill>
              </a:rPr>
              <a:t>data</a:t>
            </a:r>
            <a:r>
              <a:rPr lang="en-CA" sz="1400" dirty="0"/>
              <a:t>.</a:t>
            </a:r>
          </a:p>
          <a:p>
            <a:pPr marL="0" lvl="0" indent="0">
              <a:buNone/>
            </a:pPr>
            <a:r>
              <a:rPr lang="en-CA" sz="1400" dirty="0" smtClean="0"/>
              <a:t>• </a:t>
            </a:r>
            <a:r>
              <a:rPr lang="en-CA" sz="1400" b="1" dirty="0" smtClean="0"/>
              <a:t>NOAA</a:t>
            </a:r>
            <a:r>
              <a:rPr lang="en-CA" sz="1400" dirty="0"/>
              <a:t>: support from previous flood pilot work in the area; </a:t>
            </a:r>
            <a:r>
              <a:rPr lang="en-CA" sz="1400" dirty="0">
                <a:solidFill>
                  <a:srgbClr val="002060"/>
                </a:solidFill>
              </a:rPr>
              <a:t>coordination</a:t>
            </a:r>
            <a:r>
              <a:rPr lang="en-CA" sz="1400" dirty="0">
                <a:solidFill>
                  <a:schemeClr val="tx1"/>
                </a:solidFill>
              </a:rPr>
              <a:t> </a:t>
            </a:r>
            <a:r>
              <a:rPr lang="en-CA" sz="1400" dirty="0"/>
              <a:t>with meteorological </a:t>
            </a:r>
            <a:r>
              <a:rPr lang="en-CA" sz="1400" dirty="0">
                <a:solidFill>
                  <a:srgbClr val="FF0000"/>
                </a:solidFill>
              </a:rPr>
              <a:t>community</a:t>
            </a:r>
            <a:r>
              <a:rPr lang="en-CA" sz="1400" dirty="0"/>
              <a:t> and </a:t>
            </a:r>
            <a:r>
              <a:rPr lang="en-CA" sz="1400" dirty="0" smtClean="0"/>
              <a:t>flash </a:t>
            </a:r>
            <a:r>
              <a:rPr lang="en-CA" sz="1400" dirty="0"/>
              <a:t>flood warning; coastal zone </a:t>
            </a:r>
            <a:r>
              <a:rPr lang="en-CA" sz="1400" dirty="0">
                <a:solidFill>
                  <a:srgbClr val="FF0000"/>
                </a:solidFill>
              </a:rPr>
              <a:t>monitoring</a:t>
            </a:r>
            <a:r>
              <a:rPr lang="en-CA" sz="1400" dirty="0"/>
              <a:t> for reef health; vector-borne disease </a:t>
            </a:r>
            <a:r>
              <a:rPr lang="en-CA" sz="1400" dirty="0">
                <a:solidFill>
                  <a:srgbClr val="FF0000"/>
                </a:solidFill>
              </a:rPr>
              <a:t>research</a:t>
            </a:r>
            <a:r>
              <a:rPr lang="en-CA" sz="1400" dirty="0"/>
              <a:t> using algorithms developed for other regions.</a:t>
            </a:r>
          </a:p>
          <a:p>
            <a:pPr marL="0" lvl="0" indent="0">
              <a:buNone/>
            </a:pPr>
            <a:r>
              <a:rPr lang="en-CA" sz="1400" dirty="0" smtClean="0"/>
              <a:t>• </a:t>
            </a:r>
            <a:r>
              <a:rPr lang="en-CA" sz="1400" b="1" dirty="0" smtClean="0"/>
              <a:t>CSA</a:t>
            </a:r>
            <a:r>
              <a:rPr lang="en-CA" sz="1400" dirty="0"/>
              <a:t>: possible contribution of RADARSAT </a:t>
            </a:r>
            <a:r>
              <a:rPr lang="en-CA" sz="1400" dirty="0">
                <a:solidFill>
                  <a:srgbClr val="FF0000"/>
                </a:solidFill>
              </a:rPr>
              <a:t>imagery</a:t>
            </a:r>
            <a:r>
              <a:rPr lang="en-CA" sz="1400" dirty="0"/>
              <a:t>.</a:t>
            </a:r>
          </a:p>
          <a:p>
            <a:pPr marL="0" lvl="0" indent="0">
              <a:buNone/>
            </a:pPr>
            <a:r>
              <a:rPr lang="en-CA" sz="1400" dirty="0" smtClean="0"/>
              <a:t>• </a:t>
            </a:r>
            <a:r>
              <a:rPr lang="en-CA" sz="1400" b="1" dirty="0" smtClean="0"/>
              <a:t>DLR</a:t>
            </a:r>
            <a:r>
              <a:rPr lang="en-CA" sz="1400" dirty="0"/>
              <a:t>: contribution of TSX </a:t>
            </a:r>
            <a:r>
              <a:rPr lang="en-CA" sz="1400" dirty="0">
                <a:solidFill>
                  <a:srgbClr val="FF0000"/>
                </a:solidFill>
              </a:rPr>
              <a:t>imagery</a:t>
            </a:r>
            <a:r>
              <a:rPr lang="en-CA" sz="1400" dirty="0"/>
              <a:t> – complete imaging of RO area in successive coverages (two acquired so far, several more planned) to support change detection.</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t>10</a:t>
            </a:fld>
            <a:endParaRPr lang="uk-UA"/>
          </a:p>
        </p:txBody>
      </p:sp>
      <p:sp>
        <p:nvSpPr>
          <p:cNvPr id="6" name="Content Placeholder 3"/>
          <p:cNvSpPr>
            <a:spLocks noGrp="1"/>
          </p:cNvSpPr>
          <p:nvPr>
            <p:ph sz="quarter" idx="11"/>
          </p:nvPr>
        </p:nvSpPr>
        <p:spPr>
          <a:xfrm>
            <a:off x="2057400" y="228600"/>
            <a:ext cx="4953000" cy="762000"/>
          </a:xfrm>
        </p:spPr>
        <p:txBody>
          <a:bodyPr/>
          <a:lstStyle/>
          <a:p>
            <a:pPr lvl="0">
              <a:spcBef>
                <a:spcPts val="0"/>
              </a:spcBef>
              <a:buSzTx/>
              <a:defRPr/>
            </a:pPr>
            <a:r>
              <a:rPr lang="en-US" dirty="0"/>
              <a:t>Recovery Observatory </a:t>
            </a:r>
          </a:p>
        </p:txBody>
      </p:sp>
      <p:sp>
        <p:nvSpPr>
          <p:cNvPr id="7" name="Content Placeholder 1"/>
          <p:cNvSpPr txBox="1">
            <a:spLocks/>
          </p:cNvSpPr>
          <p:nvPr/>
        </p:nvSpPr>
        <p:spPr>
          <a:xfrm>
            <a:off x="228600" y="6096000"/>
            <a:ext cx="8153400" cy="4572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r>
              <a:rPr lang="en-CA" sz="1800" b="1" i="1" dirty="0" smtClean="0">
                <a:solidFill>
                  <a:srgbClr val="FF0000"/>
                </a:solidFill>
              </a:rPr>
              <a:t>Approve </a:t>
            </a:r>
            <a:r>
              <a:rPr lang="en-CA" sz="1800" i="1" dirty="0" smtClean="0"/>
              <a:t>Recovery </a:t>
            </a:r>
            <a:r>
              <a:rPr lang="en-CA" sz="1800" i="1" dirty="0"/>
              <a:t>Observatory Operational </a:t>
            </a:r>
            <a:r>
              <a:rPr lang="en-CA" sz="1800" i="1" dirty="0" smtClean="0"/>
              <a:t>Plan</a:t>
            </a:r>
            <a:endParaRPr lang="en-CA" sz="1800" i="1" dirty="0"/>
          </a:p>
        </p:txBody>
      </p:sp>
    </p:spTree>
    <p:extLst>
      <p:ext uri="{BB962C8B-B14F-4D97-AF65-F5344CB8AC3E}">
        <p14:creationId xmlns:p14="http://schemas.microsoft.com/office/powerpoint/2010/main" val="62807411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143000"/>
            <a:ext cx="8991600" cy="5410200"/>
          </a:xfrm>
        </p:spPr>
        <p:txBody>
          <a:bodyPr/>
          <a:lstStyle/>
          <a:p>
            <a:pPr marL="0" lvl="0" indent="0">
              <a:buNone/>
            </a:pPr>
            <a:r>
              <a:rPr lang="en-CA" b="1" dirty="0"/>
              <a:t>Floods, Seismic Hazards, Volcanoes </a:t>
            </a:r>
            <a:r>
              <a:rPr lang="en-CA" b="1" dirty="0" smtClean="0"/>
              <a:t>Pilots</a:t>
            </a:r>
            <a:r>
              <a:rPr lang="en-US" b="1" dirty="0" smtClean="0"/>
              <a:t>: </a:t>
            </a:r>
            <a:r>
              <a:rPr lang="en-US" b="1" i="1" dirty="0" smtClean="0">
                <a:solidFill>
                  <a:srgbClr val="FF0000"/>
                </a:solidFill>
              </a:rPr>
              <a:t>Approve</a:t>
            </a:r>
            <a:r>
              <a:rPr lang="en-US" b="1" i="1" dirty="0" smtClean="0"/>
              <a:t> </a:t>
            </a:r>
            <a:r>
              <a:rPr lang="en-CA" b="1" i="1" dirty="0" smtClean="0"/>
              <a:t>Final reports</a:t>
            </a:r>
            <a:endParaRPr lang="fr-CA" sz="800" b="1" i="1" dirty="0" smtClean="0"/>
          </a:p>
          <a:p>
            <a:r>
              <a:rPr lang="en-CA" sz="1600" dirty="0"/>
              <a:t>Three thematic pilots (Floods, Seismic Hazards and Volcanoes) completed with </a:t>
            </a:r>
            <a:r>
              <a:rPr lang="en-CA" sz="1600" dirty="0" smtClean="0"/>
              <a:t>success.</a:t>
            </a:r>
          </a:p>
          <a:p>
            <a:endParaRPr lang="en-CA" sz="800" dirty="0"/>
          </a:p>
          <a:p>
            <a:r>
              <a:rPr lang="en-CA" sz="1600" dirty="0"/>
              <a:t>Objectives reviewed against delivery and were met in almost all cases. For the Flood Pilot, the feasibility of the global flood dashboard was demonstrated, but no permanent home identified due to lack of funding. For the Volcano Pilot, Objective C, the intensive monitoring of a single major event was not implemented as no such event occurred during the pilot period</a:t>
            </a:r>
            <a:r>
              <a:rPr lang="en-CA" sz="1600" dirty="0" smtClean="0"/>
              <a:t>.</a:t>
            </a:r>
          </a:p>
          <a:p>
            <a:endParaRPr lang="en-CA" sz="800" dirty="0"/>
          </a:p>
          <a:p>
            <a:r>
              <a:rPr lang="en-CA" sz="1600" dirty="0"/>
              <a:t>Sustainability strategies involving implementation beyond CEOS identified for each pilot, as pilots move to demonstrator </a:t>
            </a:r>
            <a:r>
              <a:rPr lang="en-CA" sz="1600" dirty="0" smtClean="0"/>
              <a:t>phase.</a:t>
            </a:r>
            <a:endParaRPr lang="en-CA" sz="16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11</a:t>
            </a:fld>
            <a:endParaRPr lang="uk-UA"/>
          </a:p>
        </p:txBody>
      </p:sp>
      <p:sp>
        <p:nvSpPr>
          <p:cNvPr id="6" name="Content Placeholder 3"/>
          <p:cNvSpPr>
            <a:spLocks noGrp="1"/>
          </p:cNvSpPr>
          <p:nvPr>
            <p:ph sz="quarter" idx="11"/>
          </p:nvPr>
        </p:nvSpPr>
        <p:spPr>
          <a:xfrm>
            <a:off x="1905000" y="228600"/>
            <a:ext cx="5608864" cy="762000"/>
          </a:xfrm>
        </p:spPr>
        <p:txBody>
          <a:bodyPr/>
          <a:lstStyle/>
          <a:p>
            <a:pPr>
              <a:spcBef>
                <a:spcPts val="0"/>
              </a:spcBef>
              <a:buSzTx/>
              <a:defRPr/>
            </a:pPr>
            <a:r>
              <a:rPr lang="en-CA" dirty="0"/>
              <a:t>Floods, Seismic Hazards, Volcanoes Pilots and Landslide Pilot </a:t>
            </a:r>
            <a:r>
              <a:rPr lang="en-CA" sz="1800" dirty="0"/>
              <a:t>(</a:t>
            </a:r>
            <a:r>
              <a:rPr lang="en-CA" sz="1800" dirty="0" smtClean="0"/>
              <a:t>DIS-13)</a:t>
            </a:r>
            <a:endParaRPr lang="en-CA" sz="1800" dirty="0"/>
          </a:p>
          <a:p>
            <a:pPr lvl="0">
              <a:spcBef>
                <a:spcPts val="0"/>
              </a:spcBef>
              <a:buSzTx/>
              <a:defRPr/>
            </a:pPr>
            <a:endParaRPr lang="en-US"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86200"/>
            <a:ext cx="3352800" cy="23424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4876800"/>
            <a:ext cx="3052590" cy="18458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3962400"/>
            <a:ext cx="2286000" cy="26976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28321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219200"/>
            <a:ext cx="8991600" cy="5334000"/>
          </a:xfrm>
        </p:spPr>
        <p:txBody>
          <a:bodyPr/>
          <a:lstStyle/>
          <a:p>
            <a:r>
              <a:rPr lang="en-CA" sz="1800" dirty="0"/>
              <a:t>Demonstrators aim to take successful elements of pilots and broaden their application to new users in new geographic areas, or to consolidate applications with existing users and seek long-term sustainability through new funding </a:t>
            </a:r>
            <a:r>
              <a:rPr lang="en-CA" sz="1800" dirty="0" smtClean="0"/>
              <a:t>relationships.</a:t>
            </a:r>
          </a:p>
          <a:p>
            <a:endParaRPr lang="en-CA" sz="1800" dirty="0"/>
          </a:p>
          <a:p>
            <a:r>
              <a:rPr lang="en-CA" sz="1800" dirty="0"/>
              <a:t>Demonstrators continue to explore new scientific applications and do not offer operational </a:t>
            </a:r>
            <a:r>
              <a:rPr lang="en-CA" sz="1800" dirty="0" smtClean="0"/>
              <a:t>capabilities.</a:t>
            </a:r>
          </a:p>
          <a:p>
            <a:endParaRPr lang="en-CA" sz="1800" dirty="0"/>
          </a:p>
          <a:p>
            <a:r>
              <a:rPr lang="en-CA" sz="1800" dirty="0"/>
              <a:t>Demonstrators aim to set up operational services in long-term at end of demonstrator </a:t>
            </a:r>
            <a:r>
              <a:rPr lang="en-CA" sz="1800" dirty="0" smtClean="0"/>
              <a:t>phase.</a:t>
            </a:r>
          </a:p>
          <a:p>
            <a:endParaRPr lang="en-CA" sz="1800" dirty="0"/>
          </a:p>
          <a:p>
            <a:r>
              <a:rPr lang="en-CA" sz="1800" dirty="0"/>
              <a:t>Demonstrators can only begin if pilot is successfully concluded and objectives of pilot have been </a:t>
            </a:r>
            <a:r>
              <a:rPr lang="en-CA" sz="1800" dirty="0" smtClean="0"/>
              <a:t>met.</a:t>
            </a:r>
          </a:p>
          <a:p>
            <a:endParaRPr lang="en-CA" sz="1800" dirty="0"/>
          </a:p>
          <a:p>
            <a:r>
              <a:rPr lang="en-CA" sz="1800" dirty="0"/>
              <a:t>Each demonstrator proposed is preparing an Implementation Plan for review by </a:t>
            </a:r>
            <a:r>
              <a:rPr lang="en-CA" sz="1800" dirty="0" smtClean="0"/>
              <a:t>SIT-33; </a:t>
            </a:r>
            <a:r>
              <a:rPr lang="en-CA" sz="1800" dirty="0"/>
              <a:t>when possible, demonstrators are linking to existing activities such as </a:t>
            </a:r>
            <a:r>
              <a:rPr lang="en-CA" sz="1800" dirty="0" smtClean="0"/>
              <a:t>GEO-DARMA.</a:t>
            </a:r>
            <a:endParaRPr lang="en-CA" sz="18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12</a:t>
            </a:fld>
            <a:endParaRPr lang="uk-UA"/>
          </a:p>
        </p:txBody>
      </p:sp>
      <p:sp>
        <p:nvSpPr>
          <p:cNvPr id="6" name="Content Placeholder 3"/>
          <p:cNvSpPr>
            <a:spLocks noGrp="1"/>
          </p:cNvSpPr>
          <p:nvPr>
            <p:ph sz="quarter" idx="11"/>
          </p:nvPr>
        </p:nvSpPr>
        <p:spPr>
          <a:xfrm>
            <a:off x="1905000" y="228600"/>
            <a:ext cx="5608864" cy="762000"/>
          </a:xfrm>
        </p:spPr>
        <p:txBody>
          <a:bodyPr/>
          <a:lstStyle/>
          <a:p>
            <a:pPr lvl="0">
              <a:spcBef>
                <a:spcPts val="0"/>
              </a:spcBef>
              <a:buSzTx/>
              <a:defRPr/>
            </a:pPr>
            <a:r>
              <a:rPr lang="en-CA" dirty="0"/>
              <a:t>F</a:t>
            </a:r>
            <a:r>
              <a:rPr lang="en-CA" dirty="0" smtClean="0"/>
              <a:t>rom a Pilot </a:t>
            </a:r>
            <a:r>
              <a:rPr lang="en-CA" dirty="0"/>
              <a:t>to </a:t>
            </a:r>
            <a:r>
              <a:rPr lang="en-CA" dirty="0" smtClean="0"/>
              <a:t>a Demonstrator</a:t>
            </a:r>
            <a:endParaRPr lang="en-CA" dirty="0"/>
          </a:p>
        </p:txBody>
      </p:sp>
    </p:spTree>
    <p:extLst>
      <p:ext uri="{BB962C8B-B14F-4D97-AF65-F5344CB8AC3E}">
        <p14:creationId xmlns:p14="http://schemas.microsoft.com/office/powerpoint/2010/main" val="370641589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219200"/>
            <a:ext cx="8991600" cy="3962400"/>
          </a:xfrm>
        </p:spPr>
        <p:txBody>
          <a:bodyPr/>
          <a:lstStyle/>
          <a:p>
            <a:pPr marL="0" indent="0">
              <a:buNone/>
            </a:pPr>
            <a:r>
              <a:rPr lang="en-CA" sz="1800" b="1" dirty="0" smtClean="0"/>
              <a:t>Achievements</a:t>
            </a:r>
            <a:endParaRPr lang="en-CA" sz="1800" b="1" dirty="0"/>
          </a:p>
          <a:p>
            <a:r>
              <a:rPr lang="en-CA" sz="1600" dirty="0" smtClean="0"/>
              <a:t>Confirmed </a:t>
            </a:r>
            <a:r>
              <a:rPr lang="en-CA" sz="1600" dirty="0">
                <a:solidFill>
                  <a:srgbClr val="FF0000"/>
                </a:solidFill>
              </a:rPr>
              <a:t>data request plans</a:t>
            </a:r>
            <a:r>
              <a:rPr lang="en-CA" sz="1600" dirty="0"/>
              <a:t>, submitted licensing agreements and submitted data requests for relevant sensors over the two main study regions: Nepal and the Pacific Northwest, U.S.</a:t>
            </a:r>
          </a:p>
          <a:p>
            <a:r>
              <a:rPr lang="en-CA" sz="1600" dirty="0" smtClean="0"/>
              <a:t>Conducted one </a:t>
            </a:r>
            <a:r>
              <a:rPr lang="en-CA" sz="1600" dirty="0"/>
              <a:t>in person </a:t>
            </a:r>
            <a:r>
              <a:rPr lang="en-CA" sz="1600" dirty="0">
                <a:solidFill>
                  <a:srgbClr val="FF0000"/>
                </a:solidFill>
              </a:rPr>
              <a:t>meeting</a:t>
            </a:r>
            <a:r>
              <a:rPr lang="en-CA" sz="1600" dirty="0"/>
              <a:t> at EGU in April, 2017 and have had numerous virtual meetings to ensure alignment of data requests between regions</a:t>
            </a:r>
          </a:p>
          <a:p>
            <a:r>
              <a:rPr lang="en-CA" sz="1600" dirty="0" smtClean="0"/>
              <a:t>The </a:t>
            </a:r>
            <a:r>
              <a:rPr lang="en-CA" sz="1600" dirty="0"/>
              <a:t>POCs of this pilot are </a:t>
            </a:r>
            <a:r>
              <a:rPr lang="en-CA" sz="1600" dirty="0">
                <a:solidFill>
                  <a:srgbClr val="FF0000"/>
                </a:solidFill>
              </a:rPr>
              <a:t>engaging with the </a:t>
            </a:r>
            <a:r>
              <a:rPr lang="en-CA" sz="1600" dirty="0" err="1">
                <a:solidFill>
                  <a:srgbClr val="FF0000"/>
                </a:solidFill>
              </a:rPr>
              <a:t>Geohazards</a:t>
            </a:r>
            <a:r>
              <a:rPr lang="en-CA" sz="1600" dirty="0">
                <a:solidFill>
                  <a:srgbClr val="FF0000"/>
                </a:solidFill>
              </a:rPr>
              <a:t> Exploitation Platform </a:t>
            </a:r>
            <a:r>
              <a:rPr lang="en-CA" sz="1600" dirty="0" smtClean="0"/>
              <a:t>to </a:t>
            </a:r>
            <a:r>
              <a:rPr lang="en-CA" sz="1600" dirty="0"/>
              <a:t>determine how the pilot could leverage this capability</a:t>
            </a:r>
            <a:r>
              <a:rPr lang="en-CA" sz="1600" dirty="0" smtClean="0"/>
              <a:t>.</a:t>
            </a:r>
          </a:p>
          <a:p>
            <a:endParaRPr lang="en-CA" sz="800" dirty="0" smtClean="0"/>
          </a:p>
          <a:p>
            <a:pPr marL="0" indent="0">
              <a:buNone/>
            </a:pPr>
            <a:r>
              <a:rPr lang="en-US" sz="1800" b="1" dirty="0" smtClean="0"/>
              <a:t>Activities</a:t>
            </a:r>
            <a:endParaRPr lang="en-CA" sz="1800" dirty="0"/>
          </a:p>
          <a:p>
            <a:pPr lvl="0"/>
            <a:r>
              <a:rPr lang="en-US" sz="1600" dirty="0"/>
              <a:t>Coordination of activities in Nepal and the Pacific Northwest remained a main focus of the efforts for this period. S</a:t>
            </a:r>
            <a:r>
              <a:rPr lang="en-US" sz="1600" dirty="0" smtClean="0"/>
              <a:t>ummarized </a:t>
            </a:r>
            <a:r>
              <a:rPr lang="en-US" sz="1600" dirty="0"/>
              <a:t>several of the existing efforts and presented them at the CEOS WG on Disasters Meeting as well as shared them with the Landslide pilot </a:t>
            </a:r>
            <a:r>
              <a:rPr lang="en-US" sz="1600" dirty="0" smtClean="0"/>
              <a:t>team.</a:t>
            </a:r>
            <a:endParaRPr lang="en-CA" sz="1600" dirty="0"/>
          </a:p>
          <a:p>
            <a:pPr marL="0" indent="0">
              <a:buNone/>
            </a:pPr>
            <a:endParaRPr lang="en-CA" sz="1800" dirty="0" smtClean="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13</a:t>
            </a:fld>
            <a:endParaRPr lang="uk-UA"/>
          </a:p>
        </p:txBody>
      </p:sp>
      <p:sp>
        <p:nvSpPr>
          <p:cNvPr id="6" name="Content Placeholder 3"/>
          <p:cNvSpPr>
            <a:spLocks noGrp="1"/>
          </p:cNvSpPr>
          <p:nvPr>
            <p:ph sz="quarter" idx="11"/>
          </p:nvPr>
        </p:nvSpPr>
        <p:spPr>
          <a:xfrm>
            <a:off x="1905000" y="228600"/>
            <a:ext cx="5608864" cy="762000"/>
          </a:xfrm>
        </p:spPr>
        <p:txBody>
          <a:bodyPr/>
          <a:lstStyle/>
          <a:p>
            <a:pPr lvl="0">
              <a:spcBef>
                <a:spcPts val="0"/>
              </a:spcBef>
              <a:buSzTx/>
              <a:defRPr/>
            </a:pPr>
            <a:r>
              <a:rPr lang="en-CA" dirty="0"/>
              <a:t>Landslide </a:t>
            </a:r>
            <a:r>
              <a:rPr lang="en-CA" dirty="0" smtClean="0"/>
              <a:t>Pilot Update</a:t>
            </a:r>
            <a:endParaRPr lang="en-CA"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628836"/>
            <a:ext cx="3044878" cy="21529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64798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219200"/>
            <a:ext cx="8991600" cy="5334000"/>
          </a:xfrm>
        </p:spPr>
        <p:txBody>
          <a:bodyPr/>
          <a:lstStyle/>
          <a:p>
            <a:pPr marL="0" indent="0" algn="ctr">
              <a:buNone/>
            </a:pPr>
            <a:r>
              <a:rPr lang="en-CA" sz="1800" b="1" dirty="0"/>
              <a:t>A platform with federated resources </a:t>
            </a:r>
            <a:r>
              <a:rPr lang="en-CA" sz="1800" b="1" dirty="0" smtClean="0"/>
              <a:t>to </a:t>
            </a:r>
            <a:r>
              <a:rPr lang="en-CA" sz="1800" b="1" dirty="0"/>
              <a:t>access, process </a:t>
            </a:r>
            <a:r>
              <a:rPr lang="en-CA" sz="1800" b="1" dirty="0" smtClean="0"/>
              <a:t>and </a:t>
            </a:r>
            <a:r>
              <a:rPr lang="en-CA" sz="1800" b="1" dirty="0"/>
              <a:t>publish satellite EO data </a:t>
            </a:r>
            <a:r>
              <a:rPr lang="en-CA" sz="1800" b="1" dirty="0" smtClean="0"/>
              <a:t>and </a:t>
            </a:r>
            <a:r>
              <a:rPr lang="en-CA" sz="1800" b="1" dirty="0"/>
              <a:t>derived products </a:t>
            </a:r>
          </a:p>
          <a:p>
            <a:pPr marL="0" indent="0">
              <a:buNone/>
            </a:pPr>
            <a:r>
              <a:rPr lang="en-CA" sz="1800" b="1" dirty="0"/>
              <a:t>Goal</a:t>
            </a:r>
            <a:r>
              <a:rPr lang="en-CA" sz="1800" dirty="0"/>
              <a:t>: </a:t>
            </a:r>
            <a:r>
              <a:rPr lang="en-CA" sz="1800" dirty="0" smtClean="0"/>
              <a:t>Provide </a:t>
            </a:r>
            <a:r>
              <a:rPr lang="en-CA" sz="1800" dirty="0"/>
              <a:t>data access and a processing </a:t>
            </a:r>
            <a:r>
              <a:rPr lang="en-CA" sz="1800" dirty="0" smtClean="0"/>
              <a:t>and </a:t>
            </a:r>
            <a:r>
              <a:rPr lang="en-CA" sz="1800" dirty="0"/>
              <a:t>e-collaboration environment </a:t>
            </a:r>
            <a:r>
              <a:rPr lang="en-CA" sz="1800" dirty="0" smtClean="0"/>
              <a:t>to </a:t>
            </a:r>
            <a:r>
              <a:rPr lang="en-CA" sz="1800" dirty="0"/>
              <a:t>exploit EO data to assess </a:t>
            </a:r>
            <a:r>
              <a:rPr lang="en-CA" sz="1800" dirty="0" err="1"/>
              <a:t>geohazards</a:t>
            </a:r>
            <a:r>
              <a:rPr lang="en-CA" sz="1800" dirty="0"/>
              <a:t> and their impact</a:t>
            </a:r>
          </a:p>
          <a:p>
            <a:pPr marL="0" indent="0">
              <a:buNone/>
            </a:pPr>
            <a:endParaRPr lang="en-CA" sz="1400" dirty="0"/>
          </a:p>
          <a:p>
            <a:r>
              <a:rPr lang="en-CA" sz="1400" dirty="0"/>
              <a:t>Aims to address priorities of the Sendai Framework for Disaster Risk Reduction 2015-2030 using satellite EO (focus: better understanding hazards &amp; risks</a:t>
            </a:r>
            <a:r>
              <a:rPr lang="en-CA" sz="1400" dirty="0" smtClean="0"/>
              <a:t>)</a:t>
            </a:r>
          </a:p>
          <a:p>
            <a:pPr marL="0" indent="0">
              <a:buNone/>
            </a:pPr>
            <a:endParaRPr lang="en-CA" sz="1400" dirty="0"/>
          </a:p>
          <a:p>
            <a:r>
              <a:rPr lang="en-CA" sz="1400" dirty="0"/>
              <a:t>Supports and complements the CEOS WG Disasters activities (on-going pilots, follow-on activities and the RO), the GSNL and </a:t>
            </a:r>
            <a:r>
              <a:rPr lang="en-CA" sz="1400" dirty="0" smtClean="0"/>
              <a:t>GEO-DARMA</a:t>
            </a:r>
            <a:r>
              <a:rPr lang="en-CA" sz="1400" dirty="0"/>
              <a:t>.</a:t>
            </a:r>
          </a:p>
          <a:p>
            <a:pPr marL="0" indent="0">
              <a:buNone/>
            </a:pPr>
            <a:endParaRPr lang="en-CA" sz="1800" dirty="0" smtClean="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14</a:t>
            </a:fld>
            <a:endParaRPr lang="uk-UA"/>
          </a:p>
        </p:txBody>
      </p:sp>
      <p:sp>
        <p:nvSpPr>
          <p:cNvPr id="6" name="Content Placeholder 3"/>
          <p:cNvSpPr>
            <a:spLocks noGrp="1"/>
          </p:cNvSpPr>
          <p:nvPr>
            <p:ph sz="quarter" idx="11"/>
          </p:nvPr>
        </p:nvSpPr>
        <p:spPr>
          <a:xfrm>
            <a:off x="1905000" y="228600"/>
            <a:ext cx="5608864" cy="762000"/>
          </a:xfrm>
        </p:spPr>
        <p:txBody>
          <a:bodyPr/>
          <a:lstStyle/>
          <a:p>
            <a:pPr lvl="0">
              <a:spcBef>
                <a:spcPts val="0"/>
              </a:spcBef>
              <a:buSzTx/>
              <a:defRPr/>
            </a:pPr>
            <a:r>
              <a:rPr lang="en-CA" dirty="0" err="1"/>
              <a:t>Geohazards</a:t>
            </a:r>
            <a:r>
              <a:rPr lang="en-CA" dirty="0"/>
              <a:t> Lab Implementation Plan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063698"/>
            <a:ext cx="3505200" cy="26419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43802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219200"/>
            <a:ext cx="8991600" cy="5334000"/>
          </a:xfrm>
        </p:spPr>
        <p:txBody>
          <a:bodyPr/>
          <a:lstStyle/>
          <a:p>
            <a:pPr marL="0" lvl="0" indent="0">
              <a:buNone/>
            </a:pPr>
            <a:r>
              <a:rPr lang="en-CA" sz="1800" b="1" dirty="0"/>
              <a:t>CEOS Agencies:</a:t>
            </a:r>
          </a:p>
          <a:p>
            <a:pPr marL="0" lvl="0" indent="0">
              <a:buNone/>
            </a:pPr>
            <a:r>
              <a:rPr lang="en-CA" sz="1400" dirty="0"/>
              <a:t>	</a:t>
            </a:r>
            <a:endParaRPr lang="en-CA" sz="1400" b="1" dirty="0" smtClean="0"/>
          </a:p>
          <a:p>
            <a:r>
              <a:rPr lang="en-CA" sz="1400" b="1" dirty="0" smtClean="0"/>
              <a:t>ESA</a:t>
            </a:r>
            <a:r>
              <a:rPr lang="en-CA" sz="1400" dirty="0"/>
              <a:t>: Access to ESA missions </a:t>
            </a:r>
            <a:r>
              <a:rPr lang="en-CA" sz="1400" dirty="0" smtClean="0">
                <a:solidFill>
                  <a:srgbClr val="FF0000"/>
                </a:solidFill>
              </a:rPr>
              <a:t>data</a:t>
            </a:r>
            <a:r>
              <a:rPr lang="en-CA" sz="1400" dirty="0" smtClean="0"/>
              <a:t>: </a:t>
            </a:r>
            <a:r>
              <a:rPr lang="en-CA" sz="1400" dirty="0"/>
              <a:t>ERS SAR and ENVISAT ASAR data; Access to Sentinel-1A &amp; 1B and Sentinel-2A data in line with the Copernicus Data Policy; Access to the </a:t>
            </a:r>
            <a:r>
              <a:rPr lang="en-CA" sz="1400" dirty="0" err="1">
                <a:solidFill>
                  <a:srgbClr val="FF0000"/>
                </a:solidFill>
              </a:rPr>
              <a:t>Geohazards</a:t>
            </a:r>
            <a:r>
              <a:rPr lang="en-CA" sz="1400" dirty="0">
                <a:solidFill>
                  <a:srgbClr val="FF0000"/>
                </a:solidFill>
              </a:rPr>
              <a:t> Exploitation </a:t>
            </a:r>
            <a:r>
              <a:rPr lang="en-CA" sz="1400" dirty="0" smtClean="0">
                <a:solidFill>
                  <a:srgbClr val="FF0000"/>
                </a:solidFill>
              </a:rPr>
              <a:t>Platform (GEP) </a:t>
            </a:r>
            <a:r>
              <a:rPr lang="en-CA" sz="1400" dirty="0"/>
              <a:t>including in particular: data storage and ICT resources.</a:t>
            </a:r>
          </a:p>
          <a:p>
            <a:r>
              <a:rPr lang="en-CA" sz="1400" b="1" dirty="0"/>
              <a:t>DLR</a:t>
            </a:r>
            <a:r>
              <a:rPr lang="en-CA" sz="1400" dirty="0"/>
              <a:t>: Providing higher level </a:t>
            </a:r>
            <a:r>
              <a:rPr lang="en-CA" sz="1400" dirty="0">
                <a:solidFill>
                  <a:srgbClr val="FF0000"/>
                </a:solidFill>
              </a:rPr>
              <a:t>science products </a:t>
            </a:r>
            <a:r>
              <a:rPr lang="en-CA" sz="1400" dirty="0"/>
              <a:t>to the user community derived not only from Sentinel-1 but also from </a:t>
            </a:r>
            <a:r>
              <a:rPr lang="en-CA" sz="1400" dirty="0" err="1"/>
              <a:t>TerraSAR</a:t>
            </a:r>
            <a:r>
              <a:rPr lang="en-CA" sz="1400" dirty="0"/>
              <a:t>-X data, exploiting its resolution and high geometric quality; Providing further access to the automated Sentinel-1 interferometric chain (GEP, run by ESA) for international users; Supporting and participating in discussions on future product generation standards and interoperability between missions.</a:t>
            </a:r>
          </a:p>
          <a:p>
            <a:r>
              <a:rPr lang="en-CA" sz="1400" b="1" dirty="0"/>
              <a:t>ASI</a:t>
            </a:r>
            <a:r>
              <a:rPr lang="en-CA" sz="1400" dirty="0"/>
              <a:t>: Facilitating access to COSMO-</a:t>
            </a:r>
            <a:r>
              <a:rPr lang="en-CA" sz="1400" dirty="0" err="1"/>
              <a:t>SkyMed</a:t>
            </a:r>
            <a:r>
              <a:rPr lang="en-CA" sz="1400" dirty="0"/>
              <a:t> </a:t>
            </a:r>
            <a:r>
              <a:rPr lang="en-CA" sz="1400" dirty="0">
                <a:solidFill>
                  <a:srgbClr val="FF0000"/>
                </a:solidFill>
              </a:rPr>
              <a:t>data</a:t>
            </a:r>
            <a:r>
              <a:rPr lang="en-CA" sz="1400" dirty="0"/>
              <a:t> collections through the GEP for CEOS and GSNL activities; </a:t>
            </a:r>
            <a:r>
              <a:rPr lang="en-CA" sz="1400" dirty="0">
                <a:solidFill>
                  <a:srgbClr val="FF0000"/>
                </a:solidFill>
              </a:rPr>
              <a:t>Testing &amp; demonstrating</a:t>
            </a:r>
            <a:r>
              <a:rPr lang="en-CA" sz="1400" dirty="0"/>
              <a:t> hosted processing services available in the GEP to analyse COSMO-</a:t>
            </a:r>
            <a:r>
              <a:rPr lang="en-CA" sz="1400" dirty="0" err="1"/>
              <a:t>SkyMed</a:t>
            </a:r>
            <a:r>
              <a:rPr lang="en-CA" sz="1400" dirty="0"/>
              <a:t> and Sentinel-1 SAR </a:t>
            </a:r>
            <a:r>
              <a:rPr lang="en-CA" sz="1400" dirty="0" smtClean="0"/>
              <a:t>data; </a:t>
            </a:r>
            <a:r>
              <a:rPr lang="en-CA" sz="1400" dirty="0"/>
              <a:t>Participating to the </a:t>
            </a:r>
            <a:r>
              <a:rPr lang="en-CA" sz="1400" dirty="0" err="1"/>
              <a:t>Geohazards</a:t>
            </a:r>
            <a:r>
              <a:rPr lang="en-CA" sz="1400" dirty="0"/>
              <a:t> Lab activity about </a:t>
            </a:r>
            <a:r>
              <a:rPr lang="en-CA" sz="1400" dirty="0">
                <a:solidFill>
                  <a:srgbClr val="FF0000"/>
                </a:solidFill>
              </a:rPr>
              <a:t>methodologies</a:t>
            </a:r>
            <a:r>
              <a:rPr lang="en-CA" sz="1400" dirty="0"/>
              <a:t> for product generation, standards and interoperability between EO missions and EO based processing chains. </a:t>
            </a:r>
          </a:p>
          <a:p>
            <a:r>
              <a:rPr lang="en-CA" sz="1400" b="1" dirty="0"/>
              <a:t>CNES</a:t>
            </a:r>
            <a:r>
              <a:rPr lang="en-CA" sz="1400" dirty="0"/>
              <a:t>: Processing </a:t>
            </a:r>
            <a:r>
              <a:rPr lang="en-CA" sz="1400" dirty="0">
                <a:solidFill>
                  <a:srgbClr val="FF0000"/>
                </a:solidFill>
              </a:rPr>
              <a:t>services</a:t>
            </a:r>
            <a:r>
              <a:rPr lang="en-CA" sz="1400" dirty="0"/>
              <a:t> developed by the French Solid Earth community including systematic </a:t>
            </a:r>
            <a:r>
              <a:rPr lang="en-CA" sz="1400" dirty="0" err="1"/>
              <a:t>InSAR</a:t>
            </a:r>
            <a:r>
              <a:rPr lang="en-CA" sz="1400" dirty="0"/>
              <a:t> processing, DEM processing and optical image correlation. Potential contribution to a pool of specific </a:t>
            </a:r>
            <a:r>
              <a:rPr lang="en-CA" sz="1400" dirty="0">
                <a:solidFill>
                  <a:srgbClr val="FF0000"/>
                </a:solidFill>
              </a:rPr>
              <a:t>human resources </a:t>
            </a:r>
            <a:r>
              <a:rPr lang="en-CA" sz="1400" dirty="0"/>
              <a:t>dedicated to the </a:t>
            </a:r>
            <a:r>
              <a:rPr lang="en-CA" sz="1400" dirty="0" err="1"/>
              <a:t>Geohazards</a:t>
            </a:r>
            <a:r>
              <a:rPr lang="en-CA" sz="1400" dirty="0"/>
              <a:t> Lab initiative.</a:t>
            </a:r>
          </a:p>
          <a:p>
            <a:pPr marL="0" indent="0">
              <a:buNone/>
            </a:pPr>
            <a:endParaRPr lang="en-CA" sz="1400" dirty="0" smtClean="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15</a:t>
            </a:fld>
            <a:endParaRPr lang="uk-UA"/>
          </a:p>
        </p:txBody>
      </p:sp>
      <p:sp>
        <p:nvSpPr>
          <p:cNvPr id="6" name="Content Placeholder 3"/>
          <p:cNvSpPr>
            <a:spLocks noGrp="1"/>
          </p:cNvSpPr>
          <p:nvPr>
            <p:ph sz="quarter" idx="11"/>
          </p:nvPr>
        </p:nvSpPr>
        <p:spPr>
          <a:xfrm>
            <a:off x="1905000" y="228600"/>
            <a:ext cx="5608864" cy="762000"/>
          </a:xfrm>
        </p:spPr>
        <p:txBody>
          <a:bodyPr/>
          <a:lstStyle/>
          <a:p>
            <a:pPr lvl="0">
              <a:spcBef>
                <a:spcPts val="0"/>
              </a:spcBef>
              <a:buSzTx/>
              <a:defRPr/>
            </a:pPr>
            <a:r>
              <a:rPr lang="en-CA" dirty="0" err="1"/>
              <a:t>Geohazards</a:t>
            </a:r>
            <a:r>
              <a:rPr lang="en-CA" dirty="0"/>
              <a:t> Lab Implementation Plan</a:t>
            </a:r>
          </a:p>
        </p:txBody>
      </p:sp>
      <p:sp>
        <p:nvSpPr>
          <p:cNvPr id="5" name="Content Placeholder 1"/>
          <p:cNvSpPr txBox="1">
            <a:spLocks/>
          </p:cNvSpPr>
          <p:nvPr/>
        </p:nvSpPr>
        <p:spPr>
          <a:xfrm>
            <a:off x="228600" y="5867400"/>
            <a:ext cx="8153400" cy="4572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r>
              <a:rPr lang="en-CA" sz="1800" b="1" i="1" dirty="0" smtClean="0">
                <a:solidFill>
                  <a:srgbClr val="FF0000"/>
                </a:solidFill>
              </a:rPr>
              <a:t>Approve </a:t>
            </a:r>
            <a:r>
              <a:rPr lang="en-CA" sz="1800" i="1" dirty="0" err="1" smtClean="0"/>
              <a:t>Geohazards</a:t>
            </a:r>
            <a:r>
              <a:rPr lang="en-CA" sz="1800" i="1" dirty="0" smtClean="0"/>
              <a:t> </a:t>
            </a:r>
            <a:r>
              <a:rPr lang="en-CA" sz="1800" i="1" dirty="0"/>
              <a:t>Lab </a:t>
            </a:r>
            <a:r>
              <a:rPr lang="en-CA" sz="1800" i="1" dirty="0" smtClean="0"/>
              <a:t>Implementation Plan</a:t>
            </a:r>
            <a:endParaRPr lang="en-CA" sz="1800" i="1" dirty="0"/>
          </a:p>
        </p:txBody>
      </p:sp>
    </p:spTree>
    <p:extLst>
      <p:ext uri="{BB962C8B-B14F-4D97-AF65-F5344CB8AC3E}">
        <p14:creationId xmlns:p14="http://schemas.microsoft.com/office/powerpoint/2010/main" val="369560820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219200"/>
            <a:ext cx="8153400" cy="4876800"/>
          </a:xfrm>
        </p:spPr>
        <p:txBody>
          <a:bodyPr>
            <a:noAutofit/>
          </a:bodyPr>
          <a:lstStyle/>
          <a:p>
            <a:pPr marL="0" lvl="0" indent="0">
              <a:buNone/>
            </a:pPr>
            <a:r>
              <a:rPr lang="en-AU" sz="1800" b="1" dirty="0"/>
              <a:t>M</a:t>
            </a:r>
            <a:r>
              <a:rPr lang="en-AU" sz="1800" b="1" dirty="0" smtClean="0"/>
              <a:t>eetings</a:t>
            </a:r>
          </a:p>
          <a:p>
            <a:pPr lvl="0"/>
            <a:r>
              <a:rPr lang="en-AU" sz="1400" dirty="0" smtClean="0"/>
              <a:t>The 7</a:t>
            </a:r>
            <a:r>
              <a:rPr lang="en-AU" sz="1400" baseline="30000" dirty="0" smtClean="0"/>
              <a:t>th</a:t>
            </a:r>
            <a:r>
              <a:rPr lang="en-AU" sz="1400" dirty="0" smtClean="0"/>
              <a:t> CEOS WG Disasters </a:t>
            </a:r>
            <a:r>
              <a:rPr lang="en-AU" sz="1400" dirty="0"/>
              <a:t>meeting, hosted by the Italian Space Agency (ASI), </a:t>
            </a:r>
            <a:r>
              <a:rPr lang="en-AU" sz="1400" dirty="0" smtClean="0"/>
              <a:t>was held </a:t>
            </a:r>
            <a:r>
              <a:rPr lang="en-AU" sz="1400" dirty="0"/>
              <a:t>in Rome, Italy, from March 14 to 16, 2017. </a:t>
            </a:r>
            <a:endParaRPr lang="en-CA" sz="1400" dirty="0"/>
          </a:p>
          <a:p>
            <a:r>
              <a:rPr lang="en-US" sz="1400" dirty="0" smtClean="0"/>
              <a:t>GEO-DARMA </a:t>
            </a:r>
            <a:r>
              <a:rPr lang="en-US" sz="1400" dirty="0"/>
              <a:t>Steering Committee f</a:t>
            </a:r>
            <a:r>
              <a:rPr lang="en-US" sz="1400" dirty="0" smtClean="0"/>
              <a:t>irst </a:t>
            </a:r>
            <a:r>
              <a:rPr lang="en-US" sz="1400" dirty="0"/>
              <a:t>m</a:t>
            </a:r>
            <a:r>
              <a:rPr lang="en-US" sz="1400" dirty="0" smtClean="0"/>
              <a:t>eeting </a:t>
            </a:r>
            <a:r>
              <a:rPr lang="en-US" sz="1400" dirty="0"/>
              <a:t>and Concept </a:t>
            </a:r>
            <a:r>
              <a:rPr lang="en-US" sz="1400" dirty="0" smtClean="0"/>
              <a:t>Workshop was held in </a:t>
            </a:r>
            <a:r>
              <a:rPr lang="en-US" sz="1400" dirty="0" err="1" smtClean="0"/>
              <a:t>Cancún</a:t>
            </a:r>
            <a:r>
              <a:rPr lang="en-US" sz="1400" dirty="0"/>
              <a:t>, </a:t>
            </a:r>
            <a:r>
              <a:rPr lang="en-US" sz="1400" dirty="0" smtClean="0"/>
              <a:t>Mexico</a:t>
            </a:r>
            <a:r>
              <a:rPr lang="en-US" sz="1400" dirty="0"/>
              <a:t>, </a:t>
            </a:r>
            <a:r>
              <a:rPr lang="en-US" sz="1400" dirty="0" smtClean="0"/>
              <a:t>May 25</a:t>
            </a:r>
            <a:r>
              <a:rPr lang="en-US" sz="1400" baseline="30000" dirty="0" smtClean="0"/>
              <a:t>th</a:t>
            </a:r>
            <a:r>
              <a:rPr lang="en-US" sz="1400" dirty="0" smtClean="0"/>
              <a:t>, 2017.</a:t>
            </a:r>
          </a:p>
          <a:p>
            <a:pPr lvl="0"/>
            <a:r>
              <a:rPr lang="en-AU" sz="1400" dirty="0"/>
              <a:t>The 8</a:t>
            </a:r>
            <a:r>
              <a:rPr lang="en-AU" sz="1400" baseline="30000" dirty="0"/>
              <a:t>th</a:t>
            </a:r>
            <a:r>
              <a:rPr lang="en-AU" sz="1400" dirty="0"/>
              <a:t> CEOS </a:t>
            </a:r>
            <a:r>
              <a:rPr lang="en-AU" sz="1400" dirty="0" smtClean="0"/>
              <a:t>WG Disasters </a:t>
            </a:r>
            <a:r>
              <a:rPr lang="en-AU" sz="1400" dirty="0"/>
              <a:t>meeting, hosted by CONAE </a:t>
            </a:r>
            <a:r>
              <a:rPr lang="en-AU" sz="1400" dirty="0" smtClean="0"/>
              <a:t>and NASA, </a:t>
            </a:r>
            <a:r>
              <a:rPr lang="en-AU" sz="1400" dirty="0"/>
              <a:t>was held in Buenos Aires, Argentina, from September 4 to 8, 2017</a:t>
            </a:r>
            <a:r>
              <a:rPr lang="en-AU" sz="1400" dirty="0" smtClean="0"/>
              <a:t>.</a:t>
            </a:r>
            <a:endParaRPr lang="en-US" sz="1400" dirty="0" smtClean="0"/>
          </a:p>
          <a:p>
            <a:pPr marL="0" indent="0">
              <a:buNone/>
            </a:pPr>
            <a:r>
              <a:rPr lang="en-US" sz="1800" b="1" dirty="0" smtClean="0"/>
              <a:t>Conferences</a:t>
            </a:r>
            <a:endParaRPr lang="en-CA" sz="1800" b="1" dirty="0"/>
          </a:p>
          <a:p>
            <a:r>
              <a:rPr lang="en-AU" sz="1400" dirty="0"/>
              <a:t>Global Platform for Disaster Risk Reduction, May 2017, Mexico, organized by The United Nations Office for Disaster Risk Reduction</a:t>
            </a:r>
            <a:r>
              <a:rPr lang="en-AU" sz="1400" dirty="0" smtClean="0"/>
              <a:t>.</a:t>
            </a:r>
            <a:endParaRPr lang="en-CA" sz="1400" dirty="0" smtClean="0"/>
          </a:p>
          <a:p>
            <a:pPr lvl="0"/>
            <a:r>
              <a:rPr lang="en-CA" sz="1400" dirty="0" smtClean="0"/>
              <a:t>Disaster </a:t>
            </a:r>
            <a:r>
              <a:rPr lang="en-CA" sz="1400" dirty="0"/>
              <a:t>Risk Reduction Across the Americas Summit in Buenos Aires, </a:t>
            </a:r>
            <a:r>
              <a:rPr lang="en-CA" sz="1400" dirty="0" smtClean="0"/>
              <a:t>Argentina, from </a:t>
            </a:r>
            <a:r>
              <a:rPr lang="en-CA" sz="1400" dirty="0"/>
              <a:t>September </a:t>
            </a:r>
            <a:r>
              <a:rPr lang="en-CA" sz="1400" dirty="0" smtClean="0"/>
              <a:t>3 to 8</a:t>
            </a:r>
            <a:r>
              <a:rPr lang="en-CA" sz="1400" dirty="0"/>
              <a:t>, </a:t>
            </a:r>
            <a:r>
              <a:rPr lang="en-CA" sz="1400" dirty="0" smtClean="0"/>
              <a:t>2017.</a:t>
            </a:r>
            <a:endParaRPr lang="en-CA" sz="14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16</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Meetings and </a:t>
            </a:r>
            <a:r>
              <a:rPr lang="en-US" dirty="0" smtClean="0"/>
              <a:t>Conferences</a:t>
            </a:r>
            <a:endParaRPr lang="en-US" dirty="0"/>
          </a:p>
          <a:p>
            <a:pPr lvl="0">
              <a:spcBef>
                <a:spcPts val="0"/>
              </a:spcBef>
              <a:buSzTx/>
              <a:defRPr/>
            </a:pPr>
            <a:endParaRPr lang="en-US" dirty="0"/>
          </a:p>
        </p:txBody>
      </p:sp>
      <p:pic>
        <p:nvPicPr>
          <p:cNvPr id="7170" name="Picture 2" descr="C:\Users\schalifoux\Desktop\Photos\09-2017 Buenos Aires\IMG-20170914-WA0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4229100"/>
            <a:ext cx="3352800" cy="2514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19865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219200"/>
            <a:ext cx="5257800" cy="5334000"/>
          </a:xfrm>
        </p:spPr>
        <p:txBody>
          <a:bodyPr>
            <a:noAutofit/>
          </a:bodyPr>
          <a:lstStyle/>
          <a:p>
            <a:pPr marL="0" lvl="0" indent="0">
              <a:buNone/>
            </a:pPr>
            <a:r>
              <a:rPr lang="en-CA" sz="1800" b="1" dirty="0" smtClean="0"/>
              <a:t>CEOS </a:t>
            </a:r>
            <a:r>
              <a:rPr lang="en-CA" sz="1800" b="1" dirty="0"/>
              <a:t>W</a:t>
            </a:r>
            <a:r>
              <a:rPr lang="en-CA" sz="1800" b="1" dirty="0" smtClean="0"/>
              <a:t>ebsite Story</a:t>
            </a:r>
          </a:p>
          <a:p>
            <a:pPr marL="0" lvl="0" indent="0">
              <a:buNone/>
            </a:pPr>
            <a:r>
              <a:rPr lang="en-CA" sz="1400" dirty="0" smtClean="0"/>
              <a:t>- Volcano Pilot</a:t>
            </a:r>
          </a:p>
          <a:p>
            <a:pPr marL="0" lvl="0" indent="0">
              <a:buNone/>
            </a:pPr>
            <a:r>
              <a:rPr lang="en-CA" sz="1400" dirty="0" smtClean="0"/>
              <a:t>- Recovery Observatory</a:t>
            </a:r>
          </a:p>
          <a:p>
            <a:pPr lvl="0"/>
            <a:endParaRPr lang="en-CA" sz="1600" dirty="0" smtClean="0"/>
          </a:p>
          <a:p>
            <a:pPr lvl="0"/>
            <a:endParaRPr lang="en-CA" sz="1600" dirty="0"/>
          </a:p>
          <a:p>
            <a:pPr lvl="0"/>
            <a:endParaRPr lang="en-CA" sz="1600" dirty="0" smtClean="0"/>
          </a:p>
          <a:p>
            <a:pPr lvl="0"/>
            <a:endParaRPr lang="en-CA" sz="1600" dirty="0"/>
          </a:p>
          <a:p>
            <a:pPr lvl="0"/>
            <a:endParaRPr lang="en-CA" sz="1600" dirty="0" smtClean="0"/>
          </a:p>
          <a:p>
            <a:pPr lvl="0"/>
            <a:endParaRPr lang="en-CA" sz="1600" dirty="0"/>
          </a:p>
          <a:p>
            <a:pPr lvl="0"/>
            <a:endParaRPr lang="en-CA" sz="1600" dirty="0" smtClean="0"/>
          </a:p>
          <a:p>
            <a:pPr lvl="0"/>
            <a:endParaRPr lang="en-CA" sz="1600" dirty="0"/>
          </a:p>
          <a:p>
            <a:pPr marL="0" lvl="0" indent="0">
              <a:buNone/>
            </a:pPr>
            <a:endParaRPr lang="en-CA" sz="1600" dirty="0"/>
          </a:p>
          <a:p>
            <a:pPr marL="0" lvl="0" indent="0">
              <a:buNone/>
            </a:pPr>
            <a:endParaRPr lang="en-CA" sz="1800" b="1" dirty="0" smtClean="0"/>
          </a:p>
          <a:p>
            <a:pPr marL="0" lvl="0" indent="0" algn="r">
              <a:buNone/>
            </a:pPr>
            <a:endParaRPr lang="en-CA" sz="1800" b="1" dirty="0" smtClean="0"/>
          </a:p>
          <a:p>
            <a:pPr marL="0" lvl="0" indent="0" algn="r">
              <a:buNone/>
            </a:pPr>
            <a:r>
              <a:rPr lang="en-CA" sz="1800" b="1" dirty="0" smtClean="0"/>
              <a:t>CEOS Disasters Brochure</a:t>
            </a:r>
          </a:p>
          <a:p>
            <a:pPr marL="0" lvl="0" indent="0" algn="r">
              <a:buNone/>
            </a:pPr>
            <a:r>
              <a:rPr lang="en-CA" sz="1400" dirty="0" smtClean="0"/>
              <a:t>@ Disaster </a:t>
            </a:r>
            <a:r>
              <a:rPr lang="en-CA" sz="1400" dirty="0"/>
              <a:t>Risk Reduction Across the Americas </a:t>
            </a:r>
            <a:r>
              <a:rPr lang="en-CA" sz="1400" dirty="0" smtClean="0"/>
              <a:t>Summit</a:t>
            </a:r>
          </a:p>
          <a:p>
            <a:pPr marL="0" lvl="0" indent="0" algn="r">
              <a:buNone/>
            </a:pPr>
            <a:r>
              <a:rPr lang="en-CA" sz="1400" dirty="0"/>
              <a:t>@ </a:t>
            </a:r>
            <a:r>
              <a:rPr lang="en-CA" sz="1400" dirty="0" smtClean="0"/>
              <a:t>GEO-XIV </a:t>
            </a:r>
            <a:r>
              <a:rPr lang="en-CA" sz="1400" dirty="0"/>
              <a:t>Plenary CEOS Exhibition Booth</a:t>
            </a:r>
            <a:endParaRPr lang="en-CA" sz="1400" dirty="0" smtClean="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17</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CA" dirty="0"/>
              <a:t>Communication and </a:t>
            </a:r>
            <a:r>
              <a:rPr lang="en-CA" dirty="0" smtClean="0"/>
              <a:t>Outreach</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350475"/>
            <a:ext cx="3657600" cy="5202725"/>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2252192"/>
            <a:ext cx="5105665" cy="2548408"/>
          </a:xfrm>
          <a:prstGeom prst="rect">
            <a:avLst/>
          </a:prstGeom>
          <a:ln>
            <a:solidFill>
              <a:schemeClr val="tx1"/>
            </a:solidFill>
          </a:ln>
        </p:spPr>
      </p:pic>
    </p:spTree>
    <p:extLst>
      <p:ext uri="{BB962C8B-B14F-4D97-AF65-F5344CB8AC3E}">
        <p14:creationId xmlns:p14="http://schemas.microsoft.com/office/powerpoint/2010/main" val="188677178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305800" cy="5257800"/>
          </a:xfrm>
        </p:spPr>
        <p:txBody>
          <a:bodyPr/>
          <a:lstStyle/>
          <a:p>
            <a:pPr marL="0" indent="0">
              <a:spcAft>
                <a:spcPts val="0"/>
              </a:spcAft>
              <a:buNone/>
            </a:pPr>
            <a:r>
              <a:rPr lang="en-CA" sz="2400" b="1" i="1" dirty="0" smtClean="0">
                <a:solidFill>
                  <a:srgbClr val="000000"/>
                </a:solidFill>
                <a:ea typeface="Calibri"/>
                <a:cs typeface="Times New Roman"/>
              </a:rPr>
              <a:t>WG Disasters</a:t>
            </a:r>
            <a:r>
              <a:rPr lang="en-CA" sz="2400" b="1" i="1" dirty="0">
                <a:solidFill>
                  <a:srgbClr val="000000"/>
                </a:solidFill>
                <a:ea typeface="Calibri"/>
                <a:cs typeface="Times New Roman"/>
              </a:rPr>
              <a:t> </a:t>
            </a:r>
            <a:r>
              <a:rPr lang="en-CA" sz="2400" b="1" i="1" dirty="0" smtClean="0">
                <a:solidFill>
                  <a:srgbClr val="000000"/>
                </a:solidFill>
                <a:ea typeface="Calibri"/>
                <a:cs typeface="Times New Roman"/>
              </a:rPr>
              <a:t>Activities will be updated in 2018!</a:t>
            </a:r>
          </a:p>
          <a:p>
            <a:pPr marL="0" indent="0">
              <a:spcAft>
                <a:spcPts val="0"/>
              </a:spcAft>
              <a:buNone/>
            </a:pPr>
            <a:endParaRPr lang="en-CA" dirty="0">
              <a:ea typeface="Calibri"/>
              <a:cs typeface="Times New Roman"/>
            </a:endParaRPr>
          </a:p>
          <a:p>
            <a:pPr>
              <a:spcAft>
                <a:spcPts val="0"/>
              </a:spcAft>
            </a:pPr>
            <a:r>
              <a:rPr lang="en-CA" b="1" dirty="0">
                <a:solidFill>
                  <a:srgbClr val="000000"/>
                </a:solidFill>
                <a:ea typeface="Calibri"/>
                <a:cs typeface="Times New Roman"/>
              </a:rPr>
              <a:t>DIS-10:</a:t>
            </a:r>
            <a:r>
              <a:rPr lang="en-CA" dirty="0">
                <a:solidFill>
                  <a:srgbClr val="000000"/>
                </a:solidFill>
                <a:ea typeface="Calibri"/>
                <a:cs typeface="Times New Roman"/>
              </a:rPr>
              <a:t> Implementation of Data Acquisition Plan in support to DRM pilots and data coordination for GSNL supersites</a:t>
            </a:r>
            <a:r>
              <a:rPr lang="en-CA" dirty="0">
                <a:solidFill>
                  <a:srgbClr val="1F497D"/>
                </a:solidFill>
                <a:ea typeface="Calibri"/>
                <a:cs typeface="Times New Roman"/>
              </a:rPr>
              <a:t> </a:t>
            </a:r>
            <a:r>
              <a:rPr lang="en-CA" dirty="0">
                <a:solidFill>
                  <a:srgbClr val="FF0000"/>
                </a:solidFill>
                <a:ea typeface="Calibri"/>
                <a:cs typeface="Times New Roman"/>
              </a:rPr>
              <a:t>Will be amended </a:t>
            </a:r>
            <a:r>
              <a:rPr lang="en-CA" dirty="0" smtClean="0">
                <a:solidFill>
                  <a:srgbClr val="FF0000"/>
                </a:solidFill>
                <a:ea typeface="Calibri"/>
                <a:cs typeface="Times New Roman"/>
              </a:rPr>
              <a:t>to only keep GSNL</a:t>
            </a:r>
            <a:endParaRPr lang="en-CA" dirty="0">
              <a:ea typeface="Calibri"/>
              <a:cs typeface="Times New Roman"/>
            </a:endParaRPr>
          </a:p>
          <a:p>
            <a:pPr>
              <a:spcAft>
                <a:spcPts val="0"/>
              </a:spcAft>
            </a:pPr>
            <a:r>
              <a:rPr lang="en-CA" b="1" dirty="0">
                <a:solidFill>
                  <a:srgbClr val="000000"/>
                </a:solidFill>
                <a:ea typeface="Calibri"/>
                <a:cs typeface="Times New Roman"/>
              </a:rPr>
              <a:t>DIS-12:</a:t>
            </a:r>
            <a:r>
              <a:rPr lang="en-CA" dirty="0">
                <a:solidFill>
                  <a:srgbClr val="000000"/>
                </a:solidFill>
                <a:ea typeface="Calibri"/>
                <a:cs typeface="Times New Roman"/>
              </a:rPr>
              <a:t> Report on survey of donors for post-2017 operation of a Recovery Observatory </a:t>
            </a:r>
            <a:r>
              <a:rPr lang="en-CA" b="1" dirty="0">
                <a:solidFill>
                  <a:srgbClr val="000000"/>
                </a:solidFill>
                <a:ea typeface="Calibri"/>
                <a:cs typeface="Times New Roman"/>
              </a:rPr>
              <a:t>(commences 9 months after Recovery Observatory triggering?</a:t>
            </a:r>
            <a:r>
              <a:rPr lang="en-CA" b="1" dirty="0">
                <a:solidFill>
                  <a:srgbClr val="1F497D"/>
                </a:solidFill>
                <a:ea typeface="Calibri"/>
                <a:cs typeface="Times New Roman"/>
              </a:rPr>
              <a:t> </a:t>
            </a:r>
            <a:r>
              <a:rPr lang="en-CA" dirty="0">
                <a:solidFill>
                  <a:srgbClr val="FF0000"/>
                </a:solidFill>
                <a:ea typeface="Calibri"/>
                <a:cs typeface="Times New Roman"/>
              </a:rPr>
              <a:t>Delayed: This will start in Spring 2018</a:t>
            </a:r>
            <a:endParaRPr lang="en-CA" dirty="0">
              <a:ea typeface="Calibri"/>
              <a:cs typeface="Times New Roman"/>
            </a:endParaRPr>
          </a:p>
          <a:p>
            <a:pPr>
              <a:spcAft>
                <a:spcPts val="0"/>
              </a:spcAft>
            </a:pPr>
            <a:r>
              <a:rPr lang="en-CA" b="1" dirty="0">
                <a:solidFill>
                  <a:srgbClr val="000000"/>
                </a:solidFill>
                <a:ea typeface="Calibri"/>
                <a:cs typeface="Times New Roman"/>
              </a:rPr>
              <a:t>DIS-13:</a:t>
            </a:r>
            <a:r>
              <a:rPr lang="en-CA" dirty="0">
                <a:solidFill>
                  <a:srgbClr val="000000"/>
                </a:solidFill>
                <a:ea typeface="Calibri"/>
                <a:cs typeface="Times New Roman"/>
              </a:rPr>
              <a:t> Report on follow-on actions to DRM </a:t>
            </a:r>
            <a:r>
              <a:rPr lang="en-CA" dirty="0" smtClean="0">
                <a:solidFill>
                  <a:srgbClr val="000000"/>
                </a:solidFill>
                <a:ea typeface="Calibri"/>
                <a:cs typeface="Times New Roman"/>
              </a:rPr>
              <a:t>Pilots</a:t>
            </a:r>
            <a:r>
              <a:rPr lang="en-CA" dirty="0" smtClean="0">
                <a:solidFill>
                  <a:srgbClr val="1F497D"/>
                </a:solidFill>
                <a:ea typeface="Calibri"/>
                <a:cs typeface="Times New Roman"/>
              </a:rPr>
              <a:t> </a:t>
            </a:r>
            <a:r>
              <a:rPr lang="en-CA" dirty="0">
                <a:solidFill>
                  <a:srgbClr val="FF0000"/>
                </a:solidFill>
                <a:ea typeface="Calibri"/>
                <a:cs typeface="Times New Roman"/>
              </a:rPr>
              <a:t>Will </a:t>
            </a:r>
            <a:r>
              <a:rPr lang="en-CA" dirty="0" smtClean="0">
                <a:solidFill>
                  <a:srgbClr val="FF0000"/>
                </a:solidFill>
                <a:ea typeface="Calibri"/>
                <a:cs typeface="Times New Roman"/>
              </a:rPr>
              <a:t>include </a:t>
            </a:r>
            <a:r>
              <a:rPr lang="en-CA" dirty="0">
                <a:solidFill>
                  <a:srgbClr val="FF0000"/>
                </a:solidFill>
                <a:ea typeface="Calibri"/>
                <a:cs typeface="Times New Roman"/>
              </a:rPr>
              <a:t>L</a:t>
            </a:r>
            <a:r>
              <a:rPr lang="en-CA" dirty="0" smtClean="0">
                <a:solidFill>
                  <a:srgbClr val="FF0000"/>
                </a:solidFill>
                <a:ea typeface="Calibri"/>
                <a:cs typeface="Times New Roman"/>
              </a:rPr>
              <a:t>andslide Pilot activities</a:t>
            </a:r>
            <a:endParaRPr lang="en-CA" dirty="0">
              <a:ea typeface="Calibri"/>
              <a:cs typeface="Times New Roman"/>
            </a:endParaRPr>
          </a:p>
          <a:p>
            <a:pPr>
              <a:spcAft>
                <a:spcPts val="0"/>
              </a:spcAft>
            </a:pPr>
            <a:r>
              <a:rPr lang="en-CA" b="1" dirty="0">
                <a:solidFill>
                  <a:srgbClr val="000000"/>
                </a:solidFill>
                <a:ea typeface="Calibri"/>
                <a:cs typeface="Times New Roman"/>
              </a:rPr>
              <a:t>DIS-15:</a:t>
            </a:r>
            <a:r>
              <a:rPr lang="en-CA" dirty="0">
                <a:solidFill>
                  <a:srgbClr val="000000"/>
                </a:solidFill>
                <a:ea typeface="Calibri"/>
                <a:cs typeface="Times New Roman"/>
              </a:rPr>
              <a:t> Support for GEO-DARMA identification of major hazards and DRR issues for each selected </a:t>
            </a:r>
            <a:r>
              <a:rPr lang="en-CA" dirty="0" smtClean="0">
                <a:solidFill>
                  <a:srgbClr val="000000"/>
                </a:solidFill>
                <a:ea typeface="Calibri"/>
                <a:cs typeface="Times New Roman"/>
              </a:rPr>
              <a:t>region</a:t>
            </a:r>
            <a:endParaRPr lang="en-CA" dirty="0">
              <a:ea typeface="Calibri"/>
              <a:cs typeface="Times New Roman"/>
            </a:endParaRPr>
          </a:p>
          <a:p>
            <a:pPr>
              <a:spcAft>
                <a:spcPts val="0"/>
              </a:spcAft>
            </a:pPr>
            <a:endParaRPr lang="en-CA" dirty="0">
              <a:solidFill>
                <a:srgbClr val="000000"/>
              </a:solidFill>
              <a:effectLst/>
              <a:latin typeface="Calibri"/>
              <a:ea typeface="Calibri"/>
              <a:cs typeface="Times New Roman"/>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18</a:t>
            </a:fld>
            <a:endParaRPr lang="uk-UA"/>
          </a:p>
        </p:txBody>
      </p:sp>
      <p:sp>
        <p:nvSpPr>
          <p:cNvPr id="4" name="Content Placeholder 3"/>
          <p:cNvSpPr>
            <a:spLocks noGrp="1"/>
          </p:cNvSpPr>
          <p:nvPr>
            <p:ph sz="quarter" idx="11"/>
          </p:nvPr>
        </p:nvSpPr>
        <p:spPr>
          <a:xfrm>
            <a:off x="1981200" y="304800"/>
            <a:ext cx="5562600" cy="533400"/>
          </a:xfrm>
        </p:spPr>
        <p:txBody>
          <a:bodyPr/>
          <a:lstStyle/>
          <a:p>
            <a:pPr lvl="0">
              <a:spcBef>
                <a:spcPts val="0"/>
              </a:spcBef>
              <a:buSzTx/>
              <a:defRPr/>
            </a:pPr>
            <a:r>
              <a:rPr lang="en-CA" dirty="0"/>
              <a:t>CEOS Work </a:t>
            </a:r>
            <a:r>
              <a:rPr lang="en-CA" dirty="0" smtClean="0"/>
              <a:t>Plan</a:t>
            </a:r>
            <a:endParaRPr lang="en-CA" dirty="0"/>
          </a:p>
        </p:txBody>
      </p:sp>
    </p:spTree>
    <p:extLst>
      <p:ext uri="{BB962C8B-B14F-4D97-AF65-F5344CB8AC3E}">
        <p14:creationId xmlns:p14="http://schemas.microsoft.com/office/powerpoint/2010/main" val="369462666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pPr marL="0" indent="0">
              <a:spcAft>
                <a:spcPts val="0"/>
              </a:spcAft>
              <a:buNone/>
            </a:pPr>
            <a:r>
              <a:rPr lang="en-CA" sz="2400" b="1" u="sng" dirty="0">
                <a:solidFill>
                  <a:srgbClr val="000000"/>
                </a:solidFill>
                <a:ea typeface="Calibri"/>
                <a:cs typeface="Times New Roman"/>
              </a:rPr>
              <a:t>Items for </a:t>
            </a:r>
            <a:r>
              <a:rPr lang="en-CA" sz="2400" b="1" u="sng" dirty="0" smtClean="0">
                <a:solidFill>
                  <a:srgbClr val="000000"/>
                </a:solidFill>
                <a:ea typeface="Calibri"/>
                <a:cs typeface="Times New Roman"/>
              </a:rPr>
              <a:t>Decision</a:t>
            </a:r>
            <a:endParaRPr lang="en-CA" sz="2400" b="1" u="sng" dirty="0">
              <a:solidFill>
                <a:srgbClr val="000000"/>
              </a:solidFill>
              <a:ea typeface="Calibri"/>
              <a:cs typeface="Times New Roman"/>
            </a:endParaRPr>
          </a:p>
          <a:p>
            <a:pPr marL="0" indent="0">
              <a:spcAft>
                <a:spcPts val="0"/>
              </a:spcAft>
              <a:buNone/>
            </a:pPr>
            <a:endParaRPr lang="en-CA" dirty="0">
              <a:ea typeface="Calibri"/>
              <a:cs typeface="Times New Roman"/>
            </a:endParaRPr>
          </a:p>
          <a:p>
            <a:pPr marL="0" indent="0">
              <a:buNone/>
              <a:tabLst>
                <a:tab pos="457200" algn="l"/>
              </a:tabLst>
            </a:pPr>
            <a:r>
              <a:rPr lang="en-CA" b="1" dirty="0">
                <a:solidFill>
                  <a:srgbClr val="000000"/>
                </a:solidFill>
                <a:ea typeface="Times New Roman"/>
                <a:cs typeface="Times New Roman"/>
              </a:rPr>
              <a:t>DIS-10</a:t>
            </a:r>
            <a:r>
              <a:rPr lang="en-CA" dirty="0">
                <a:solidFill>
                  <a:srgbClr val="000000"/>
                </a:solidFill>
                <a:ea typeface="Times New Roman"/>
                <a:cs typeface="Times New Roman"/>
              </a:rPr>
              <a:t> - GEO GSNL </a:t>
            </a:r>
            <a:r>
              <a:rPr lang="en-CA" dirty="0" smtClean="0">
                <a:solidFill>
                  <a:schemeClr val="tx1"/>
                </a:solidFill>
                <a:ea typeface="Times New Roman"/>
                <a:cs typeface="Times New Roman"/>
              </a:rPr>
              <a:t>Proposals </a:t>
            </a:r>
            <a:r>
              <a:rPr lang="en-CA" dirty="0">
                <a:solidFill>
                  <a:schemeClr val="tx1"/>
                </a:solidFill>
                <a:ea typeface="Times New Roman"/>
                <a:cs typeface="Times New Roman"/>
              </a:rPr>
              <a:t>(Southern Andes </a:t>
            </a:r>
            <a:r>
              <a:rPr lang="en-CA" dirty="0" smtClean="0">
                <a:solidFill>
                  <a:schemeClr val="tx1"/>
                </a:solidFill>
                <a:ea typeface="Times New Roman"/>
                <a:cs typeface="Times New Roman"/>
              </a:rPr>
              <a:t>and </a:t>
            </a:r>
            <a:r>
              <a:rPr lang="en-CA" dirty="0">
                <a:solidFill>
                  <a:schemeClr val="tx1"/>
                </a:solidFill>
                <a:ea typeface="Times New Roman"/>
                <a:cs typeface="Times New Roman"/>
              </a:rPr>
              <a:t>Virunga Volcanoes </a:t>
            </a:r>
            <a:r>
              <a:rPr lang="en-CA" dirty="0" smtClean="0">
                <a:solidFill>
                  <a:schemeClr val="tx1"/>
                </a:solidFill>
                <a:ea typeface="Times New Roman"/>
                <a:cs typeface="Times New Roman"/>
              </a:rPr>
              <a:t>Supersites) </a:t>
            </a:r>
            <a:r>
              <a:rPr lang="en-CA" dirty="0">
                <a:solidFill>
                  <a:schemeClr val="tx1"/>
                </a:solidFill>
                <a:ea typeface="Times New Roman"/>
                <a:cs typeface="Times New Roman"/>
              </a:rPr>
              <a:t>and Biennial Reports (Ecuador and New-Zealand Supersites).</a:t>
            </a:r>
            <a:endParaRPr lang="en-CA" dirty="0">
              <a:solidFill>
                <a:schemeClr val="tx1"/>
              </a:solidFill>
              <a:ea typeface="Calibri"/>
              <a:cs typeface="Times New Roman"/>
            </a:endParaRPr>
          </a:p>
          <a:p>
            <a:pPr marL="0" indent="0">
              <a:buNone/>
              <a:tabLst>
                <a:tab pos="457200" algn="l"/>
              </a:tabLst>
            </a:pPr>
            <a:r>
              <a:rPr lang="en-CA" b="1" dirty="0">
                <a:solidFill>
                  <a:schemeClr val="tx1"/>
                </a:solidFill>
                <a:ea typeface="Times New Roman"/>
                <a:cs typeface="Times New Roman"/>
              </a:rPr>
              <a:t>DIS-12</a:t>
            </a:r>
            <a:r>
              <a:rPr lang="en-CA" dirty="0">
                <a:solidFill>
                  <a:schemeClr val="tx1"/>
                </a:solidFill>
                <a:ea typeface="Times New Roman"/>
                <a:cs typeface="Times New Roman"/>
              </a:rPr>
              <a:t> - Recovery Observatory Operational Plan.</a:t>
            </a:r>
          </a:p>
          <a:p>
            <a:pPr marL="0" lvl="0" indent="0">
              <a:buNone/>
              <a:tabLst>
                <a:tab pos="457200" algn="l"/>
              </a:tabLst>
            </a:pPr>
            <a:r>
              <a:rPr lang="en-CA" b="1" dirty="0">
                <a:solidFill>
                  <a:schemeClr val="tx1"/>
                </a:solidFill>
                <a:ea typeface="Times New Roman"/>
                <a:cs typeface="Times New Roman"/>
              </a:rPr>
              <a:t>DIS-13</a:t>
            </a:r>
            <a:r>
              <a:rPr lang="en-CA" dirty="0">
                <a:solidFill>
                  <a:schemeClr val="tx1"/>
                </a:solidFill>
                <a:ea typeface="Times New Roman"/>
                <a:cs typeface="Times New Roman"/>
              </a:rPr>
              <a:t> - Disaster Risk Management pilot initiative final </a:t>
            </a:r>
            <a:r>
              <a:rPr lang="en-CA" dirty="0" smtClean="0">
                <a:solidFill>
                  <a:schemeClr val="tx1"/>
                </a:solidFill>
                <a:ea typeface="Times New Roman"/>
                <a:cs typeface="Times New Roman"/>
              </a:rPr>
              <a:t>reports </a:t>
            </a:r>
            <a:r>
              <a:rPr lang="en-CA" dirty="0">
                <a:solidFill>
                  <a:schemeClr val="tx1"/>
                </a:solidFill>
                <a:ea typeface="Times New Roman"/>
                <a:cs typeface="Times New Roman"/>
              </a:rPr>
              <a:t>that includes </a:t>
            </a:r>
            <a:r>
              <a:rPr lang="en-CA" dirty="0" smtClean="0">
                <a:solidFill>
                  <a:schemeClr val="tx1"/>
                </a:solidFill>
                <a:ea typeface="Times New Roman"/>
                <a:cs typeface="Times New Roman"/>
              </a:rPr>
              <a:t>follow-on </a:t>
            </a:r>
            <a:r>
              <a:rPr lang="en-CA" dirty="0">
                <a:solidFill>
                  <a:schemeClr val="tx1"/>
                </a:solidFill>
                <a:ea typeface="Times New Roman"/>
                <a:cs typeface="Times New Roman"/>
              </a:rPr>
              <a:t>actions </a:t>
            </a:r>
            <a:r>
              <a:rPr lang="en-CA" dirty="0" smtClean="0">
                <a:solidFill>
                  <a:schemeClr val="tx1"/>
                </a:solidFill>
                <a:ea typeface="Times New Roman"/>
                <a:cs typeface="Times New Roman"/>
              </a:rPr>
              <a:t>for Volcano and Seismic Hazards Pilots. </a:t>
            </a:r>
            <a:endParaRPr lang="en-CA" dirty="0">
              <a:solidFill>
                <a:schemeClr val="tx1"/>
              </a:solidFill>
              <a:ea typeface="Calibri"/>
              <a:cs typeface="Times New Roman"/>
            </a:endParaRPr>
          </a:p>
          <a:p>
            <a:pPr marL="0" lvl="0" indent="0">
              <a:buNone/>
              <a:tabLst>
                <a:tab pos="457200" algn="l"/>
              </a:tabLst>
            </a:pPr>
            <a:r>
              <a:rPr lang="en-CA" b="1" dirty="0" smtClean="0">
                <a:solidFill>
                  <a:schemeClr val="tx1"/>
                </a:solidFill>
                <a:ea typeface="Times New Roman"/>
                <a:cs typeface="Times New Roman"/>
              </a:rPr>
              <a:t>DIS-13</a:t>
            </a:r>
            <a:r>
              <a:rPr lang="en-CA" dirty="0" smtClean="0">
                <a:solidFill>
                  <a:schemeClr val="tx1"/>
                </a:solidFill>
                <a:ea typeface="Times New Roman"/>
                <a:cs typeface="Times New Roman"/>
              </a:rPr>
              <a:t> </a:t>
            </a:r>
            <a:r>
              <a:rPr lang="en-CA" dirty="0">
                <a:solidFill>
                  <a:schemeClr val="tx1"/>
                </a:solidFill>
                <a:ea typeface="Times New Roman"/>
                <a:cs typeface="Times New Roman"/>
              </a:rPr>
              <a:t>- </a:t>
            </a:r>
            <a:r>
              <a:rPr lang="en-CA" dirty="0" err="1">
                <a:solidFill>
                  <a:schemeClr val="tx1"/>
                </a:solidFill>
                <a:ea typeface="Times New Roman"/>
                <a:cs typeface="Times New Roman"/>
              </a:rPr>
              <a:t>Geohazards</a:t>
            </a:r>
            <a:r>
              <a:rPr lang="en-CA" dirty="0">
                <a:solidFill>
                  <a:schemeClr val="tx1"/>
                </a:solidFill>
                <a:ea typeface="Times New Roman"/>
                <a:cs typeface="Times New Roman"/>
              </a:rPr>
              <a:t> Lab Implementation Plan. </a:t>
            </a:r>
            <a:endParaRPr lang="en-CA" dirty="0">
              <a:solidFill>
                <a:schemeClr val="tx1"/>
              </a:solidFill>
              <a:ea typeface="Calibri"/>
              <a:cs typeface="Times New Roman"/>
            </a:endParaRPr>
          </a:p>
          <a:p>
            <a:pPr marL="0" lvl="0" indent="0">
              <a:buNone/>
              <a:tabLst>
                <a:tab pos="457200" algn="l"/>
              </a:tabLst>
            </a:pPr>
            <a:endParaRPr lang="en-CA" b="1" dirty="0" smtClean="0">
              <a:solidFill>
                <a:schemeClr val="tx1"/>
              </a:solidFill>
              <a:ea typeface="Times New Roman"/>
              <a:cs typeface="Times New Roman"/>
            </a:endParaRPr>
          </a:p>
          <a:p>
            <a:pPr marL="0" lvl="0" indent="0">
              <a:buNone/>
              <a:tabLst>
                <a:tab pos="457200" algn="l"/>
              </a:tabLst>
            </a:pPr>
            <a:r>
              <a:rPr lang="en-CA" b="1" i="1" dirty="0" smtClean="0">
                <a:solidFill>
                  <a:srgbClr val="FF0000"/>
                </a:solidFill>
                <a:ea typeface="Times New Roman"/>
                <a:cs typeface="Times New Roman"/>
              </a:rPr>
              <a:t>Approve New </a:t>
            </a:r>
            <a:r>
              <a:rPr lang="en-CA" b="1" i="1" dirty="0">
                <a:solidFill>
                  <a:srgbClr val="FF0000"/>
                </a:solidFill>
                <a:ea typeface="Times New Roman"/>
                <a:cs typeface="Times New Roman"/>
              </a:rPr>
              <a:t>Vice-Chair/Chair</a:t>
            </a:r>
            <a:r>
              <a:rPr lang="en-CA" i="1" dirty="0">
                <a:solidFill>
                  <a:srgbClr val="FF0000"/>
                </a:solidFill>
                <a:ea typeface="Times New Roman"/>
                <a:cs typeface="Times New Roman"/>
              </a:rPr>
              <a:t>: NASA.</a:t>
            </a:r>
            <a:endParaRPr lang="en-CA" i="1" dirty="0">
              <a:solidFill>
                <a:srgbClr val="FF0000"/>
              </a:solidFill>
              <a:ea typeface="Calibri"/>
              <a:cs typeface="Times New Roman"/>
            </a:endParaRPr>
          </a:p>
          <a:p>
            <a:endParaRPr lang="en-US" dirty="0">
              <a:solidFill>
                <a:schemeClr val="accent1">
                  <a:lumMod val="50000"/>
                </a:schemeClr>
              </a:solidFill>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19</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Decision @ Plenary </a:t>
            </a:r>
            <a:r>
              <a:rPr lang="en-US" dirty="0" smtClean="0"/>
              <a:t>2017</a:t>
            </a:r>
            <a:endParaRPr lang="en-US" dirty="0"/>
          </a:p>
        </p:txBody>
      </p:sp>
    </p:spTree>
    <p:extLst>
      <p:ext uri="{BB962C8B-B14F-4D97-AF65-F5344CB8AC3E}">
        <p14:creationId xmlns:p14="http://schemas.microsoft.com/office/powerpoint/2010/main" val="233266982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2</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smtClean="0"/>
              <a:t>Overview of the Presentation</a:t>
            </a:r>
            <a:endParaRPr lang="en-US" dirty="0"/>
          </a:p>
        </p:txBody>
      </p:sp>
      <p:sp>
        <p:nvSpPr>
          <p:cNvPr id="5" name="Content Placeholder 4"/>
          <p:cNvSpPr>
            <a:spLocks noGrp="1"/>
          </p:cNvSpPr>
          <p:nvPr>
            <p:ph sz="quarter" idx="10"/>
          </p:nvPr>
        </p:nvSpPr>
        <p:spPr>
          <a:xfrm>
            <a:off x="152400" y="1600200"/>
            <a:ext cx="8686800" cy="4724400"/>
          </a:xfrm>
        </p:spPr>
        <p:txBody>
          <a:bodyPr/>
          <a:lstStyle/>
          <a:p>
            <a:pPr marL="0" indent="0">
              <a:buNone/>
            </a:pPr>
            <a:r>
              <a:rPr lang="en-CA" sz="1800" b="1" dirty="0"/>
              <a:t>GEO </a:t>
            </a:r>
            <a:r>
              <a:rPr lang="en-CA" sz="1800" b="1" dirty="0" err="1"/>
              <a:t>Geohazard</a:t>
            </a:r>
            <a:r>
              <a:rPr lang="en-CA" sz="1800" b="1" dirty="0"/>
              <a:t> Supersites and National Laboratories (GSNL</a:t>
            </a:r>
            <a:r>
              <a:rPr lang="en-CA" sz="1800" b="1" dirty="0" smtClean="0"/>
              <a:t>) (DIS-10)</a:t>
            </a:r>
            <a:endParaRPr lang="en-CA" sz="1800" b="1" dirty="0"/>
          </a:p>
          <a:p>
            <a:pPr marL="0" indent="0">
              <a:buNone/>
            </a:pPr>
            <a:endParaRPr lang="en-AU" sz="1800" b="1" dirty="0" smtClean="0"/>
          </a:p>
          <a:p>
            <a:pPr marL="0" indent="0">
              <a:buNone/>
            </a:pPr>
            <a:r>
              <a:rPr lang="en-AU" sz="1800" b="1" dirty="0" smtClean="0"/>
              <a:t>Recovery Observatory (DIS-12)</a:t>
            </a:r>
          </a:p>
          <a:p>
            <a:pPr marL="0" indent="0">
              <a:buNone/>
            </a:pPr>
            <a:endParaRPr lang="en-US" sz="1800" dirty="0"/>
          </a:p>
          <a:p>
            <a:pPr marL="0" indent="0">
              <a:buNone/>
            </a:pPr>
            <a:r>
              <a:rPr lang="en-CA" sz="1800" b="1" dirty="0" smtClean="0"/>
              <a:t>Floods, Seismic Hazards, Volcanoes Pilots and Landslide Pilot (DIS-13)</a:t>
            </a:r>
          </a:p>
          <a:p>
            <a:pPr marL="0" indent="0">
              <a:buNone/>
            </a:pPr>
            <a:endParaRPr lang="en-CA" sz="1800" b="1" dirty="0"/>
          </a:p>
          <a:p>
            <a:pPr marL="0" indent="0">
              <a:buNone/>
            </a:pPr>
            <a:r>
              <a:rPr lang="en-CA" sz="1800" b="1" dirty="0" smtClean="0"/>
              <a:t>GEO-DARMA (DIS-15) </a:t>
            </a:r>
            <a:r>
              <a:rPr lang="en-CA" sz="1800" dirty="0" smtClean="0"/>
              <a:t>(following presentation)</a:t>
            </a:r>
          </a:p>
          <a:p>
            <a:pPr marL="0" indent="0">
              <a:buNone/>
            </a:pPr>
            <a:endParaRPr lang="en-CA" sz="1800" b="1" dirty="0"/>
          </a:p>
          <a:p>
            <a:pPr marL="0" indent="0">
              <a:buNone/>
            </a:pPr>
            <a:r>
              <a:rPr lang="en-CA" sz="1800" b="1" dirty="0" smtClean="0"/>
              <a:t>Meetings and Conferences</a:t>
            </a:r>
          </a:p>
          <a:p>
            <a:pPr marL="0" indent="0">
              <a:buNone/>
            </a:pPr>
            <a:endParaRPr lang="en-CA" sz="1800" b="1" dirty="0"/>
          </a:p>
          <a:p>
            <a:pPr marL="0" indent="0">
              <a:buNone/>
            </a:pPr>
            <a:r>
              <a:rPr lang="en-CA" sz="1800" b="1" dirty="0" smtClean="0"/>
              <a:t>Communication and Outreach</a:t>
            </a:r>
            <a:endParaRPr lang="en-CA" sz="1800" dirty="0"/>
          </a:p>
          <a:p>
            <a:pPr marL="0" indent="0">
              <a:buNone/>
            </a:pPr>
            <a:r>
              <a:rPr lang="en-CA" sz="1800" dirty="0"/>
              <a:t>	</a:t>
            </a:r>
            <a:endParaRPr lang="en-CA" sz="1800" dirty="0" smtClean="0"/>
          </a:p>
          <a:p>
            <a:pPr marL="0" indent="0">
              <a:buNone/>
            </a:pPr>
            <a:endParaRPr lang="en-CA" sz="1800" dirty="0"/>
          </a:p>
          <a:p>
            <a:pPr marL="0" indent="0">
              <a:buNone/>
            </a:pPr>
            <a:r>
              <a:rPr lang="en-AU" sz="1800" b="1" i="1" dirty="0">
                <a:solidFill>
                  <a:srgbClr val="FF0000"/>
                </a:solidFill>
              </a:rPr>
              <a:t>CEOS-WP:</a:t>
            </a:r>
            <a:r>
              <a:rPr lang="en-AU" sz="1800" i="1" dirty="0">
                <a:solidFill>
                  <a:srgbClr val="FF0000"/>
                </a:solidFill>
              </a:rPr>
              <a:t> Section 3.4, </a:t>
            </a:r>
            <a:r>
              <a:rPr lang="en-AU" sz="1800" i="1" dirty="0" err="1">
                <a:solidFill>
                  <a:srgbClr val="FF0000"/>
                </a:solidFill>
              </a:rPr>
              <a:t>Obj</a:t>
            </a:r>
            <a:r>
              <a:rPr lang="en-AU" sz="1800" i="1" dirty="0">
                <a:solidFill>
                  <a:srgbClr val="FF0000"/>
                </a:solidFill>
              </a:rPr>
              <a:t>/Del: DIS-10/12/13/15</a:t>
            </a:r>
            <a:endParaRPr lang="en-CA" sz="1800" dirty="0">
              <a:solidFill>
                <a:srgbClr val="FF0000"/>
              </a:solidFill>
            </a:endParaRPr>
          </a:p>
        </p:txBody>
      </p:sp>
    </p:spTree>
    <p:extLst>
      <p:ext uri="{BB962C8B-B14F-4D97-AF65-F5344CB8AC3E}">
        <p14:creationId xmlns:p14="http://schemas.microsoft.com/office/powerpoint/2010/main" val="156195795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pPr marL="0" indent="0">
              <a:spcAft>
                <a:spcPts val="0"/>
              </a:spcAft>
              <a:buNone/>
            </a:pPr>
            <a:r>
              <a:rPr lang="en-CA" sz="2400" b="1" u="sng" dirty="0">
                <a:solidFill>
                  <a:srgbClr val="000000"/>
                </a:solidFill>
                <a:ea typeface="Calibri"/>
                <a:cs typeface="Times New Roman"/>
              </a:rPr>
              <a:t>Items for </a:t>
            </a:r>
            <a:r>
              <a:rPr lang="en-CA" sz="2400" b="1" u="sng" dirty="0" smtClean="0">
                <a:solidFill>
                  <a:srgbClr val="000000"/>
                </a:solidFill>
                <a:ea typeface="Calibri"/>
                <a:cs typeface="Times New Roman"/>
              </a:rPr>
              <a:t>Reference</a:t>
            </a:r>
            <a:endParaRPr lang="en-CA" sz="2400" b="1" u="sng" dirty="0">
              <a:solidFill>
                <a:srgbClr val="000000"/>
              </a:solidFill>
              <a:ea typeface="Calibri"/>
              <a:cs typeface="Times New Roman"/>
            </a:endParaRPr>
          </a:p>
          <a:p>
            <a:pPr marL="0" indent="0">
              <a:spcAft>
                <a:spcPts val="0"/>
              </a:spcAft>
              <a:buNone/>
            </a:pPr>
            <a:endParaRPr lang="en-CA" dirty="0">
              <a:solidFill>
                <a:srgbClr val="000000"/>
              </a:solidFill>
              <a:ea typeface="Calibri"/>
              <a:cs typeface="Times New Roman"/>
            </a:endParaRPr>
          </a:p>
          <a:p>
            <a:pPr marL="0" indent="0">
              <a:spcAft>
                <a:spcPts val="0"/>
              </a:spcAft>
              <a:buNone/>
            </a:pPr>
            <a:r>
              <a:rPr lang="en-CA" b="1" dirty="0">
                <a:solidFill>
                  <a:srgbClr val="000000"/>
                </a:solidFill>
                <a:ea typeface="Calibri"/>
                <a:cs typeface="Times New Roman"/>
              </a:rPr>
              <a:t>DIS-12</a:t>
            </a:r>
            <a:r>
              <a:rPr lang="en-CA" dirty="0">
                <a:solidFill>
                  <a:srgbClr val="000000"/>
                </a:solidFill>
                <a:ea typeface="Calibri"/>
                <a:cs typeface="Times New Roman"/>
              </a:rPr>
              <a:t> - Recovery Observatory Malawi and Nepal demonstrators final reports.</a:t>
            </a:r>
          </a:p>
          <a:p>
            <a:pPr marL="0" indent="0">
              <a:spcAft>
                <a:spcPts val="0"/>
              </a:spcAft>
              <a:buNone/>
            </a:pPr>
            <a:r>
              <a:rPr lang="en-CA" b="1" dirty="0">
                <a:solidFill>
                  <a:srgbClr val="000000"/>
                </a:solidFill>
                <a:ea typeface="Calibri"/>
                <a:cs typeface="Times New Roman"/>
              </a:rPr>
              <a:t>DIS-12</a:t>
            </a:r>
            <a:r>
              <a:rPr lang="en-CA" dirty="0">
                <a:solidFill>
                  <a:srgbClr val="000000"/>
                </a:solidFill>
                <a:ea typeface="Calibri"/>
                <a:cs typeface="Times New Roman"/>
              </a:rPr>
              <a:t> - Recovery Observatory status update.</a:t>
            </a:r>
          </a:p>
          <a:p>
            <a:pPr marL="0" indent="0">
              <a:spcAft>
                <a:spcPts val="0"/>
              </a:spcAft>
              <a:buNone/>
            </a:pPr>
            <a:r>
              <a:rPr lang="en-CA" b="1" dirty="0">
                <a:solidFill>
                  <a:srgbClr val="000000"/>
                </a:solidFill>
                <a:ea typeface="Calibri"/>
                <a:cs typeface="Times New Roman"/>
              </a:rPr>
              <a:t>DIS-13</a:t>
            </a:r>
            <a:r>
              <a:rPr lang="en-CA" dirty="0">
                <a:solidFill>
                  <a:srgbClr val="000000"/>
                </a:solidFill>
                <a:ea typeface="Calibri"/>
                <a:cs typeface="Times New Roman"/>
              </a:rPr>
              <a:t> - Landslide Pilot status update.</a:t>
            </a:r>
          </a:p>
          <a:p>
            <a:pPr marL="0" indent="0">
              <a:spcAft>
                <a:spcPts val="0"/>
              </a:spcAft>
              <a:buNone/>
            </a:pPr>
            <a:r>
              <a:rPr lang="en-CA" b="1" dirty="0">
                <a:solidFill>
                  <a:srgbClr val="000000"/>
                </a:solidFill>
                <a:ea typeface="Calibri"/>
                <a:cs typeface="Times New Roman"/>
              </a:rPr>
              <a:t>DIS-15</a:t>
            </a:r>
            <a:r>
              <a:rPr lang="en-CA" dirty="0">
                <a:solidFill>
                  <a:srgbClr val="000000"/>
                </a:solidFill>
                <a:ea typeface="Calibri"/>
                <a:cs typeface="Times New Roman"/>
              </a:rPr>
              <a:t> - GEO-DARMA concept phase summary.</a:t>
            </a:r>
          </a:p>
          <a:p>
            <a:endParaRPr lang="en-US" dirty="0">
              <a:solidFill>
                <a:schemeClr val="accent1">
                  <a:lumMod val="50000"/>
                </a:schemeClr>
              </a:solidFill>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20</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Reporting @ Plenary 2017</a:t>
            </a:r>
          </a:p>
        </p:txBody>
      </p:sp>
    </p:spTree>
    <p:extLst>
      <p:ext uri="{BB962C8B-B14F-4D97-AF65-F5344CB8AC3E}">
        <p14:creationId xmlns:p14="http://schemas.microsoft.com/office/powerpoint/2010/main" val="420102970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21</a:t>
            </a:fld>
            <a:endParaRPr lang="uk-UA"/>
          </a:p>
        </p:txBody>
      </p:sp>
      <p:pic>
        <p:nvPicPr>
          <p:cNvPr id="7" name="Picture 3" descr="C:\Users\schalifoux\Desktop\FY16_17 CEOS\31th CEOS Plenary Rapid City South Dakota USA\WGD\chalifou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83180"/>
            <a:ext cx="3886200" cy="51938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smtClean="0"/>
              <a:t>Goodbye !!!!</a:t>
            </a:r>
            <a:endParaRPr lang="en-US" dirty="0"/>
          </a:p>
        </p:txBody>
      </p:sp>
      <p:sp>
        <p:nvSpPr>
          <p:cNvPr id="11" name="Content Placeholder 1"/>
          <p:cNvSpPr>
            <a:spLocks noGrp="1"/>
          </p:cNvSpPr>
          <p:nvPr>
            <p:ph sz="quarter" idx="10"/>
          </p:nvPr>
        </p:nvSpPr>
        <p:spPr>
          <a:xfrm>
            <a:off x="76200" y="1371600"/>
            <a:ext cx="4304413" cy="4343400"/>
          </a:xfrm>
        </p:spPr>
        <p:txBody>
          <a:bodyPr/>
          <a:lstStyle/>
          <a:p>
            <a:pPr marL="0" lvl="0" indent="0">
              <a:buNone/>
            </a:pPr>
            <a:r>
              <a:rPr lang="en-CA" sz="1800" dirty="0" smtClean="0">
                <a:solidFill>
                  <a:schemeClr val="tx1"/>
                </a:solidFill>
                <a:effectLst>
                  <a:outerShdw blurRad="38100" dist="38100" dir="2700000" algn="tl">
                    <a:srgbClr val="000000">
                      <a:alpha val="43137"/>
                    </a:srgbClr>
                  </a:outerShdw>
                </a:effectLst>
                <a:latin typeface="Book Antiqua" panose="02040602050305030304" pitchFamily="18" charset="0"/>
              </a:rPr>
              <a:t>Many thanks </a:t>
            </a:r>
            <a:r>
              <a:rPr lang="en-CA" sz="1800" dirty="0">
                <a:solidFill>
                  <a:schemeClr val="tx1"/>
                </a:solidFill>
                <a:effectLst>
                  <a:outerShdw blurRad="38100" dist="38100" dir="2700000" algn="tl">
                    <a:srgbClr val="000000">
                      <a:alpha val="43137"/>
                    </a:srgbClr>
                  </a:outerShdw>
                </a:effectLst>
                <a:latin typeface="Book Antiqua" panose="02040602050305030304" pitchFamily="18" charset="0"/>
              </a:rPr>
              <a:t>to all CEOS members, specifically </a:t>
            </a:r>
            <a:r>
              <a:rPr lang="en-CA" sz="1800" dirty="0" smtClean="0">
                <a:solidFill>
                  <a:schemeClr val="tx1"/>
                </a:solidFill>
                <a:effectLst>
                  <a:outerShdw blurRad="38100" dist="38100" dir="2700000" algn="tl">
                    <a:srgbClr val="000000">
                      <a:alpha val="43137"/>
                    </a:srgbClr>
                  </a:outerShdw>
                </a:effectLst>
                <a:latin typeface="Book Antiqua" panose="02040602050305030304" pitchFamily="18" charset="0"/>
              </a:rPr>
              <a:t>participants of the WG on Disasters.</a:t>
            </a:r>
          </a:p>
          <a:p>
            <a:pPr marL="0" lvl="0" indent="0">
              <a:buNone/>
            </a:pPr>
            <a:endParaRPr lang="en-CA" sz="1800" dirty="0">
              <a:solidFill>
                <a:schemeClr val="tx1"/>
              </a:solidFill>
              <a:effectLst>
                <a:outerShdw blurRad="38100" dist="38100" dir="2700000" algn="tl">
                  <a:srgbClr val="000000">
                    <a:alpha val="43137"/>
                  </a:srgbClr>
                </a:outerShdw>
              </a:effectLst>
              <a:latin typeface="Book Antiqua" panose="02040602050305030304" pitchFamily="18" charset="0"/>
            </a:endParaRPr>
          </a:p>
          <a:p>
            <a:pPr marL="0" lvl="0" indent="0">
              <a:buNone/>
            </a:pPr>
            <a:r>
              <a:rPr lang="en-CA" sz="1800" dirty="0" smtClean="0">
                <a:solidFill>
                  <a:schemeClr val="tx1"/>
                </a:solidFill>
                <a:effectLst>
                  <a:outerShdw blurRad="38100" dist="38100" dir="2700000" algn="tl">
                    <a:srgbClr val="000000">
                      <a:alpha val="43137"/>
                    </a:srgbClr>
                  </a:outerShdw>
                </a:effectLst>
                <a:latin typeface="Book Antiqua" panose="02040602050305030304" pitchFamily="18" charset="0"/>
              </a:rPr>
              <a:t>A special thank to CSA who gave me the privilege and opportunity to be part of CEOS, an amazing EO community.</a:t>
            </a:r>
          </a:p>
          <a:p>
            <a:pPr marL="0" lvl="0" indent="0">
              <a:buNone/>
            </a:pPr>
            <a:endParaRPr lang="en-CA" sz="1800" dirty="0">
              <a:solidFill>
                <a:schemeClr val="tx1"/>
              </a:solidFill>
              <a:effectLst>
                <a:outerShdw blurRad="38100" dist="38100" dir="2700000" algn="tl">
                  <a:srgbClr val="000000">
                    <a:alpha val="43137"/>
                  </a:srgbClr>
                </a:outerShdw>
              </a:effectLst>
              <a:latin typeface="Book Antiqua" panose="02040602050305030304" pitchFamily="18" charset="0"/>
            </a:endParaRPr>
          </a:p>
          <a:p>
            <a:pPr marL="0" lvl="0" indent="0">
              <a:buNone/>
            </a:pPr>
            <a:r>
              <a:rPr lang="en-CA" sz="1800" dirty="0">
                <a:solidFill>
                  <a:schemeClr val="tx1"/>
                </a:solidFill>
                <a:effectLst>
                  <a:outerShdw blurRad="38100" dist="38100" dir="2700000" algn="tl">
                    <a:srgbClr val="000000">
                      <a:alpha val="43137"/>
                    </a:srgbClr>
                  </a:outerShdw>
                </a:effectLst>
                <a:latin typeface="Book Antiqua" panose="02040602050305030304" pitchFamily="18" charset="0"/>
              </a:rPr>
              <a:t>N</a:t>
            </a:r>
            <a:r>
              <a:rPr lang="en-CA" sz="1800" dirty="0" smtClean="0">
                <a:solidFill>
                  <a:schemeClr val="tx1"/>
                </a:solidFill>
                <a:effectLst>
                  <a:outerShdw blurRad="38100" dist="38100" dir="2700000" algn="tl">
                    <a:srgbClr val="000000">
                      <a:alpha val="43137"/>
                    </a:srgbClr>
                  </a:outerShdw>
                </a:effectLst>
                <a:latin typeface="Book Antiqua" panose="02040602050305030304" pitchFamily="18" charset="0"/>
              </a:rPr>
              <a:t>ow  it’s time </a:t>
            </a:r>
            <a:r>
              <a:rPr lang="en-CA" sz="1800" dirty="0">
                <a:solidFill>
                  <a:schemeClr val="tx1"/>
                </a:solidFill>
                <a:effectLst>
                  <a:outerShdw blurRad="38100" dist="38100" dir="2700000" algn="tl">
                    <a:srgbClr val="000000">
                      <a:alpha val="43137"/>
                    </a:srgbClr>
                  </a:outerShdw>
                </a:effectLst>
                <a:latin typeface="Book Antiqua" panose="02040602050305030304" pitchFamily="18" charset="0"/>
              </a:rPr>
              <a:t>for me to say “Thanks for the Memories” and the trust you gave </a:t>
            </a:r>
            <a:r>
              <a:rPr lang="en-CA" sz="1800" dirty="0" smtClean="0">
                <a:solidFill>
                  <a:schemeClr val="tx1"/>
                </a:solidFill>
                <a:effectLst>
                  <a:outerShdw blurRad="38100" dist="38100" dir="2700000" algn="tl">
                    <a:srgbClr val="000000">
                      <a:alpha val="43137"/>
                    </a:srgbClr>
                  </a:outerShdw>
                </a:effectLst>
                <a:latin typeface="Book Antiqua" panose="02040602050305030304" pitchFamily="18" charset="0"/>
              </a:rPr>
              <a:t>me!!</a:t>
            </a:r>
          </a:p>
          <a:p>
            <a:pPr marL="0" lvl="0" indent="0">
              <a:buNone/>
            </a:pPr>
            <a:endParaRPr lang="en-CA" sz="1800" dirty="0">
              <a:solidFill>
                <a:schemeClr val="tx1"/>
              </a:solidFill>
              <a:effectLst>
                <a:outerShdw blurRad="38100" dist="38100" dir="2700000" algn="tl">
                  <a:srgbClr val="000000">
                    <a:alpha val="43137"/>
                  </a:srgbClr>
                </a:outerShdw>
              </a:effectLst>
              <a:latin typeface="Book Antiqua" panose="02040602050305030304" pitchFamily="18" charset="0"/>
            </a:endParaRPr>
          </a:p>
          <a:p>
            <a:pPr marL="0" lvl="0" indent="0">
              <a:buNone/>
            </a:pPr>
            <a:r>
              <a:rPr lang="en-CA" sz="1800" dirty="0">
                <a:solidFill>
                  <a:schemeClr val="tx1"/>
                </a:solidFill>
                <a:effectLst>
                  <a:outerShdw blurRad="38100" dist="38100" dir="2700000" algn="tl">
                    <a:srgbClr val="000000">
                      <a:alpha val="43137"/>
                    </a:srgbClr>
                  </a:outerShdw>
                </a:effectLst>
                <a:latin typeface="Book Antiqua" panose="02040602050305030304" pitchFamily="18" charset="0"/>
              </a:rPr>
              <a:t>C</a:t>
            </a:r>
            <a:r>
              <a:rPr lang="en-CA" sz="1800" dirty="0" smtClean="0">
                <a:solidFill>
                  <a:schemeClr val="tx1"/>
                </a:solidFill>
                <a:effectLst>
                  <a:outerShdw blurRad="38100" dist="38100" dir="2700000" algn="tl">
                    <a:srgbClr val="000000">
                      <a:alpha val="43137"/>
                    </a:srgbClr>
                  </a:outerShdw>
                </a:effectLst>
                <a:latin typeface="Book Antiqua" panose="02040602050305030304" pitchFamily="18" charset="0"/>
              </a:rPr>
              <a:t>heers!!</a:t>
            </a:r>
            <a:endParaRPr lang="en-CA" sz="1800" dirty="0">
              <a:solidFill>
                <a:schemeClr val="tx1"/>
              </a:solidFill>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p14="http://schemas.microsoft.com/office/powerpoint/2010/main" val="2862482104"/>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22</a:t>
            </a:fld>
            <a:endParaRPr lang="uk-UA"/>
          </a:p>
        </p:txBody>
      </p:sp>
      <p:pic>
        <p:nvPicPr>
          <p:cNvPr id="4" name="Picture 2" descr="C:\Users\schalifoux\Desktop\FY16_17 CEOS\31th CEOS Plenary Rapid City South Dakota USA\WGD\Thats_all_folks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57826"/>
            <a:ext cx="7010400" cy="528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84246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143000"/>
            <a:ext cx="8991600" cy="1066800"/>
          </a:xfrm>
        </p:spPr>
        <p:txBody>
          <a:bodyPr/>
          <a:lstStyle/>
          <a:p>
            <a:pPr marL="0" lvl="0" indent="0">
              <a:buNone/>
            </a:pPr>
            <a:r>
              <a:rPr lang="en-US" b="1" dirty="0" smtClean="0"/>
              <a:t>Supersite Periodic Review Process: </a:t>
            </a:r>
            <a:r>
              <a:rPr lang="en-CA" b="1" dirty="0" smtClean="0"/>
              <a:t>Biennial </a:t>
            </a:r>
            <a:r>
              <a:rPr lang="en-CA" b="1" dirty="0"/>
              <a:t>report </a:t>
            </a:r>
            <a:endParaRPr lang="fr-CA" sz="800" b="1" dirty="0" smtClean="0"/>
          </a:p>
          <a:p>
            <a:pPr marL="0" indent="0">
              <a:buNone/>
            </a:pPr>
            <a:r>
              <a:rPr lang="en-US" sz="1600" i="1" dirty="0"/>
              <a:t>New Zealand Volcano and Ecuadorian Volcanoes </a:t>
            </a:r>
            <a:r>
              <a:rPr lang="en-US" sz="1600" i="1" dirty="0" smtClean="0"/>
              <a:t>supersites</a:t>
            </a:r>
            <a:endParaRPr lang="fr-CA"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3</a:t>
            </a:fld>
            <a:endParaRPr lang="uk-UA"/>
          </a:p>
        </p:txBody>
      </p:sp>
      <p:sp>
        <p:nvSpPr>
          <p:cNvPr id="6" name="Content Placeholder 3"/>
          <p:cNvSpPr>
            <a:spLocks noGrp="1"/>
          </p:cNvSpPr>
          <p:nvPr>
            <p:ph sz="quarter" idx="11"/>
          </p:nvPr>
        </p:nvSpPr>
        <p:spPr>
          <a:xfrm>
            <a:off x="2057400" y="228600"/>
            <a:ext cx="5638800" cy="762000"/>
          </a:xfrm>
        </p:spPr>
        <p:txBody>
          <a:bodyPr/>
          <a:lstStyle/>
          <a:p>
            <a:pPr>
              <a:spcBef>
                <a:spcPts val="0"/>
              </a:spcBef>
              <a:buSzTx/>
              <a:defRPr/>
            </a:pPr>
            <a:r>
              <a:rPr lang="en-US" dirty="0" smtClean="0"/>
              <a:t>GEO </a:t>
            </a:r>
            <a:r>
              <a:rPr lang="en-US" dirty="0" err="1" smtClean="0"/>
              <a:t>Geohazard</a:t>
            </a:r>
            <a:r>
              <a:rPr lang="en-US" dirty="0" smtClean="0"/>
              <a:t> </a:t>
            </a:r>
            <a:r>
              <a:rPr lang="en-US" dirty="0"/>
              <a:t>Supersites </a:t>
            </a:r>
            <a:r>
              <a:rPr lang="en-US" dirty="0" smtClean="0"/>
              <a:t>and Natural Laboratories (GSNL)</a:t>
            </a:r>
            <a:r>
              <a:rPr lang="en-CA" sz="1800" b="1" dirty="0"/>
              <a:t> </a:t>
            </a:r>
            <a:r>
              <a:rPr lang="en-CA" sz="1800" dirty="0"/>
              <a:t>(DIS-10)</a:t>
            </a:r>
          </a:p>
          <a:p>
            <a:pPr lvl="0">
              <a:spcBef>
                <a:spcPts val="0"/>
              </a:spcBef>
              <a:buSzTx/>
              <a:defRPr/>
            </a:pPr>
            <a:endParaRPr lang="en-US" dirty="0"/>
          </a:p>
        </p:txBody>
      </p:sp>
      <p:sp>
        <p:nvSpPr>
          <p:cNvPr id="8" name="Rectangle 7"/>
          <p:cNvSpPr/>
          <p:nvPr/>
        </p:nvSpPr>
        <p:spPr>
          <a:xfrm>
            <a:off x="0" y="4567535"/>
            <a:ext cx="7848600" cy="461665"/>
          </a:xfrm>
          <a:prstGeom prst="rect">
            <a:avLst/>
          </a:prstGeom>
        </p:spPr>
        <p:txBody>
          <a:bodyPr wrap="square">
            <a:spAutoFit/>
          </a:bodyPr>
          <a:lstStyle/>
          <a:p>
            <a:r>
              <a:rPr lang="en-CA" sz="1200" b="1" dirty="0"/>
              <a:t>New </a:t>
            </a:r>
            <a:r>
              <a:rPr lang="en-CA" sz="1200" b="1" dirty="0" smtClean="0"/>
              <a:t>Zealand Supersite</a:t>
            </a:r>
            <a:endParaRPr lang="en-US" sz="1200" b="1" dirty="0" smtClean="0">
              <a:latin typeface="+mj-lt"/>
            </a:endParaRPr>
          </a:p>
          <a:p>
            <a:r>
              <a:rPr lang="en-CA" sz="1200" dirty="0" err="1">
                <a:latin typeface="+mj-lt"/>
              </a:rPr>
              <a:t>TerraSAR</a:t>
            </a:r>
            <a:r>
              <a:rPr lang="en-CA" sz="1200" dirty="0">
                <a:latin typeface="+mj-lt"/>
              </a:rPr>
              <a:t>-X spotlight </a:t>
            </a:r>
            <a:r>
              <a:rPr lang="en-CA" sz="1200" dirty="0" smtClean="0">
                <a:latin typeface="+mj-lt"/>
              </a:rPr>
              <a:t>data revealed </a:t>
            </a:r>
            <a:r>
              <a:rPr lang="en-CA" sz="1200" dirty="0">
                <a:latin typeface="+mj-lt"/>
              </a:rPr>
              <a:t>a number of previously unrecognized deforming </a:t>
            </a:r>
            <a:r>
              <a:rPr lang="en-CA" sz="1200" dirty="0" smtClean="0">
                <a:latin typeface="+mj-lt"/>
              </a:rPr>
              <a:t>areas. </a:t>
            </a:r>
          </a:p>
        </p:txBody>
      </p:sp>
      <p:sp>
        <p:nvSpPr>
          <p:cNvPr id="10" name="Rectangle 9"/>
          <p:cNvSpPr/>
          <p:nvPr/>
        </p:nvSpPr>
        <p:spPr>
          <a:xfrm>
            <a:off x="76200" y="5107403"/>
            <a:ext cx="4876800" cy="1334591"/>
          </a:xfrm>
          <a:prstGeom prst="rect">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4" name="TextBox 3"/>
          <p:cNvSpPr txBox="1"/>
          <p:nvPr/>
        </p:nvSpPr>
        <p:spPr>
          <a:xfrm>
            <a:off x="98777" y="5105400"/>
            <a:ext cx="4854223" cy="135421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kumimoji="0" lang="en-CA" sz="1400" b="0" i="1" u="none" strike="noStrike" cap="none" spc="0" normalizeH="0" baseline="0" dirty="0" smtClean="0">
                <a:ln>
                  <a:noFill/>
                </a:ln>
                <a:solidFill>
                  <a:srgbClr val="002569"/>
                </a:solidFill>
                <a:effectLst/>
                <a:uFillTx/>
                <a:latin typeface="+mj-lt"/>
              </a:rPr>
              <a:t>Quick facts:</a:t>
            </a:r>
          </a:p>
          <a:p>
            <a:pPr algn="l" rtl="0" latinLnBrk="1" hangingPunct="0"/>
            <a:endParaRPr lang="en-CA" sz="800" i="1" dirty="0">
              <a:latin typeface="+mj-lt"/>
            </a:endParaRPr>
          </a:p>
          <a:p>
            <a:pPr algn="l" rtl="0" latinLnBrk="1" hangingPunct="0"/>
            <a:r>
              <a:rPr kumimoji="0" lang="en-CA" sz="1400" b="0" i="1" u="none" strike="noStrike" cap="none" spc="0" normalizeH="0" baseline="0" dirty="0" smtClean="0">
                <a:ln>
                  <a:noFill/>
                </a:ln>
                <a:solidFill>
                  <a:srgbClr val="002569"/>
                </a:solidFill>
                <a:effectLst/>
                <a:uFillTx/>
                <a:latin typeface="+mj-lt"/>
              </a:rPr>
              <a:t>Outreach: </a:t>
            </a:r>
            <a:r>
              <a:rPr lang="en-US" sz="1200" i="1" dirty="0" smtClean="0">
                <a:solidFill>
                  <a:schemeClr val="tx1"/>
                </a:solidFill>
              </a:rPr>
              <a:t>6 peer </a:t>
            </a:r>
            <a:r>
              <a:rPr lang="en-US" sz="1200" i="1" dirty="0">
                <a:solidFill>
                  <a:schemeClr val="tx1"/>
                </a:solidFill>
              </a:rPr>
              <a:t>reviewed journal </a:t>
            </a:r>
            <a:r>
              <a:rPr lang="en-US" sz="1200" i="1" dirty="0" smtClean="0">
                <a:solidFill>
                  <a:schemeClr val="tx1"/>
                </a:solidFill>
              </a:rPr>
              <a:t>articles and </a:t>
            </a:r>
          </a:p>
          <a:p>
            <a:pPr algn="l" rtl="0" latinLnBrk="1" hangingPunct="0"/>
            <a:r>
              <a:rPr lang="en-US" sz="1200" i="1" dirty="0" smtClean="0">
                <a:solidFill>
                  <a:schemeClr val="tx1"/>
                </a:solidFill>
              </a:rPr>
              <a:t>6 conference presentations/proceedings in 2015-16</a:t>
            </a:r>
          </a:p>
          <a:p>
            <a:pPr algn="l" rtl="0" latinLnBrk="1" hangingPunct="0"/>
            <a:endParaRPr lang="en-US" sz="600" i="1" dirty="0" smtClean="0"/>
          </a:p>
          <a:p>
            <a:pPr algn="l" rtl="0" latinLnBrk="1" hangingPunct="0"/>
            <a:r>
              <a:rPr lang="en-CA" sz="1400" i="1" dirty="0" smtClean="0">
                <a:latin typeface="+mj-lt"/>
              </a:rPr>
              <a:t>Dara used:</a:t>
            </a:r>
            <a:r>
              <a:rPr lang="en-CA" sz="1200" i="1" dirty="0">
                <a:solidFill>
                  <a:srgbClr val="FF0000"/>
                </a:solidFill>
                <a:latin typeface="+mj-lt"/>
              </a:rPr>
              <a:t> </a:t>
            </a:r>
            <a:r>
              <a:rPr lang="en-CA" sz="1200" i="1" dirty="0" smtClean="0">
                <a:solidFill>
                  <a:schemeClr val="tx1"/>
                </a:solidFill>
                <a:latin typeface="+mj-lt"/>
              </a:rPr>
              <a:t>ENVISAT, Sentinel, </a:t>
            </a:r>
            <a:r>
              <a:rPr lang="en-CA" sz="1200" i="1" dirty="0" err="1" smtClean="0">
                <a:solidFill>
                  <a:schemeClr val="tx1"/>
                </a:solidFill>
                <a:latin typeface="+mj-lt"/>
              </a:rPr>
              <a:t>TerraSAR</a:t>
            </a:r>
            <a:r>
              <a:rPr lang="en-CA" sz="1200" i="1" dirty="0" smtClean="0">
                <a:solidFill>
                  <a:schemeClr val="tx1"/>
                </a:solidFill>
                <a:latin typeface="+mj-lt"/>
              </a:rPr>
              <a:t>-X, Cosmo-</a:t>
            </a:r>
            <a:r>
              <a:rPr lang="en-CA" sz="1200" i="1" dirty="0" err="1" smtClean="0">
                <a:solidFill>
                  <a:schemeClr val="tx1"/>
                </a:solidFill>
                <a:latin typeface="+mj-lt"/>
              </a:rPr>
              <a:t>SkyMed</a:t>
            </a:r>
            <a:r>
              <a:rPr lang="en-CA" sz="1200" i="1" dirty="0" smtClean="0">
                <a:solidFill>
                  <a:schemeClr val="tx1"/>
                </a:solidFill>
                <a:latin typeface="+mj-lt"/>
              </a:rPr>
              <a:t>,        RADARSAT, ALOS</a:t>
            </a:r>
            <a:endParaRPr kumimoji="0" lang="en-CA" sz="1200" b="0" i="1" u="none" strike="noStrike" cap="none" spc="0" normalizeH="0" baseline="0" dirty="0">
              <a:ln>
                <a:noFill/>
              </a:ln>
              <a:solidFill>
                <a:schemeClr val="tx1"/>
              </a:solidFill>
              <a:effectLst/>
              <a:uFillTx/>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905001"/>
            <a:ext cx="5608864" cy="2743200"/>
          </a:xfrm>
          <a:prstGeom prst="rect">
            <a:avLst/>
          </a:prstGeom>
          <a:ln>
            <a:solidFill>
              <a:schemeClr val="tx1"/>
            </a:solidFill>
          </a:ln>
        </p:spPr>
      </p:pic>
    </p:spTree>
    <p:extLst>
      <p:ext uri="{BB962C8B-B14F-4D97-AF65-F5344CB8AC3E}">
        <p14:creationId xmlns:p14="http://schemas.microsoft.com/office/powerpoint/2010/main" val="404035032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953000"/>
          </a:xfrm>
        </p:spPr>
        <p:txBody>
          <a:bodyPr/>
          <a:lstStyle/>
          <a:p>
            <a:pPr marL="0" indent="0">
              <a:buNone/>
            </a:pPr>
            <a:endParaRPr lang="fr-CA" dirty="0"/>
          </a:p>
          <a:p>
            <a:pPr marL="0" lvl="0" indent="0">
              <a:buNone/>
            </a:pPr>
            <a:r>
              <a:rPr lang="en-CA" dirty="0" smtClean="0">
                <a:solidFill>
                  <a:srgbClr val="FF0000"/>
                </a:solidFill>
              </a:rPr>
              <a:t>Positive evaluations </a:t>
            </a:r>
            <a:r>
              <a:rPr lang="en-CA" dirty="0" smtClean="0"/>
              <a:t>from Agencies with comments and remarks to Supersite coordinators: examples of data utilization, preliminary results and science team.</a:t>
            </a:r>
          </a:p>
          <a:p>
            <a:pPr marL="0" lvl="0" indent="0">
              <a:buNone/>
            </a:pPr>
            <a:endParaRPr lang="en-US" dirty="0" smtClean="0"/>
          </a:p>
          <a:p>
            <a:pPr marL="0" indent="0">
              <a:buNone/>
            </a:pPr>
            <a:r>
              <a:rPr lang="en-CA" sz="1800" b="1" i="1" dirty="0" smtClean="0">
                <a:solidFill>
                  <a:srgbClr val="FF0000"/>
                </a:solidFill>
              </a:rPr>
              <a:t>Approve </a:t>
            </a:r>
            <a:r>
              <a:rPr lang="en-CA" sz="1800" i="1" dirty="0" smtClean="0"/>
              <a:t>New </a:t>
            </a:r>
            <a:r>
              <a:rPr lang="en-CA" sz="1800" i="1" dirty="0"/>
              <a:t>Zealand Supersite </a:t>
            </a:r>
            <a:r>
              <a:rPr lang="en-CA" sz="1800" i="1" dirty="0" smtClean="0"/>
              <a:t>Report (Permanent Supersite)</a:t>
            </a:r>
            <a:endParaRPr lang="en-CA" sz="1800" i="1" dirty="0"/>
          </a:p>
          <a:p>
            <a:pPr marL="0" indent="0">
              <a:buNone/>
            </a:pPr>
            <a:r>
              <a:rPr lang="en-CA" sz="1800" b="1" i="1" dirty="0" smtClean="0">
                <a:solidFill>
                  <a:srgbClr val="FF0000"/>
                </a:solidFill>
              </a:rPr>
              <a:t>Approve </a:t>
            </a:r>
            <a:r>
              <a:rPr lang="en-CA" sz="1800" i="1" dirty="0" smtClean="0"/>
              <a:t>Ecuadorian </a:t>
            </a:r>
            <a:r>
              <a:rPr lang="en-CA" sz="1800" i="1" dirty="0"/>
              <a:t>Volcanoes Supersite </a:t>
            </a:r>
            <a:r>
              <a:rPr lang="en-CA" sz="1800" i="1" dirty="0" smtClean="0"/>
              <a:t>Report (Permanent </a:t>
            </a:r>
            <a:r>
              <a:rPr lang="en-CA" sz="1800" i="1" dirty="0"/>
              <a:t>Supersite</a:t>
            </a:r>
            <a:r>
              <a:rPr lang="en-CA" sz="1800" i="1" dirty="0" smtClean="0"/>
              <a:t>)</a:t>
            </a:r>
            <a:endParaRPr lang="en-CA" sz="1800" i="1"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4</a:t>
            </a:fld>
            <a:endParaRPr lang="uk-UA"/>
          </a:p>
        </p:txBody>
      </p:sp>
      <p:sp>
        <p:nvSpPr>
          <p:cNvPr id="6" name="Content Placeholder 3"/>
          <p:cNvSpPr>
            <a:spLocks noGrp="1"/>
          </p:cNvSpPr>
          <p:nvPr>
            <p:ph sz="quarter" idx="11"/>
          </p:nvPr>
        </p:nvSpPr>
        <p:spPr>
          <a:xfrm>
            <a:off x="2133600" y="228600"/>
            <a:ext cx="5486400" cy="762000"/>
          </a:xfrm>
        </p:spPr>
        <p:txBody>
          <a:bodyPr/>
          <a:lstStyle/>
          <a:p>
            <a:pPr lvl="0">
              <a:spcBef>
                <a:spcPts val="0"/>
              </a:spcBef>
              <a:buSzTx/>
              <a:defRPr/>
            </a:pPr>
            <a:r>
              <a:rPr lang="en-US" dirty="0"/>
              <a:t>Supersite Periodic Review </a:t>
            </a:r>
            <a:r>
              <a:rPr lang="en-US" dirty="0" smtClean="0"/>
              <a:t>Process</a:t>
            </a:r>
            <a:endParaRPr lang="en-US" dirty="0"/>
          </a:p>
        </p:txBody>
      </p:sp>
    </p:spTree>
    <p:extLst>
      <p:ext uri="{BB962C8B-B14F-4D97-AF65-F5344CB8AC3E}">
        <p14:creationId xmlns:p14="http://schemas.microsoft.com/office/powerpoint/2010/main" val="216073837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5</a:t>
            </a:fld>
            <a:endParaRPr lang="uk-UA"/>
          </a:p>
        </p:txBody>
      </p:sp>
      <p:sp>
        <p:nvSpPr>
          <p:cNvPr id="8" name="Content Placeholder 3"/>
          <p:cNvSpPr>
            <a:spLocks noGrp="1"/>
          </p:cNvSpPr>
          <p:nvPr>
            <p:ph sz="quarter" idx="11"/>
          </p:nvPr>
        </p:nvSpPr>
        <p:spPr>
          <a:xfrm>
            <a:off x="1905000" y="304800"/>
            <a:ext cx="5715000" cy="533400"/>
          </a:xfrm>
        </p:spPr>
        <p:txBody>
          <a:bodyPr/>
          <a:lstStyle/>
          <a:p>
            <a:pPr lvl="0">
              <a:spcBef>
                <a:spcPts val="0"/>
              </a:spcBef>
              <a:buSzTx/>
              <a:defRPr/>
            </a:pPr>
            <a:r>
              <a:rPr lang="en-US" dirty="0"/>
              <a:t>Southern </a:t>
            </a:r>
            <a:r>
              <a:rPr lang="en-US" dirty="0" smtClean="0"/>
              <a:t>Andes Supersite </a:t>
            </a:r>
            <a:r>
              <a:rPr lang="en-US" sz="2400" dirty="0" smtClean="0">
                <a:solidFill>
                  <a:schemeClr val="bg1"/>
                </a:solidFill>
                <a:latin typeface="+mj-lt"/>
              </a:rPr>
              <a:t>Proposal</a:t>
            </a:r>
            <a:endParaRPr lang="en-US" sz="2400" dirty="0">
              <a:solidFill>
                <a:schemeClr val="bg1"/>
              </a:solidFill>
              <a:latin typeface="+mj-lt"/>
            </a:endParaRPr>
          </a:p>
        </p:txBody>
      </p:sp>
      <p:pic>
        <p:nvPicPr>
          <p:cNvPr id="5" name="Imagen 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74805"/>
            <a:ext cx="3292125" cy="4925995"/>
          </a:xfrm>
          <a:prstGeom prst="rect">
            <a:avLst/>
          </a:prstGeom>
          <a:noFill/>
          <a:ln>
            <a:solidFill>
              <a:schemeClr val="tx1"/>
            </a:solidFill>
          </a:ln>
          <a:extLst>
            <a:ext uri="{FAA26D3D-D897-4be2-8F04-BA451C77F1D7}">
              <ma14:placeholderFlag xmlns:ma14="http://schemas.microsoft.com/office/mac/drawingml/2011/main"/>
            </a:ext>
          </a:extLst>
        </p:spPr>
      </p:pic>
      <p:sp>
        <p:nvSpPr>
          <p:cNvPr id="2" name="Rectangle 1"/>
          <p:cNvSpPr/>
          <p:nvPr/>
        </p:nvSpPr>
        <p:spPr>
          <a:xfrm>
            <a:off x="152400" y="4971871"/>
            <a:ext cx="4572000" cy="923330"/>
          </a:xfrm>
          <a:prstGeom prst="rect">
            <a:avLst/>
          </a:prstGeom>
        </p:spPr>
        <p:txBody>
          <a:bodyPr>
            <a:spAutoFit/>
          </a:bodyPr>
          <a:lstStyle/>
          <a:p>
            <a:r>
              <a:rPr lang="en-CA" dirty="0">
                <a:latin typeface="+mj-lt"/>
              </a:rPr>
              <a:t>The region of interest extends </a:t>
            </a:r>
            <a:r>
              <a:rPr lang="en-CA" dirty="0" smtClean="0">
                <a:latin typeface="+mj-lt"/>
              </a:rPr>
              <a:t>over </a:t>
            </a:r>
            <a:r>
              <a:rPr lang="en-CA" dirty="0">
                <a:latin typeface="+mj-lt"/>
              </a:rPr>
              <a:t>220 km along the </a:t>
            </a:r>
            <a:r>
              <a:rPr lang="en-CA" dirty="0" smtClean="0">
                <a:latin typeface="+mj-lt"/>
              </a:rPr>
              <a:t>arc </a:t>
            </a:r>
            <a:r>
              <a:rPr lang="en-CA" dirty="0">
                <a:latin typeface="+mj-lt"/>
              </a:rPr>
              <a:t>in a swath of 50 km in </a:t>
            </a:r>
            <a:r>
              <a:rPr lang="en-CA" dirty="0" smtClean="0">
                <a:latin typeface="+mj-lt"/>
              </a:rPr>
              <a:t>width in </a:t>
            </a:r>
            <a:r>
              <a:rPr lang="en-CA" dirty="0"/>
              <a:t>Chile and Argentina</a:t>
            </a:r>
            <a:r>
              <a:rPr lang="en-CA" dirty="0" smtClean="0">
                <a:latin typeface="+mj-lt"/>
              </a:rPr>
              <a:t>.</a:t>
            </a:r>
            <a:endParaRPr lang="en-CA" dirty="0">
              <a:latin typeface="+mj-lt"/>
            </a:endParaRPr>
          </a:p>
        </p:txBody>
      </p:sp>
      <p:sp>
        <p:nvSpPr>
          <p:cNvPr id="4" name="Rectangle 3"/>
          <p:cNvSpPr/>
          <p:nvPr/>
        </p:nvSpPr>
        <p:spPr>
          <a:xfrm>
            <a:off x="152400" y="1295400"/>
            <a:ext cx="4572000" cy="2616101"/>
          </a:xfrm>
          <a:prstGeom prst="rect">
            <a:avLst/>
          </a:prstGeom>
        </p:spPr>
        <p:txBody>
          <a:bodyPr>
            <a:spAutoFit/>
          </a:bodyPr>
          <a:lstStyle/>
          <a:p>
            <a:r>
              <a:rPr lang="en-CA" sz="2000" b="1" dirty="0" smtClean="0">
                <a:latin typeface="+mj-lt"/>
              </a:rPr>
              <a:t>New Supersite</a:t>
            </a:r>
          </a:p>
          <a:p>
            <a:endParaRPr lang="en-CA" dirty="0" smtClean="0">
              <a:latin typeface="+mj-lt"/>
            </a:endParaRPr>
          </a:p>
          <a:p>
            <a:r>
              <a:rPr lang="en-CA" dirty="0" smtClean="0">
                <a:latin typeface="+mj-lt"/>
              </a:rPr>
              <a:t>The </a:t>
            </a:r>
            <a:r>
              <a:rPr lang="en-CA" dirty="0">
                <a:latin typeface="+mj-lt"/>
              </a:rPr>
              <a:t>Southern </a:t>
            </a:r>
            <a:r>
              <a:rPr lang="en-CA" dirty="0" smtClean="0">
                <a:latin typeface="+mj-lt"/>
              </a:rPr>
              <a:t>Andes </a:t>
            </a:r>
            <a:r>
              <a:rPr lang="en-CA" dirty="0">
                <a:latin typeface="+mj-lt"/>
              </a:rPr>
              <a:t>are a young and active mountain belt where volcanism and tectonic </a:t>
            </a:r>
            <a:r>
              <a:rPr lang="en-CA" dirty="0" smtClean="0">
                <a:latin typeface="+mj-lt"/>
              </a:rPr>
              <a:t>processes </a:t>
            </a:r>
            <a:r>
              <a:rPr lang="en-CA" dirty="0">
                <a:latin typeface="+mj-lt"/>
              </a:rPr>
              <a:t>pose a significant threat to the growing communities nearby. In fact, only recent eruptions caused </a:t>
            </a:r>
            <a:r>
              <a:rPr lang="en-CA" dirty="0">
                <a:solidFill>
                  <a:srgbClr val="FF0000"/>
                </a:solidFill>
                <a:latin typeface="+mj-lt"/>
              </a:rPr>
              <a:t>evacuations of 250-3500 people</a:t>
            </a:r>
            <a:r>
              <a:rPr lang="en-CA" dirty="0">
                <a:latin typeface="+mj-lt"/>
              </a:rPr>
              <a:t> each as managed </a:t>
            </a:r>
            <a:r>
              <a:rPr lang="en-CA" dirty="0" smtClean="0">
                <a:latin typeface="+mj-lt"/>
              </a:rPr>
              <a:t>the Chilean </a:t>
            </a:r>
            <a:r>
              <a:rPr lang="en-CA" dirty="0">
                <a:latin typeface="+mj-lt"/>
              </a:rPr>
              <a:t>Civil Protection </a:t>
            </a:r>
            <a:r>
              <a:rPr lang="en-CA" dirty="0" smtClean="0">
                <a:latin typeface="+mj-lt"/>
              </a:rPr>
              <a:t>agency. </a:t>
            </a:r>
            <a:endParaRPr lang="en-CA" dirty="0">
              <a:latin typeface="+mj-lt"/>
            </a:endParaRPr>
          </a:p>
        </p:txBody>
      </p:sp>
    </p:spTree>
    <p:extLst>
      <p:ext uri="{BB962C8B-B14F-4D97-AF65-F5344CB8AC3E}">
        <p14:creationId xmlns:p14="http://schemas.microsoft.com/office/powerpoint/2010/main" val="227050811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6</a:t>
            </a:fld>
            <a:endParaRPr lang="uk-UA"/>
          </a:p>
        </p:txBody>
      </p:sp>
      <p:sp>
        <p:nvSpPr>
          <p:cNvPr id="5" name="Content Placeholder 3"/>
          <p:cNvSpPr>
            <a:spLocks noGrp="1"/>
          </p:cNvSpPr>
          <p:nvPr>
            <p:ph sz="quarter" idx="11"/>
          </p:nvPr>
        </p:nvSpPr>
        <p:spPr>
          <a:xfrm>
            <a:off x="1752600" y="304800"/>
            <a:ext cx="5867400" cy="533400"/>
          </a:xfrm>
        </p:spPr>
        <p:txBody>
          <a:bodyPr/>
          <a:lstStyle/>
          <a:p>
            <a:pPr lvl="0" algn="ctr" fontAlgn="auto">
              <a:spcAft>
                <a:spcPts val="0"/>
              </a:spcAft>
              <a:defRPr/>
            </a:pPr>
            <a:r>
              <a:rPr lang="it-IT" sz="2400" dirty="0">
                <a:solidFill>
                  <a:schemeClr val="bg1"/>
                </a:solidFill>
                <a:latin typeface="+mj-lt"/>
              </a:rPr>
              <a:t>CEOS support to the </a:t>
            </a:r>
            <a:r>
              <a:rPr lang="it-IT" dirty="0"/>
              <a:t>Southern </a:t>
            </a:r>
            <a:r>
              <a:rPr lang="it-IT" dirty="0" smtClean="0"/>
              <a:t>Andes Supersite</a:t>
            </a:r>
            <a:endParaRPr lang="it-IT" sz="2400" kern="1200" dirty="0">
              <a:solidFill>
                <a:schemeClr val="bg1"/>
              </a:solidFill>
              <a:latin typeface="+mj-lt"/>
            </a:endParaRPr>
          </a:p>
        </p:txBody>
      </p:sp>
      <p:sp>
        <p:nvSpPr>
          <p:cNvPr id="6" name="Content Placeholder 1"/>
          <p:cNvSpPr>
            <a:spLocks noGrp="1"/>
          </p:cNvSpPr>
          <p:nvPr>
            <p:ph sz="quarter" idx="10"/>
          </p:nvPr>
        </p:nvSpPr>
        <p:spPr>
          <a:xfrm>
            <a:off x="457200" y="1371600"/>
            <a:ext cx="8153400" cy="762000"/>
          </a:xfrm>
        </p:spPr>
        <p:txBody>
          <a:bodyPr/>
          <a:lstStyle/>
          <a:p>
            <a:pPr marL="0" indent="0">
              <a:buNone/>
            </a:pPr>
            <a:r>
              <a:rPr lang="en-US" sz="1800" b="1" dirty="0" smtClean="0"/>
              <a:t>Indicative </a:t>
            </a:r>
            <a:r>
              <a:rPr lang="en-US" sz="1800" b="1" dirty="0"/>
              <a:t>data resources committed</a:t>
            </a:r>
          </a:p>
          <a:p>
            <a:pPr marL="0" indent="0">
              <a:buNone/>
            </a:pPr>
            <a:r>
              <a:rPr lang="en-US" sz="1600" dirty="0"/>
              <a:t>CEOS intends to </a:t>
            </a:r>
            <a:r>
              <a:rPr lang="en-US" sz="1600" dirty="0" smtClean="0"/>
              <a:t>support </a:t>
            </a:r>
            <a:r>
              <a:rPr lang="en-US" sz="1600" dirty="0"/>
              <a:t>this Supersite with </a:t>
            </a:r>
            <a:r>
              <a:rPr lang="en-US" sz="1600" dirty="0" smtClean="0"/>
              <a:t>the following resources:</a:t>
            </a:r>
            <a:endParaRPr lang="en-US" sz="1600" dirty="0"/>
          </a:p>
        </p:txBody>
      </p:sp>
      <p:graphicFrame>
        <p:nvGraphicFramePr>
          <p:cNvPr id="7" name="Tabella 6"/>
          <p:cNvGraphicFramePr>
            <a:graphicFrameLocks noGrp="1"/>
          </p:cNvGraphicFramePr>
          <p:nvPr>
            <p:extLst>
              <p:ext uri="{D42A27DB-BD31-4B8C-83A1-F6EECF244321}">
                <p14:modId xmlns:p14="http://schemas.microsoft.com/office/powerpoint/2010/main" val="4034697339"/>
              </p:ext>
            </p:extLst>
          </p:nvPr>
        </p:nvGraphicFramePr>
        <p:xfrm>
          <a:off x="152401" y="2449483"/>
          <a:ext cx="8763000" cy="3135372"/>
        </p:xfrm>
        <a:graphic>
          <a:graphicData uri="http://schemas.openxmlformats.org/drawingml/2006/table">
            <a:tbl>
              <a:tblPr/>
              <a:tblGrid>
                <a:gridCol w="1310468"/>
                <a:gridCol w="4556931"/>
                <a:gridCol w="2895601"/>
              </a:tblGrid>
              <a:tr h="475211">
                <a:tc>
                  <a:txBody>
                    <a:bodyPr/>
                    <a:lstStyle/>
                    <a:p>
                      <a:pPr marL="108000" algn="ctr">
                        <a:lnSpc>
                          <a:spcPct val="115000"/>
                        </a:lnSpc>
                        <a:spcAft>
                          <a:spcPts val="0"/>
                        </a:spcAft>
                      </a:pPr>
                      <a:r>
                        <a:rPr lang="it-IT" sz="1600" b="1" dirty="0">
                          <a:solidFill>
                            <a:schemeClr val="tx1"/>
                          </a:solidFill>
                          <a:latin typeface="+mj-lt"/>
                          <a:ea typeface="Times New Roman"/>
                          <a:cs typeface="Times New Roman"/>
                        </a:rPr>
                        <a:t>CSA</a:t>
                      </a:r>
                      <a:endParaRPr lang="it-IT" sz="1600" b="1"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lnSpc>
                          <a:spcPct val="115000"/>
                        </a:lnSpc>
                        <a:spcAft>
                          <a:spcPts val="0"/>
                        </a:spcAft>
                      </a:pPr>
                      <a:r>
                        <a:rPr lang="en-US" sz="1600" dirty="0" smtClean="0">
                          <a:solidFill>
                            <a:schemeClr val="tx1"/>
                          </a:solidFill>
                          <a:latin typeface="+mj-lt"/>
                          <a:ea typeface="Times New Roman"/>
                          <a:cs typeface="Times New Roman"/>
                        </a:rPr>
                        <a:t>120 products for a period of 2 years</a:t>
                      </a:r>
                      <a:endParaRPr kumimoji="0" lang="it-IT" sz="1600" kern="1200" dirty="0" smtClean="0">
                        <a:solidFill>
                          <a:schemeClr val="tx1"/>
                        </a:solidFill>
                        <a:latin typeface="+mj-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lnSpc>
                          <a:spcPct val="115000"/>
                        </a:lnSpc>
                        <a:spcAft>
                          <a:spcPts val="0"/>
                        </a:spcAft>
                      </a:pPr>
                      <a:r>
                        <a:rPr kumimoji="0" lang="it-IT" sz="1600" kern="1200" dirty="0" smtClean="0">
                          <a:solidFill>
                            <a:schemeClr val="tx1"/>
                          </a:solidFill>
                          <a:latin typeface="+mj-lt"/>
                          <a:ea typeface="Times New Roman"/>
                          <a:cs typeface="Times New Roman"/>
                        </a:rPr>
                        <a:t>RADARSAT-2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075">
                <a:tc>
                  <a:txBody>
                    <a:bodyPr/>
                    <a:lstStyle/>
                    <a:p>
                      <a:pPr marL="108000" algn="ctr">
                        <a:lnSpc>
                          <a:spcPct val="115000"/>
                        </a:lnSpc>
                        <a:spcAft>
                          <a:spcPts val="0"/>
                        </a:spcAft>
                      </a:pPr>
                      <a:r>
                        <a:rPr lang="it-IT" sz="1600" b="1" dirty="0">
                          <a:solidFill>
                            <a:schemeClr val="tx1"/>
                          </a:solidFill>
                          <a:latin typeface="+mj-lt"/>
                          <a:ea typeface="Times New Roman"/>
                          <a:cs typeface="Times New Roman"/>
                        </a:rPr>
                        <a:t>CNES</a:t>
                      </a:r>
                      <a:endParaRPr lang="it-IT" sz="1600" b="1"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lnSpc>
                          <a:spcPct val="115000"/>
                        </a:lnSpc>
                        <a:spcAft>
                          <a:spcPts val="0"/>
                        </a:spcAft>
                      </a:pPr>
                      <a:r>
                        <a:rPr lang="en-CA" sz="1600" dirty="0" smtClean="0">
                          <a:solidFill>
                            <a:schemeClr val="tx1"/>
                          </a:solidFill>
                          <a:latin typeface="+mj-lt"/>
                          <a:ea typeface="Times New Roman"/>
                          <a:cs typeface="Times New Roman"/>
                        </a:rPr>
                        <a:t>Initial quota of 10.000km2 which is roughly equivalent to 3.500km2 of tri-stereo acquisitions</a:t>
                      </a:r>
                      <a:endParaRPr lang="it-IT" sz="1600"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lnSpc>
                          <a:spcPct val="115000"/>
                        </a:lnSpc>
                        <a:spcAft>
                          <a:spcPts val="0"/>
                        </a:spcAft>
                      </a:pPr>
                      <a:r>
                        <a:rPr lang="it-IT" sz="1600" dirty="0" smtClean="0">
                          <a:solidFill>
                            <a:schemeClr val="tx1"/>
                          </a:solidFill>
                          <a:latin typeface="+mj-lt"/>
                          <a:ea typeface="Calibri"/>
                          <a:cs typeface="Times New Roman"/>
                        </a:rPr>
                        <a:t>Pleiades, SPOT-5</a:t>
                      </a:r>
                      <a:endParaRPr lang="it-IT" sz="1600"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211">
                <a:tc>
                  <a:txBody>
                    <a:bodyPr/>
                    <a:lstStyle/>
                    <a:p>
                      <a:pPr marL="108000" algn="ctr">
                        <a:lnSpc>
                          <a:spcPct val="115000"/>
                        </a:lnSpc>
                        <a:spcAft>
                          <a:spcPts val="0"/>
                        </a:spcAft>
                      </a:pPr>
                      <a:r>
                        <a:rPr lang="it-IT" sz="1600" b="1" dirty="0">
                          <a:solidFill>
                            <a:schemeClr val="tx1"/>
                          </a:solidFill>
                          <a:latin typeface="+mj-lt"/>
                          <a:ea typeface="Times New Roman"/>
                          <a:cs typeface="Times New Roman"/>
                        </a:rPr>
                        <a:t>DLR</a:t>
                      </a:r>
                      <a:endParaRPr lang="it-IT" sz="1600" b="1"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lnSpc>
                          <a:spcPct val="115000"/>
                        </a:lnSpc>
                        <a:spcAft>
                          <a:spcPts val="0"/>
                        </a:spcAft>
                      </a:pPr>
                      <a:r>
                        <a:rPr lang="en-CA" sz="1600" dirty="0" smtClean="0">
                          <a:solidFill>
                            <a:schemeClr val="tx1"/>
                          </a:solidFill>
                          <a:latin typeface="+mj-lt"/>
                          <a:ea typeface="Times New Roman"/>
                          <a:cs typeface="Times New Roman"/>
                        </a:rPr>
                        <a:t>Positive about the proposal. No confirmation of data support yet</a:t>
                      </a:r>
                      <a:endParaRPr kumimoji="0" lang="it-IT" sz="1600" kern="1200" dirty="0" smtClean="0">
                        <a:solidFill>
                          <a:schemeClr val="tx1"/>
                        </a:solidFill>
                        <a:latin typeface="+mj-lt"/>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lnSpc>
                          <a:spcPct val="115000"/>
                        </a:lnSpc>
                        <a:spcAft>
                          <a:spcPts val="0"/>
                        </a:spcAft>
                      </a:pPr>
                      <a:r>
                        <a:rPr kumimoji="0" lang="it-IT" sz="1600" kern="1200" dirty="0" smtClean="0">
                          <a:solidFill>
                            <a:schemeClr val="tx1"/>
                          </a:solidFill>
                          <a:latin typeface="+mj-lt"/>
                          <a:ea typeface="Times New Roman"/>
                          <a:cs typeface="Times New Roman"/>
                        </a:rPr>
                        <a:t>TerraSAR-X</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211">
                <a:tc>
                  <a:txBody>
                    <a:bodyPr/>
                    <a:lstStyle/>
                    <a:p>
                      <a:pPr marL="108000" algn="ctr">
                        <a:lnSpc>
                          <a:spcPct val="115000"/>
                        </a:lnSpc>
                        <a:spcAft>
                          <a:spcPts val="0"/>
                        </a:spcAft>
                      </a:pPr>
                      <a:r>
                        <a:rPr lang="it-IT" sz="1600" b="1" dirty="0">
                          <a:solidFill>
                            <a:schemeClr val="tx1"/>
                          </a:solidFill>
                          <a:latin typeface="+mj-lt"/>
                          <a:ea typeface="Times New Roman"/>
                          <a:cs typeface="Times New Roman"/>
                        </a:rPr>
                        <a:t>ASI</a:t>
                      </a:r>
                      <a:endParaRPr lang="it-IT" sz="1600" b="1"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lnSpc>
                          <a:spcPct val="115000"/>
                        </a:lnSpc>
                        <a:spcAft>
                          <a:spcPts val="0"/>
                        </a:spcAft>
                      </a:pPr>
                      <a:r>
                        <a:rPr lang="en-US" sz="1600" dirty="0" smtClean="0">
                          <a:solidFill>
                            <a:schemeClr val="tx1"/>
                          </a:solidFill>
                          <a:latin typeface="+mj-lt"/>
                          <a:ea typeface="Times New Roman"/>
                          <a:cs typeface="Times New Roman"/>
                        </a:rPr>
                        <a:t>no quota defined, new and archive products, for a period of 2 years (2018-19)</a:t>
                      </a:r>
                      <a:endParaRPr lang="it-IT" sz="1600"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lnSpc>
                          <a:spcPct val="115000"/>
                        </a:lnSpc>
                        <a:spcAft>
                          <a:spcPts val="0"/>
                        </a:spcAft>
                      </a:pPr>
                      <a:r>
                        <a:rPr lang="it-IT" sz="1600" dirty="0" smtClean="0">
                          <a:solidFill>
                            <a:schemeClr val="tx1"/>
                          </a:solidFill>
                          <a:latin typeface="+mj-lt"/>
                          <a:ea typeface="Calibri"/>
                          <a:cs typeface="Times New Roman"/>
                        </a:rPr>
                        <a:t>COSMO-SkyMed</a:t>
                      </a:r>
                      <a:endParaRPr lang="it-IT" sz="1600"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211">
                <a:tc>
                  <a:txBody>
                    <a:bodyPr/>
                    <a:lstStyle/>
                    <a:p>
                      <a:pPr marL="108000" algn="ctr">
                        <a:lnSpc>
                          <a:spcPct val="115000"/>
                        </a:lnSpc>
                        <a:spcAft>
                          <a:spcPts val="0"/>
                        </a:spcAft>
                      </a:pPr>
                      <a:r>
                        <a:rPr lang="it-IT" sz="1600" b="1" dirty="0">
                          <a:solidFill>
                            <a:schemeClr val="tx1"/>
                          </a:solidFill>
                          <a:latin typeface="+mj-lt"/>
                          <a:ea typeface="Times New Roman"/>
                          <a:cs typeface="Times New Roman"/>
                        </a:rPr>
                        <a:t>USGS</a:t>
                      </a:r>
                      <a:endParaRPr lang="it-IT" sz="1600" b="1"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lnSpc>
                          <a:spcPct val="115000"/>
                        </a:lnSpc>
                        <a:spcAft>
                          <a:spcPts val="0"/>
                        </a:spcAft>
                      </a:pPr>
                      <a:r>
                        <a:rPr lang="en-US" sz="1600" dirty="0" smtClean="0">
                          <a:solidFill>
                            <a:schemeClr val="tx1"/>
                          </a:solidFill>
                          <a:latin typeface="+mj-lt"/>
                          <a:ea typeface="Times New Roman"/>
                          <a:cs typeface="Times New Roman"/>
                        </a:rPr>
                        <a:t>no </a:t>
                      </a:r>
                      <a:r>
                        <a:rPr lang="en-US" sz="1600" dirty="0">
                          <a:solidFill>
                            <a:schemeClr val="tx1"/>
                          </a:solidFill>
                          <a:latin typeface="+mj-lt"/>
                          <a:ea typeface="Times New Roman"/>
                          <a:cs typeface="Times New Roman"/>
                        </a:rPr>
                        <a:t>quota as the data is freely accessible</a:t>
                      </a:r>
                      <a:endParaRPr lang="it-IT" sz="1600"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lnSpc>
                          <a:spcPct val="115000"/>
                        </a:lnSpc>
                        <a:spcAft>
                          <a:spcPts val="0"/>
                        </a:spcAft>
                      </a:pPr>
                      <a:r>
                        <a:rPr lang="it-IT" sz="1600" dirty="0" smtClean="0">
                          <a:solidFill>
                            <a:schemeClr val="tx1"/>
                          </a:solidFill>
                          <a:latin typeface="+mj-lt"/>
                          <a:ea typeface="Calibri"/>
                          <a:cs typeface="Times New Roman"/>
                        </a:rPr>
                        <a:t>Landsat</a:t>
                      </a:r>
                      <a:endParaRPr lang="it-IT" sz="1600"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211">
                <a:tc>
                  <a:txBody>
                    <a:bodyPr/>
                    <a:lstStyle/>
                    <a:p>
                      <a:pPr marL="108000" algn="ctr">
                        <a:lnSpc>
                          <a:spcPct val="115000"/>
                        </a:lnSpc>
                        <a:spcAft>
                          <a:spcPts val="0"/>
                        </a:spcAft>
                      </a:pPr>
                      <a:r>
                        <a:rPr lang="it-IT" sz="1600" b="1" dirty="0">
                          <a:solidFill>
                            <a:schemeClr val="tx1"/>
                          </a:solidFill>
                          <a:latin typeface="+mj-lt"/>
                          <a:ea typeface="Times New Roman"/>
                          <a:cs typeface="Times New Roman"/>
                        </a:rPr>
                        <a:t>ESA</a:t>
                      </a:r>
                      <a:endParaRPr lang="it-IT" sz="1600" b="1"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lnSpc>
                          <a:spcPct val="115000"/>
                        </a:lnSpc>
                        <a:spcAft>
                          <a:spcPts val="0"/>
                        </a:spcAft>
                      </a:pPr>
                      <a:r>
                        <a:rPr lang="en-US" sz="1600" dirty="0" smtClean="0">
                          <a:solidFill>
                            <a:schemeClr val="tx1"/>
                          </a:solidFill>
                          <a:latin typeface="+mj-lt"/>
                          <a:ea typeface="Times New Roman"/>
                          <a:cs typeface="Times New Roman"/>
                        </a:rPr>
                        <a:t>no </a:t>
                      </a:r>
                      <a:r>
                        <a:rPr lang="en-US" sz="1600" dirty="0">
                          <a:solidFill>
                            <a:schemeClr val="tx1"/>
                          </a:solidFill>
                          <a:latin typeface="+mj-lt"/>
                          <a:ea typeface="Times New Roman"/>
                          <a:cs typeface="Times New Roman"/>
                        </a:rPr>
                        <a:t>quota as the data is freely accessible</a:t>
                      </a:r>
                      <a:endParaRPr lang="it-IT" sz="1600"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lnSpc>
                          <a:spcPct val="115000"/>
                        </a:lnSpc>
                        <a:spcAft>
                          <a:spcPts val="0"/>
                        </a:spcAft>
                      </a:pPr>
                      <a:r>
                        <a:rPr lang="it-IT" sz="1600" dirty="0" smtClean="0">
                          <a:solidFill>
                            <a:schemeClr val="tx1"/>
                          </a:solidFill>
                          <a:latin typeface="+mj-lt"/>
                          <a:ea typeface="Calibri"/>
                          <a:cs typeface="Times New Roman"/>
                        </a:rPr>
                        <a:t>Sentinel-1, -2, -3</a:t>
                      </a:r>
                      <a:endParaRPr lang="it-IT" sz="1600"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Content Placeholder 1"/>
          <p:cNvSpPr txBox="1">
            <a:spLocks/>
          </p:cNvSpPr>
          <p:nvPr/>
        </p:nvSpPr>
        <p:spPr>
          <a:xfrm>
            <a:off x="304800" y="5867400"/>
            <a:ext cx="8153400" cy="5334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r>
              <a:rPr lang="en-CA" sz="1800" b="1" i="1" dirty="0" smtClean="0">
                <a:solidFill>
                  <a:srgbClr val="FF0000"/>
                </a:solidFill>
              </a:rPr>
              <a:t>Approve </a:t>
            </a:r>
            <a:r>
              <a:rPr lang="en-CA" sz="1800" i="1" dirty="0" smtClean="0"/>
              <a:t>Southern </a:t>
            </a:r>
            <a:r>
              <a:rPr lang="en-CA" sz="1800" i="1" dirty="0"/>
              <a:t>Andes Supersite </a:t>
            </a:r>
            <a:r>
              <a:rPr lang="en-CA" sz="1800" i="1" dirty="0" smtClean="0"/>
              <a:t>Proposal</a:t>
            </a:r>
            <a:endParaRPr lang="en-CA" sz="1800" i="1" dirty="0"/>
          </a:p>
        </p:txBody>
      </p:sp>
    </p:spTree>
    <p:extLst>
      <p:ext uri="{BB962C8B-B14F-4D97-AF65-F5344CB8AC3E}">
        <p14:creationId xmlns:p14="http://schemas.microsoft.com/office/powerpoint/2010/main" val="319253481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7</a:t>
            </a:fld>
            <a:endParaRPr lang="uk-UA"/>
          </a:p>
        </p:txBody>
      </p:sp>
      <p:sp>
        <p:nvSpPr>
          <p:cNvPr id="8"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Virunga </a:t>
            </a:r>
            <a:r>
              <a:rPr lang="en-US" dirty="0" smtClean="0"/>
              <a:t>Volcanoes Supersite </a:t>
            </a:r>
            <a:r>
              <a:rPr lang="en-US" sz="2400" dirty="0" smtClean="0">
                <a:solidFill>
                  <a:schemeClr val="bg1"/>
                </a:solidFill>
                <a:latin typeface="+mj-lt"/>
              </a:rPr>
              <a:t>Proposal</a:t>
            </a:r>
            <a:endParaRPr lang="en-US" sz="2400" dirty="0">
              <a:solidFill>
                <a:schemeClr val="bg1"/>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295400"/>
            <a:ext cx="3827070" cy="5029200"/>
          </a:xfrm>
          <a:prstGeom prst="rect">
            <a:avLst/>
          </a:prstGeom>
          <a:ln>
            <a:solidFill>
              <a:schemeClr val="tx1"/>
            </a:solidFill>
          </a:ln>
        </p:spPr>
      </p:pic>
      <p:sp>
        <p:nvSpPr>
          <p:cNvPr id="4" name="Rectangle 3"/>
          <p:cNvSpPr/>
          <p:nvPr/>
        </p:nvSpPr>
        <p:spPr>
          <a:xfrm>
            <a:off x="304800" y="1501676"/>
            <a:ext cx="4572000" cy="2585323"/>
          </a:xfrm>
          <a:prstGeom prst="rect">
            <a:avLst/>
          </a:prstGeom>
        </p:spPr>
        <p:txBody>
          <a:bodyPr>
            <a:spAutoFit/>
          </a:bodyPr>
          <a:lstStyle/>
          <a:p>
            <a:r>
              <a:rPr lang="en-CA" b="1" dirty="0"/>
              <a:t>New </a:t>
            </a:r>
            <a:r>
              <a:rPr lang="en-CA" b="1" dirty="0" smtClean="0"/>
              <a:t>Supersite</a:t>
            </a:r>
          </a:p>
          <a:p>
            <a:endParaRPr lang="en-CA" b="1" dirty="0"/>
          </a:p>
          <a:p>
            <a:r>
              <a:rPr lang="en-CA" dirty="0" smtClean="0">
                <a:latin typeface="+mj-lt"/>
              </a:rPr>
              <a:t>Fifteen </a:t>
            </a:r>
            <a:r>
              <a:rPr lang="en-CA" dirty="0">
                <a:latin typeface="+mj-lt"/>
              </a:rPr>
              <a:t>years after the </a:t>
            </a:r>
            <a:r>
              <a:rPr lang="en-CA" dirty="0" err="1">
                <a:latin typeface="+mj-lt"/>
              </a:rPr>
              <a:t>Nyiragongo</a:t>
            </a:r>
            <a:r>
              <a:rPr lang="en-CA" dirty="0">
                <a:latin typeface="+mj-lt"/>
              </a:rPr>
              <a:t> 2002 </a:t>
            </a:r>
            <a:r>
              <a:rPr lang="en-CA" dirty="0">
                <a:solidFill>
                  <a:srgbClr val="FF0000"/>
                </a:solidFill>
                <a:latin typeface="+mj-lt"/>
              </a:rPr>
              <a:t>destructive eruption</a:t>
            </a:r>
            <a:r>
              <a:rPr lang="en-CA" dirty="0">
                <a:latin typeface="+mj-lt"/>
              </a:rPr>
              <a:t>, the Goma Volcano</a:t>
            </a:r>
          </a:p>
          <a:p>
            <a:r>
              <a:rPr lang="en-CA" dirty="0">
                <a:latin typeface="+mj-lt"/>
              </a:rPr>
              <a:t>Observatory remains under-equipped and with few qualified scientists. </a:t>
            </a:r>
            <a:r>
              <a:rPr lang="en-CA" dirty="0" smtClean="0">
                <a:latin typeface="+mj-lt"/>
              </a:rPr>
              <a:t>Only a seismic </a:t>
            </a:r>
            <a:r>
              <a:rPr lang="en-CA" dirty="0">
                <a:latin typeface="+mj-lt"/>
              </a:rPr>
              <a:t>network really contributes to the monitoring of </a:t>
            </a:r>
            <a:r>
              <a:rPr lang="en-CA" dirty="0" err="1">
                <a:latin typeface="+mj-lt"/>
              </a:rPr>
              <a:t>Nyiragongo</a:t>
            </a:r>
            <a:r>
              <a:rPr lang="en-CA" dirty="0">
                <a:latin typeface="+mj-lt"/>
              </a:rPr>
              <a:t> and </a:t>
            </a:r>
            <a:r>
              <a:rPr lang="en-CA" dirty="0" err="1">
                <a:latin typeface="+mj-lt"/>
              </a:rPr>
              <a:t>Nyamulagira</a:t>
            </a:r>
            <a:endParaRPr lang="en-CA" dirty="0">
              <a:latin typeface="+mj-lt"/>
            </a:endParaRPr>
          </a:p>
          <a:p>
            <a:r>
              <a:rPr lang="en-CA" dirty="0">
                <a:latin typeface="+mj-lt"/>
              </a:rPr>
              <a:t>volcanoes.</a:t>
            </a:r>
          </a:p>
        </p:txBody>
      </p:sp>
      <p:sp>
        <p:nvSpPr>
          <p:cNvPr id="5" name="Rectangle 4"/>
          <p:cNvSpPr/>
          <p:nvPr/>
        </p:nvSpPr>
        <p:spPr>
          <a:xfrm>
            <a:off x="304800" y="4419600"/>
            <a:ext cx="4859730" cy="1754326"/>
          </a:xfrm>
          <a:prstGeom prst="rect">
            <a:avLst/>
          </a:prstGeom>
        </p:spPr>
        <p:txBody>
          <a:bodyPr wrap="square">
            <a:spAutoFit/>
          </a:bodyPr>
          <a:lstStyle/>
          <a:p>
            <a:r>
              <a:rPr lang="en-CA" dirty="0">
                <a:latin typeface="+mj-lt"/>
              </a:rPr>
              <a:t>A</a:t>
            </a:r>
            <a:r>
              <a:rPr lang="en-CA" dirty="0" smtClean="0">
                <a:latin typeface="+mj-lt"/>
              </a:rPr>
              <a:t>ll studies </a:t>
            </a:r>
            <a:r>
              <a:rPr lang="en-CA" dirty="0">
                <a:latin typeface="+mj-lt"/>
              </a:rPr>
              <a:t>which will contribute to improved assessment and the understanding </a:t>
            </a:r>
            <a:r>
              <a:rPr lang="en-CA" dirty="0" smtClean="0">
                <a:latin typeface="+mj-lt"/>
              </a:rPr>
              <a:t>of </a:t>
            </a:r>
            <a:r>
              <a:rPr lang="en-CA" dirty="0" err="1" smtClean="0">
                <a:latin typeface="+mj-lt"/>
              </a:rPr>
              <a:t>Geohazards</a:t>
            </a:r>
            <a:r>
              <a:rPr lang="en-CA" dirty="0" smtClean="0">
                <a:latin typeface="+mj-lt"/>
              </a:rPr>
              <a:t> </a:t>
            </a:r>
            <a:r>
              <a:rPr lang="en-CA" dirty="0">
                <a:latin typeface="+mj-lt"/>
              </a:rPr>
              <a:t>in the Virunga and Lake Kivu basin are critical for Disaster Risk Reduction in </a:t>
            </a:r>
            <a:r>
              <a:rPr lang="en-CA" dirty="0" smtClean="0">
                <a:latin typeface="+mj-lt"/>
              </a:rPr>
              <a:t>this highly </a:t>
            </a:r>
            <a:r>
              <a:rPr lang="en-CA" dirty="0">
                <a:latin typeface="+mj-lt"/>
              </a:rPr>
              <a:t>populated region of </a:t>
            </a:r>
            <a:r>
              <a:rPr lang="en-CA" dirty="0" smtClean="0">
                <a:latin typeface="+mj-lt"/>
              </a:rPr>
              <a:t>very vulnerable </a:t>
            </a:r>
            <a:r>
              <a:rPr lang="en-CA" dirty="0">
                <a:latin typeface="+mj-lt"/>
              </a:rPr>
              <a:t>population.</a:t>
            </a:r>
          </a:p>
        </p:txBody>
      </p:sp>
    </p:spTree>
    <p:extLst>
      <p:ext uri="{BB962C8B-B14F-4D97-AF65-F5344CB8AC3E}">
        <p14:creationId xmlns:p14="http://schemas.microsoft.com/office/powerpoint/2010/main" val="362852336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8</a:t>
            </a:fld>
            <a:endParaRPr lang="uk-UA"/>
          </a:p>
        </p:txBody>
      </p:sp>
      <p:sp>
        <p:nvSpPr>
          <p:cNvPr id="5" name="Content Placeholder 3"/>
          <p:cNvSpPr>
            <a:spLocks noGrp="1"/>
          </p:cNvSpPr>
          <p:nvPr>
            <p:ph sz="quarter" idx="11"/>
          </p:nvPr>
        </p:nvSpPr>
        <p:spPr>
          <a:xfrm>
            <a:off x="1752600" y="304800"/>
            <a:ext cx="5867400" cy="533400"/>
          </a:xfrm>
        </p:spPr>
        <p:txBody>
          <a:bodyPr/>
          <a:lstStyle/>
          <a:p>
            <a:pPr lvl="0" algn="ctr" fontAlgn="auto">
              <a:spcAft>
                <a:spcPts val="0"/>
              </a:spcAft>
              <a:defRPr/>
            </a:pPr>
            <a:r>
              <a:rPr lang="it-IT" sz="2400" dirty="0">
                <a:solidFill>
                  <a:schemeClr val="bg1"/>
                </a:solidFill>
                <a:latin typeface="+mj-lt"/>
              </a:rPr>
              <a:t>CEOS support to the </a:t>
            </a:r>
            <a:r>
              <a:rPr lang="it-IT" dirty="0"/>
              <a:t>Virunga </a:t>
            </a:r>
            <a:r>
              <a:rPr lang="it-IT" dirty="0" smtClean="0"/>
              <a:t>Volcanoes Supersite</a:t>
            </a:r>
            <a:endParaRPr lang="it-IT" sz="2400" kern="1200" dirty="0">
              <a:solidFill>
                <a:schemeClr val="bg1"/>
              </a:solidFill>
              <a:latin typeface="+mj-lt"/>
            </a:endParaRPr>
          </a:p>
        </p:txBody>
      </p:sp>
      <p:sp>
        <p:nvSpPr>
          <p:cNvPr id="6" name="Content Placeholder 1"/>
          <p:cNvSpPr>
            <a:spLocks noGrp="1"/>
          </p:cNvSpPr>
          <p:nvPr>
            <p:ph sz="quarter" idx="10"/>
          </p:nvPr>
        </p:nvSpPr>
        <p:spPr>
          <a:xfrm>
            <a:off x="457200" y="1371600"/>
            <a:ext cx="8153400" cy="762000"/>
          </a:xfrm>
        </p:spPr>
        <p:txBody>
          <a:bodyPr/>
          <a:lstStyle/>
          <a:p>
            <a:pPr marL="0" indent="0">
              <a:buNone/>
            </a:pPr>
            <a:r>
              <a:rPr lang="en-US" sz="1800" b="1" dirty="0" smtClean="0"/>
              <a:t>Indicative </a:t>
            </a:r>
            <a:r>
              <a:rPr lang="en-US" sz="1800" b="1" dirty="0"/>
              <a:t>data resources committed</a:t>
            </a:r>
          </a:p>
          <a:p>
            <a:pPr marL="0" indent="0">
              <a:buNone/>
            </a:pPr>
            <a:r>
              <a:rPr lang="en-US" sz="1600" dirty="0"/>
              <a:t>CEOS intends to </a:t>
            </a:r>
            <a:r>
              <a:rPr lang="en-US" sz="1600" dirty="0" smtClean="0"/>
              <a:t>support </a:t>
            </a:r>
            <a:r>
              <a:rPr lang="en-US" sz="1600" dirty="0"/>
              <a:t>this Supersite with </a:t>
            </a:r>
            <a:r>
              <a:rPr lang="en-US" sz="1600" dirty="0" smtClean="0"/>
              <a:t>the following resources:</a:t>
            </a:r>
            <a:endParaRPr lang="en-US" sz="1600" dirty="0"/>
          </a:p>
        </p:txBody>
      </p:sp>
      <p:graphicFrame>
        <p:nvGraphicFramePr>
          <p:cNvPr id="7" name="Tabella 6"/>
          <p:cNvGraphicFramePr>
            <a:graphicFrameLocks noGrp="1"/>
          </p:cNvGraphicFramePr>
          <p:nvPr>
            <p:extLst>
              <p:ext uri="{D42A27DB-BD31-4B8C-83A1-F6EECF244321}">
                <p14:modId xmlns:p14="http://schemas.microsoft.com/office/powerpoint/2010/main" val="1732636058"/>
              </p:ext>
            </p:extLst>
          </p:nvPr>
        </p:nvGraphicFramePr>
        <p:xfrm>
          <a:off x="152401" y="2449483"/>
          <a:ext cx="8763000" cy="2099329"/>
        </p:xfrm>
        <a:graphic>
          <a:graphicData uri="http://schemas.openxmlformats.org/drawingml/2006/table">
            <a:tbl>
              <a:tblPr/>
              <a:tblGrid>
                <a:gridCol w="1310468"/>
                <a:gridCol w="4556931"/>
                <a:gridCol w="2895601"/>
              </a:tblGrid>
              <a:tr h="588075">
                <a:tc>
                  <a:txBody>
                    <a:bodyPr/>
                    <a:lstStyle/>
                    <a:p>
                      <a:pPr marL="108000" algn="ctr">
                        <a:lnSpc>
                          <a:spcPct val="115000"/>
                        </a:lnSpc>
                        <a:spcAft>
                          <a:spcPts val="0"/>
                        </a:spcAft>
                      </a:pPr>
                      <a:r>
                        <a:rPr lang="it-IT" sz="1600" b="1" dirty="0">
                          <a:solidFill>
                            <a:schemeClr val="tx1"/>
                          </a:solidFill>
                          <a:latin typeface="+mj-lt"/>
                          <a:ea typeface="Times New Roman"/>
                          <a:cs typeface="Times New Roman"/>
                        </a:rPr>
                        <a:t>CNES</a:t>
                      </a:r>
                      <a:endParaRPr lang="it-IT" sz="1600" b="1"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lnSpc>
                          <a:spcPct val="115000"/>
                        </a:lnSpc>
                        <a:spcAft>
                          <a:spcPts val="0"/>
                        </a:spcAft>
                      </a:pPr>
                      <a:r>
                        <a:rPr lang="en-CA" sz="1600" dirty="0" smtClean="0">
                          <a:solidFill>
                            <a:schemeClr val="tx1"/>
                          </a:solidFill>
                          <a:latin typeface="+mj-lt"/>
                          <a:ea typeface="Times New Roman"/>
                          <a:cs typeface="Times New Roman"/>
                        </a:rPr>
                        <a:t>9 tri-stereo images per year</a:t>
                      </a:r>
                      <a:endParaRPr lang="it-IT" sz="1600"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lnSpc>
                          <a:spcPct val="115000"/>
                        </a:lnSpc>
                        <a:spcAft>
                          <a:spcPts val="0"/>
                        </a:spcAft>
                      </a:pPr>
                      <a:r>
                        <a:rPr lang="it-IT" sz="1600" dirty="0" smtClean="0">
                          <a:solidFill>
                            <a:schemeClr val="tx1"/>
                          </a:solidFill>
                          <a:latin typeface="+mj-lt"/>
                          <a:ea typeface="Calibri"/>
                          <a:cs typeface="Times New Roman"/>
                        </a:rPr>
                        <a:t>Pleiades, SPOT-5</a:t>
                      </a:r>
                      <a:endParaRPr lang="it-IT" sz="1600"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211">
                <a:tc>
                  <a:txBody>
                    <a:bodyPr/>
                    <a:lstStyle/>
                    <a:p>
                      <a:pPr marL="108000" algn="ctr">
                        <a:lnSpc>
                          <a:spcPct val="115000"/>
                        </a:lnSpc>
                        <a:spcAft>
                          <a:spcPts val="0"/>
                        </a:spcAft>
                      </a:pPr>
                      <a:r>
                        <a:rPr lang="it-IT" sz="1600" b="1" dirty="0">
                          <a:solidFill>
                            <a:schemeClr val="tx1"/>
                          </a:solidFill>
                          <a:latin typeface="+mj-lt"/>
                          <a:ea typeface="Times New Roman"/>
                          <a:cs typeface="Times New Roman"/>
                        </a:rPr>
                        <a:t>ASI</a:t>
                      </a:r>
                      <a:endParaRPr lang="it-IT" sz="1600" b="1"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lnSpc>
                          <a:spcPct val="115000"/>
                        </a:lnSpc>
                        <a:spcAft>
                          <a:spcPts val="0"/>
                        </a:spcAft>
                      </a:pPr>
                      <a:r>
                        <a:rPr lang="en-US" sz="1600" dirty="0" smtClean="0">
                          <a:solidFill>
                            <a:schemeClr val="tx1"/>
                          </a:solidFill>
                          <a:latin typeface="+mj-lt"/>
                          <a:ea typeface="Times New Roman"/>
                          <a:cs typeface="Times New Roman"/>
                        </a:rPr>
                        <a:t>Archive data,</a:t>
                      </a:r>
                      <a:r>
                        <a:rPr lang="en-US" sz="1600" baseline="0" dirty="0" smtClean="0">
                          <a:solidFill>
                            <a:schemeClr val="tx1"/>
                          </a:solidFill>
                          <a:latin typeface="+mj-lt"/>
                          <a:ea typeface="Times New Roman"/>
                          <a:cs typeface="Times New Roman"/>
                        </a:rPr>
                        <a:t> </a:t>
                      </a:r>
                      <a:r>
                        <a:rPr lang="en-US" sz="1600" dirty="0" smtClean="0">
                          <a:solidFill>
                            <a:schemeClr val="tx1"/>
                          </a:solidFill>
                          <a:latin typeface="+mj-lt"/>
                          <a:ea typeface="Times New Roman"/>
                          <a:cs typeface="Times New Roman"/>
                        </a:rPr>
                        <a:t>100 new acquisitions per</a:t>
                      </a:r>
                      <a:r>
                        <a:rPr lang="en-US" sz="1600" baseline="0" dirty="0" smtClean="0">
                          <a:solidFill>
                            <a:schemeClr val="tx1"/>
                          </a:solidFill>
                          <a:latin typeface="+mj-lt"/>
                          <a:ea typeface="Times New Roman"/>
                          <a:cs typeface="Times New Roman"/>
                        </a:rPr>
                        <a:t> year </a:t>
                      </a:r>
                      <a:r>
                        <a:rPr lang="en-US" sz="1600" dirty="0" smtClean="0">
                          <a:solidFill>
                            <a:schemeClr val="tx1"/>
                          </a:solidFill>
                          <a:latin typeface="+mj-lt"/>
                          <a:ea typeface="Times New Roman"/>
                          <a:cs typeface="Times New Roman"/>
                        </a:rPr>
                        <a:t>for a period of 2 years</a:t>
                      </a:r>
                      <a:endParaRPr lang="it-IT" sz="1600" dirty="0">
                        <a:solidFill>
                          <a:srgbClr val="FF0000"/>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lnSpc>
                          <a:spcPct val="115000"/>
                        </a:lnSpc>
                        <a:spcAft>
                          <a:spcPts val="0"/>
                        </a:spcAft>
                      </a:pPr>
                      <a:r>
                        <a:rPr lang="it-IT" sz="1600" dirty="0" smtClean="0">
                          <a:solidFill>
                            <a:schemeClr val="tx1"/>
                          </a:solidFill>
                          <a:latin typeface="+mj-lt"/>
                          <a:ea typeface="Calibri"/>
                          <a:cs typeface="Times New Roman"/>
                        </a:rPr>
                        <a:t>COSMO-SkyMed</a:t>
                      </a:r>
                      <a:endParaRPr lang="it-IT" sz="1600"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211">
                <a:tc>
                  <a:txBody>
                    <a:bodyPr/>
                    <a:lstStyle/>
                    <a:p>
                      <a:pPr marL="108000" algn="ctr">
                        <a:lnSpc>
                          <a:spcPct val="115000"/>
                        </a:lnSpc>
                        <a:spcAft>
                          <a:spcPts val="0"/>
                        </a:spcAft>
                      </a:pPr>
                      <a:r>
                        <a:rPr lang="it-IT" sz="1600" b="1" dirty="0">
                          <a:solidFill>
                            <a:schemeClr val="tx1"/>
                          </a:solidFill>
                          <a:latin typeface="+mj-lt"/>
                          <a:ea typeface="Times New Roman"/>
                          <a:cs typeface="Times New Roman"/>
                        </a:rPr>
                        <a:t>USGS</a:t>
                      </a:r>
                      <a:endParaRPr lang="it-IT" sz="1600" b="1"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lnSpc>
                          <a:spcPct val="115000"/>
                        </a:lnSpc>
                        <a:spcAft>
                          <a:spcPts val="0"/>
                        </a:spcAft>
                      </a:pPr>
                      <a:r>
                        <a:rPr lang="en-US" sz="1600" dirty="0" smtClean="0">
                          <a:solidFill>
                            <a:schemeClr val="tx1"/>
                          </a:solidFill>
                          <a:latin typeface="+mj-lt"/>
                          <a:ea typeface="Times New Roman"/>
                          <a:cs typeface="Times New Roman"/>
                        </a:rPr>
                        <a:t>no </a:t>
                      </a:r>
                      <a:r>
                        <a:rPr lang="en-US" sz="1600" dirty="0">
                          <a:solidFill>
                            <a:schemeClr val="tx1"/>
                          </a:solidFill>
                          <a:latin typeface="+mj-lt"/>
                          <a:ea typeface="Times New Roman"/>
                          <a:cs typeface="Times New Roman"/>
                        </a:rPr>
                        <a:t>quota as the data is freely accessible</a:t>
                      </a:r>
                      <a:endParaRPr lang="it-IT" sz="1600"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lnSpc>
                          <a:spcPct val="115000"/>
                        </a:lnSpc>
                        <a:spcAft>
                          <a:spcPts val="0"/>
                        </a:spcAft>
                      </a:pPr>
                      <a:r>
                        <a:rPr lang="it-IT" sz="1600" dirty="0" smtClean="0">
                          <a:solidFill>
                            <a:schemeClr val="tx1"/>
                          </a:solidFill>
                          <a:latin typeface="+mj-lt"/>
                          <a:ea typeface="Calibri"/>
                          <a:cs typeface="Times New Roman"/>
                        </a:rPr>
                        <a:t>Landsat</a:t>
                      </a:r>
                      <a:endParaRPr lang="it-IT" sz="1600"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211">
                <a:tc>
                  <a:txBody>
                    <a:bodyPr/>
                    <a:lstStyle/>
                    <a:p>
                      <a:pPr marL="108000" algn="ctr">
                        <a:lnSpc>
                          <a:spcPct val="115000"/>
                        </a:lnSpc>
                        <a:spcAft>
                          <a:spcPts val="0"/>
                        </a:spcAft>
                      </a:pPr>
                      <a:r>
                        <a:rPr lang="it-IT" sz="1600" b="1" dirty="0">
                          <a:solidFill>
                            <a:schemeClr val="tx1"/>
                          </a:solidFill>
                          <a:latin typeface="+mj-lt"/>
                          <a:ea typeface="Times New Roman"/>
                          <a:cs typeface="Times New Roman"/>
                        </a:rPr>
                        <a:t>ESA</a:t>
                      </a:r>
                      <a:endParaRPr lang="it-IT" sz="1600" b="1"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lnSpc>
                          <a:spcPct val="115000"/>
                        </a:lnSpc>
                        <a:spcAft>
                          <a:spcPts val="0"/>
                        </a:spcAft>
                      </a:pPr>
                      <a:r>
                        <a:rPr lang="en-US" sz="1600" dirty="0" smtClean="0">
                          <a:solidFill>
                            <a:schemeClr val="tx1"/>
                          </a:solidFill>
                          <a:latin typeface="+mj-lt"/>
                          <a:ea typeface="Times New Roman"/>
                          <a:cs typeface="Times New Roman"/>
                        </a:rPr>
                        <a:t>no </a:t>
                      </a:r>
                      <a:r>
                        <a:rPr lang="en-US" sz="1600" dirty="0">
                          <a:solidFill>
                            <a:schemeClr val="tx1"/>
                          </a:solidFill>
                          <a:latin typeface="+mj-lt"/>
                          <a:ea typeface="Times New Roman"/>
                          <a:cs typeface="Times New Roman"/>
                        </a:rPr>
                        <a:t>quota as the data is freely accessible</a:t>
                      </a:r>
                      <a:endParaRPr lang="it-IT" sz="1600"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lnSpc>
                          <a:spcPct val="115000"/>
                        </a:lnSpc>
                        <a:spcAft>
                          <a:spcPts val="0"/>
                        </a:spcAft>
                      </a:pPr>
                      <a:r>
                        <a:rPr lang="it-IT" sz="1600" dirty="0" smtClean="0">
                          <a:solidFill>
                            <a:schemeClr val="tx1"/>
                          </a:solidFill>
                          <a:latin typeface="+mj-lt"/>
                          <a:ea typeface="Calibri"/>
                          <a:cs typeface="Times New Roman"/>
                        </a:rPr>
                        <a:t>Sentinel-1, -2, -3</a:t>
                      </a:r>
                      <a:endParaRPr lang="it-IT" sz="1600" dirty="0">
                        <a:solidFill>
                          <a:schemeClr val="tx1"/>
                        </a:solidFill>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Content Placeholder 1"/>
          <p:cNvSpPr txBox="1">
            <a:spLocks/>
          </p:cNvSpPr>
          <p:nvPr/>
        </p:nvSpPr>
        <p:spPr>
          <a:xfrm>
            <a:off x="304800" y="4953000"/>
            <a:ext cx="8153400" cy="5334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r>
              <a:rPr lang="en-CA" sz="1800" b="1" i="1" dirty="0" smtClean="0">
                <a:solidFill>
                  <a:srgbClr val="FF0000"/>
                </a:solidFill>
              </a:rPr>
              <a:t>Approve </a:t>
            </a:r>
            <a:r>
              <a:rPr lang="en-CA" sz="1800" i="1" dirty="0"/>
              <a:t>Virunga Volcanoes Supersite </a:t>
            </a:r>
            <a:r>
              <a:rPr lang="en-CA" sz="1800" i="1" dirty="0" smtClean="0"/>
              <a:t>Proposal</a:t>
            </a:r>
            <a:endParaRPr lang="en-CA" sz="1800" i="1" dirty="0"/>
          </a:p>
        </p:txBody>
      </p:sp>
    </p:spTree>
    <p:extLst>
      <p:ext uri="{BB962C8B-B14F-4D97-AF65-F5344CB8AC3E}">
        <p14:creationId xmlns:p14="http://schemas.microsoft.com/office/powerpoint/2010/main" val="337905810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633145"/>
            <a:ext cx="3773424" cy="13866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0"/>
          </p:nvPr>
        </p:nvSpPr>
        <p:spPr>
          <a:xfrm>
            <a:off x="76200" y="1219200"/>
            <a:ext cx="8991600" cy="1143000"/>
          </a:xfrm>
        </p:spPr>
        <p:txBody>
          <a:bodyPr/>
          <a:lstStyle/>
          <a:p>
            <a:pPr marL="0" lvl="0" indent="0">
              <a:buNone/>
            </a:pPr>
            <a:r>
              <a:rPr lang="en-CA" sz="1800" dirty="0"/>
              <a:t>The RO aims to offer free and open </a:t>
            </a:r>
            <a:r>
              <a:rPr lang="en-CA" sz="1800" dirty="0">
                <a:solidFill>
                  <a:srgbClr val="FF0000"/>
                </a:solidFill>
              </a:rPr>
              <a:t>access to data and information </a:t>
            </a:r>
            <a:r>
              <a:rPr lang="en-CA" sz="1800" dirty="0"/>
              <a:t>useful in planning and monitoring recovery, but also to serve as a </a:t>
            </a:r>
            <a:r>
              <a:rPr lang="en-CA" sz="1800" dirty="0">
                <a:solidFill>
                  <a:srgbClr val="FF0000"/>
                </a:solidFill>
              </a:rPr>
              <a:t>forum of exchange and collaboration </a:t>
            </a:r>
            <a:r>
              <a:rPr lang="en-CA" sz="1800" dirty="0"/>
              <a:t>on recovery related issues to foster resilience at the community level.  </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t>9</a:t>
            </a:fld>
            <a:endParaRPr lang="uk-UA"/>
          </a:p>
        </p:txBody>
      </p:sp>
      <p:sp>
        <p:nvSpPr>
          <p:cNvPr id="6" name="Content Placeholder 3"/>
          <p:cNvSpPr>
            <a:spLocks noGrp="1"/>
          </p:cNvSpPr>
          <p:nvPr>
            <p:ph sz="quarter" idx="11"/>
          </p:nvPr>
        </p:nvSpPr>
        <p:spPr>
          <a:xfrm>
            <a:off x="2057400" y="228600"/>
            <a:ext cx="4953000" cy="762000"/>
          </a:xfrm>
        </p:spPr>
        <p:txBody>
          <a:bodyPr/>
          <a:lstStyle/>
          <a:p>
            <a:pPr>
              <a:spcBef>
                <a:spcPts val="0"/>
              </a:spcBef>
              <a:buSzTx/>
              <a:defRPr/>
            </a:pPr>
            <a:r>
              <a:rPr lang="en-US" dirty="0" smtClean="0"/>
              <a:t>Recovery Observatory (RO)</a:t>
            </a:r>
            <a:r>
              <a:rPr lang="en-CA" sz="1800" dirty="0"/>
              <a:t> (</a:t>
            </a:r>
            <a:r>
              <a:rPr lang="en-CA" sz="1800" dirty="0" smtClean="0"/>
              <a:t>DIS-12)</a:t>
            </a:r>
            <a:endParaRPr lang="en-CA" sz="1800" dirty="0"/>
          </a:p>
          <a:p>
            <a:pPr lvl="0">
              <a:spcBef>
                <a:spcPts val="0"/>
              </a:spcBef>
              <a:buSzTx/>
              <a:defRPr/>
            </a:pPr>
            <a:endParaRPr lang="en-US" dirty="0"/>
          </a:p>
        </p:txBody>
      </p:sp>
      <p:sp>
        <p:nvSpPr>
          <p:cNvPr id="8" name="Rectangle 7"/>
          <p:cNvSpPr/>
          <p:nvPr/>
        </p:nvSpPr>
        <p:spPr>
          <a:xfrm>
            <a:off x="4724400" y="6400800"/>
            <a:ext cx="4191000" cy="430887"/>
          </a:xfrm>
          <a:prstGeom prst="rect">
            <a:avLst/>
          </a:prstGeom>
        </p:spPr>
        <p:txBody>
          <a:bodyPr wrap="square">
            <a:spAutoFit/>
          </a:bodyPr>
          <a:lstStyle/>
          <a:p>
            <a:r>
              <a:rPr lang="en-US" sz="1200" dirty="0" smtClean="0">
                <a:latin typeface="+mj-lt"/>
              </a:rPr>
              <a:t>Haiti </a:t>
            </a:r>
            <a:r>
              <a:rPr lang="en-US" sz="1200" dirty="0">
                <a:latin typeface="+mj-lt"/>
              </a:rPr>
              <a:t>Area of Interest for the Recovery </a:t>
            </a:r>
            <a:r>
              <a:rPr lang="en-US" sz="1200" dirty="0" smtClean="0">
                <a:latin typeface="+mj-lt"/>
              </a:rPr>
              <a:t>Observatory </a:t>
            </a:r>
          </a:p>
          <a:p>
            <a:r>
              <a:rPr lang="en-US" sz="1000" dirty="0" smtClean="0">
                <a:latin typeface="+mj-lt"/>
              </a:rPr>
              <a:t>Credit USGS Landsat and ADS/CNES SPOT-6 data</a:t>
            </a:r>
            <a:endParaRPr lang="en-CA" sz="1000" b="1" dirty="0" smtClean="0">
              <a:latin typeface="+mj-lt"/>
            </a:endParaRPr>
          </a:p>
        </p:txBody>
      </p:sp>
      <p:sp>
        <p:nvSpPr>
          <p:cNvPr id="10" name="Rectangle 9"/>
          <p:cNvSpPr/>
          <p:nvPr/>
        </p:nvSpPr>
        <p:spPr>
          <a:xfrm>
            <a:off x="76200" y="2380704"/>
            <a:ext cx="8839200" cy="1962696"/>
          </a:xfrm>
          <a:prstGeom prst="rect">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4" name="TextBox 3"/>
          <p:cNvSpPr txBox="1"/>
          <p:nvPr/>
        </p:nvSpPr>
        <p:spPr>
          <a:xfrm>
            <a:off x="152400" y="2404410"/>
            <a:ext cx="8686800" cy="18158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kumimoji="0" lang="en-CA" sz="1400" b="1" i="1" u="none" strike="noStrike" cap="none" spc="0" normalizeH="0" baseline="0" dirty="0" smtClean="0">
                <a:ln>
                  <a:noFill/>
                </a:ln>
                <a:solidFill>
                  <a:srgbClr val="002569"/>
                </a:solidFill>
                <a:effectLst/>
                <a:uFillTx/>
                <a:latin typeface="+mj-lt"/>
              </a:rPr>
              <a:t>Quick facts:</a:t>
            </a:r>
            <a:endParaRPr lang="en-CA" sz="800" i="1" dirty="0">
              <a:latin typeface="+mj-lt"/>
            </a:endParaRPr>
          </a:p>
          <a:p>
            <a:pPr algn="l" rtl="0" latinLnBrk="1" hangingPunct="0"/>
            <a:r>
              <a:rPr lang="en-CA" sz="1400" i="1" dirty="0">
                <a:latin typeface="+mj-lt"/>
              </a:rPr>
              <a:t>•	Create an easy to access, interactive forum for recovery users to access data and information products, exchange on results and objectives, and generally better understand how EO can support long-term recovery planning and </a:t>
            </a:r>
            <a:r>
              <a:rPr lang="en-CA" sz="1400" i="1" dirty="0" smtClean="0">
                <a:latin typeface="+mj-lt"/>
              </a:rPr>
              <a:t>monitoring</a:t>
            </a:r>
            <a:endParaRPr lang="en-CA" sz="1400" i="1" dirty="0">
              <a:latin typeface="+mj-lt"/>
            </a:endParaRPr>
          </a:p>
          <a:p>
            <a:pPr algn="l" rtl="0" latinLnBrk="1" hangingPunct="0"/>
            <a:r>
              <a:rPr lang="en-CA" sz="1400" i="1" dirty="0">
                <a:latin typeface="+mj-lt"/>
              </a:rPr>
              <a:t>•	Serve as a focal point for satellite image experts and local specialists to better serve the region and answer local needs </a:t>
            </a:r>
            <a:r>
              <a:rPr lang="en-CA" sz="1400" i="1" dirty="0" smtClean="0">
                <a:latin typeface="+mj-lt"/>
              </a:rPr>
              <a:t>effectively</a:t>
            </a:r>
            <a:endParaRPr lang="en-CA" sz="1400" i="1" dirty="0">
              <a:latin typeface="+mj-lt"/>
            </a:endParaRPr>
          </a:p>
          <a:p>
            <a:pPr algn="l" rtl="0" latinLnBrk="1" hangingPunct="0"/>
            <a:r>
              <a:rPr lang="en-CA" sz="1400" i="1" dirty="0">
                <a:latin typeface="+mj-lt"/>
              </a:rPr>
              <a:t>•	Offer a source of shared value to foster the development of tailor-made </a:t>
            </a:r>
            <a:r>
              <a:rPr lang="en-CA" sz="1400" i="1" dirty="0" smtClean="0">
                <a:latin typeface="+mj-lt"/>
              </a:rPr>
              <a:t>information</a:t>
            </a:r>
            <a:endParaRPr lang="en-CA" sz="1400" i="1" dirty="0">
              <a:latin typeface="+mj-lt"/>
            </a:endParaRPr>
          </a:p>
          <a:p>
            <a:pPr algn="l" rtl="0" latinLnBrk="1" hangingPunct="0"/>
            <a:r>
              <a:rPr lang="en-CA" sz="1400" i="1" dirty="0">
                <a:latin typeface="+mj-lt"/>
              </a:rPr>
              <a:t>•	Serve as a link to mobilize public institutions and stakeholders around recovery </a:t>
            </a:r>
            <a:r>
              <a:rPr lang="en-CA" sz="1400" i="1" dirty="0" smtClean="0">
                <a:latin typeface="+mj-lt"/>
              </a:rPr>
              <a:t>goals</a:t>
            </a:r>
            <a:endParaRPr lang="en-CA" sz="1400" i="1" dirty="0">
              <a:latin typeface="+mj-l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299" y="4419600"/>
            <a:ext cx="4234183" cy="19614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28600" y="6046113"/>
            <a:ext cx="4191000" cy="430887"/>
          </a:xfrm>
          <a:prstGeom prst="rect">
            <a:avLst/>
          </a:prstGeom>
        </p:spPr>
        <p:txBody>
          <a:bodyPr wrap="square">
            <a:spAutoFit/>
          </a:bodyPr>
          <a:lstStyle/>
          <a:p>
            <a:r>
              <a:rPr lang="en-CA" sz="1200" dirty="0" smtClean="0">
                <a:latin typeface="+mj-lt"/>
              </a:rPr>
              <a:t>House </a:t>
            </a:r>
            <a:r>
              <a:rPr lang="en-CA" sz="1200" dirty="0">
                <a:latin typeface="+mj-lt"/>
              </a:rPr>
              <a:t>full of seashells brought by the </a:t>
            </a:r>
            <a:r>
              <a:rPr lang="en-CA" sz="1200" dirty="0" smtClean="0">
                <a:latin typeface="+mj-lt"/>
              </a:rPr>
              <a:t>sea</a:t>
            </a:r>
          </a:p>
          <a:p>
            <a:r>
              <a:rPr lang="en-CA" sz="1000" dirty="0" smtClean="0">
                <a:latin typeface="+mj-lt"/>
              </a:rPr>
              <a:t>Credit </a:t>
            </a:r>
            <a:r>
              <a:rPr lang="en-CA" sz="1000" dirty="0" err="1">
                <a:latin typeface="+mj-lt"/>
              </a:rPr>
              <a:t>Flore</a:t>
            </a:r>
            <a:r>
              <a:rPr lang="en-CA" sz="1000" dirty="0">
                <a:latin typeface="+mj-lt"/>
              </a:rPr>
              <a:t> </a:t>
            </a:r>
            <a:r>
              <a:rPr lang="en-CA" sz="1000" dirty="0" err="1">
                <a:latin typeface="+mj-lt"/>
              </a:rPr>
              <a:t>Guiffault</a:t>
            </a:r>
            <a:endParaRPr lang="en-CA" sz="1000" b="1" dirty="0" smtClean="0">
              <a:latin typeface="+mj-lt"/>
            </a:endParaRPr>
          </a:p>
        </p:txBody>
      </p:sp>
    </p:spTree>
    <p:extLst>
      <p:ext uri="{BB962C8B-B14F-4D97-AF65-F5344CB8AC3E}">
        <p14:creationId xmlns:p14="http://schemas.microsoft.com/office/powerpoint/2010/main" val="134219586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9328</TotalTime>
  <Words>1673</Words>
  <Application>Microsoft Macintosh PowerPoint</Application>
  <PresentationFormat>On-screen Show (4:3)</PresentationFormat>
  <Paragraphs>241</Paragraphs>
  <Slides>22</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 Bold</vt:lpstr>
      <vt:lpstr>Avenir Roman</vt:lpstr>
      <vt:lpstr>Book Antiqua</vt:lpstr>
      <vt:lpstr>Calibri</vt:lpstr>
      <vt:lpstr>Courier New</vt:lpstr>
      <vt:lpstr>Droid Serif</vt:lpstr>
      <vt:lpstr>Helvetica</vt:lpstr>
      <vt:lpstr>Proxima Nova Regular</vt:lpstr>
      <vt:lpstr>Times New Roman</vt:lpstr>
      <vt:lpstr>Wingdings</vt:lpstr>
      <vt:lpstr>Arial</vt:lpstr>
      <vt:lpstr>Default</vt:lpstr>
      <vt:lpstr>Report from the WG Disasters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178</cp:revision>
  <cp:lastPrinted>2017-10-11T17:26:51Z</cp:lastPrinted>
  <dcterms:modified xsi:type="dcterms:W3CDTF">2017-10-11T18:51:06Z</dcterms:modified>
</cp:coreProperties>
</file>