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9" r:id="rId3"/>
    <p:sldId id="261" r:id="rId4"/>
    <p:sldId id="271" r:id="rId5"/>
    <p:sldId id="262" r:id="rId6"/>
    <p:sldId id="270" r:id="rId7"/>
    <p:sldId id="265" r:id="rId8"/>
    <p:sldId id="269" r:id="rId9"/>
    <p:sldId id="268" r:id="rId10"/>
  </p:sldIdLst>
  <p:sldSz cx="9144000" cy="6858000" type="screen4x3"/>
  <p:notesSz cx="6797675" cy="9928225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1"/>
    <p:restoredTop sz="94721"/>
  </p:normalViewPr>
  <p:slideViewPr>
    <p:cSldViewPr>
      <p:cViewPr varScale="1">
        <p:scale>
          <a:sx n="108" d="100"/>
          <a:sy n="108" d="100"/>
        </p:scale>
        <p:origin x="178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CF113-A5DE-494D-8F49-5E7C1DAA1E86}" type="datetimeFigureOut">
              <a:rPr lang="en-GB" smtClean="0"/>
              <a:t>18/10/2017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52A6B-70A0-436D-8BBF-44659DB8F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378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800" dirty="0" smtClean="0"/>
              <a:t>seasonal variations and inter-annual trend for these two green-house gases.</a:t>
            </a:r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17398" y="10243655"/>
            <a:ext cx="2917336" cy="53950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FE02029-9BE2-4139-82E8-7E205433FD51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9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8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17, 19-20 October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1C3D38E-5846-FF4C-AF17-B67848947902}" type="datetimeFigureOut">
              <a:rPr lang="fr-FR" smtClean="0">
                <a:solidFill>
                  <a:srgbClr val="FFFFFF"/>
                </a:solidFill>
              </a:rPr>
              <a:pPr/>
              <a:t>18/10/2017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246221"/>
          </a:xfrm>
          <a:prstGeom prst="rect">
            <a:avLst/>
          </a:prstGeom>
        </p:spPr>
        <p:txBody>
          <a:bodyPr/>
          <a:lstStyle/>
          <a:p>
            <a:fld id="{8DA4FB15-815E-DF4C-951F-DDF77D95637B}" type="slidenum">
              <a:rPr lang="fr-FR" smtClean="0">
                <a:solidFill>
                  <a:srgbClr val="FFFFFF"/>
                </a:solidFill>
              </a:rPr>
              <a:pPr/>
              <a:t>‹#›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8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512590" cy="854075"/>
          </a:xfrm>
          <a:prstGeom prst="rect">
            <a:avLst/>
          </a:prstGeom>
        </p:spPr>
        <p:txBody>
          <a:bodyPr/>
          <a:lstStyle>
            <a:lvl1pPr marL="166158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185" y="992188"/>
            <a:ext cx="8720504" cy="5391150"/>
          </a:xfrm>
          <a:prstGeom prst="rect">
            <a:avLst/>
          </a:prstGeom>
        </p:spPr>
        <p:txBody>
          <a:bodyPr>
            <a:normAutofit/>
          </a:bodyPr>
          <a:lstStyle>
            <a:lvl1pPr marL="232621" indent="-232621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1069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hyperlink" Target="http://vignette2.wikia.nocookie.net/crossfirefps/images/d/de/Eu-flag.gif/revision/latest?cb=20131115103350" TargetMode="External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://vignette2.wikia.nocookie.net/crossfirefps/images/d/de/Eu-flag.gif/revision/latest?cb=20131115103350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5746243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de-DE" sz="4200" b="1" dirty="0" smtClean="0">
                <a:solidFill>
                  <a:srgbClr val="FFFFFF"/>
                </a:solidFill>
                <a:latin typeface="+mj-lt"/>
              </a:rPr>
              <a:t>Update on EUMETSAT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Plenary 2017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Item 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#</a:t>
            </a:r>
            <a:r>
              <a:rPr lang="de-DE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4.9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Rapid City, South Dakota, USA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19 – 20 October 2017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739806" y="1479603"/>
            <a:ext cx="5327994" cy="47244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Satellite tests ongoing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MHS &amp; GOME-2 instruments to be reintegrated after repair/re-calibration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/>
              <a:t>Virtualised</a:t>
            </a:r>
            <a:r>
              <a:rPr lang="en-US" dirty="0" smtClean="0"/>
              <a:t> ground segment configuration qualified for three-</a:t>
            </a:r>
            <a:r>
              <a:rPr lang="en-US" dirty="0" err="1" smtClean="0"/>
              <a:t>Metop</a:t>
            </a:r>
            <a:r>
              <a:rPr lang="en-US" dirty="0" smtClean="0"/>
              <a:t> operations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System </a:t>
            </a:r>
            <a:r>
              <a:rPr lang="en-US" dirty="0"/>
              <a:t>validation </a:t>
            </a:r>
            <a:r>
              <a:rPr lang="en-US" dirty="0" smtClean="0"/>
              <a:t>tests and operations preparation ongoing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Target launch date advanced to 20 September 2018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Three-</a:t>
            </a:r>
            <a:r>
              <a:rPr lang="en-US" dirty="0" err="1" smtClean="0"/>
              <a:t>Metop</a:t>
            </a:r>
            <a:r>
              <a:rPr lang="en-US" dirty="0" smtClean="0"/>
              <a:t> constellation from 2019 to 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133600" y="228600"/>
            <a:ext cx="5562600" cy="533400"/>
          </a:xfrm>
        </p:spPr>
        <p:txBody>
          <a:bodyPr/>
          <a:lstStyle/>
          <a:p>
            <a:pPr lvl="0" algn="ctr">
              <a:spcBef>
                <a:spcPts val="0"/>
              </a:spcBef>
              <a:buSzTx/>
              <a:defRPr/>
            </a:pPr>
            <a:r>
              <a:rPr lang="en-GB" dirty="0" smtClean="0"/>
              <a:t>Preparing for </a:t>
            </a:r>
            <a:r>
              <a:rPr lang="en-GB" dirty="0" err="1" smtClean="0"/>
              <a:t>Metop</a:t>
            </a:r>
            <a:r>
              <a:rPr lang="en-GB" dirty="0" smtClean="0"/>
              <a:t>-C launch</a:t>
            </a:r>
          </a:p>
          <a:p>
            <a:pPr lvl="0" algn="ctr">
              <a:spcBef>
                <a:spcPts val="0"/>
              </a:spcBef>
              <a:buSzTx/>
              <a:defRPr/>
            </a:pPr>
            <a:r>
              <a:rPr lang="en-GB" dirty="0" smtClean="0"/>
              <a:t>in cooperation with ESA, CNES, NOAA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9" y="1395101"/>
            <a:ext cx="3420961" cy="48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23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614112" y="1143000"/>
            <a:ext cx="5529888" cy="47244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smtClean="0"/>
              <a:t>Mission control chain deployed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 System Validation Test performed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smtClean="0"/>
              <a:t>Launch: 2021 for MTG-I1, 2023 for MTG-S1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3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07056" y="330639"/>
            <a:ext cx="60198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GB" dirty="0"/>
              <a:t>MTG </a:t>
            </a:r>
            <a:r>
              <a:rPr lang="en-GB" dirty="0" smtClean="0"/>
              <a:t>development in cooperation with ESA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3614112" cy="2710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4" b="17306"/>
          <a:stretch/>
        </p:blipFill>
        <p:spPr>
          <a:xfrm>
            <a:off x="-2404857" y="3845155"/>
            <a:ext cx="5507182" cy="2792531"/>
          </a:xfrm>
          <a:prstGeom prst="rect">
            <a:avLst/>
          </a:prstGeom>
        </p:spPr>
      </p:pic>
      <p:pic>
        <p:nvPicPr>
          <p:cNvPr id="7" name="Picture 2" descr="C:\Users\roveda\Downloads\IMG_2040.JPG"/>
          <p:cNvPicPr>
            <a:picLocks noChangeAspect="1" noChangeArrowheads="1"/>
          </p:cNvPicPr>
          <p:nvPr/>
        </p:nvPicPr>
        <p:blipFill>
          <a:blip r:embed="rId4" cstate="print"/>
          <a:srcRect r="19886" b="11373"/>
          <a:stretch>
            <a:fillRect/>
          </a:stretch>
        </p:blipFill>
        <p:spPr bwMode="auto">
          <a:xfrm>
            <a:off x="6879490" y="3401646"/>
            <a:ext cx="2188310" cy="32277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78574" y="2498292"/>
            <a:ext cx="3387720" cy="400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446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4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19600" y="1219200"/>
            <a:ext cx="4724400" cy="5283200"/>
          </a:xfrm>
        </p:spPr>
        <p:txBody>
          <a:bodyPr/>
          <a:lstStyle/>
          <a:p>
            <a:r>
              <a:rPr lang="en-GB" dirty="0" smtClean="0"/>
              <a:t>ESA space segment development progressing towards satellites CDR </a:t>
            </a:r>
          </a:p>
          <a:p>
            <a:endParaRPr lang="en-GB" dirty="0" smtClean="0"/>
          </a:p>
          <a:p>
            <a:r>
              <a:rPr lang="en-GB" dirty="0" smtClean="0"/>
              <a:t>System development in phase C</a:t>
            </a:r>
          </a:p>
          <a:p>
            <a:endParaRPr lang="en-GB" dirty="0" smtClean="0"/>
          </a:p>
          <a:p>
            <a:r>
              <a:rPr lang="en-GB" dirty="0" smtClean="0"/>
              <a:t>Ground segment development</a:t>
            </a:r>
          </a:p>
          <a:p>
            <a:pPr lvl="1"/>
            <a:r>
              <a:rPr lang="en-GB" dirty="0" smtClean="0"/>
              <a:t>All contracts running</a:t>
            </a:r>
          </a:p>
          <a:p>
            <a:pPr lvl="1"/>
            <a:r>
              <a:rPr lang="en-GB" dirty="0" smtClean="0"/>
              <a:t>Sub-segments passed PDR 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Contracts for launch and LEOP services in place</a:t>
            </a:r>
          </a:p>
          <a:p>
            <a:endParaRPr lang="en-GB" dirty="0" smtClean="0"/>
          </a:p>
          <a:p>
            <a:r>
              <a:rPr lang="en-GB" dirty="0" smtClean="0"/>
              <a:t>Target launch dates: </a:t>
            </a:r>
          </a:p>
          <a:p>
            <a:pPr lvl="1"/>
            <a:r>
              <a:rPr lang="en-GB" dirty="0" err="1" smtClean="0"/>
              <a:t>Metop</a:t>
            </a:r>
            <a:r>
              <a:rPr lang="en-GB" dirty="0" smtClean="0"/>
              <a:t>-SG A1: end 2021</a:t>
            </a:r>
          </a:p>
          <a:p>
            <a:pPr lvl="1"/>
            <a:r>
              <a:rPr lang="en-GB" dirty="0" err="1" smtClean="0"/>
              <a:t>Metop</a:t>
            </a:r>
            <a:r>
              <a:rPr lang="en-GB" dirty="0" smtClean="0"/>
              <a:t>-SG B1: end 2022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752600" y="0"/>
            <a:ext cx="7162800" cy="533400"/>
          </a:xfrm>
        </p:spPr>
        <p:txBody>
          <a:bodyPr/>
          <a:lstStyle/>
          <a:p>
            <a:r>
              <a:rPr lang="en-GB" sz="2300" dirty="0" smtClean="0"/>
              <a:t>EUMETSAT Polar System – SG development</a:t>
            </a:r>
          </a:p>
          <a:p>
            <a:r>
              <a:rPr lang="en-GB" sz="2300" dirty="0" smtClean="0"/>
              <a:t>In cooperation with ESA, CNEs, DLR, NOAA</a:t>
            </a:r>
            <a:endParaRPr lang="en-GB" sz="2300" dirty="0"/>
          </a:p>
        </p:txBody>
      </p:sp>
      <p:pic>
        <p:nvPicPr>
          <p:cNvPr id="5" name="Picture 55" descr="Metop_Second_Generation-ESA.jpg"/>
          <p:cNvPicPr>
            <a:picLocks noChangeAspect="1"/>
          </p:cNvPicPr>
          <p:nvPr/>
        </p:nvPicPr>
        <p:blipFill rotWithShape="1">
          <a:blip r:embed="rId2" cstate="print"/>
          <a:srcRect l="2753" t="31411" r="42202" b="1582"/>
          <a:stretch/>
        </p:blipFill>
        <p:spPr bwMode="auto">
          <a:xfrm>
            <a:off x="38100" y="1422400"/>
            <a:ext cx="43815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52233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5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126117" y="13094"/>
            <a:ext cx="7369230" cy="533400"/>
          </a:xfrm>
        </p:spPr>
        <p:txBody>
          <a:bodyPr/>
          <a:lstStyle/>
          <a:p>
            <a:pPr lvl="0" algn="ctr">
              <a:spcBef>
                <a:spcPts val="0"/>
              </a:spcBef>
              <a:buSzTx/>
              <a:defRPr/>
            </a:pPr>
            <a:r>
              <a:rPr lang="en-GB" dirty="0" smtClean="0"/>
              <a:t>Data access: </a:t>
            </a:r>
          </a:p>
          <a:p>
            <a:pPr lvl="0" algn="ctr">
              <a:spcBef>
                <a:spcPts val="0"/>
              </a:spcBef>
              <a:buSzTx/>
              <a:defRPr/>
            </a:pPr>
            <a:endParaRPr lang="en-GB" sz="1200" dirty="0" smtClean="0"/>
          </a:p>
          <a:p>
            <a:pPr lvl="0" algn="ctr">
              <a:spcBef>
                <a:spcPts val="0"/>
              </a:spcBef>
              <a:buSzTx/>
              <a:defRPr/>
            </a:pPr>
            <a:r>
              <a:rPr lang="en-GB" dirty="0" err="1" smtClean="0"/>
              <a:t>EUMETCast</a:t>
            </a:r>
            <a:r>
              <a:rPr lang="en-GB" dirty="0" smtClean="0"/>
              <a:t> &amp; </a:t>
            </a:r>
            <a:r>
              <a:rPr lang="en-GB" dirty="0"/>
              <a:t>“big data” Pathfinder projects</a:t>
            </a:r>
            <a:endParaRPr lang="en-US" dirty="0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65" y="1171873"/>
            <a:ext cx="5750613" cy="360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1676400" y="2865120"/>
            <a:ext cx="7754815" cy="3764280"/>
            <a:chOff x="703385" y="1600200"/>
            <a:chExt cx="7737230" cy="4754880"/>
          </a:xfrm>
        </p:grpSpPr>
        <p:grpSp>
          <p:nvGrpSpPr>
            <p:cNvPr id="6" name="Group 6"/>
            <p:cNvGrpSpPr/>
            <p:nvPr/>
          </p:nvGrpSpPr>
          <p:grpSpPr>
            <a:xfrm>
              <a:off x="2672862" y="2810022"/>
              <a:ext cx="2813538" cy="1837592"/>
              <a:chOff x="-3048000" y="2209800"/>
              <a:chExt cx="3048000" cy="1990725"/>
            </a:xfrm>
          </p:grpSpPr>
          <p:sp>
            <p:nvSpPr>
              <p:cNvPr id="27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-3048000" y="2209800"/>
                <a:ext cx="3048000" cy="1990725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BE7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 vert="horz" wrap="square" lIns="84406" tIns="42203" rIns="84406" bIns="42203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844083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831" b="1" kern="1200">
                  <a:solidFill>
                    <a:srgbClr val="FFFFFF"/>
                  </a:solidFill>
                  <a:latin typeface="Tahoma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8" name="Group 46"/>
              <p:cNvGrpSpPr/>
              <p:nvPr/>
            </p:nvGrpSpPr>
            <p:grpSpPr>
              <a:xfrm>
                <a:off x="-2667000" y="2590800"/>
                <a:ext cx="2209800" cy="1143000"/>
                <a:chOff x="3657600" y="2057400"/>
                <a:chExt cx="2362200" cy="1447800"/>
              </a:xfrm>
            </p:grpSpPr>
            <p:sp>
              <p:nvSpPr>
                <p:cNvPr id="29" name="Flowchart: Magnetic Disk 28"/>
                <p:cNvSpPr/>
                <p:nvPr/>
              </p:nvSpPr>
              <p:spPr>
                <a:xfrm>
                  <a:off x="4648200" y="2514600"/>
                  <a:ext cx="381000" cy="304800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44083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831" b="1" kern="1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5334000" y="3200400"/>
                  <a:ext cx="685800" cy="3048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44083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831" b="1" kern="1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5334000" y="2590800"/>
                  <a:ext cx="685800" cy="3048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44083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831" b="1" kern="1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3733800" y="3200400"/>
                  <a:ext cx="685800" cy="3048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44083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831" b="1" kern="1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3657600" y="2590800"/>
                  <a:ext cx="685800" cy="3048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44083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831" b="1" kern="1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" name="Flowchart: Magnetic Disk 33"/>
                <p:cNvSpPr/>
                <p:nvPr/>
              </p:nvSpPr>
              <p:spPr>
                <a:xfrm>
                  <a:off x="4724400" y="3124200"/>
                  <a:ext cx="381000" cy="304800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44083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831" b="1" kern="1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419600" y="2057400"/>
                  <a:ext cx="685800" cy="3048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44083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831" b="1" kern="120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36" name="Straight Arrow Connector 35"/>
                <p:cNvCxnSpPr>
                  <a:endCxn id="29" idx="1"/>
                </p:cNvCxnSpPr>
                <p:nvPr/>
              </p:nvCxnSpPr>
              <p:spPr>
                <a:xfrm>
                  <a:off x="4800600" y="2438400"/>
                  <a:ext cx="38100" cy="7620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>
                  <a:stCxn id="35" idx="2"/>
                  <a:endCxn id="33" idx="0"/>
                </p:cNvCxnSpPr>
                <p:nvPr/>
              </p:nvCxnSpPr>
              <p:spPr>
                <a:xfrm flipH="1">
                  <a:off x="4000500" y="2362200"/>
                  <a:ext cx="762000" cy="22860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>
                  <a:stCxn id="29" idx="3"/>
                  <a:endCxn id="34" idx="1"/>
                </p:cNvCxnSpPr>
                <p:nvPr/>
              </p:nvCxnSpPr>
              <p:spPr>
                <a:xfrm>
                  <a:off x="4838700" y="2819400"/>
                  <a:ext cx="76200" cy="30480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>
                  <a:stCxn id="32" idx="0"/>
                  <a:endCxn id="29" idx="3"/>
                </p:cNvCxnSpPr>
                <p:nvPr/>
              </p:nvCxnSpPr>
              <p:spPr>
                <a:xfrm flipV="1">
                  <a:off x="4076700" y="2819400"/>
                  <a:ext cx="762000" cy="38100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>
                  <a:stCxn id="30" idx="1"/>
                  <a:endCxn id="34" idx="4"/>
                </p:cNvCxnSpPr>
                <p:nvPr/>
              </p:nvCxnSpPr>
              <p:spPr>
                <a:xfrm flipH="1" flipV="1">
                  <a:off x="5105400" y="3276600"/>
                  <a:ext cx="228600" cy="7620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>
                  <a:stCxn id="33" idx="3"/>
                  <a:endCxn id="29" idx="3"/>
                </p:cNvCxnSpPr>
                <p:nvPr/>
              </p:nvCxnSpPr>
              <p:spPr>
                <a:xfrm>
                  <a:off x="4343400" y="2743200"/>
                  <a:ext cx="495300" cy="7620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>
                  <a:stCxn id="31" idx="1"/>
                  <a:endCxn id="29" idx="4"/>
                </p:cNvCxnSpPr>
                <p:nvPr/>
              </p:nvCxnSpPr>
              <p:spPr>
                <a:xfrm flipH="1" flipV="1">
                  <a:off x="5029200" y="2667000"/>
                  <a:ext cx="304800" cy="7620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>
                  <a:endCxn id="30" idx="0"/>
                </p:cNvCxnSpPr>
                <p:nvPr/>
              </p:nvCxnSpPr>
              <p:spPr>
                <a:xfrm>
                  <a:off x="5638800" y="2971800"/>
                  <a:ext cx="38100" cy="22860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Rounded Rectangle 6"/>
            <p:cNvSpPr/>
            <p:nvPr/>
          </p:nvSpPr>
          <p:spPr>
            <a:xfrm rot="16200000">
              <a:off x="-685800" y="3495822"/>
              <a:ext cx="3305908" cy="52753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kern="1200" dirty="0">
                  <a:solidFill>
                    <a:srgbClr val="FFFFFF"/>
                  </a:solidFill>
                </a:rPr>
                <a:t>EUMETSAT Ground Segment</a:t>
              </a:r>
            </a:p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kern="1200" dirty="0">
                  <a:solidFill>
                    <a:srgbClr val="FFFFFF"/>
                  </a:solidFill>
                </a:rPr>
                <a:t>Including SAFs</a:t>
              </a:r>
              <a:endParaRPr lang="en-GB" sz="1400" kern="1200" dirty="0">
                <a:solidFill>
                  <a:srgbClr val="FFFFFF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627077" y="2036298"/>
              <a:ext cx="1477108" cy="5627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831" b="1" kern="1200" dirty="0">
                  <a:solidFill>
                    <a:srgbClr val="FFFFFF"/>
                  </a:solidFill>
                </a:rPr>
                <a:t>NRT  (Push) Dissemination</a:t>
              </a:r>
              <a:endParaRPr lang="en-GB" sz="831" b="1" kern="1200" dirty="0">
                <a:solidFill>
                  <a:srgbClr val="FFFFFF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45723" y="4427806"/>
              <a:ext cx="1758462" cy="5627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831" b="1" kern="1200" dirty="0">
                  <a:solidFill>
                    <a:srgbClr val="FFFFFF"/>
                  </a:solidFill>
                </a:rPr>
                <a:t>Pull Data Access </a:t>
              </a:r>
            </a:p>
          </p:txBody>
        </p:sp>
        <p:sp>
          <p:nvSpPr>
            <p:cNvPr id="10" name="Flowchart: Magnetic Disk 9"/>
            <p:cNvSpPr/>
            <p:nvPr/>
          </p:nvSpPr>
          <p:spPr>
            <a:xfrm>
              <a:off x="3798277" y="5693899"/>
              <a:ext cx="1195754" cy="565521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831" b="1" kern="1200" dirty="0">
                  <a:solidFill>
                    <a:srgbClr val="FFFFFF"/>
                  </a:solidFill>
                </a:rPr>
                <a:t>Long Term Archivee</a:t>
              </a:r>
              <a:endParaRPr lang="en-GB" sz="831" b="1" kern="1200" dirty="0">
                <a:solidFill>
                  <a:srgbClr val="FFFFFF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767754" y="2599006"/>
              <a:ext cx="1758462" cy="492369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831" b="1" kern="1200" dirty="0">
                  <a:solidFill>
                    <a:srgbClr val="FFFFFF"/>
                  </a:solidFill>
                </a:rPr>
                <a:t>EUMETCast Terrestrial (PF II) </a:t>
              </a:r>
              <a:endParaRPr lang="en-GB" sz="831" b="1" kern="1200" dirty="0">
                <a:solidFill>
                  <a:srgbClr val="FFFFFF"/>
                </a:solidFill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20385790">
              <a:off x="5134708" y="2599006"/>
              <a:ext cx="422031" cy="2813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endParaRPr lang="en-GB" sz="831" b="1" kern="1200">
                <a:solidFill>
                  <a:srgbClr val="FFFFFF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7737231" y="2317652"/>
              <a:ext cx="633046" cy="2813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endParaRPr lang="en-GB" sz="831" b="1" kern="1200">
                <a:solidFill>
                  <a:srgbClr val="FFFFFF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767754" y="4849837"/>
              <a:ext cx="1758462" cy="492369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831" b="1" kern="1200" dirty="0">
                  <a:solidFill>
                    <a:srgbClr val="FFFFFF"/>
                  </a:solidFill>
                </a:rPr>
                <a:t>Online Data Access(PF I) </a:t>
              </a:r>
              <a:endParaRPr lang="en-GB" sz="831" b="1" kern="1200" dirty="0">
                <a:solidFill>
                  <a:srgbClr val="FFFFFF"/>
                </a:solidFill>
              </a:endParaRPr>
            </a:p>
          </p:txBody>
        </p:sp>
        <p:sp>
          <p:nvSpPr>
            <p:cNvPr id="15" name="Left-Right Arrow 14"/>
            <p:cNvSpPr/>
            <p:nvPr/>
          </p:nvSpPr>
          <p:spPr>
            <a:xfrm>
              <a:off x="7666892" y="4709160"/>
              <a:ext cx="773723" cy="35169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endParaRPr lang="en-GB" sz="831" b="1" kern="1200">
                <a:solidFill>
                  <a:srgbClr val="FFFFFF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978769" y="4005776"/>
              <a:ext cx="1758462" cy="492369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831" b="1" kern="1200" dirty="0">
                  <a:solidFill>
                    <a:srgbClr val="FFFFFF"/>
                  </a:solidFill>
                </a:rPr>
                <a:t>WebMapServices(PF III) </a:t>
              </a:r>
              <a:endParaRPr lang="en-GB" sz="831" b="1" kern="1200" dirty="0">
                <a:solidFill>
                  <a:srgbClr val="FFFFFF"/>
                </a:solidFill>
              </a:endParaRPr>
            </a:p>
          </p:txBody>
        </p:sp>
        <p:sp>
          <p:nvSpPr>
            <p:cNvPr id="17" name="Left-Right Arrow 16"/>
            <p:cNvSpPr/>
            <p:nvPr/>
          </p:nvSpPr>
          <p:spPr>
            <a:xfrm rot="1784693">
              <a:off x="4706034" y="4566499"/>
              <a:ext cx="633046" cy="278507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endParaRPr lang="en-GB" sz="831" b="1" kern="1200">
                <a:solidFill>
                  <a:srgbClr val="FFFFFF"/>
                </a:solidFill>
              </a:endParaRPr>
            </a:p>
          </p:txBody>
        </p:sp>
        <p:sp>
          <p:nvSpPr>
            <p:cNvPr id="18" name="Left-Right Arrow 17"/>
            <p:cNvSpPr/>
            <p:nvPr/>
          </p:nvSpPr>
          <p:spPr>
            <a:xfrm rot="15804301">
              <a:off x="3632941" y="4979681"/>
              <a:ext cx="843743" cy="33214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endParaRPr lang="en-GB" sz="831" b="1" kern="1200">
                <a:solidFill>
                  <a:srgbClr val="FFFFFF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54215" y="1670539"/>
              <a:ext cx="1336431" cy="77372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831" b="1" kern="1200" dirty="0">
                  <a:solidFill>
                    <a:srgbClr val="FFFFFF"/>
                  </a:solidFill>
                </a:rPr>
                <a:t>Format Conversion (PF IV) </a:t>
              </a:r>
              <a:endParaRPr lang="en-GB" sz="831" b="1" kern="1200" dirty="0">
                <a:solidFill>
                  <a:srgbClr val="FFFFFF"/>
                </a:solidFill>
              </a:endParaRPr>
            </a:p>
          </p:txBody>
        </p:sp>
        <p:sp>
          <p:nvSpPr>
            <p:cNvPr id="20" name="Left-Right Arrow 19"/>
            <p:cNvSpPr/>
            <p:nvPr/>
          </p:nvSpPr>
          <p:spPr>
            <a:xfrm rot="4484693">
              <a:off x="3533558" y="2584162"/>
              <a:ext cx="422031" cy="21101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endParaRPr lang="en-GB" sz="831" b="1" kern="1200">
                <a:solidFill>
                  <a:srgbClr val="FFFFFF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477108" y="2387991"/>
              <a:ext cx="1336431" cy="3516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831" b="1" kern="1200" dirty="0">
                  <a:solidFill>
                    <a:srgbClr val="FFFFFF"/>
                  </a:solidFill>
                </a:rPr>
                <a:t>Thematic  processing</a:t>
              </a:r>
              <a:endParaRPr lang="en-GB" sz="831" b="1" kern="1200" dirty="0">
                <a:solidFill>
                  <a:srgbClr val="FFFFFF"/>
                </a:solidFill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1477107" y="3443068"/>
              <a:ext cx="844062" cy="5627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endParaRPr lang="en-GB" sz="831" b="1" kern="1200">
                <a:solidFill>
                  <a:srgbClr val="FFFFFF"/>
                </a:solidFill>
              </a:endParaRPr>
            </a:p>
          </p:txBody>
        </p:sp>
        <p:sp>
          <p:nvSpPr>
            <p:cNvPr id="23" name="Left-Right Arrow 22"/>
            <p:cNvSpPr/>
            <p:nvPr/>
          </p:nvSpPr>
          <p:spPr>
            <a:xfrm rot="2532979">
              <a:off x="2614947" y="2915875"/>
              <a:ext cx="633046" cy="28135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endParaRPr lang="en-GB" sz="831" b="1" kern="1200">
                <a:solidFill>
                  <a:srgbClr val="FFFFFF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406769" y="2669344"/>
              <a:ext cx="1266092" cy="703385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831" b="1" kern="1200" dirty="0">
                  <a:solidFill>
                    <a:srgbClr val="FFFFFF"/>
                  </a:solidFill>
                </a:rPr>
                <a:t>Hosted Processing (PF V) </a:t>
              </a:r>
              <a:endParaRPr lang="en-GB" sz="831" b="1" kern="1200" dirty="0">
                <a:solidFill>
                  <a:srgbClr val="FFFFFF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2389594" y="1600200"/>
              <a:ext cx="5671194" cy="4754880"/>
            </a:xfrm>
            <a:prstGeom prst="roundRect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3225" tIns="33225" rIns="33225" bIns="33225" numCol="1" rtlCol="0" anchor="t" anchorCtr="0" compatLnSpc="1">
              <a:prstTxWarp prst="textNoShape">
                <a:avLst/>
              </a:prstTxWarp>
            </a:bodyPr>
            <a:lstStyle/>
            <a:p>
              <a:pPr algn="l" defTabSz="843930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831" b="1" kern="12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51559" y="3108142"/>
              <a:ext cx="614271" cy="319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844083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77" b="1" kern="1200" dirty="0">
                  <a:latin typeface="Tahoma" pitchFamily="34" charset="0"/>
                  <a:ea typeface="+mn-ea"/>
                  <a:cs typeface="+mn-cs"/>
                </a:rPr>
                <a:t>ICSI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042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48394" y="1168116"/>
            <a:ext cx="9144000" cy="6019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2215" dirty="0" smtClean="0">
                <a:latin typeface="Tahoma"/>
              </a:rPr>
              <a:t>Sentinel-3 </a:t>
            </a:r>
            <a:r>
              <a:rPr lang="en-GB" sz="2215" dirty="0">
                <a:latin typeface="Tahoma"/>
              </a:rPr>
              <a:t>Marine </a:t>
            </a:r>
            <a:r>
              <a:rPr lang="en-GB" dirty="0">
                <a:latin typeface="Tahoma"/>
              </a:rPr>
              <a:t>mission</a:t>
            </a:r>
            <a:r>
              <a:rPr lang="en-GB" sz="2215" dirty="0">
                <a:latin typeface="Tahoma"/>
              </a:rPr>
              <a:t>  </a:t>
            </a:r>
          </a:p>
          <a:p>
            <a:pPr lvl="1"/>
            <a:endParaRPr lang="en-GB" sz="2215" dirty="0">
              <a:latin typeface="Tahoma"/>
            </a:endParaRPr>
          </a:p>
          <a:p>
            <a:pPr lvl="1"/>
            <a:endParaRPr lang="en-GB" sz="2215" dirty="0">
              <a:latin typeface="Tahoma"/>
            </a:endParaRPr>
          </a:p>
          <a:p>
            <a:pPr lvl="1"/>
            <a:endParaRPr lang="en-GB" sz="2215" dirty="0">
              <a:latin typeface="Tahoma"/>
            </a:endParaRPr>
          </a:p>
          <a:p>
            <a:pPr lvl="1"/>
            <a:endParaRPr lang="en-GB" sz="2215" dirty="0">
              <a:latin typeface="Tahoma"/>
            </a:endParaRPr>
          </a:p>
          <a:p>
            <a:pPr lvl="1"/>
            <a:endParaRPr lang="en-GB" sz="923" dirty="0">
              <a:latin typeface="Tahoma"/>
            </a:endParaRPr>
          </a:p>
          <a:p>
            <a:r>
              <a:rPr lang="en-GB" dirty="0" smtClean="0">
                <a:latin typeface="Tahoma"/>
              </a:rPr>
              <a:t>Jason-3</a:t>
            </a:r>
            <a:r>
              <a:rPr lang="en-GB" sz="2215" dirty="0" smtClean="0">
                <a:latin typeface="Tahoma"/>
              </a:rPr>
              <a:t> and Sentinel-6/Jason-CS cooperative missions</a:t>
            </a:r>
            <a:endParaRPr lang="en-GB" sz="2215" dirty="0">
              <a:latin typeface="Tahoma"/>
            </a:endParaRPr>
          </a:p>
          <a:p>
            <a:pPr lvl="0"/>
            <a:endParaRPr lang="en-GB" sz="831" dirty="0">
              <a:latin typeface="Tahoma"/>
            </a:endParaRPr>
          </a:p>
          <a:p>
            <a:pPr lvl="0"/>
            <a:endParaRPr lang="en-GB" sz="2585" dirty="0">
              <a:latin typeface="Tahoma"/>
            </a:endParaRPr>
          </a:p>
          <a:p>
            <a:pPr lvl="0"/>
            <a:endParaRPr lang="en-GB" dirty="0" smtClean="0">
              <a:latin typeface="Tahoma"/>
            </a:endParaRPr>
          </a:p>
          <a:p>
            <a:pPr lvl="0"/>
            <a:endParaRPr lang="en-GB" dirty="0" smtClean="0">
              <a:latin typeface="Tahoma"/>
            </a:endParaRPr>
          </a:p>
          <a:p>
            <a:pPr lvl="0"/>
            <a:r>
              <a:rPr lang="en-GB" dirty="0" smtClean="0">
                <a:latin typeface="Tahoma"/>
              </a:rPr>
              <a:t>Sentinel-4</a:t>
            </a:r>
            <a:r>
              <a:rPr lang="en-GB" sz="2585" dirty="0" smtClean="0">
                <a:latin typeface="Tahoma"/>
              </a:rPr>
              <a:t> as part of MTG(-S) system</a:t>
            </a:r>
            <a:endParaRPr lang="en-GB" sz="2585" dirty="0">
              <a:latin typeface="Tahoma"/>
            </a:endParaRPr>
          </a:p>
          <a:p>
            <a:pPr lvl="0"/>
            <a:endParaRPr lang="en-GB" sz="1600" dirty="0">
              <a:latin typeface="Tahoma"/>
            </a:endParaRPr>
          </a:p>
          <a:p>
            <a:pPr lvl="0"/>
            <a:r>
              <a:rPr lang="en-GB" dirty="0">
                <a:latin typeface="Tahoma"/>
              </a:rPr>
              <a:t>Sentinel-5 </a:t>
            </a:r>
            <a:r>
              <a:rPr lang="en-GB" dirty="0" smtClean="0">
                <a:latin typeface="Tahoma"/>
              </a:rPr>
              <a:t>as part of EPS-SG system</a:t>
            </a:r>
          </a:p>
          <a:p>
            <a:pPr lvl="0"/>
            <a:endParaRPr lang="en-GB" sz="1600" dirty="0">
              <a:latin typeface="Tahoma"/>
            </a:endParaRPr>
          </a:p>
          <a:p>
            <a:pPr lvl="0"/>
            <a:r>
              <a:rPr lang="en-GB" dirty="0" smtClean="0">
                <a:latin typeface="Tahoma"/>
              </a:rPr>
              <a:t>Data</a:t>
            </a:r>
            <a:r>
              <a:rPr lang="en-GB" sz="2585" dirty="0" smtClean="0">
                <a:latin typeface="Tahoma"/>
              </a:rPr>
              <a:t> access</a:t>
            </a:r>
            <a:endParaRPr lang="en-GB" sz="2585" dirty="0">
              <a:latin typeface="Tahoma"/>
            </a:endParaRPr>
          </a:p>
          <a:p>
            <a:endParaRPr lang="en-GB" sz="2585" dirty="0"/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2328688" y="1600200"/>
            <a:ext cx="7020307" cy="4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2215" dirty="0" smtClean="0">
                <a:solidFill>
                  <a:schemeClr val="tx2"/>
                </a:solidFill>
              </a:rPr>
              <a:t>Sentinel-3A: routine operations since 16 October</a:t>
            </a:r>
            <a:endParaRPr lang="en-GB" sz="2215" dirty="0">
              <a:solidFill>
                <a:schemeClr val="tx2"/>
              </a:solidFill>
            </a:endParaRPr>
          </a:p>
        </p:txBody>
      </p:sp>
      <p:pic>
        <p:nvPicPr>
          <p:cNvPr id="8" name="Picture 1" descr="Résultat de recherche d'images pour &quot;Logo NOAA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6079" y="3993345"/>
            <a:ext cx="407550" cy="40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google.fr/url?source=imglanding&amp;ct=img&amp;q=http://www.grapheine.com/wp-content/uploads/2013/10/US-NASA-Seal-logo.jpg&amp;sa=X&amp;ved=0CAkQ8wdqFQoTCIfYxoqNkcYCFcRo2wod1fwAsQ&amp;usg=AFQjCNEyi8dwxbGuEk93bLFiSJUx-t_BAQ"/>
          <p:cNvPicPr>
            <a:picLocks noChangeAspect="1" noChangeArrowheads="1"/>
          </p:cNvPicPr>
          <p:nvPr/>
        </p:nvPicPr>
        <p:blipFill>
          <a:blip r:embed="rId3" cstate="print"/>
          <a:srcRect l="20395" r="15233"/>
          <a:stretch>
            <a:fillRect/>
          </a:stretch>
        </p:blipFill>
        <p:spPr bwMode="auto">
          <a:xfrm>
            <a:off x="2811054" y="4001695"/>
            <a:ext cx="425109" cy="40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http://www.google.fr/url?source=imglanding&amp;ct=img&amp;q=http://stephanebeaudet.net/images/stories/img-actu/logo_cnes.jpg&amp;sa=X&amp;ved=0CAkQ8wdqFQoTCIDTlqiNkcYCFaen2wodkGUAWA&amp;usg=AFQjCNGmAKoXsazpgo3bUncPe-DmPUSBgw"/>
          <p:cNvPicPr>
            <a:picLocks noChangeAspect="1" noChangeArrowheads="1"/>
          </p:cNvPicPr>
          <p:nvPr/>
        </p:nvPicPr>
        <p:blipFill>
          <a:blip r:embed="rId4" cstate="print"/>
          <a:srcRect l="11783" r="9364" b="12361"/>
          <a:stretch>
            <a:fillRect/>
          </a:stretch>
        </p:blipFill>
        <p:spPr bwMode="auto">
          <a:xfrm>
            <a:off x="3234896" y="3998470"/>
            <a:ext cx="398309" cy="38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0" descr="esa_logo_2_trans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38" y="3999338"/>
            <a:ext cx="415867" cy="3918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7" name="Picture 2" descr="File:Eu-flag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5489" y="3997570"/>
            <a:ext cx="654905" cy="42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23" y="4046172"/>
            <a:ext cx="954302" cy="3047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0" descr="esa_logo_2_trans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1207" y="2135368"/>
            <a:ext cx="415867" cy="3918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4" name="Picture 2" descr="File:Eu-flag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358" y="2133600"/>
            <a:ext cx="654905" cy="42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192" y="2182202"/>
            <a:ext cx="954302" cy="3047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C:\Users\ratier\AppData\Local\Microsoft\Windows\Temporary Internet Files\Content.Outlook\C9Y5AWSI\Jason_CS_image_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0166" y="3667623"/>
            <a:ext cx="1597992" cy="89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 descr="Metop_Second_Generationv02-ESA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73838" y="5523138"/>
            <a:ext cx="1572358" cy="131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7274245">
            <a:off x="6426339" y="3976417"/>
            <a:ext cx="1239715" cy="216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2328688" y="2625029"/>
            <a:ext cx="6591919" cy="4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2215" dirty="0" smtClean="0">
                <a:solidFill>
                  <a:schemeClr val="tx2"/>
                </a:solidFill>
              </a:rPr>
              <a:t>Sentinel-3B: launch in 2018</a:t>
            </a:r>
            <a:endParaRPr lang="en-GB" sz="2215" dirty="0">
              <a:solidFill>
                <a:schemeClr val="tx2"/>
              </a:solidFill>
            </a:endParaRPr>
          </a:p>
        </p:txBody>
      </p:sp>
      <p:pic>
        <p:nvPicPr>
          <p:cNvPr id="20" name="Picture 5" descr="Sentinel-3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-1578399">
            <a:off x="-992032" y="1433242"/>
            <a:ext cx="2833094" cy="198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Sentinel-3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-1578399">
            <a:off x="-450403" y="1692937"/>
            <a:ext cx="2833094" cy="198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jason-big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445958">
            <a:off x="633198" y="3682536"/>
            <a:ext cx="1466149" cy="10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06079" y="232940"/>
            <a:ext cx="504792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47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209800" y="160581"/>
            <a:ext cx="59436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GB" dirty="0" smtClean="0"/>
              <a:t>Ocean products </a:t>
            </a:r>
            <a:r>
              <a:rPr lang="en-GB" dirty="0"/>
              <a:t>from </a:t>
            </a:r>
            <a:r>
              <a:rPr lang="en-GB" dirty="0" smtClean="0"/>
              <a:t>Sentinel-3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/>
        </p:blipFill>
        <p:spPr>
          <a:xfrm>
            <a:off x="-76200" y="1295400"/>
            <a:ext cx="6237801" cy="312420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t="8391" b="10961"/>
          <a:stretch/>
        </p:blipFill>
        <p:spPr>
          <a:xfrm>
            <a:off x="2070344" y="3713747"/>
            <a:ext cx="7041572" cy="2895600"/>
          </a:xfrm>
          <a:prstGeom prst="rect">
            <a:avLst/>
          </a:prstGeom>
        </p:spPr>
      </p:pic>
      <p:pic>
        <p:nvPicPr>
          <p:cNvPr id="8" name="Picture 2" descr="File:Eu-flag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2025852"/>
            <a:ext cx="812736" cy="52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335" y="2025852"/>
            <a:ext cx="1572956" cy="502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85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41" y="152400"/>
            <a:ext cx="8512590" cy="854075"/>
          </a:xfrm>
        </p:spPr>
        <p:txBody>
          <a:bodyPr/>
          <a:lstStyle/>
          <a:p>
            <a:pPr algn="ctr"/>
            <a:r>
              <a:rPr lang="en-GB" sz="2400" dirty="0" smtClean="0">
                <a:latin typeface="+mj-lt"/>
              </a:rPr>
              <a:t> One Copernicus DIAS Platform</a:t>
            </a:r>
            <a:br>
              <a:rPr lang="en-GB" sz="2400" dirty="0" smtClean="0">
                <a:latin typeface="+mj-lt"/>
              </a:rPr>
            </a:br>
            <a:r>
              <a:rPr lang="en-GB" sz="2400" dirty="0" smtClean="0">
                <a:latin typeface="+mj-lt"/>
              </a:rPr>
              <a:t>(with  ECMWF and Mercator-Ocean)</a:t>
            </a:r>
            <a:endParaRPr lang="en-GB" sz="2400" dirty="0">
              <a:latin typeface="+mj-lt"/>
            </a:endParaRPr>
          </a:p>
        </p:txBody>
      </p:sp>
      <p:sp>
        <p:nvSpPr>
          <p:cNvPr id="6" name="Arc 5"/>
          <p:cNvSpPr/>
          <p:nvPr/>
        </p:nvSpPr>
        <p:spPr bwMode="auto">
          <a:xfrm>
            <a:off x="2595177" y="1674743"/>
            <a:ext cx="5366719" cy="3906459"/>
          </a:xfrm>
          <a:prstGeom prst="arc">
            <a:avLst>
              <a:gd name="adj1" fmla="val 11710066"/>
              <a:gd name="adj2" fmla="val 8305499"/>
            </a:avLst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mtClean="0">
              <a:solidFill>
                <a:srgbClr val="FFFFFF"/>
              </a:solidFill>
            </a:endParaRPr>
          </a:p>
        </p:txBody>
      </p:sp>
      <p:pic>
        <p:nvPicPr>
          <p:cNvPr id="7" name="Picture 4" descr="See original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5038" t="20980" r="4929" b="21358"/>
          <a:stretch>
            <a:fillRect/>
          </a:stretch>
        </p:blipFill>
        <p:spPr bwMode="auto">
          <a:xfrm>
            <a:off x="6835903" y="3129891"/>
            <a:ext cx="1754706" cy="1123796"/>
          </a:xfrm>
          <a:prstGeom prst="rect">
            <a:avLst/>
          </a:prstGeom>
          <a:noFill/>
        </p:spPr>
      </p:pic>
      <p:sp>
        <p:nvSpPr>
          <p:cNvPr id="14" name="Isosceles Triangle 13"/>
          <p:cNvSpPr/>
          <p:nvPr/>
        </p:nvSpPr>
        <p:spPr bwMode="auto">
          <a:xfrm>
            <a:off x="3884780" y="3127734"/>
            <a:ext cx="1355562" cy="1380804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ts val="0"/>
              </a:spcBef>
              <a:spcAft>
                <a:spcPts val="1662"/>
              </a:spcAft>
            </a:pPr>
            <a:endParaRPr lang="en-GB" sz="1477">
              <a:solidFill>
                <a:srgbClr val="FFFFFF"/>
              </a:solidFill>
            </a:endParaRPr>
          </a:p>
        </p:txBody>
      </p:sp>
      <p:grpSp>
        <p:nvGrpSpPr>
          <p:cNvPr id="3" name="Group 203"/>
          <p:cNvGrpSpPr/>
          <p:nvPr/>
        </p:nvGrpSpPr>
        <p:grpSpPr>
          <a:xfrm>
            <a:off x="4560708" y="3264079"/>
            <a:ext cx="664278" cy="291169"/>
            <a:chOff x="3075376" y="3194504"/>
            <a:chExt cx="281876" cy="100234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3075376" y="3204044"/>
              <a:ext cx="281876" cy="7530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3231" tIns="33231" rIns="33231" bIns="33231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spcBef>
                  <a:spcPts val="0"/>
                </a:spcBef>
                <a:spcAft>
                  <a:spcPts val="1662"/>
                </a:spcAft>
              </a:pPr>
              <a:endParaRPr lang="en-GB" sz="1477" dirty="0">
                <a:solidFill>
                  <a:srgbClr val="002569">
                    <a:lumMod val="50000"/>
                  </a:srgb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90706" y="3194504"/>
              <a:ext cx="253854" cy="10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92" dirty="0">
                  <a:solidFill>
                    <a:srgbClr val="002569">
                      <a:lumMod val="50000"/>
                    </a:srgbClr>
                  </a:solidFill>
                </a:rPr>
                <a:t>DaaS</a:t>
              </a:r>
              <a:endParaRPr lang="en-GB" sz="1292" dirty="0">
                <a:solidFill>
                  <a:srgbClr val="002569">
                    <a:lumMod val="50000"/>
                  </a:srgbClr>
                </a:solidFill>
              </a:endParaRPr>
            </a:p>
          </p:txBody>
        </p:sp>
      </p:grpSp>
      <p:grpSp>
        <p:nvGrpSpPr>
          <p:cNvPr id="4" name="Group 210"/>
          <p:cNvGrpSpPr/>
          <p:nvPr/>
        </p:nvGrpSpPr>
        <p:grpSpPr>
          <a:xfrm>
            <a:off x="4543875" y="3547681"/>
            <a:ext cx="664278" cy="291169"/>
            <a:chOff x="2953934" y="3406435"/>
            <a:chExt cx="281876" cy="100234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2953934" y="3415973"/>
              <a:ext cx="281876" cy="7530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3231" tIns="33231" rIns="33231" bIns="33231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spcBef>
                  <a:spcPts val="0"/>
                </a:spcBef>
                <a:spcAft>
                  <a:spcPts val="1662"/>
                </a:spcAft>
              </a:pPr>
              <a:endParaRPr lang="en-GB" sz="1477" dirty="0">
                <a:solidFill>
                  <a:srgbClr val="002569">
                    <a:lumMod val="50000"/>
                  </a:srgb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69264" y="3406435"/>
              <a:ext cx="249773" cy="10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92" dirty="0">
                  <a:solidFill>
                    <a:srgbClr val="002569">
                      <a:lumMod val="50000"/>
                    </a:srgbClr>
                  </a:solidFill>
                </a:rPr>
                <a:t>SaaS</a:t>
              </a:r>
              <a:endParaRPr lang="en-GB" sz="1292" dirty="0">
                <a:solidFill>
                  <a:srgbClr val="002569">
                    <a:lumMod val="50000"/>
                  </a:srgbClr>
                </a:solidFill>
              </a:endParaRPr>
            </a:p>
          </p:txBody>
        </p:sp>
      </p:grpSp>
      <p:grpSp>
        <p:nvGrpSpPr>
          <p:cNvPr id="8" name="Group 207"/>
          <p:cNvGrpSpPr/>
          <p:nvPr/>
        </p:nvGrpSpPr>
        <p:grpSpPr>
          <a:xfrm>
            <a:off x="4538263" y="3831293"/>
            <a:ext cx="664278" cy="291169"/>
            <a:chOff x="3075377" y="3194504"/>
            <a:chExt cx="281876" cy="100234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3075377" y="3204042"/>
              <a:ext cx="281876" cy="7530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3231" tIns="33231" rIns="33231" bIns="33231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spcBef>
                  <a:spcPts val="0"/>
                </a:spcBef>
                <a:spcAft>
                  <a:spcPts val="1662"/>
                </a:spcAft>
              </a:pPr>
              <a:endParaRPr lang="en-GB" sz="1477" dirty="0">
                <a:solidFill>
                  <a:srgbClr val="002569">
                    <a:lumMod val="50000"/>
                  </a:srgb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90706" y="3194504"/>
              <a:ext cx="249773" cy="10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92" dirty="0">
                  <a:solidFill>
                    <a:srgbClr val="002569">
                      <a:lumMod val="50000"/>
                    </a:srgbClr>
                  </a:solidFill>
                </a:rPr>
                <a:t>PaaS</a:t>
              </a:r>
              <a:endParaRPr lang="en-GB" sz="1292" dirty="0">
                <a:solidFill>
                  <a:srgbClr val="002569">
                    <a:lumMod val="50000"/>
                  </a:srgbClr>
                </a:solidFill>
              </a:endParaRPr>
            </a:p>
          </p:txBody>
        </p:sp>
      </p:grpSp>
      <p:grpSp>
        <p:nvGrpSpPr>
          <p:cNvPr id="10" name="Group 211"/>
          <p:cNvGrpSpPr/>
          <p:nvPr/>
        </p:nvGrpSpPr>
        <p:grpSpPr>
          <a:xfrm>
            <a:off x="4543875" y="4107990"/>
            <a:ext cx="664278" cy="291169"/>
            <a:chOff x="3075377" y="3194504"/>
            <a:chExt cx="281876" cy="100234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3075377" y="3204042"/>
              <a:ext cx="281876" cy="7530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3231" tIns="33231" rIns="33231" bIns="33231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spcBef>
                  <a:spcPts val="0"/>
                </a:spcBef>
                <a:spcAft>
                  <a:spcPts val="1662"/>
                </a:spcAft>
              </a:pPr>
              <a:endParaRPr lang="en-GB" sz="1477" dirty="0">
                <a:solidFill>
                  <a:srgbClr val="002569">
                    <a:lumMod val="50000"/>
                  </a:srgb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90707" y="3194504"/>
              <a:ext cx="222565" cy="10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92" dirty="0">
                  <a:solidFill>
                    <a:srgbClr val="002569">
                      <a:lumMod val="50000"/>
                    </a:srgbClr>
                  </a:solidFill>
                </a:rPr>
                <a:t>IaaS</a:t>
              </a:r>
              <a:endParaRPr lang="en-GB" sz="1292" dirty="0">
                <a:solidFill>
                  <a:srgbClr val="002569">
                    <a:lumMod val="50000"/>
                  </a:srgbClr>
                </a:solidFill>
              </a:endParaRPr>
            </a:p>
          </p:txBody>
        </p:sp>
      </p:grpSp>
      <p:pic>
        <p:nvPicPr>
          <p:cNvPr id="31" name="Picture 4" descr="See original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5479" t="21599" r="5353" b="21537"/>
          <a:stretch>
            <a:fillRect/>
          </a:stretch>
        </p:blipFill>
        <p:spPr bwMode="auto">
          <a:xfrm flipH="1">
            <a:off x="314947" y="2990134"/>
            <a:ext cx="3441810" cy="2194883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1123929" y="3623531"/>
            <a:ext cx="2017235" cy="1456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46" dirty="0">
                <a:solidFill>
                  <a:srgbClr val="00B050"/>
                </a:solidFill>
              </a:rPr>
              <a:t>Elastic cloud</a:t>
            </a:r>
          </a:p>
          <a:p>
            <a:pPr algn="ctr"/>
            <a:r>
              <a:rPr lang="en-GB" sz="1846" dirty="0">
                <a:solidFill>
                  <a:srgbClr val="00B050"/>
                </a:solidFill>
              </a:rPr>
              <a:t>Resources</a:t>
            </a:r>
          </a:p>
          <a:p>
            <a:pPr algn="ctr"/>
            <a:endParaRPr lang="en-GB" sz="1846" dirty="0">
              <a:solidFill>
                <a:srgbClr val="00B050"/>
              </a:solidFill>
            </a:endParaRPr>
          </a:p>
          <a:p>
            <a:pPr algn="ctr"/>
            <a:r>
              <a:rPr lang="en-GB" sz="1662" dirty="0">
                <a:solidFill>
                  <a:srgbClr val="00B050"/>
                </a:solidFill>
              </a:rPr>
              <a:t>Storage / computing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07177" y="2864374"/>
            <a:ext cx="2919088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77" dirty="0">
                <a:solidFill>
                  <a:srgbClr val="00B050"/>
                </a:solidFill>
              </a:rPr>
              <a:t>DIAS management</a:t>
            </a:r>
          </a:p>
        </p:txBody>
      </p:sp>
      <p:pic>
        <p:nvPicPr>
          <p:cNvPr id="5" name="Picture 4" descr="See original image"/>
          <p:cNvPicPr>
            <a:picLocks noChangeAspect="1" noChangeArrowheads="1"/>
          </p:cNvPicPr>
          <p:nvPr/>
        </p:nvPicPr>
        <p:blipFill>
          <a:blip r:embed="rId2" cstate="print"/>
          <a:srcRect l="5070" t="20155" r="5155" b="21199"/>
          <a:stretch>
            <a:fillRect/>
          </a:stretch>
        </p:blipFill>
        <p:spPr bwMode="auto">
          <a:xfrm>
            <a:off x="6487152" y="1833918"/>
            <a:ext cx="1749669" cy="1143000"/>
          </a:xfrm>
          <a:prstGeom prst="rect">
            <a:avLst/>
          </a:prstGeom>
          <a:noFill/>
        </p:spPr>
      </p:pic>
      <p:pic>
        <p:nvPicPr>
          <p:cNvPr id="9" name="Picture 4" descr="See original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8449" y="4034276"/>
            <a:ext cx="1948962" cy="1948962"/>
          </a:xfrm>
          <a:prstGeom prst="rect">
            <a:avLst/>
          </a:prstGeom>
          <a:noFill/>
        </p:spPr>
      </p:pic>
      <p:pic>
        <p:nvPicPr>
          <p:cNvPr id="35" name="Picture 4" descr="See original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7479" y="4405915"/>
            <a:ext cx="1948962" cy="1948962"/>
          </a:xfrm>
          <a:prstGeom prst="rect">
            <a:avLst/>
          </a:prstGeom>
          <a:noFill/>
        </p:spPr>
      </p:pic>
      <p:pic>
        <p:nvPicPr>
          <p:cNvPr id="36" name="Picture 4" descr="See original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0223" y="647532"/>
            <a:ext cx="1948962" cy="1948962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4673836" y="1762927"/>
            <a:ext cx="982961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>
                <a:solidFill>
                  <a:srgbClr val="FFCAAA">
                    <a:lumMod val="75000"/>
                  </a:srgbClr>
                </a:solidFill>
              </a:rPr>
              <a:t>distribution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15233" y="2533505"/>
            <a:ext cx="982961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>
                <a:solidFill>
                  <a:srgbClr val="FFCAAA">
                    <a:lumMod val="75000"/>
                  </a:srgbClr>
                </a:solidFill>
              </a:rPr>
              <a:t>distribution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18369" y="3667318"/>
            <a:ext cx="982961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>
                <a:solidFill>
                  <a:srgbClr val="FFCAAA">
                    <a:lumMod val="75000"/>
                  </a:srgbClr>
                </a:solidFill>
              </a:rPr>
              <a:t>distribution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37296" y="4838924"/>
            <a:ext cx="982961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>
                <a:solidFill>
                  <a:srgbClr val="FFCAAA">
                    <a:lumMod val="75000"/>
                  </a:srgbClr>
                </a:solidFill>
              </a:rPr>
              <a:t>distribution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323193" y="5128678"/>
            <a:ext cx="982961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>
                <a:solidFill>
                  <a:srgbClr val="FFCAAA">
                    <a:lumMod val="75000"/>
                  </a:srgbClr>
                </a:solidFill>
              </a:rPr>
              <a:t>distribution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889657" y="1210716"/>
            <a:ext cx="817853" cy="49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92" dirty="0" err="1"/>
              <a:t>Grd</a:t>
            </a:r>
            <a:r>
              <a:rPr lang="en-GB" sz="1292" dirty="0"/>
              <a:t> </a:t>
            </a:r>
          </a:p>
          <a:p>
            <a:pPr algn="ctr"/>
            <a:r>
              <a:rPr lang="en-GB" sz="1292" dirty="0"/>
              <a:t>segment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98404" y="2069480"/>
            <a:ext cx="579005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/>
              <a:t>Prod.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5596" y="3772296"/>
            <a:ext cx="579005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/>
              <a:t>Prod.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85558" y="5158074"/>
            <a:ext cx="579005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/>
              <a:t>Prod.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42342" y="5599002"/>
            <a:ext cx="579005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/>
              <a:t>Prod.</a:t>
            </a:r>
          </a:p>
        </p:txBody>
      </p:sp>
      <p:pic>
        <p:nvPicPr>
          <p:cNvPr id="48" name="Picture 47" descr="3logos.png"/>
          <p:cNvPicPr>
            <a:picLocks noChangeAspect="1"/>
          </p:cNvPicPr>
          <p:nvPr/>
        </p:nvPicPr>
        <p:blipFill>
          <a:blip r:embed="rId3" cstate="email"/>
          <a:srcRect r="69832" b="-44649"/>
          <a:stretch>
            <a:fillRect/>
          </a:stretch>
        </p:blipFill>
        <p:spPr>
          <a:xfrm>
            <a:off x="7945976" y="4368246"/>
            <a:ext cx="771794" cy="323697"/>
          </a:xfrm>
          <a:prstGeom prst="rect">
            <a:avLst/>
          </a:prstGeom>
        </p:spPr>
      </p:pic>
      <p:pic>
        <p:nvPicPr>
          <p:cNvPr id="49" name="Picture 1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47627" y="5569742"/>
            <a:ext cx="746710" cy="25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1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06881" y="1351913"/>
            <a:ext cx="588353" cy="42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 descr="3logos.png"/>
          <p:cNvPicPr>
            <a:picLocks noChangeAspect="1"/>
          </p:cNvPicPr>
          <p:nvPr/>
        </p:nvPicPr>
        <p:blipFill>
          <a:blip r:embed="rId3" cstate="email"/>
          <a:srcRect l="29099" t="156" r="-6411" b="-63414"/>
          <a:stretch>
            <a:fillRect/>
          </a:stretch>
        </p:blipFill>
        <p:spPr>
          <a:xfrm>
            <a:off x="4207711" y="2203857"/>
            <a:ext cx="1977875" cy="36534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459672" y="5983231"/>
            <a:ext cx="93006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2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918174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4_3d_2015.png"/>
          <p:cNvPicPr>
            <a:picLocks noChangeAspect="1"/>
          </p:cNvPicPr>
          <p:nvPr/>
        </p:nvPicPr>
        <p:blipFill>
          <a:blip r:embed="rId3" cstate="print"/>
          <a:srcRect l="834" t="7610" r="2500" b="1723"/>
          <a:stretch>
            <a:fillRect/>
          </a:stretch>
        </p:blipFill>
        <p:spPr>
          <a:xfrm>
            <a:off x="4471411" y="3861167"/>
            <a:ext cx="4672590" cy="2863045"/>
          </a:xfrm>
          <a:prstGeom prst="rect">
            <a:avLst/>
          </a:prstGeom>
        </p:spPr>
      </p:pic>
      <p:pic>
        <p:nvPicPr>
          <p:cNvPr id="9" name="Picture 8" descr="30year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7516" y="263770"/>
            <a:ext cx="596485" cy="791717"/>
          </a:xfrm>
          <a:prstGeom prst="rect">
            <a:avLst/>
          </a:prstGeom>
        </p:spPr>
      </p:pic>
      <p:pic>
        <p:nvPicPr>
          <p:cNvPr id="11" name="Image 2" descr="CO2_Tropiques_LMD.png"/>
          <p:cNvPicPr>
            <a:picLocks noChangeAspect="1"/>
          </p:cNvPicPr>
          <p:nvPr/>
        </p:nvPicPr>
        <p:blipFill>
          <a:blip r:embed="rId5" cstate="print"/>
          <a:srcRect l="2913" t="6878" r="4854"/>
          <a:stretch>
            <a:fillRect/>
          </a:stretch>
        </p:blipFill>
        <p:spPr>
          <a:xfrm>
            <a:off x="-373910" y="4011361"/>
            <a:ext cx="4439256" cy="2920013"/>
          </a:xfrm>
          <a:prstGeom prst="rect">
            <a:avLst/>
          </a:prstGeom>
        </p:spPr>
      </p:pic>
      <p:pic>
        <p:nvPicPr>
          <p:cNvPr id="4" name="Image 9" descr="logo_lmd_v3A.g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34" t="24445" r="23334" b="22221"/>
          <a:stretch>
            <a:fillRect/>
          </a:stretch>
        </p:blipFill>
        <p:spPr bwMode="auto">
          <a:xfrm>
            <a:off x="4267200" y="6019800"/>
            <a:ext cx="685800" cy="6330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6" name="Content Placeholder 3"/>
          <p:cNvSpPr txBox="1">
            <a:spLocks/>
          </p:cNvSpPr>
          <p:nvPr/>
        </p:nvSpPr>
        <p:spPr>
          <a:xfrm>
            <a:off x="1676400" y="126228"/>
            <a:ext cx="6172200" cy="53340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ctr">
              <a:defRPr/>
            </a:pPr>
            <a:r>
              <a:rPr lang="en-GB" sz="2400" dirty="0" smtClean="0">
                <a:solidFill>
                  <a:schemeClr val="bg1"/>
                </a:solidFill>
              </a:rPr>
              <a:t>Greenhouse gases: </a:t>
            </a:r>
          </a:p>
          <a:p>
            <a:pPr algn="ctr">
              <a:defRPr/>
            </a:pPr>
            <a:r>
              <a:rPr lang="en-GB" sz="2400" dirty="0" smtClean="0">
                <a:solidFill>
                  <a:schemeClr val="bg1"/>
                </a:solidFill>
              </a:rPr>
              <a:t>preparing for Sentinel-7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7" cstate="print"/>
          <a:srcRect l="2412" t="4319" r="1245" b="1381"/>
          <a:stretch/>
        </p:blipFill>
        <p:spPr bwMode="auto">
          <a:xfrm>
            <a:off x="4369305" y="1185605"/>
            <a:ext cx="4639691" cy="266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-156086" y="1137195"/>
            <a:ext cx="4552801" cy="2876767"/>
            <a:chOff x="-156086" y="1055487"/>
            <a:chExt cx="4552801" cy="2876767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 rot="15686747">
              <a:off x="-96757" y="2862546"/>
              <a:ext cx="1574446" cy="3693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CH</a:t>
              </a:r>
              <a:r>
                <a:rPr lang="en-US" baseline="-25000" dirty="0">
                  <a:solidFill>
                    <a:srgbClr val="FFFFFF"/>
                  </a:solidFill>
                </a:rPr>
                <a:t>4</a:t>
              </a:r>
              <a:r>
                <a:rPr lang="en-US" dirty="0" smtClean="0">
                  <a:solidFill>
                    <a:srgbClr val="FFFFFF"/>
                  </a:solidFill>
                </a:rPr>
                <a:t> (ppb)</a:t>
              </a:r>
              <a:endParaRPr lang="en-US" baseline="-25000" dirty="0" smtClean="0">
                <a:solidFill>
                  <a:srgbClr val="FFFFFF"/>
                </a:solidFill>
              </a:endParaRPr>
            </a:p>
          </p:txBody>
        </p:sp>
        <p:pic>
          <p:nvPicPr>
            <p:cNvPr id="18" name="Picture 1" descr="C:\Users\Lang\AppData\Roaming\Ipswitch\WS_FTP\storage\1_PMAp_Aerosol_AOD_PPF_v201_M01_offline__20130601000255_20130701000254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10286" t="11154" r="7417" b="29446"/>
            <a:stretch/>
          </p:blipFill>
          <p:spPr bwMode="auto">
            <a:xfrm>
              <a:off x="-128676" y="1055487"/>
              <a:ext cx="4525391" cy="2449713"/>
            </a:xfrm>
            <a:prstGeom prst="rect">
              <a:avLst/>
            </a:prstGeom>
            <a:noFill/>
          </p:spPr>
        </p:pic>
        <p:pic>
          <p:nvPicPr>
            <p:cNvPr id="19" name="Picture 1" descr="C:\Users\Lang\AppData\Roaming\Ipswitch\WS_FTP\storage\1_PMAp_Aerosol_AOD_PPF_v201_M01_offline__20130601000255_20130701000254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10286" t="79793" r="7417" b="10491"/>
            <a:stretch/>
          </p:blipFill>
          <p:spPr bwMode="auto">
            <a:xfrm>
              <a:off x="-156086" y="3531536"/>
              <a:ext cx="4525391" cy="40071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36441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8987</TotalTime>
  <Words>321</Words>
  <Application>Microsoft Macintosh PowerPoint</Application>
  <PresentationFormat>On-screen Show (4:3)</PresentationFormat>
  <Paragraphs>99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 Bold</vt:lpstr>
      <vt:lpstr>Avenir Roman</vt:lpstr>
      <vt:lpstr>Calibri</vt:lpstr>
      <vt:lpstr>Courier New</vt:lpstr>
      <vt:lpstr>Droid Serif</vt:lpstr>
      <vt:lpstr>Helvetica</vt:lpstr>
      <vt:lpstr>Proxima Nova Regular</vt:lpstr>
      <vt:lpstr>Tahoma</vt:lpstr>
      <vt:lpstr>Wingdings</vt:lpstr>
      <vt:lpstr>Arial</vt:lpstr>
      <vt:lpstr>Default</vt:lpstr>
      <vt:lpstr>Update on EUMETSAT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One Copernicus DIAS Platform (with  ECMWF and Mercator-Ocean)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Microsoft Office User</cp:lastModifiedBy>
  <cp:revision>139</cp:revision>
  <cp:lastPrinted>2017-10-16T13:12:21Z</cp:lastPrinted>
  <dcterms:modified xsi:type="dcterms:W3CDTF">2017-10-18T17:14:29Z</dcterms:modified>
</cp:coreProperties>
</file>