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65" r:id="rId6"/>
    <p:sldId id="268" r:id="rId7"/>
    <p:sldId id="269" r:id="rId8"/>
    <p:sldId id="270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9"/>
    <p:restoredTop sz="94721"/>
  </p:normalViewPr>
  <p:slideViewPr>
    <p:cSldViewPr>
      <p:cViewPr varScale="1">
        <p:scale>
          <a:sx n="108" d="100"/>
          <a:sy n="108" d="100"/>
        </p:scale>
        <p:origin x="150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200" b="0" dirty="0">
                <a:solidFill>
                  <a:schemeClr val="bg1"/>
                </a:solidFill>
                <a:latin typeface="+mj-lt"/>
              </a:rPr>
              <a:t>International Financing Institutions (IFI) </a:t>
            </a:r>
            <a:r>
              <a:rPr lang="en-US" sz="3200" b="0" dirty="0" smtClean="0">
                <a:solidFill>
                  <a:schemeClr val="bg1"/>
                </a:solidFill>
                <a:latin typeface="+mj-lt"/>
              </a:rPr>
              <a:t>Engagement</a:t>
            </a:r>
            <a:endParaRPr sz="3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ea typeface="Arial Bold"/>
                <a:cs typeface="Arial Bold"/>
                <a:sym typeface="Arial Bold"/>
              </a:rPr>
              <a:t>S Briggs, ESA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4.5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 – 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b="1" u="sng" dirty="0" smtClean="0"/>
              <a:t>SIT </a:t>
            </a:r>
            <a:r>
              <a:rPr lang="en-AU" b="1" u="sng" dirty="0"/>
              <a:t>Chair Team Theme</a:t>
            </a:r>
          </a:p>
          <a:p>
            <a:pPr lvl="1"/>
            <a:endParaRPr lang="en-AU" sz="1200" dirty="0"/>
          </a:p>
          <a:p>
            <a:pPr marL="457200" lvl="1" indent="0">
              <a:buNone/>
            </a:pPr>
            <a:r>
              <a:rPr lang="en-GB" i="1" dirty="0"/>
              <a:t>Maintain and improve effectiveness of our </a:t>
            </a:r>
            <a:r>
              <a:rPr lang="en-GB" b="1" i="1" dirty="0"/>
              <a:t>strategic partnerships, including </a:t>
            </a:r>
            <a:r>
              <a:rPr lang="en-GB" i="1" dirty="0"/>
              <a:t>with UN agencies, Development Banks, international programmes and agencies; the </a:t>
            </a:r>
            <a:r>
              <a:rPr lang="en-GB" b="1" i="1" dirty="0"/>
              <a:t>effective functioning of GEO, and CEOS within it, is a high </a:t>
            </a:r>
            <a:r>
              <a:rPr lang="en-GB" b="1" i="1" dirty="0" smtClean="0"/>
              <a:t>priority</a:t>
            </a:r>
            <a:endParaRPr lang="en-US" b="1" dirty="0"/>
          </a:p>
          <a:p>
            <a:endParaRPr lang="en-US" sz="1400" b="1" dirty="0" smtClean="0"/>
          </a:p>
          <a:p>
            <a:pPr marL="0" indent="0">
              <a:buNone/>
            </a:pPr>
            <a:r>
              <a:rPr lang="en-US" b="1" u="sng" dirty="0" smtClean="0"/>
              <a:t>Key Partnership Trends</a:t>
            </a:r>
          </a:p>
          <a:p>
            <a:r>
              <a:rPr lang="en-US" b="1" dirty="0" smtClean="0"/>
              <a:t>UN agencies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endParaRPr lang="en-AU" sz="1400" dirty="0"/>
          </a:p>
          <a:p>
            <a:r>
              <a:rPr lang="en-US" b="1" dirty="0" smtClean="0"/>
              <a:t>Internet giants</a:t>
            </a:r>
            <a:r>
              <a:rPr lang="en-US" dirty="0" smtClean="0"/>
              <a:t> </a:t>
            </a:r>
            <a:r>
              <a:rPr lang="mr-IN" dirty="0" smtClean="0"/>
              <a:t>…</a:t>
            </a:r>
            <a:endParaRPr lang="en-US" sz="1200" dirty="0" smtClean="0"/>
          </a:p>
          <a:p>
            <a:r>
              <a:rPr lang="en-US" b="1" dirty="0" smtClean="0"/>
              <a:t>Development finance </a:t>
            </a:r>
            <a:r>
              <a:rPr lang="en-US" dirty="0" smtClean="0"/>
              <a:t>(from IFIs and national </a:t>
            </a:r>
            <a:r>
              <a:rPr lang="en-US" dirty="0"/>
              <a:t>A</a:t>
            </a:r>
            <a:r>
              <a:rPr lang="en-US" dirty="0" smtClean="0"/>
              <a:t>id agencies) sustainable and structured alignment </a:t>
            </a:r>
            <a:r>
              <a:rPr lang="en-US" dirty="0"/>
              <a:t>of </a:t>
            </a:r>
            <a:r>
              <a:rPr lang="en-US" dirty="0" smtClean="0"/>
              <a:t>resources which do </a:t>
            </a:r>
            <a:r>
              <a:rPr lang="en-US" dirty="0"/>
              <a:t>not finance space programs directly, but support </a:t>
            </a:r>
            <a:r>
              <a:rPr lang="en-US" dirty="0" smtClean="0"/>
              <a:t>through their </a:t>
            </a:r>
            <a:r>
              <a:rPr lang="en-US" dirty="0"/>
              <a:t>own </a:t>
            </a:r>
            <a:r>
              <a:rPr lang="en-US" dirty="0" smtClean="0"/>
              <a:t>financing, activities, </a:t>
            </a:r>
            <a:r>
              <a:rPr lang="en-US" dirty="0"/>
              <a:t>and competencies (e.g. capacity-building activities) in areas where EO already, or should, play a major role</a:t>
            </a: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905000" y="274637"/>
            <a:ext cx="70104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2800" dirty="0" smtClean="0"/>
              <a:t>Background (1)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13353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3716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AU" b="1" u="sng" dirty="0" smtClean="0"/>
              <a:t>GEO: Status of involvement with IFIs</a:t>
            </a:r>
            <a:endParaRPr lang="en-AU" b="1" u="sng" dirty="0"/>
          </a:p>
          <a:p>
            <a:r>
              <a:rPr lang="en-AU" dirty="0" smtClean="0"/>
              <a:t>GEO has recognised IFIs as critical partner, with special panel at upcoming GEO Plenary to discuss</a:t>
            </a:r>
          </a:p>
          <a:p>
            <a:r>
              <a:rPr lang="en-AU" dirty="0" smtClean="0"/>
              <a:t>Need to ensure coherent approach between CEOS and GEO in dealing with IFIs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u="sng" dirty="0" smtClean="0"/>
              <a:t>Key mechanisms</a:t>
            </a:r>
            <a:endParaRPr lang="en-AU" b="1" dirty="0"/>
          </a:p>
          <a:p>
            <a:r>
              <a:rPr lang="en-AU" dirty="0" smtClean="0"/>
              <a:t>IFIs and National Development Agencies support majority of geospatial activities in developing countries</a:t>
            </a:r>
          </a:p>
          <a:p>
            <a:r>
              <a:rPr lang="en-AU" dirty="0" smtClean="0"/>
              <a:t>Different modalities: how can IFIs:</a:t>
            </a:r>
          </a:p>
          <a:p>
            <a:pPr lvl="1"/>
            <a:r>
              <a:rPr lang="en-AU" dirty="0" smtClean="0"/>
              <a:t>Improve what is already being implemented?</a:t>
            </a:r>
          </a:p>
          <a:p>
            <a:pPr lvl="1"/>
            <a:r>
              <a:rPr lang="en-AU" dirty="0" smtClean="0"/>
              <a:t>Improve proposed delivery of planned projects?</a:t>
            </a:r>
          </a:p>
          <a:p>
            <a:pPr lvl="1"/>
            <a:r>
              <a:rPr lang="en-AU" dirty="0" smtClean="0"/>
              <a:t>Inform possibilities of innovative new policy decisions based on better knowledge of new technologies</a:t>
            </a:r>
            <a:endParaRPr lang="en-AU" dirty="0"/>
          </a:p>
          <a:p>
            <a:pPr marL="0" indent="0">
              <a:buNone/>
            </a:pPr>
            <a:endParaRPr lang="en-AU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905000" y="274637"/>
            <a:ext cx="70104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2800" dirty="0" smtClean="0"/>
              <a:t>Background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894335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600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/>
              <a:t>Main discussion points </a:t>
            </a:r>
            <a:r>
              <a:rPr lang="en-GB" b="1" u="sng" dirty="0" smtClean="0"/>
              <a:t>from SIT-32 (Apr 2017)</a:t>
            </a:r>
            <a:endParaRPr lang="en-GB" u="sng" dirty="0"/>
          </a:p>
          <a:p>
            <a:pPr marL="0" indent="0">
              <a:buNone/>
            </a:pPr>
            <a:r>
              <a:rPr lang="en-GB" dirty="0" smtClean="0"/>
              <a:t>Partners </a:t>
            </a:r>
            <a:r>
              <a:rPr lang="en-GB" dirty="0"/>
              <a:t>and Partnerships:</a:t>
            </a:r>
          </a:p>
          <a:p>
            <a:pPr lvl="0"/>
            <a:r>
              <a:rPr lang="en-GB" dirty="0"/>
              <a:t>Follow-up at the SIT Technical Workshop on the </a:t>
            </a:r>
            <a:r>
              <a:rPr lang="en-GB" b="1" dirty="0"/>
              <a:t>potential for space agencies to collectively engage with development finance institutions</a:t>
            </a:r>
            <a:r>
              <a:rPr lang="en-GB" dirty="0"/>
              <a:t> was agreed</a:t>
            </a:r>
            <a:r>
              <a:rPr lang="en-GB" dirty="0" smtClean="0"/>
              <a:t>.</a:t>
            </a:r>
          </a:p>
          <a:p>
            <a:pPr lvl="0"/>
            <a:endParaRPr lang="en-GB" sz="700" dirty="0"/>
          </a:p>
          <a:p>
            <a:pPr marL="0" indent="0">
              <a:buNone/>
            </a:pPr>
            <a:r>
              <a:rPr lang="en-AU" b="1" u="sng" dirty="0" smtClean="0"/>
              <a:t>SIT-32-01</a:t>
            </a:r>
          </a:p>
          <a:p>
            <a:pPr marL="0" indent="0">
              <a:buNone/>
            </a:pPr>
            <a:endParaRPr lang="en-AU" b="1" u="sng" dirty="0"/>
          </a:p>
          <a:p>
            <a:pPr lvl="1"/>
            <a:endParaRPr lang="en-AU" sz="1200" dirty="0"/>
          </a:p>
          <a:p>
            <a:endParaRPr lang="en-US" sz="14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905000" y="274637"/>
            <a:ext cx="7010400" cy="1325563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sz="2800" dirty="0" smtClean="0"/>
              <a:t>SIT-32 Discussion and Actions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35" y="3886199"/>
            <a:ext cx="7488865" cy="26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513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r>
              <a:rPr lang="en-US" dirty="0" smtClean="0"/>
              <a:t>Principle objective: </a:t>
            </a:r>
            <a:r>
              <a:rPr lang="en-US" dirty="0"/>
              <a:t>to develop a coherent, consistent, and compelling set of materials to promote </a:t>
            </a:r>
            <a:r>
              <a:rPr lang="en-US" dirty="0" smtClean="0"/>
              <a:t>the ‘mainstreaming’ of EO </a:t>
            </a:r>
            <a:r>
              <a:rPr lang="en-US" dirty="0"/>
              <a:t>for </a:t>
            </a:r>
            <a:r>
              <a:rPr lang="en-US" dirty="0" smtClean="0"/>
              <a:t>ODA</a:t>
            </a:r>
          </a:p>
          <a:p>
            <a:pPr lvl="0"/>
            <a:endParaRPr lang="en-US" sz="1050" dirty="0" smtClean="0"/>
          </a:p>
          <a:p>
            <a:r>
              <a:rPr lang="en-US" dirty="0" smtClean="0"/>
              <a:t>Need </a:t>
            </a:r>
            <a:r>
              <a:rPr lang="en-US" dirty="0"/>
              <a:t>to address the </a:t>
            </a:r>
            <a:r>
              <a:rPr lang="en-US" dirty="0" smtClean="0"/>
              <a:t>Banks </a:t>
            </a:r>
            <a:r>
              <a:rPr lang="en-US" dirty="0"/>
              <a:t>at three separate levels:</a:t>
            </a:r>
          </a:p>
          <a:p>
            <a:pPr lvl="1"/>
            <a:r>
              <a:rPr lang="en-US" dirty="0"/>
              <a:t>Improving ongoing </a:t>
            </a:r>
            <a:r>
              <a:rPr lang="en-US" dirty="0" smtClean="0"/>
              <a:t>implementation</a:t>
            </a:r>
            <a:endParaRPr lang="en-US" dirty="0"/>
          </a:p>
          <a:p>
            <a:pPr lvl="1"/>
            <a:r>
              <a:rPr lang="en-US" dirty="0"/>
              <a:t>Defining improved new implementation, </a:t>
            </a:r>
            <a:r>
              <a:rPr lang="en-US" dirty="0" smtClean="0"/>
              <a:t>further</a:t>
            </a:r>
            <a:endParaRPr lang="en-US" dirty="0"/>
          </a:p>
          <a:p>
            <a:pPr lvl="1"/>
            <a:r>
              <a:rPr lang="en-US" dirty="0"/>
              <a:t>New strategic policy opportunities afforded by EO information</a:t>
            </a:r>
          </a:p>
          <a:p>
            <a:pPr lvl="0"/>
            <a:endParaRPr lang="en-US" sz="1400" dirty="0"/>
          </a:p>
          <a:p>
            <a:r>
              <a:rPr lang="en-US" dirty="0"/>
              <a:t>Accessible data is not sufficient </a:t>
            </a:r>
            <a:r>
              <a:rPr lang="mr-IN" dirty="0"/>
              <a:t>–</a:t>
            </a:r>
            <a:r>
              <a:rPr lang="en-US" dirty="0"/>
              <a:t> certified methodology that produces transparent results is also required</a:t>
            </a:r>
          </a:p>
          <a:p>
            <a:pPr lvl="0"/>
            <a:endParaRPr lang="en-US" sz="1400" dirty="0"/>
          </a:p>
          <a:p>
            <a:pPr lvl="0"/>
            <a:r>
              <a:rPr lang="en-US" b="1" i="1" dirty="0"/>
              <a:t>Start with support to Bank policies, rather than capabilities</a:t>
            </a:r>
          </a:p>
          <a:p>
            <a:pPr lvl="1"/>
            <a:r>
              <a:rPr lang="en-US" sz="1800" dirty="0"/>
              <a:t>Translate the value of EO into language that the Banks can understand and incorporate into their decision making processes</a:t>
            </a:r>
          </a:p>
          <a:p>
            <a:pPr>
              <a:buFont typeface="Arial" charset="0"/>
              <a:buChar char="•"/>
            </a:pPr>
            <a:endParaRPr lang="en-US" sz="14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791200" cy="533400"/>
          </a:xfrm>
        </p:spPr>
        <p:txBody>
          <a:bodyPr/>
          <a:lstStyle/>
          <a:p>
            <a:r>
              <a:rPr lang="en-GB" dirty="0" smtClean="0"/>
              <a:t>SIT TWS IFI Session Main Conclusions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2897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Two Outputs </a:t>
            </a:r>
            <a:r>
              <a:rPr lang="en-US" sz="2800" b="1" dirty="0"/>
              <a:t>P</a:t>
            </a:r>
            <a:r>
              <a:rPr lang="en-US" sz="2800" b="1" dirty="0" smtClean="0"/>
              <a:t>roposed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A </a:t>
            </a:r>
            <a:r>
              <a:rPr lang="en-US" b="1" dirty="0"/>
              <a:t>Statement </a:t>
            </a:r>
            <a:r>
              <a:rPr lang="en-US" b="1" dirty="0" smtClean="0"/>
              <a:t>(one page) </a:t>
            </a:r>
            <a:r>
              <a:rPr lang="en-US" dirty="0"/>
              <a:t>of the CEOS commitment to support the expanded use of EO in Development, highlighting the role and benefits that EO can </a:t>
            </a:r>
            <a:r>
              <a:rPr lang="en-US" dirty="0" smtClean="0"/>
              <a:t>deliver, and</a:t>
            </a:r>
          </a:p>
          <a:p>
            <a:endParaRPr lang="en-US" dirty="0" smtClean="0"/>
          </a:p>
          <a:p>
            <a:r>
              <a:rPr lang="en-US" b="1" dirty="0" smtClean="0"/>
              <a:t>A </a:t>
            </a:r>
            <a:r>
              <a:rPr lang="en-US" b="1" dirty="0"/>
              <a:t>supporting document (10-12 pages) </a:t>
            </a:r>
            <a:r>
              <a:rPr lang="en-US" dirty="0"/>
              <a:t>consisting </a:t>
            </a:r>
            <a:r>
              <a:rPr lang="en-US" dirty="0" smtClean="0"/>
              <a:t>of </a:t>
            </a:r>
            <a:r>
              <a:rPr lang="en-US" dirty="0"/>
              <a:t>key summary </a:t>
            </a:r>
            <a:r>
              <a:rPr lang="en-US" dirty="0" smtClean="0"/>
              <a:t>information (based on the White Paper, 3-4 </a:t>
            </a:r>
            <a:r>
              <a:rPr lang="en-US" dirty="0"/>
              <a:t>pages) to substantiate the Statement, followed by examples (8-10 pages) that illustrate the benefits and use of EO drawn from across the CEOS agencies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/>
              <a:t>SIT TWS IFI </a:t>
            </a:r>
            <a:r>
              <a:rPr lang="en-GB" dirty="0" smtClean="0"/>
              <a:t>Session Outcomes </a:t>
            </a:r>
            <a:r>
              <a:rPr lang="mr-IN" dirty="0" smtClean="0"/>
              <a:t>–</a:t>
            </a:r>
            <a:r>
              <a:rPr lang="en-GB" dirty="0" smtClean="0"/>
              <a:t> Next Steps for Discussion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2289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Background</a:t>
            </a:r>
          </a:p>
          <a:p>
            <a:r>
              <a:rPr lang="en-US" dirty="0" smtClean="0"/>
              <a:t>ODA </a:t>
            </a:r>
            <a:r>
              <a:rPr lang="en-US" dirty="0"/>
              <a:t>is </a:t>
            </a:r>
            <a:r>
              <a:rPr lang="en-GB" dirty="0" smtClean="0"/>
              <a:t>complex </a:t>
            </a:r>
            <a:r>
              <a:rPr lang="en-GB" dirty="0"/>
              <a:t>and rapidly </a:t>
            </a:r>
            <a:r>
              <a:rPr lang="en-GB" dirty="0" smtClean="0"/>
              <a:t>changing</a:t>
            </a:r>
          </a:p>
          <a:p>
            <a:r>
              <a:rPr lang="en-GB" dirty="0" smtClean="0"/>
              <a:t>SDGs are likely to drive ODA </a:t>
            </a:r>
            <a:r>
              <a:rPr lang="en-GB" dirty="0"/>
              <a:t>priorities over the next few </a:t>
            </a:r>
            <a:r>
              <a:rPr lang="en-GB" dirty="0" smtClean="0"/>
              <a:t>decades</a:t>
            </a:r>
            <a:endParaRPr lang="en-GB" dirty="0"/>
          </a:p>
          <a:p>
            <a:r>
              <a:rPr lang="en-GB" dirty="0" smtClean="0"/>
              <a:t>Significant </a:t>
            </a:r>
            <a:r>
              <a:rPr lang="en-GB" dirty="0"/>
              <a:t>developments </a:t>
            </a:r>
            <a:r>
              <a:rPr lang="en-GB" dirty="0" smtClean="0"/>
              <a:t>making EO an </a:t>
            </a:r>
            <a:r>
              <a:rPr lang="en-GB" dirty="0"/>
              <a:t>operational source of environmental </a:t>
            </a:r>
            <a:r>
              <a:rPr lang="en-GB" dirty="0" smtClean="0"/>
              <a:t>information</a:t>
            </a:r>
          </a:p>
          <a:p>
            <a:pPr lvl="1"/>
            <a:r>
              <a:rPr lang="en-GB" i="1" dirty="0" smtClean="0"/>
              <a:t>Increase efficiencies, improve future operations, extend capabilities</a:t>
            </a:r>
          </a:p>
          <a:p>
            <a:pPr lvl="1"/>
            <a:r>
              <a:rPr lang="en-GB" i="1" dirty="0" smtClean="0"/>
              <a:t>Promote transparency, responsibility and accountability</a:t>
            </a:r>
          </a:p>
          <a:p>
            <a:endParaRPr lang="en-GB" sz="1200" i="1" dirty="0"/>
          </a:p>
          <a:p>
            <a:pPr marL="0" indent="0">
              <a:buNone/>
            </a:pPr>
            <a:r>
              <a:rPr lang="en-GB" b="1" dirty="0" smtClean="0"/>
              <a:t>Way Forward</a:t>
            </a:r>
          </a:p>
          <a:p>
            <a:r>
              <a:rPr lang="en-GB" dirty="0" smtClean="0"/>
              <a:t>Develop coherent </a:t>
            </a:r>
            <a:r>
              <a:rPr lang="en-GB" dirty="0"/>
              <a:t>strategy and approach to </a:t>
            </a:r>
            <a:r>
              <a:rPr lang="en-GB" dirty="0" smtClean="0"/>
              <a:t>expand use </a:t>
            </a:r>
            <a:r>
              <a:rPr lang="en-GB" dirty="0"/>
              <a:t>of EO </a:t>
            </a:r>
            <a:r>
              <a:rPr lang="en-GB" dirty="0" smtClean="0"/>
              <a:t>for ODA</a:t>
            </a:r>
          </a:p>
          <a:p>
            <a:pPr lvl="1"/>
            <a:r>
              <a:rPr lang="en-GB" dirty="0" smtClean="0"/>
              <a:t>Interface with GEO</a:t>
            </a:r>
          </a:p>
          <a:p>
            <a:r>
              <a:rPr lang="en-GB" dirty="0" smtClean="0"/>
              <a:t>Address</a:t>
            </a:r>
          </a:p>
          <a:p>
            <a:pPr lvl="1"/>
            <a:r>
              <a:rPr lang="en-US" b="1" i="1" dirty="0"/>
              <a:t>Awareness</a:t>
            </a:r>
            <a:r>
              <a:rPr lang="en-US" b="1" dirty="0"/>
              <a:t> </a:t>
            </a:r>
            <a:r>
              <a:rPr lang="en-US" dirty="0" smtClean="0"/>
              <a:t>of what </a:t>
            </a:r>
            <a:r>
              <a:rPr lang="en-US" dirty="0"/>
              <a:t>EO can deliver </a:t>
            </a:r>
            <a:r>
              <a:rPr lang="en-US" dirty="0" smtClean="0"/>
              <a:t>through</a:t>
            </a:r>
          </a:p>
          <a:p>
            <a:pPr lvl="1"/>
            <a:r>
              <a:rPr lang="en-US" b="1" i="1" dirty="0" smtClean="0"/>
              <a:t>Acceptance </a:t>
            </a:r>
            <a:r>
              <a:rPr lang="en-GB" dirty="0" smtClean="0"/>
              <a:t>methodologies </a:t>
            </a:r>
            <a:r>
              <a:rPr lang="en-GB" dirty="0"/>
              <a:t>&amp; best-practice </a:t>
            </a:r>
            <a:r>
              <a:rPr lang="en-GB" dirty="0" smtClean="0"/>
              <a:t>guidelines</a:t>
            </a:r>
          </a:p>
          <a:p>
            <a:pPr lvl="1"/>
            <a:r>
              <a:rPr lang="en-US" b="1" i="1" dirty="0" smtClean="0"/>
              <a:t>Use </a:t>
            </a:r>
            <a:r>
              <a:rPr lang="en-US" dirty="0" smtClean="0"/>
              <a:t>availability of operational </a:t>
            </a:r>
            <a:r>
              <a:rPr lang="en-US" dirty="0"/>
              <a:t>data </a:t>
            </a:r>
            <a:r>
              <a:rPr lang="en-US" dirty="0" smtClean="0"/>
              <a:t>sets, tools, and capacity-building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Statement Overview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1135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r>
              <a:rPr lang="en-US" b="1" i="1" dirty="0" smtClean="0"/>
              <a:t>Plenary to:</a:t>
            </a:r>
          </a:p>
          <a:p>
            <a:pPr lvl="1"/>
            <a:r>
              <a:rPr lang="en-US" b="1" i="1" dirty="0" smtClean="0"/>
              <a:t>consider endorsement of </a:t>
            </a:r>
            <a:r>
              <a:rPr lang="en-US" b="1" i="1" dirty="0"/>
              <a:t>Statement on EO and </a:t>
            </a:r>
            <a:r>
              <a:rPr lang="en-US" b="1" i="1" dirty="0" smtClean="0"/>
              <a:t>ODA</a:t>
            </a:r>
          </a:p>
          <a:p>
            <a:pPr lvl="1"/>
            <a:r>
              <a:rPr lang="en-US" b="1" i="1" dirty="0"/>
              <a:t>d</a:t>
            </a:r>
            <a:r>
              <a:rPr lang="en-US" b="1" i="1" dirty="0" smtClean="0"/>
              <a:t>iscuss and agree approach to IFIs</a:t>
            </a:r>
          </a:p>
          <a:p>
            <a:pPr lvl="0"/>
            <a:endParaRPr lang="en-US" sz="1200" dirty="0"/>
          </a:p>
          <a:p>
            <a:pPr lvl="0"/>
            <a:r>
              <a:rPr lang="en-US" dirty="0" smtClean="0"/>
              <a:t>Engage at </a:t>
            </a:r>
            <a:r>
              <a:rPr lang="en-US" dirty="0"/>
              <a:t>the highest levels of </a:t>
            </a:r>
            <a:r>
              <a:rPr lang="en-US" dirty="0" smtClean="0"/>
              <a:t>IFIs using materials</a:t>
            </a:r>
          </a:p>
          <a:p>
            <a:pPr lvl="0"/>
            <a:endParaRPr lang="en-US" sz="1400" dirty="0"/>
          </a:p>
          <a:p>
            <a:r>
              <a:rPr lang="en-US" dirty="0" smtClean="0"/>
              <a:t>Timing good as IFIs formulate new approaches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b="1" i="1" dirty="0" smtClean="0"/>
              <a:t>CEOS statement is important and could make a difference</a:t>
            </a:r>
            <a:endParaRPr lang="en-GB" b="1" i="1" dirty="0" smtClean="0"/>
          </a:p>
          <a:p>
            <a:endParaRPr lang="en-US" sz="1400" dirty="0"/>
          </a:p>
          <a:p>
            <a:r>
              <a:rPr lang="en-US" dirty="0" smtClean="0"/>
              <a:t>Plan to make the most of GEO Plenary opportunity </a:t>
            </a:r>
            <a:r>
              <a:rPr lang="mr-IN" dirty="0" smtClean="0"/>
              <a:t>–</a:t>
            </a:r>
            <a:r>
              <a:rPr lang="en-US" dirty="0" smtClean="0"/>
              <a:t> Panels, and DC location with IFIs present: CEOS as the ‘space arm’ of GEO</a:t>
            </a:r>
          </a:p>
          <a:p>
            <a:endParaRPr lang="en-US" sz="1400" dirty="0"/>
          </a:p>
          <a:p>
            <a:r>
              <a:rPr lang="en-US" b="1" i="1" dirty="0" smtClean="0"/>
              <a:t>Supporting document to be developed by end of 2017</a:t>
            </a:r>
          </a:p>
          <a:p>
            <a:pPr lvl="1"/>
            <a:r>
              <a:rPr lang="en-US" b="1" i="1" dirty="0"/>
              <a:t>d</a:t>
            </a:r>
            <a:r>
              <a:rPr lang="en-US" b="1" i="1" dirty="0" smtClean="0"/>
              <a:t>iscuss and agree action, call for volunteers</a:t>
            </a:r>
          </a:p>
          <a:p>
            <a:pPr lvl="1"/>
            <a:r>
              <a:rPr lang="en-US" sz="1800" dirty="0"/>
              <a:t>Informally, NASA, JAXA, ESA, GEOSEC all indicated early interest in contributing to the proposed </a:t>
            </a:r>
            <a:r>
              <a:rPr lang="en-US" sz="1800" dirty="0" smtClean="0"/>
              <a:t>materials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dirty="0" smtClean="0"/>
              <a:t>For Plenary Consideration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124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8939</TotalTime>
  <Words>673</Words>
  <Application>Microsoft Macintosh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International Financing Institutions (IFI) Engagement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159</cp:revision>
  <dcterms:modified xsi:type="dcterms:W3CDTF">2017-10-16T17:53:35Z</dcterms:modified>
</cp:coreProperties>
</file>