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 id="2147483719" r:id="rId3"/>
  </p:sldMasterIdLst>
  <p:notesMasterIdLst>
    <p:notesMasterId r:id="rId12"/>
  </p:notesMasterIdLst>
  <p:sldIdLst>
    <p:sldId id="256" r:id="rId4"/>
    <p:sldId id="514" r:id="rId5"/>
    <p:sldId id="600" r:id="rId6"/>
    <p:sldId id="601" r:id="rId7"/>
    <p:sldId id="602" r:id="rId8"/>
    <p:sldId id="603" r:id="rId9"/>
    <p:sldId id="598" r:id="rId10"/>
    <p:sldId id="604" r:id="rId11"/>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333399"/>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16"/>
    <p:restoredTop sz="86392" autoAdjust="0"/>
  </p:normalViewPr>
  <p:slideViewPr>
    <p:cSldViewPr>
      <p:cViewPr>
        <p:scale>
          <a:sx n="66" d="100"/>
          <a:sy n="66" d="100"/>
        </p:scale>
        <p:origin x="-2150" y="-5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549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6</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7</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8</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13862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2205171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5925"/>
            <a:ext cx="2057400" cy="582136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415925"/>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1828202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B16E3AB-8152-4C0F-AF27-CE4ED75772B0}" type="datetimeFigureOut">
              <a:rPr lang="en-US" smtClean="0"/>
              <a:pPr/>
              <a:t>10/19/2017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239000" y="6546850"/>
            <a:ext cx="1905000" cy="246221"/>
          </a:xfrm>
          <a:prstGeom prst="rect">
            <a:avLst/>
          </a:prstGeom>
        </p:spPr>
        <p:txBody>
          <a:bodyPr/>
          <a:lstStyle/>
          <a:p>
            <a:fld id="{1917B5BD-2987-4E60-A91D-AE799D5A13FB}" type="slidenum">
              <a:rPr lang="en-US" smtClean="0"/>
              <a:pPr/>
              <a:t>‹#›</a:t>
            </a:fld>
            <a:endParaRPr lang="en-US"/>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Rectangle 2"/>
          <p:cNvSpPr/>
          <p:nvPr userDrawn="1"/>
        </p:nvSpPr>
        <p:spPr>
          <a:xfrm>
            <a:off x="0" y="1219200"/>
            <a:ext cx="9144000" cy="563880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86050" name="Rectangle 2"/>
          <p:cNvSpPr>
            <a:spLocks noGrp="1" noChangeArrowheads="1"/>
          </p:cNvSpPr>
          <p:nvPr>
            <p:ph type="ctrTitle"/>
          </p:nvPr>
        </p:nvSpPr>
        <p:spPr>
          <a:xfrm>
            <a:off x="614363" y="1860550"/>
            <a:ext cx="7916862" cy="549275"/>
          </a:xfrm>
        </p:spPr>
        <p:txBody>
          <a:bodyPr lIns="90000" tIns="46800" rIns="90000" bIns="46800"/>
          <a:lstStyle>
            <a:lvl1pPr>
              <a:defRPr sz="3000">
                <a:solidFill>
                  <a:srgbClr val="4D4D4D"/>
                </a:solidFill>
              </a:defRPr>
            </a:lvl1pPr>
          </a:lstStyle>
          <a:p>
            <a:pPr lvl="0"/>
            <a:r>
              <a:rPr lang="en-US" noProof="0" smtClean="0"/>
              <a:t>Click to edit Master title style</a:t>
            </a:r>
            <a:endParaRPr lang="en-AU" noProof="0" smtClean="0"/>
          </a:p>
        </p:txBody>
      </p:sp>
      <p:sp>
        <p:nvSpPr>
          <p:cNvPr id="386051" name="Rectangle 3"/>
          <p:cNvSpPr>
            <a:spLocks noGrp="1" noChangeArrowheads="1"/>
          </p:cNvSpPr>
          <p:nvPr>
            <p:ph type="subTitle" idx="1"/>
          </p:nvPr>
        </p:nvSpPr>
        <p:spPr>
          <a:xfrm>
            <a:off x="611188" y="2482850"/>
            <a:ext cx="7916862" cy="396875"/>
          </a:xfrm>
        </p:spPr>
        <p:txBody>
          <a:bodyPr lIns="90000" tIns="46800" rIns="90000" bIns="46800">
            <a:spAutoFit/>
          </a:bodyPr>
          <a:lstStyle>
            <a:lvl1pPr>
              <a:defRPr sz="2000"/>
            </a:lvl1pPr>
          </a:lstStyle>
          <a:p>
            <a:pPr lvl="0"/>
            <a:r>
              <a:rPr lang="en-US" noProof="0" smtClean="0"/>
              <a:t>Click to edit Master subtitle style</a:t>
            </a:r>
            <a:endParaRPr lang="en-AU" noProof="0" smtClean="0"/>
          </a:p>
        </p:txBody>
      </p:sp>
    </p:spTree>
    <p:extLst>
      <p:ext uri="{BB962C8B-B14F-4D97-AF65-F5344CB8AC3E}">
        <p14:creationId xmlns:p14="http://schemas.microsoft.com/office/powerpoint/2010/main" val="245248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7030412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15227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60482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389731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2"/>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73198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41403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6115685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jpe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bwMode="auto">
          <a:xfrm>
            <a:off x="457200" y="415925"/>
            <a:ext cx="82296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endParaRPr lang="en-AU" smtClean="0"/>
          </a:p>
        </p:txBody>
      </p:sp>
      <p:sp>
        <p:nvSpPr>
          <p:cNvPr id="385027" name="Rectangle 3"/>
          <p:cNvSpPr>
            <a:spLocks noGrp="1" noChangeArrowheads="1"/>
          </p:cNvSpPr>
          <p:nvPr>
            <p:ph type="body" idx="1"/>
          </p:nvPr>
        </p:nvSpPr>
        <p:spPr bwMode="auto">
          <a:xfrm>
            <a:off x="457200" y="981075"/>
            <a:ext cx="82296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385028" name="Rectangle 4"/>
          <p:cNvSpPr>
            <a:spLocks noGrp="1" noChangeArrowheads="1"/>
          </p:cNvSpPr>
          <p:nvPr>
            <p:ph type="ftr" sz="quarter" idx="3"/>
          </p:nvPr>
        </p:nvSpPr>
        <p:spPr bwMode="auto">
          <a:xfrm>
            <a:off x="4284663" y="6459538"/>
            <a:ext cx="4751387"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spcBef>
                <a:spcPct val="50000"/>
              </a:spcBef>
              <a:defRPr sz="1000">
                <a:solidFill>
                  <a:schemeClr val="bg1"/>
                </a:solidFill>
              </a:defRPr>
            </a:lvl1pPr>
          </a:lstStyle>
          <a:p>
            <a:pPr defTabSz="914400" rtl="0" fontAlgn="base">
              <a:spcAft>
                <a:spcPct val="0"/>
              </a:spcAft>
            </a:pPr>
            <a:r>
              <a:rPr lang="en-AU" kern="1200" dirty="0" smtClean="0">
                <a:solidFill>
                  <a:srgbClr val="FFFFFF"/>
                </a:solidFill>
                <a:latin typeface="Arial" charset="0"/>
                <a:ea typeface="+mn-ea"/>
                <a:cs typeface="+mn-cs"/>
              </a:rPr>
              <a:t>Phone: +61 2 6249 9111</a:t>
            </a:r>
          </a:p>
          <a:p>
            <a:pPr defTabSz="914400" rtl="0" fontAlgn="base">
              <a:spcAft>
                <a:spcPct val="0"/>
              </a:spcAft>
            </a:pPr>
            <a:r>
              <a:rPr lang="en-AU" kern="1200" dirty="0" smtClean="0">
                <a:solidFill>
                  <a:srgbClr val="FFFFFF"/>
                </a:solidFill>
                <a:latin typeface="Arial" charset="0"/>
                <a:ea typeface="+mn-ea"/>
                <a:cs typeface="+mn-cs"/>
              </a:rPr>
              <a:t>Web: </a:t>
            </a:r>
            <a:r>
              <a:rPr lang="en-AU" kern="1200" dirty="0" err="1" smtClean="0">
                <a:solidFill>
                  <a:srgbClr val="FFFFFF"/>
                </a:solidFill>
                <a:latin typeface="Arial" charset="0"/>
                <a:ea typeface="+mn-ea"/>
                <a:cs typeface="+mn-cs"/>
              </a:rPr>
              <a:t>www.ga.gov.au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Email: </a:t>
            </a:r>
            <a:r>
              <a:rPr lang="en-AU" kern="1200" dirty="0" err="1" smtClean="0">
                <a:solidFill>
                  <a:srgbClr val="FFFFFF"/>
                </a:solidFill>
                <a:latin typeface="Arial" charset="0"/>
                <a:ea typeface="+mn-ea"/>
                <a:cs typeface="+mn-cs"/>
              </a:rPr>
              <a:t>feedback@ga.gov.au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Address: </a:t>
            </a:r>
            <a:r>
              <a:rPr lang="en-AU" kern="1200" dirty="0" err="1" smtClean="0">
                <a:solidFill>
                  <a:srgbClr val="FFFFFF"/>
                </a:solidFill>
                <a:latin typeface="Arial" charset="0"/>
                <a:ea typeface="+mn-ea"/>
                <a:cs typeface="+mn-cs"/>
              </a:rPr>
              <a:t>Cnr</a:t>
            </a:r>
            <a:r>
              <a:rPr lang="en-AU" kern="1200" dirty="0" smtClean="0">
                <a:solidFill>
                  <a:srgbClr val="FFFFFF"/>
                </a:solidFill>
                <a:latin typeface="Arial" charset="0"/>
                <a:ea typeface="+mn-ea"/>
                <a:cs typeface="+mn-cs"/>
              </a:rPr>
              <a:t> Jerrabomberra Avenue and Hindmarsh Drive, Symonston ACT 2609</a:t>
            </a:r>
          </a:p>
          <a:p>
            <a:pPr defTabSz="914400" rtl="0" fontAlgn="base">
              <a:spcAft>
                <a:spcPct val="0"/>
              </a:spcAft>
            </a:pPr>
            <a:r>
              <a:rPr lang="en-AU" kern="1200" dirty="0" smtClean="0">
                <a:solidFill>
                  <a:srgbClr val="FFFFFF"/>
                </a:solidFill>
                <a:latin typeface="Arial" charset="0"/>
                <a:ea typeface="+mn-ea"/>
                <a:cs typeface="+mn-cs"/>
              </a:rPr>
              <a:t>Postal Address: GPO Box 378, Canberra ACT 2601</a:t>
            </a:r>
            <a:endParaRPr lang="en-AU" kern="1200" dirty="0">
              <a:solidFill>
                <a:srgbClr val="FFFFFF"/>
              </a:solidFill>
              <a:latin typeface="Arial" charset="0"/>
              <a:ea typeface="+mn-ea"/>
              <a:cs typeface="+mn-cs"/>
            </a:endParaRPr>
          </a:p>
        </p:txBody>
      </p:sp>
    </p:spTree>
    <p:extLst>
      <p:ext uri="{BB962C8B-B14F-4D97-AF65-F5344CB8AC3E}">
        <p14:creationId xmlns:p14="http://schemas.microsoft.com/office/powerpoint/2010/main" val="326880378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600" b="1">
          <a:solidFill>
            <a:schemeClr val="tx2"/>
          </a:solidFill>
          <a:latin typeface="+mj-lt"/>
          <a:ea typeface="+mj-ea"/>
          <a:cs typeface="+mj-cs"/>
        </a:defRPr>
      </a:lvl1pPr>
      <a:lvl2pPr algn="l" rtl="0" eaLnBrk="1" fontAlgn="base" hangingPunct="1">
        <a:spcBef>
          <a:spcPct val="0"/>
        </a:spcBef>
        <a:spcAft>
          <a:spcPct val="0"/>
        </a:spcAft>
        <a:defRPr sz="2600" b="1">
          <a:solidFill>
            <a:schemeClr val="tx2"/>
          </a:solidFill>
          <a:latin typeface="Arial" charset="0"/>
        </a:defRPr>
      </a:lvl2pPr>
      <a:lvl3pPr algn="l" rtl="0" eaLnBrk="1" fontAlgn="base" hangingPunct="1">
        <a:spcBef>
          <a:spcPct val="0"/>
        </a:spcBef>
        <a:spcAft>
          <a:spcPct val="0"/>
        </a:spcAft>
        <a:defRPr sz="2600" b="1">
          <a:solidFill>
            <a:schemeClr val="tx2"/>
          </a:solidFill>
          <a:latin typeface="Arial" charset="0"/>
        </a:defRPr>
      </a:lvl3pPr>
      <a:lvl4pPr algn="l" rtl="0" eaLnBrk="1" fontAlgn="base" hangingPunct="1">
        <a:spcBef>
          <a:spcPct val="0"/>
        </a:spcBef>
        <a:spcAft>
          <a:spcPct val="0"/>
        </a:spcAft>
        <a:defRPr sz="2600" b="1">
          <a:solidFill>
            <a:schemeClr val="tx2"/>
          </a:solidFill>
          <a:latin typeface="Arial" charset="0"/>
        </a:defRPr>
      </a:lvl4pPr>
      <a:lvl5pPr algn="l" rtl="0" eaLnBrk="1" fontAlgn="base" hangingPunct="1">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algn="l" rtl="0" eaLnBrk="1" fontAlgn="base" hangingPunct="1">
        <a:spcBef>
          <a:spcPct val="50000"/>
        </a:spcBef>
        <a:spcAft>
          <a:spcPct val="0"/>
        </a:spcAft>
        <a:defRPr sz="2200">
          <a:solidFill>
            <a:srgbClr val="4D4D4D"/>
          </a:solidFill>
          <a:latin typeface="+mn-lt"/>
          <a:ea typeface="+mn-ea"/>
          <a:cs typeface="+mn-cs"/>
        </a:defRPr>
      </a:lvl1pPr>
      <a:lvl2pPr marL="447675" indent="-268288" algn="l" rtl="0" eaLnBrk="1" fontAlgn="base" hangingPunct="1">
        <a:spcBef>
          <a:spcPct val="50000"/>
        </a:spcBef>
        <a:spcAft>
          <a:spcPct val="0"/>
        </a:spcAft>
        <a:buChar char="•"/>
        <a:defRPr sz="2200">
          <a:solidFill>
            <a:srgbClr val="4D4D4D"/>
          </a:solidFill>
          <a:latin typeface="+mn-lt"/>
        </a:defRPr>
      </a:lvl2pPr>
      <a:lvl3pPr marL="895350" indent="-268288" algn="l" rtl="0" eaLnBrk="1" fontAlgn="base" hangingPunct="1">
        <a:spcBef>
          <a:spcPct val="25000"/>
        </a:spcBef>
        <a:spcAft>
          <a:spcPct val="0"/>
        </a:spcAft>
        <a:buFont typeface="Arial" charset="0"/>
        <a:buChar char="–"/>
        <a:defRPr sz="2000">
          <a:solidFill>
            <a:srgbClr val="4D4D4D"/>
          </a:solidFill>
          <a:latin typeface="+mn-lt"/>
        </a:defRPr>
      </a:lvl3pPr>
      <a:lvl4pPr marL="1350963" indent="-271463" algn="l" rtl="0" eaLnBrk="1" fontAlgn="base" hangingPunct="1">
        <a:spcBef>
          <a:spcPct val="25000"/>
        </a:spcBef>
        <a:spcAft>
          <a:spcPct val="0"/>
        </a:spcAft>
        <a:buChar char="•"/>
        <a:defRPr sz="2000">
          <a:solidFill>
            <a:srgbClr val="4D4D4D"/>
          </a:solidFill>
          <a:latin typeface="+mn-lt"/>
        </a:defRPr>
      </a:lvl4pPr>
      <a:lvl5pPr marL="1792288" indent="-261938" algn="l" rtl="0" eaLnBrk="1" fontAlgn="base" hangingPunct="1">
        <a:spcBef>
          <a:spcPct val="25000"/>
        </a:spcBef>
        <a:spcAft>
          <a:spcPct val="0"/>
        </a:spcAft>
        <a:buFont typeface="Arial" charset="0"/>
        <a:buChar char="–"/>
        <a:defRPr sz="2000">
          <a:solidFill>
            <a:srgbClr val="4D4D4D"/>
          </a:solidFill>
          <a:latin typeface="+mn-lt"/>
        </a:defRPr>
      </a:lvl5pPr>
      <a:lvl6pPr marL="2249488" indent="-261938" algn="l" rtl="0" eaLnBrk="1" fontAlgn="base" hangingPunct="1">
        <a:spcBef>
          <a:spcPct val="25000"/>
        </a:spcBef>
        <a:spcAft>
          <a:spcPct val="0"/>
        </a:spcAft>
        <a:buFont typeface="Arial" charset="0"/>
        <a:buChar char="–"/>
        <a:defRPr sz="2000">
          <a:solidFill>
            <a:srgbClr val="4D4D4D"/>
          </a:solidFill>
          <a:latin typeface="+mn-lt"/>
        </a:defRPr>
      </a:lvl6pPr>
      <a:lvl7pPr marL="2706688" indent="-261938" algn="l" rtl="0" eaLnBrk="1" fontAlgn="base" hangingPunct="1">
        <a:spcBef>
          <a:spcPct val="25000"/>
        </a:spcBef>
        <a:spcAft>
          <a:spcPct val="0"/>
        </a:spcAft>
        <a:buFont typeface="Arial" charset="0"/>
        <a:buChar char="–"/>
        <a:defRPr sz="2000">
          <a:solidFill>
            <a:srgbClr val="4D4D4D"/>
          </a:solidFill>
          <a:latin typeface="+mn-lt"/>
        </a:defRPr>
      </a:lvl7pPr>
      <a:lvl8pPr marL="3163888" indent="-261938" algn="l" rtl="0" eaLnBrk="1" fontAlgn="base" hangingPunct="1">
        <a:spcBef>
          <a:spcPct val="25000"/>
        </a:spcBef>
        <a:spcAft>
          <a:spcPct val="0"/>
        </a:spcAft>
        <a:buFont typeface="Arial" charset="0"/>
        <a:buChar char="–"/>
        <a:defRPr sz="2000">
          <a:solidFill>
            <a:srgbClr val="4D4D4D"/>
          </a:solidFill>
          <a:latin typeface="+mn-lt"/>
        </a:defRPr>
      </a:lvl8pPr>
      <a:lvl9pPr marL="3621088" indent="-261938" algn="l" rtl="0" eaLnBrk="1" fontAlgn="base" hangingPunct="1">
        <a:spcBef>
          <a:spcPct val="25000"/>
        </a:spcBef>
        <a:spcAft>
          <a:spcPct val="0"/>
        </a:spcAft>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ext uri="{BB962C8B-B14F-4D97-AF65-F5344CB8AC3E}">
        <p14:creationId xmlns:p14="http://schemas.microsoft.com/office/powerpoint/2010/main" val="1532929773"/>
      </p:ext>
    </p:extLst>
  </p:cSld>
  <p:clrMap bg1="lt1" tx1="dk1" bg2="lt2" tx2="dk2" accent1="accent1" accent2="accent2" accent3="accent3" accent4="accent4" accent5="accent5" accent6="accent6" hlink="hlink" folHlink="folHlink"/>
  <p:sldLayoutIdLst>
    <p:sldLayoutId id="2147483720" r:id="rId1"/>
    <p:sldLayoutId id="2147483723" r:id="rId2"/>
    <p:sldLayoutId id="2147483724" r:id="rId3"/>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33400" y="1676400"/>
            <a:ext cx="8305800" cy="8382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rPr>
              <a:t>CEOS and GEO-XIV</a:t>
            </a:r>
            <a:endParaRPr sz="2800" b="0" i="1" dirty="0">
              <a:solidFill>
                <a:srgbClr val="FFFFFF"/>
              </a:solidFill>
            </a:endParaRPr>
          </a:p>
        </p:txBody>
      </p:sp>
      <p:sp>
        <p:nvSpPr>
          <p:cNvPr id="11" name="Shape 11"/>
          <p:cNvSpPr/>
          <p:nvPr/>
        </p:nvSpPr>
        <p:spPr>
          <a:xfrm>
            <a:off x="533400" y="2667000"/>
            <a:ext cx="5867400"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endParaRPr lang="en-US" sz="2000" dirty="0">
              <a:solidFill>
                <a:srgbClr val="FFFFFF"/>
              </a:solidFill>
              <a:latin typeface="Arial Bold"/>
              <a:ea typeface="Arial Bold"/>
              <a:cs typeface="Arial Bold"/>
              <a:sym typeface="Arial Bold"/>
            </a:endParaRP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Agenda Item 4.4</a:t>
            </a: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CEOS Plenary 2017</a:t>
            </a:r>
          </a:p>
          <a:p>
            <a:pPr defTabSz="914400">
              <a:defRPr>
                <a:solidFill>
                  <a:srgbClr val="000000"/>
                </a:solidFill>
              </a:defRPr>
            </a:pPr>
            <a:r>
              <a:rPr lang="en-US" sz="2000" dirty="0" smtClean="0">
                <a:solidFill>
                  <a:srgbClr val="FFFFFF"/>
                </a:solidFill>
                <a:latin typeface="Arial Bold"/>
                <a:ea typeface="Arial Bold"/>
                <a:cs typeface="Arial Bold"/>
                <a:sym typeface="Arial Bold"/>
              </a:rPr>
              <a:t>Rapid City, United States</a:t>
            </a: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Jonathon W. Ross</a:t>
            </a: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Executive Officer</a:t>
            </a:r>
            <a:endParaRPr lang="en-US"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16912851"/>
              </p:ext>
            </p:extLst>
          </p:nvPr>
        </p:nvGraphicFramePr>
        <p:xfrm>
          <a:off x="533400" y="1524000"/>
          <a:ext cx="8229600" cy="3108960"/>
        </p:xfrm>
        <a:graphic>
          <a:graphicData uri="http://schemas.openxmlformats.org/drawingml/2006/table">
            <a:tbl>
              <a:tblPr firstRow="1" firstCol="1" lastRow="1" lastCol="1" bandRow="1" bandCol="1">
                <a:tableStyleId>{5940675A-B579-460E-94D1-54222C63F5DA}</a:tableStyleId>
              </a:tblPr>
              <a:tblGrid>
                <a:gridCol w="2848314"/>
                <a:gridCol w="2070175"/>
                <a:gridCol w="3311111"/>
              </a:tblGrid>
              <a:tr h="0">
                <a:tc>
                  <a:txBody>
                    <a:bodyPr/>
                    <a:lstStyle/>
                    <a:p>
                      <a:pPr algn="just">
                        <a:spcBef>
                          <a:spcPts val="720"/>
                        </a:spcBef>
                        <a:spcAft>
                          <a:spcPts val="720"/>
                        </a:spcAft>
                      </a:pPr>
                      <a:r>
                        <a:rPr lang="en-GB" sz="2400" dirty="0">
                          <a:effectLst/>
                        </a:rPr>
                        <a:t>Role</a:t>
                      </a:r>
                      <a:endParaRPr lang="en-AU" sz="2400" dirty="0">
                        <a:effectLst/>
                        <a:latin typeface="Times New Roman"/>
                        <a:ea typeface="Arial Unicode MS"/>
                      </a:endParaRPr>
                    </a:p>
                  </a:txBody>
                  <a:tcPr marL="68580" marR="68580" marT="0" marB="0"/>
                </a:tc>
                <a:tc gridSpan="2">
                  <a:txBody>
                    <a:bodyPr/>
                    <a:lstStyle/>
                    <a:p>
                      <a:pPr algn="just" defTabSz="457200">
                        <a:spcBef>
                          <a:spcPts val="720"/>
                        </a:spcBef>
                        <a:spcAft>
                          <a:spcPts val="720"/>
                        </a:spcAft>
                      </a:pPr>
                      <a:r>
                        <a:rPr lang="en-AU" sz="2400" dirty="0" smtClean="0">
                          <a:solidFill>
                            <a:schemeClr val="tx1"/>
                          </a:solidFill>
                          <a:effectLst/>
                          <a:latin typeface="+mn-lt"/>
                          <a:ea typeface="+mn-ea"/>
                          <a:cs typeface="+mn-cs"/>
                          <a:sym typeface="Calibri"/>
                        </a:rPr>
                        <a:t>Representative</a:t>
                      </a:r>
                      <a:endParaRPr lang="en-AU" sz="2400" dirty="0">
                        <a:solidFill>
                          <a:schemeClr val="tx1"/>
                        </a:solidFill>
                        <a:effectLst/>
                        <a:latin typeface="+mn-lt"/>
                        <a:ea typeface="+mn-ea"/>
                        <a:cs typeface="+mn-cs"/>
                        <a:sym typeface="Calibri"/>
                      </a:endParaRPr>
                    </a:p>
                  </a:txBody>
                  <a:tcPr marL="68580" marR="68580" marT="0" marB="0"/>
                </a:tc>
                <a:tc hMerge="1">
                  <a:txBody>
                    <a:bodyPr/>
                    <a:lstStyle/>
                    <a:p>
                      <a:endParaRPr lang="en-AU" dirty="0"/>
                    </a:p>
                  </a:txBody>
                  <a:tcPr marL="68580" marR="68580" marT="0" marB="0"/>
                </a:tc>
              </a:tr>
              <a:tr h="0">
                <a:tc>
                  <a:txBody>
                    <a:bodyPr/>
                    <a:lstStyle/>
                    <a:p>
                      <a:pPr algn="just">
                        <a:spcBef>
                          <a:spcPts val="720"/>
                        </a:spcBef>
                        <a:spcAft>
                          <a:spcPts val="720"/>
                        </a:spcAft>
                      </a:pPr>
                      <a:r>
                        <a:rPr lang="en-GB" sz="1800" dirty="0">
                          <a:effectLst/>
                        </a:rPr>
                        <a:t>Head of Delegation</a:t>
                      </a:r>
                      <a:endParaRPr lang="en-AU" sz="2400" dirty="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Facchini</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Mauro</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Alternate Head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Ross</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Jonathon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dirty="0">
                          <a:effectLst/>
                        </a:rPr>
                        <a:t>Delegate</a:t>
                      </a:r>
                      <a:endParaRPr lang="en-AU" sz="2400" dirty="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Koch</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Astrid</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dirty="0">
                          <a:effectLst/>
                        </a:rPr>
                        <a:t>Delegate</a:t>
                      </a:r>
                      <a:endParaRPr lang="en-AU" sz="2400" dirty="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Sawyer</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Kerry</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Killough</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Brian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Hosford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Steven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Petiteville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Ivan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Wood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Eric</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Phan</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Linh</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Tuan</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dirty="0">
                          <a:effectLst/>
                        </a:rPr>
                        <a:t>Pham</a:t>
                      </a:r>
                      <a:endParaRPr lang="en-AU" sz="2400" dirty="0">
                        <a:effectLst/>
                        <a:latin typeface="Times New Roman"/>
                        <a:ea typeface="Arial Unicode MS"/>
                      </a:endParaRPr>
                    </a:p>
                  </a:txBody>
                  <a:tcPr marL="68580" marR="68580" marT="0" marB="0"/>
                </a:tc>
              </a:tr>
            </a:tbl>
          </a:graphicData>
        </a:graphic>
      </p:graphicFrame>
      <p:sp>
        <p:nvSpPr>
          <p:cNvPr id="12" name="Title 1"/>
          <p:cNvSpPr txBox="1">
            <a:spLocks/>
          </p:cNvSpPr>
          <p:nvPr/>
        </p:nvSpPr>
        <p:spPr>
          <a:xfrm>
            <a:off x="1905000" y="253424"/>
            <a:ext cx="5486400" cy="646331"/>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3600" b="1" dirty="0" smtClean="0">
                <a:latin typeface="Tahoma" charset="0"/>
                <a:ea typeface="ＭＳ Ｐゴシック" charset="0"/>
                <a:cs typeface="ＭＳ Ｐゴシック" charset="0"/>
              </a:rPr>
              <a:t>Delegation</a:t>
            </a:r>
            <a:endParaRPr lang="en-US" sz="4000" b="1" dirty="0">
              <a:solidFill>
                <a:srgbClr val="FFD799"/>
              </a:solidFill>
              <a:latin typeface="Tahoma" charset="0"/>
              <a:ea typeface="ＭＳ Ｐゴシック" charset="0"/>
              <a:cs typeface="ＭＳ Ｐゴシック" charset="0"/>
            </a:endParaRPr>
          </a:p>
        </p:txBody>
      </p:sp>
      <p:sp>
        <p:nvSpPr>
          <p:cNvPr id="2" name="Rectangle 1"/>
          <p:cNvSpPr/>
          <p:nvPr/>
        </p:nvSpPr>
        <p:spPr>
          <a:xfrm>
            <a:off x="533400" y="5391836"/>
            <a:ext cx="8153400" cy="646329"/>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1" i="0" u="none" strike="noStrike" cap="none" spc="0" normalizeH="0" baseline="0" dirty="0" smtClean="0">
                <a:ln>
                  <a:noFill/>
                </a:ln>
                <a:solidFill>
                  <a:srgbClr val="002569"/>
                </a:solidFill>
                <a:effectLst/>
                <a:uFillTx/>
              </a:rPr>
              <a:t>CEOS Representative to ExCom-41 and ExCom-42</a:t>
            </a:r>
          </a:p>
          <a:p>
            <a:pPr marL="0" marR="0" indent="0" algn="ctr" defTabSz="457200" rtl="0" fontAlgn="auto" latinLnBrk="1" hangingPunct="0">
              <a:lnSpc>
                <a:spcPct val="100000"/>
              </a:lnSpc>
              <a:spcBef>
                <a:spcPts val="0"/>
              </a:spcBef>
              <a:spcAft>
                <a:spcPts val="0"/>
              </a:spcAft>
              <a:buClrTx/>
              <a:buSzTx/>
              <a:buFontTx/>
              <a:buNone/>
              <a:tabLst/>
            </a:pPr>
            <a:r>
              <a:rPr lang="en-AU" dirty="0" smtClean="0"/>
              <a:t>Alex Held (supported by Jonathon Ross)</a:t>
            </a:r>
            <a:endParaRPr kumimoji="0" lang="en-AU"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66158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253424"/>
            <a:ext cx="5486400" cy="646331"/>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3600" b="1" dirty="0" smtClean="0">
                <a:latin typeface="Tahoma" charset="0"/>
                <a:ea typeface="ＭＳ Ｐゴシック" charset="0"/>
                <a:cs typeface="ＭＳ Ｐゴシック" charset="0"/>
              </a:rPr>
              <a:t>CEOS Contributions</a:t>
            </a:r>
            <a:endParaRPr lang="en-US" sz="4000" b="1" dirty="0">
              <a:solidFill>
                <a:srgbClr val="FFD799"/>
              </a:solidFill>
              <a:latin typeface="Tahoma" charset="0"/>
              <a:ea typeface="ＭＳ Ｐゴシック" charset="0"/>
              <a:cs typeface="ＭＳ Ｐゴシック" charset="0"/>
            </a:endParaRPr>
          </a:p>
        </p:txBody>
      </p:sp>
      <p:sp>
        <p:nvSpPr>
          <p:cNvPr id="3" name="Content Placeholder 2"/>
          <p:cNvSpPr txBox="1">
            <a:spLocks/>
          </p:cNvSpPr>
          <p:nvPr/>
        </p:nvSpPr>
        <p:spPr>
          <a:xfrm>
            <a:off x="304800" y="1380343"/>
            <a:ext cx="8382000" cy="4332711"/>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Input to panels</a:t>
            </a:r>
          </a:p>
          <a:p>
            <a:pPr marL="721302" lvl="1" indent="-295275" algn="l" defTabSz="914400" rtl="0">
              <a:buSzPct val="120000"/>
              <a:buFont typeface="Wingdings" charset="2"/>
              <a:buChar char="§"/>
            </a:pPr>
            <a:r>
              <a:rPr lang="en-US" sz="2800" kern="1200" dirty="0" smtClean="0">
                <a:latin typeface="Calibri" charset="0"/>
                <a:ea typeface="ＭＳ Ｐゴシック" charset="0"/>
                <a:cs typeface="Calibri" charset="0"/>
              </a:rPr>
              <a:t>Panels seen as a highlight last year – interactive and thought provoking.</a:t>
            </a:r>
          </a:p>
          <a:p>
            <a:pPr marL="721302" lvl="1" indent="-295275" algn="l" defTabSz="914400" rtl="0">
              <a:buSzPct val="120000"/>
              <a:buFont typeface="Wingdings" charset="2"/>
              <a:buChar char="§"/>
            </a:pPr>
            <a:r>
              <a:rPr lang="en-US" sz="2800" kern="1200" dirty="0" smtClean="0">
                <a:latin typeface="Calibri" charset="0"/>
                <a:ea typeface="ＭＳ Ｐゴシック" charset="0"/>
                <a:cs typeface="Calibri" charset="0"/>
              </a:rPr>
              <a:t>USGS represented on panel (Tim Newman)</a:t>
            </a:r>
          </a:p>
          <a:p>
            <a:pPr marL="721302" lvl="1" indent="-295275" algn="l" defTabSz="914400" rtl="0">
              <a:buSzPct val="120000"/>
              <a:buFont typeface="Wingdings" charset="2"/>
              <a:buChar char="§"/>
            </a:pPr>
            <a:r>
              <a:rPr lang="en-US" sz="2800" kern="1200" dirty="0" smtClean="0">
                <a:latin typeface="Calibri" charset="0"/>
                <a:ea typeface="ＭＳ Ｐゴシック" charset="0"/>
                <a:cs typeface="Calibri" charset="0"/>
              </a:rPr>
              <a:t>Opportunity to make interventions / ask questions</a:t>
            </a:r>
          </a:p>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Written statement (for endorsement)</a:t>
            </a:r>
          </a:p>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Exhibition booth (thanks Brian!)</a:t>
            </a:r>
          </a:p>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Participation in Data Cube Workshops x 4 (thanks CDC team)</a:t>
            </a:r>
            <a:endParaRPr lang="en-US" sz="2800" kern="1200" dirty="0">
              <a:latin typeface="Calibri" charset="0"/>
              <a:ea typeface="ＭＳ Ｐゴシック" charset="0"/>
              <a:cs typeface="Calibri" charset="0"/>
            </a:endParaRPr>
          </a:p>
        </p:txBody>
      </p:sp>
    </p:spTree>
    <p:extLst>
      <p:ext uri="{BB962C8B-B14F-4D97-AF65-F5344CB8AC3E}">
        <p14:creationId xmlns:p14="http://schemas.microsoft.com/office/powerpoint/2010/main" val="202917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Public Sector Decision Makers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914400" y="1295400"/>
            <a:ext cx="7162800" cy="646331"/>
          </a:xfrm>
          <a:prstGeom prst="rect">
            <a:avLst/>
          </a:prstGeom>
        </p:spPr>
        <p:txBody>
          <a:bodyPr wrap="square">
            <a:spAutoFit/>
          </a:bodyPr>
          <a:lstStyle/>
          <a:p>
            <a:r>
              <a:rPr lang="en-US" i="1" dirty="0" smtClean="0"/>
              <a:t>“</a:t>
            </a:r>
            <a:r>
              <a:rPr lang="en-AU" i="1" dirty="0"/>
              <a:t>discussion with city-and country-level policy makers will examine the current use of data to inform public </a:t>
            </a:r>
            <a:r>
              <a:rPr lang="en-AU" i="1" dirty="0" smtClean="0"/>
              <a:t>policy”</a:t>
            </a:r>
            <a:endParaRPr lang="en-AU" dirty="0"/>
          </a:p>
        </p:txBody>
      </p:sp>
      <p:sp>
        <p:nvSpPr>
          <p:cNvPr id="4" name="Rectangle 3"/>
          <p:cNvSpPr/>
          <p:nvPr/>
        </p:nvSpPr>
        <p:spPr>
          <a:xfrm>
            <a:off x="533400" y="2171421"/>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Ag, Forests and Fish Agency</a:t>
            </a:r>
            <a:endParaRPr lang="en-AU" sz="2800" dirty="0"/>
          </a:p>
        </p:txBody>
      </p:sp>
      <p:sp>
        <p:nvSpPr>
          <p:cNvPr id="5" name="Rectangle 4"/>
          <p:cNvSpPr/>
          <p:nvPr/>
        </p:nvSpPr>
        <p:spPr>
          <a:xfrm>
            <a:off x="533400" y="3277926"/>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Land and Water</a:t>
            </a:r>
            <a:endParaRPr lang="en-AU" sz="2800" dirty="0"/>
          </a:p>
        </p:txBody>
      </p:sp>
      <p:sp>
        <p:nvSpPr>
          <p:cNvPr id="6" name="Rectangle 5"/>
          <p:cNvSpPr/>
          <p:nvPr/>
        </p:nvSpPr>
        <p:spPr>
          <a:xfrm>
            <a:off x="533400" y="3963726"/>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National Stats</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Agency</a:t>
            </a:r>
            <a:endParaRPr lang="en-AU" sz="2800" dirty="0"/>
          </a:p>
        </p:txBody>
      </p:sp>
      <p:sp>
        <p:nvSpPr>
          <p:cNvPr id="7" name="Rectangle 6"/>
          <p:cNvSpPr/>
          <p:nvPr/>
        </p:nvSpPr>
        <p:spPr>
          <a:xfrm>
            <a:off x="536331" y="5065695"/>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Local Enviro.</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 Initiatives</a:t>
            </a:r>
            <a:endParaRPr lang="en-AU" sz="2800" dirty="0"/>
          </a:p>
        </p:txBody>
      </p:sp>
      <p:sp>
        <p:nvSpPr>
          <p:cNvPr id="8" name="Rectangle 7"/>
          <p:cNvSpPr/>
          <p:nvPr/>
        </p:nvSpPr>
        <p:spPr>
          <a:xfrm>
            <a:off x="3733800" y="2181670"/>
            <a:ext cx="51816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 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
        <p:nvSpPr>
          <p:cNvPr id="10" name="Rectangle 9"/>
          <p:cNvSpPr/>
          <p:nvPr/>
        </p:nvSpPr>
        <p:spPr>
          <a:xfrm>
            <a:off x="3739586" y="3249306"/>
            <a:ext cx="5023413" cy="3139321"/>
          </a:xfrm>
          <a:prstGeom prst="rect">
            <a:avLst/>
          </a:prstGeom>
        </p:spPr>
        <p:txBody>
          <a:bodyPr wrap="square">
            <a:spAutoFit/>
          </a:bodyPr>
          <a:lstStyle/>
          <a:p>
            <a:pPr marL="285750" indent="-285750">
              <a:buFont typeface="Arial" panose="020B0604020202020204" pitchFamily="34" charset="0"/>
              <a:buChar char="•"/>
            </a:pPr>
            <a:r>
              <a:rPr lang="en-AU" b="1" dirty="0"/>
              <a:t>I</a:t>
            </a:r>
            <a:r>
              <a:rPr lang="en-AU" b="1" dirty="0" smtClean="0"/>
              <a:t>mportance </a:t>
            </a:r>
            <a:r>
              <a:rPr lang="en-AU" b="1" dirty="0"/>
              <a:t>of ensuring buy-in from all relevant stakeholders when proposing ‘global’ activities </a:t>
            </a:r>
            <a:r>
              <a:rPr lang="en-AU" b="1" dirty="0" smtClean="0"/>
              <a:t>… critical </a:t>
            </a:r>
            <a:r>
              <a:rPr lang="en-AU" b="1" dirty="0"/>
              <a:t>when transitioning from a technological ‘proof of concept’ to any type of ‘operationalisation’ process</a:t>
            </a:r>
            <a:r>
              <a:rPr lang="en-AU" b="1" dirty="0" smtClean="0"/>
              <a:t>.</a:t>
            </a:r>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r>
              <a:rPr lang="en-AU" b="1" dirty="0" smtClean="0"/>
              <a:t>GEO </a:t>
            </a:r>
            <a:r>
              <a:rPr lang="en-AU" b="1" dirty="0"/>
              <a:t>activities could adopt a more ‘agile’ approach to engaging with </a:t>
            </a:r>
            <a:r>
              <a:rPr lang="en-AU" b="1" dirty="0" smtClean="0"/>
              <a:t>users … [exposing products] </a:t>
            </a:r>
            <a:r>
              <a:rPr lang="en-AU" b="1" dirty="0"/>
              <a:t>to users to get feedback early and often.</a:t>
            </a:r>
          </a:p>
        </p:txBody>
      </p:sp>
    </p:spTree>
    <p:extLst>
      <p:ext uri="{BB962C8B-B14F-4D97-AF65-F5344CB8AC3E}">
        <p14:creationId xmlns:p14="http://schemas.microsoft.com/office/powerpoint/2010/main" val="4039308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Commercial Sector Decision Makers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1066800" y="1295400"/>
            <a:ext cx="7239000" cy="923330"/>
          </a:xfrm>
          <a:prstGeom prst="rect">
            <a:avLst/>
          </a:prstGeom>
        </p:spPr>
        <p:txBody>
          <a:bodyPr wrap="square">
            <a:spAutoFit/>
          </a:bodyPr>
          <a:lstStyle/>
          <a:p>
            <a:r>
              <a:rPr lang="en-US" i="1" dirty="0" smtClean="0"/>
              <a:t>“</a:t>
            </a:r>
            <a:r>
              <a:rPr lang="en-AU" i="1" dirty="0"/>
              <a:t>discussion with commercial sector decision makers will explore current uses of Earth observations by commercial companies to assess and manage risks, thereby optimizing their </a:t>
            </a:r>
            <a:r>
              <a:rPr lang="en-AU" i="1" dirty="0" smtClean="0"/>
              <a:t>investments</a:t>
            </a:r>
            <a:r>
              <a:rPr lang="en-US" i="1" dirty="0" smtClean="0"/>
              <a:t>”</a:t>
            </a:r>
            <a:endParaRPr lang="en-AU" dirty="0"/>
          </a:p>
        </p:txBody>
      </p:sp>
      <p:sp>
        <p:nvSpPr>
          <p:cNvPr id="4" name="Rectangle 3"/>
          <p:cNvSpPr/>
          <p:nvPr/>
        </p:nvSpPr>
        <p:spPr>
          <a:xfrm>
            <a:off x="5712069" y="2438400"/>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Spatial Software Development</a:t>
            </a:r>
            <a:endParaRPr lang="en-AU" sz="2800" dirty="0"/>
          </a:p>
        </p:txBody>
      </p:sp>
      <p:sp>
        <p:nvSpPr>
          <p:cNvPr id="5" name="Rectangle 4"/>
          <p:cNvSpPr/>
          <p:nvPr/>
        </p:nvSpPr>
        <p:spPr>
          <a:xfrm>
            <a:off x="5712069" y="3588605"/>
            <a:ext cx="2895600" cy="83099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400" dirty="0" smtClean="0"/>
              <a:t>Supply Chain Risk</a:t>
            </a:r>
          </a:p>
          <a:p>
            <a:pPr marL="0" marR="0" indent="0" algn="ctr" defTabSz="457200" rtl="0" fontAlgn="auto" latinLnBrk="1" hangingPunct="0">
              <a:lnSpc>
                <a:spcPct val="100000"/>
              </a:lnSpc>
              <a:spcBef>
                <a:spcPts val="0"/>
              </a:spcBef>
              <a:spcAft>
                <a:spcPts val="0"/>
              </a:spcAft>
              <a:buClrTx/>
              <a:buSzTx/>
              <a:buFontTx/>
              <a:buNone/>
              <a:tabLst/>
            </a:pPr>
            <a:r>
              <a:rPr lang="en-AU" sz="2400" dirty="0" err="1" smtClean="0"/>
              <a:t>Mgmt</a:t>
            </a:r>
            <a:r>
              <a:rPr lang="en-AU" sz="2400" dirty="0" smtClean="0"/>
              <a:t> (Weather)</a:t>
            </a:r>
            <a:endParaRPr lang="en-AU" sz="2400" dirty="0"/>
          </a:p>
        </p:txBody>
      </p:sp>
      <p:sp>
        <p:nvSpPr>
          <p:cNvPr id="6" name="Rectangle 5"/>
          <p:cNvSpPr/>
          <p:nvPr/>
        </p:nvSpPr>
        <p:spPr>
          <a:xfrm>
            <a:off x="5712069" y="4572000"/>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Reinsurance</a:t>
            </a:r>
            <a:endParaRPr lang="en-AU" sz="2800" dirty="0"/>
          </a:p>
        </p:txBody>
      </p:sp>
      <p:sp>
        <p:nvSpPr>
          <p:cNvPr id="7" name="Rectangle 6"/>
          <p:cNvSpPr/>
          <p:nvPr/>
        </p:nvSpPr>
        <p:spPr>
          <a:xfrm>
            <a:off x="5715000" y="5257800"/>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Disaster </a:t>
            </a:r>
            <a:r>
              <a:rPr lang="en-AU" sz="2800" dirty="0" err="1" smtClean="0"/>
              <a:t>Mgmt</a:t>
            </a:r>
            <a:endParaRPr lang="en-AU" sz="2800" dirty="0"/>
          </a:p>
        </p:txBody>
      </p:sp>
      <p:sp>
        <p:nvSpPr>
          <p:cNvPr id="8" name="Rectangle 7"/>
          <p:cNvSpPr/>
          <p:nvPr/>
        </p:nvSpPr>
        <p:spPr>
          <a:xfrm>
            <a:off x="457200" y="2438400"/>
            <a:ext cx="49530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 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
        <p:nvSpPr>
          <p:cNvPr id="9" name="Rectangle 8"/>
          <p:cNvSpPr/>
          <p:nvPr/>
        </p:nvSpPr>
        <p:spPr>
          <a:xfrm>
            <a:off x="457200" y="3490079"/>
            <a:ext cx="4953000" cy="3139321"/>
          </a:xfrm>
          <a:prstGeom prst="rect">
            <a:avLst/>
          </a:prstGeom>
        </p:spPr>
        <p:txBody>
          <a:bodyPr wrap="square">
            <a:spAutoFit/>
          </a:bodyPr>
          <a:lstStyle/>
          <a:p>
            <a:pPr marL="285750" indent="-285750">
              <a:buFont typeface="Arial" panose="020B0604020202020204" pitchFamily="34" charset="0"/>
              <a:buChar char="•"/>
            </a:pPr>
            <a:r>
              <a:rPr lang="en-AU" b="1" dirty="0"/>
              <a:t>the more ‘spin off’ successes that GEO can generate for the commercial </a:t>
            </a:r>
            <a:r>
              <a:rPr lang="en-AU" b="1" dirty="0" smtClean="0"/>
              <a:t>sector … the </a:t>
            </a:r>
            <a:r>
              <a:rPr lang="en-AU" b="1" dirty="0"/>
              <a:t>better</a:t>
            </a:r>
            <a:r>
              <a:rPr lang="en-AU" b="1" dirty="0" smtClean="0"/>
              <a:t>.</a:t>
            </a:r>
          </a:p>
          <a:p>
            <a:pPr marL="285750" indent="-285750">
              <a:buFont typeface="Arial" panose="020B0604020202020204" pitchFamily="34" charset="0"/>
              <a:buChar char="•"/>
            </a:pPr>
            <a:r>
              <a:rPr lang="en-AU" b="1" dirty="0"/>
              <a:t>welcomes the presence </a:t>
            </a:r>
            <a:r>
              <a:rPr lang="en-AU" b="1" dirty="0" smtClean="0"/>
              <a:t>of </a:t>
            </a:r>
            <a:r>
              <a:rPr lang="en-AU" b="1" dirty="0"/>
              <a:t>‘end users’ from key commercial industries that are beneficiaries of EO products and </a:t>
            </a:r>
            <a:r>
              <a:rPr lang="en-AU" b="1" dirty="0" smtClean="0"/>
              <a:t>services.</a:t>
            </a:r>
          </a:p>
          <a:p>
            <a:pPr marL="285750" indent="-285750">
              <a:buFont typeface="Arial" panose="020B0604020202020204" pitchFamily="34" charset="0"/>
              <a:buChar char="•"/>
            </a:pPr>
            <a:r>
              <a:rPr lang="en-AU" b="1" dirty="0" smtClean="0"/>
              <a:t>internal </a:t>
            </a:r>
            <a:r>
              <a:rPr lang="en-AU" b="1" dirty="0"/>
              <a:t>capacity building on user engagement </a:t>
            </a:r>
            <a:r>
              <a:rPr lang="en-AU" b="1" dirty="0" smtClean="0"/>
              <a:t>may </a:t>
            </a:r>
            <a:r>
              <a:rPr lang="en-AU" b="1" dirty="0"/>
              <a:t>be required as simply asking the user ‘what they want’ is not effective</a:t>
            </a:r>
            <a:r>
              <a:rPr lang="en-AU" b="1" dirty="0" smtClean="0"/>
              <a:t>.</a:t>
            </a:r>
            <a:endParaRPr lang="en-AU" b="1" dirty="0"/>
          </a:p>
        </p:txBody>
      </p:sp>
      <p:sp>
        <p:nvSpPr>
          <p:cNvPr id="10" name="Rectangle 9"/>
          <p:cNvSpPr/>
          <p:nvPr/>
        </p:nvSpPr>
        <p:spPr>
          <a:xfrm>
            <a:off x="5712069" y="5933418"/>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Farming</a:t>
            </a:r>
            <a:endParaRPr lang="en-AU" sz="2800" dirty="0"/>
          </a:p>
        </p:txBody>
      </p:sp>
    </p:spTree>
    <p:extLst>
      <p:ext uri="{BB962C8B-B14F-4D97-AF65-F5344CB8AC3E}">
        <p14:creationId xmlns:p14="http://schemas.microsoft.com/office/powerpoint/2010/main" val="3461045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 International Development</a:t>
            </a:r>
            <a:endParaRPr lang="en-US" b="1" dirty="0">
              <a:solidFill>
                <a:srgbClr val="FFD799"/>
              </a:solidFill>
              <a:latin typeface="Tahoma" charset="0"/>
              <a:ea typeface="ＭＳ Ｐゴシック" charset="0"/>
              <a:cs typeface="ＭＳ Ｐゴシック" charset="0"/>
            </a:endParaRPr>
          </a:p>
        </p:txBody>
      </p:sp>
      <p:sp>
        <p:nvSpPr>
          <p:cNvPr id="2" name="Rectangle 1"/>
          <p:cNvSpPr/>
          <p:nvPr/>
        </p:nvSpPr>
        <p:spPr>
          <a:xfrm>
            <a:off x="457200" y="1238071"/>
            <a:ext cx="8153400" cy="1200329"/>
          </a:xfrm>
          <a:prstGeom prst="rect">
            <a:avLst/>
          </a:prstGeom>
        </p:spPr>
        <p:txBody>
          <a:bodyPr wrap="square">
            <a:spAutoFit/>
          </a:bodyPr>
          <a:lstStyle/>
          <a:p>
            <a:r>
              <a:rPr lang="en-US" i="1" dirty="0" smtClean="0"/>
              <a:t>“</a:t>
            </a:r>
            <a:r>
              <a:rPr lang="en-AU" i="1" dirty="0"/>
              <a:t>representatives from national and international funding and development agencies will discuss their role and interest in increasing the world’s Earth observation capacity, and how this is incorporated in their own policies and programmes</a:t>
            </a:r>
            <a:r>
              <a:rPr lang="en-AU" dirty="0" smtClean="0"/>
              <a:t>”</a:t>
            </a:r>
            <a:endParaRPr lang="en-AU" i="1" dirty="0" smtClean="0"/>
          </a:p>
        </p:txBody>
      </p:sp>
      <p:sp>
        <p:nvSpPr>
          <p:cNvPr id="3" name="Rectangle 2"/>
          <p:cNvSpPr/>
          <p:nvPr/>
        </p:nvSpPr>
        <p:spPr>
          <a:xfrm>
            <a:off x="381000" y="2535980"/>
            <a:ext cx="28194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Development</a:t>
            </a:r>
            <a:endParaRPr lang="en-AU" sz="2800" dirty="0"/>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dirty="0" smtClean="0">
                <a:ln>
                  <a:noFill/>
                </a:ln>
                <a:solidFill>
                  <a:srgbClr val="002569"/>
                </a:solidFill>
                <a:effectLst/>
                <a:uFillTx/>
              </a:rPr>
              <a:t>Banks</a:t>
            </a:r>
            <a:endParaRPr kumimoji="0" lang="en-AU" sz="2800" b="0" i="0" u="none" strike="noStrike" cap="none" spc="0" normalizeH="0" baseline="0" dirty="0">
              <a:ln>
                <a:noFill/>
              </a:ln>
              <a:solidFill>
                <a:srgbClr val="002569"/>
              </a:solidFill>
              <a:effectLst/>
              <a:uFillTx/>
            </a:endParaRPr>
          </a:p>
        </p:txBody>
      </p:sp>
      <p:sp>
        <p:nvSpPr>
          <p:cNvPr id="7" name="Rectangle 6"/>
          <p:cNvSpPr/>
          <p:nvPr/>
        </p:nvSpPr>
        <p:spPr>
          <a:xfrm>
            <a:off x="381000" y="3733800"/>
            <a:ext cx="2819400" cy="1384993"/>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National </a:t>
            </a:r>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Development</a:t>
            </a:r>
            <a:endParaRPr lang="en-AU" sz="2800" dirty="0"/>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dirty="0" smtClean="0">
                <a:ln>
                  <a:noFill/>
                </a:ln>
                <a:solidFill>
                  <a:srgbClr val="002569"/>
                </a:solidFill>
                <a:effectLst/>
                <a:uFillTx/>
              </a:rPr>
              <a:t>Agencies</a:t>
            </a:r>
            <a:endParaRPr kumimoji="0" lang="en-AU" sz="2800" b="0" i="0" u="none" strike="noStrike" cap="none" spc="0" normalizeH="0" baseline="0" dirty="0">
              <a:ln>
                <a:noFill/>
              </a:ln>
              <a:solidFill>
                <a:srgbClr val="002569"/>
              </a:solidFill>
              <a:effectLst/>
              <a:uFillTx/>
            </a:endParaRPr>
          </a:p>
        </p:txBody>
      </p:sp>
      <p:sp>
        <p:nvSpPr>
          <p:cNvPr id="8" name="Rectangle 7"/>
          <p:cNvSpPr/>
          <p:nvPr/>
        </p:nvSpPr>
        <p:spPr>
          <a:xfrm>
            <a:off x="3429000" y="2514600"/>
            <a:ext cx="54102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sz="2800" dirty="0" smtClean="0">
                <a:solidFill>
                  <a:srgbClr val="FFFFFF"/>
                </a:solidFill>
              </a:rPr>
              <a:t>CEOS Community</a:t>
            </a:r>
            <a:endParaRPr lang="en-AU" sz="2800" dirty="0">
              <a:solidFill>
                <a:srgbClr val="FFFFFF"/>
              </a:solidFill>
            </a:endParaRPr>
          </a:p>
          <a:p>
            <a:pPr algn="ctr" rtl="0" latinLnBrk="1" hangingPunct="0"/>
            <a:r>
              <a:rPr lang="en-AU" sz="2800" dirty="0">
                <a:solidFill>
                  <a:srgbClr val="FFFFFF"/>
                </a:solidFill>
              </a:rPr>
              <a:t>Thoughts?</a:t>
            </a:r>
          </a:p>
        </p:txBody>
      </p:sp>
      <p:sp>
        <p:nvSpPr>
          <p:cNvPr id="4" name="Rectangle 3"/>
          <p:cNvSpPr/>
          <p:nvPr/>
        </p:nvSpPr>
        <p:spPr>
          <a:xfrm>
            <a:off x="3505200" y="3649682"/>
            <a:ext cx="5333999" cy="3139321"/>
          </a:xfrm>
          <a:prstGeom prst="rect">
            <a:avLst/>
          </a:prstGeom>
        </p:spPr>
        <p:txBody>
          <a:bodyPr wrap="square">
            <a:spAutoFit/>
          </a:bodyPr>
          <a:lstStyle/>
          <a:p>
            <a:pPr lvl="0"/>
            <a:r>
              <a:rPr lang="en-AU" b="1" dirty="0" smtClean="0"/>
              <a:t>Need to have all </a:t>
            </a:r>
            <a:r>
              <a:rPr lang="en-AU" b="1" dirty="0"/>
              <a:t>key criteria met before a technology-enabled capacity-building activity is </a:t>
            </a:r>
            <a:r>
              <a:rPr lang="en-AU" b="1" dirty="0" smtClean="0"/>
              <a:t>promoted.  Criteria </a:t>
            </a:r>
            <a:r>
              <a:rPr lang="en-AU" b="1" dirty="0"/>
              <a:t>include:</a:t>
            </a:r>
          </a:p>
          <a:p>
            <a:pPr marL="285750" lvl="1" indent="-285750">
              <a:buFont typeface="Arial" panose="020B0604020202020204" pitchFamily="34" charset="0"/>
              <a:buChar char="•"/>
            </a:pPr>
            <a:r>
              <a:rPr lang="en-AU" b="1" dirty="0"/>
              <a:t>Understanding of how the project will deliver development outcomes; </a:t>
            </a:r>
          </a:p>
          <a:p>
            <a:pPr marL="285750" lvl="1" indent="-285750">
              <a:buFont typeface="Arial" panose="020B0604020202020204" pitchFamily="34" charset="0"/>
              <a:buChar char="•"/>
            </a:pPr>
            <a:r>
              <a:rPr lang="en-AU" b="1" dirty="0"/>
              <a:t>Buy-in from the relevant countries and their </a:t>
            </a:r>
            <a:r>
              <a:rPr lang="en-AU" b="1" dirty="0" smtClean="0"/>
              <a:t>institutions/stakeholders.</a:t>
            </a:r>
          </a:p>
          <a:p>
            <a:pPr marL="285750" lvl="1" indent="-285750">
              <a:buFont typeface="Arial" panose="020B0604020202020204" pitchFamily="34" charset="0"/>
              <a:buChar char="•"/>
            </a:pPr>
            <a:r>
              <a:rPr lang="en-AU" b="1" dirty="0" smtClean="0"/>
              <a:t>Support for suitability </a:t>
            </a:r>
            <a:r>
              <a:rPr lang="en-AU" b="1" dirty="0"/>
              <a:t>of </a:t>
            </a:r>
            <a:r>
              <a:rPr lang="en-AU" b="1" dirty="0" smtClean="0"/>
              <a:t>…  methodologies</a:t>
            </a:r>
          </a:p>
          <a:p>
            <a:pPr marL="285750" lvl="1" indent="-285750">
              <a:buFont typeface="Arial" panose="020B0604020202020204" pitchFamily="34" charset="0"/>
              <a:buChar char="•"/>
            </a:pPr>
            <a:r>
              <a:rPr lang="en-AU" b="1" dirty="0" smtClean="0"/>
              <a:t>Maturity </a:t>
            </a:r>
            <a:r>
              <a:rPr lang="en-AU" b="1" dirty="0"/>
              <a:t>of the relevant technical capacity.</a:t>
            </a:r>
          </a:p>
          <a:p>
            <a:pPr marL="285750" lvl="1" indent="-285750">
              <a:buFont typeface="Arial" panose="020B0604020202020204" pitchFamily="34" charset="0"/>
              <a:buChar char="•"/>
            </a:pPr>
            <a:r>
              <a:rPr lang="en-AU" b="1" dirty="0"/>
              <a:t>The prospects for embedding the capacity into business as </a:t>
            </a:r>
            <a:r>
              <a:rPr lang="en-AU" b="1" dirty="0" smtClean="0"/>
              <a:t>usual …</a:t>
            </a:r>
            <a:endParaRPr lang="en-AU" b="1" dirty="0"/>
          </a:p>
        </p:txBody>
      </p:sp>
    </p:spTree>
    <p:extLst>
      <p:ext uri="{BB962C8B-B14F-4D97-AF65-F5344CB8AC3E}">
        <p14:creationId xmlns:p14="http://schemas.microsoft.com/office/powerpoint/2010/main" val="90965711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National Earth Observations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914400" y="1295400"/>
            <a:ext cx="7391400" cy="923330"/>
          </a:xfrm>
          <a:prstGeom prst="rect">
            <a:avLst/>
          </a:prstGeom>
        </p:spPr>
        <p:txBody>
          <a:bodyPr wrap="square">
            <a:spAutoFit/>
          </a:bodyPr>
          <a:lstStyle/>
          <a:p>
            <a:r>
              <a:rPr lang="en-US" i="1" dirty="0" smtClean="0"/>
              <a:t>“r</a:t>
            </a:r>
            <a:r>
              <a:rPr lang="en-AU" i="1" dirty="0" smtClean="0"/>
              <a:t>representatives </a:t>
            </a:r>
            <a:r>
              <a:rPr lang="en-AU" i="1" dirty="0"/>
              <a:t>from developed and developing GEO Member States will discuss the value and best practices in developing and assessing national Earth observation </a:t>
            </a:r>
            <a:r>
              <a:rPr lang="en-AU" i="1" dirty="0" smtClean="0"/>
              <a:t>portfolios”</a:t>
            </a:r>
            <a:endParaRPr lang="en-AU" dirty="0"/>
          </a:p>
        </p:txBody>
      </p:sp>
      <p:sp>
        <p:nvSpPr>
          <p:cNvPr id="8" name="Rectangle 7"/>
          <p:cNvSpPr/>
          <p:nvPr/>
        </p:nvSpPr>
        <p:spPr>
          <a:xfrm>
            <a:off x="5715000" y="2524782"/>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Country Reps</a:t>
            </a:r>
            <a:endParaRPr lang="en-AU" sz="2800" dirty="0"/>
          </a:p>
        </p:txBody>
      </p:sp>
      <p:sp>
        <p:nvSpPr>
          <p:cNvPr id="9" name="Rectangle 8"/>
          <p:cNvSpPr/>
          <p:nvPr/>
        </p:nvSpPr>
        <p:spPr>
          <a:xfrm>
            <a:off x="368300" y="2362200"/>
            <a:ext cx="48895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 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
        <p:nvSpPr>
          <p:cNvPr id="2" name="Rectangle 1"/>
          <p:cNvSpPr/>
          <p:nvPr/>
        </p:nvSpPr>
        <p:spPr>
          <a:xfrm>
            <a:off x="340328" y="3505200"/>
            <a:ext cx="4572000" cy="3139321"/>
          </a:xfrm>
          <a:prstGeom prst="rect">
            <a:avLst/>
          </a:prstGeom>
        </p:spPr>
        <p:txBody>
          <a:bodyPr>
            <a:spAutoFit/>
          </a:bodyPr>
          <a:lstStyle/>
          <a:p>
            <a:pPr marL="285750" lvl="0" indent="-285750">
              <a:buFont typeface="Arial" panose="020B0604020202020204" pitchFamily="34" charset="0"/>
              <a:buChar char="•"/>
            </a:pPr>
            <a:r>
              <a:rPr lang="en-AU" b="1" dirty="0" smtClean="0"/>
              <a:t>Welcome </a:t>
            </a:r>
            <a:r>
              <a:rPr lang="en-AU" b="1" dirty="0"/>
              <a:t>feedback from national GEO structures on </a:t>
            </a:r>
            <a:r>
              <a:rPr lang="en-AU" b="1" dirty="0" smtClean="0"/>
              <a:t>data </a:t>
            </a:r>
            <a:r>
              <a:rPr lang="en-AU" b="1" dirty="0"/>
              <a:t>requirements.  </a:t>
            </a:r>
            <a:r>
              <a:rPr lang="en-AU" b="1" dirty="0" smtClean="0"/>
              <a:t>… </a:t>
            </a:r>
            <a:r>
              <a:rPr lang="en-AU" b="1" dirty="0"/>
              <a:t>such statements </a:t>
            </a:r>
            <a:r>
              <a:rPr lang="en-AU" b="1" dirty="0" smtClean="0"/>
              <a:t>… </a:t>
            </a:r>
            <a:r>
              <a:rPr lang="en-AU" b="1" dirty="0"/>
              <a:t>should be expressed using one of the formats already successfully </a:t>
            </a:r>
            <a:r>
              <a:rPr lang="en-AU" b="1" dirty="0" smtClean="0"/>
              <a:t>used.</a:t>
            </a:r>
          </a:p>
          <a:p>
            <a:pPr marL="285750" lvl="0" indent="-285750">
              <a:buFont typeface="Arial" panose="020B0604020202020204" pitchFamily="34" charset="0"/>
              <a:buChar char="•"/>
            </a:pPr>
            <a:r>
              <a:rPr lang="en-AU" b="1" dirty="0" smtClean="0"/>
              <a:t>Give </a:t>
            </a:r>
            <a:r>
              <a:rPr lang="en-AU" b="1" dirty="0"/>
              <a:t>consideration to the development of suitable in-situ data collection networks.  Such networks should be designed to ensure suitable validation data for satellite-derived products is available.</a:t>
            </a:r>
          </a:p>
        </p:txBody>
      </p:sp>
    </p:spTree>
    <p:extLst>
      <p:ext uri="{BB962C8B-B14F-4D97-AF65-F5344CB8AC3E}">
        <p14:creationId xmlns:p14="http://schemas.microsoft.com/office/powerpoint/2010/main" val="35655207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523220"/>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Plenary Statement</a:t>
            </a:r>
            <a:endParaRPr lang="en-US" b="1" dirty="0">
              <a:solidFill>
                <a:srgbClr val="FFD799"/>
              </a:solidFill>
              <a:latin typeface="Tahoma" charset="0"/>
              <a:ea typeface="ＭＳ Ｐゴシック" charset="0"/>
              <a:cs typeface="ＭＳ Ｐゴシック" charset="0"/>
            </a:endParaRPr>
          </a:p>
        </p:txBody>
      </p:sp>
    </p:spTree>
    <p:extLst>
      <p:ext uri="{BB962C8B-B14F-4D97-AF65-F5344CB8AC3E}">
        <p14:creationId xmlns:p14="http://schemas.microsoft.com/office/powerpoint/2010/main" val="3651517393"/>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A White Pages">
  <a:themeElements>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fontScheme name="GA White Pag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GA White Pag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A White Pag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A White Pag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A White Pag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A White Pag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A White Pag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A White Pag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A White Pag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A White Pag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A White Pag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A White Pag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A White Pag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13290</TotalTime>
  <Words>560</Words>
  <Application>Microsoft Office PowerPoint</Application>
  <PresentationFormat>On-screen Show (4:3)</PresentationFormat>
  <Paragraphs>106</Paragraphs>
  <Slides>8</Slides>
  <Notes>4</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Default</vt:lpstr>
      <vt:lpstr>GA White Pages</vt:lpstr>
      <vt:lpstr>2_Default</vt:lpstr>
      <vt:lpstr>CEOS and GEO-XIV</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Ross Jonathon</cp:lastModifiedBy>
  <cp:revision>801</cp:revision>
  <cp:lastPrinted>2015-02-04T17:36:21Z</cp:lastPrinted>
  <dcterms:modified xsi:type="dcterms:W3CDTF">2017-10-18T23:11:12Z</dcterms:modified>
</cp:coreProperties>
</file>