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0"/>
  </p:handoutMasterIdLst>
  <p:sldIdLst>
    <p:sldId id="258" r:id="rId2"/>
    <p:sldId id="261" r:id="rId3"/>
    <p:sldId id="268" r:id="rId4"/>
    <p:sldId id="294" r:id="rId5"/>
    <p:sldId id="293" r:id="rId6"/>
    <p:sldId id="296" r:id="rId7"/>
    <p:sldId id="297" r:id="rId8"/>
    <p:sldId id="269" r:id="rId9"/>
    <p:sldId id="302" r:id="rId10"/>
    <p:sldId id="306" r:id="rId11"/>
    <p:sldId id="299" r:id="rId12"/>
    <p:sldId id="278" r:id="rId13"/>
    <p:sldId id="281" r:id="rId14"/>
    <p:sldId id="282" r:id="rId15"/>
    <p:sldId id="283" r:id="rId16"/>
    <p:sldId id="301" r:id="rId17"/>
    <p:sldId id="263" r:id="rId1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4" autoAdjust="0"/>
    <p:restoredTop sz="94660"/>
  </p:normalViewPr>
  <p:slideViewPr>
    <p:cSldViewPr>
      <p:cViewPr varScale="1">
        <p:scale>
          <a:sx n="67" d="100"/>
          <a:sy n="67" d="100"/>
        </p:scale>
        <p:origin x="-1560" y="-96"/>
      </p:cViewPr>
      <p:guideLst>
        <p:guide orient="horz" pos="2160"/>
        <p:guide pos="2868"/>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22B7ADE-F406-4F3B-9753-78BA94870E06}" type="datetimeFigureOut">
              <a:rPr lang="en-US" smtClean="0"/>
              <a:t>10/18/17</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ECBC7655-026D-4894-B5DF-A5E1AA82F891}" type="slidenum">
              <a:rPr lang="en-US" smtClean="0"/>
              <a:t>‹#›</a:t>
            </a:fld>
            <a:endParaRPr lang="en-US"/>
          </a:p>
        </p:txBody>
      </p:sp>
    </p:spTree>
    <p:extLst>
      <p:ext uri="{BB962C8B-B14F-4D97-AF65-F5344CB8AC3E}">
        <p14:creationId xmlns:p14="http://schemas.microsoft.com/office/powerpoint/2010/main" val="2179045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640FDAA-6304-4962-92CF-5785551E0681}" type="datetimeFigureOut">
              <a:rPr lang="en-US" smtClean="0"/>
              <a:t>10/18/17</a:t>
            </a:fld>
            <a:endParaRPr lang="en-US"/>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D9E9D1E-6B90-4A56-AFDE-1734759EAC91}" type="slidenum">
              <a:rPr lang="en-US" smtClean="0"/>
              <a:t>‹#›</a:t>
            </a:fld>
            <a:endParaRPr lang="en-US"/>
          </a:p>
        </p:txBody>
      </p:sp>
    </p:spTree>
    <p:extLst>
      <p:ext uri="{BB962C8B-B14F-4D97-AF65-F5344CB8AC3E}">
        <p14:creationId xmlns:p14="http://schemas.microsoft.com/office/powerpoint/2010/main" val="2224541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BBB7FE-13B7-4DD2-ADC5-DAE400427CDC}" type="datetimeFigureOut">
              <a:rPr lang="en-US" smtClean="0"/>
              <a:t>10/18/17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E0D81-C31B-4741-A19D-E1B58644CBD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BBB7FE-13B7-4DD2-ADC5-DAE400427CDC}" type="datetimeFigureOut">
              <a:rPr lang="en-US" smtClean="0"/>
              <a:t>10/18/17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E0D81-C31B-4741-A19D-E1B58644CBD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BBB7FE-13B7-4DD2-ADC5-DAE400427CDC}" type="datetimeFigureOut">
              <a:rPr lang="en-US" smtClean="0"/>
              <a:t>10/18/17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E0D81-C31B-4741-A19D-E1B58644CBD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BBB7FE-13B7-4DD2-ADC5-DAE400427CDC}" type="datetimeFigureOut">
              <a:rPr lang="en-US" smtClean="0"/>
              <a:t>10/18/17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E0D81-C31B-4741-A19D-E1B58644CBD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BBB7FE-13B7-4DD2-ADC5-DAE400427CDC}" type="datetimeFigureOut">
              <a:rPr lang="en-US" smtClean="0"/>
              <a:t>10/18/17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E0D81-C31B-4741-A19D-E1B58644CBD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BBB7FE-13B7-4DD2-ADC5-DAE400427CDC}" type="datetimeFigureOut">
              <a:rPr lang="en-US" smtClean="0"/>
              <a:t>10/18/17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E0D81-C31B-4741-A19D-E1B58644CBD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BBB7FE-13B7-4DD2-ADC5-DAE400427CDC}" type="datetimeFigureOut">
              <a:rPr lang="en-US" smtClean="0"/>
              <a:t>10/18/17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EE0D81-C31B-4741-A19D-E1B58644CBD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BBB7FE-13B7-4DD2-ADC5-DAE400427CDC}" type="datetimeFigureOut">
              <a:rPr lang="en-US" smtClean="0"/>
              <a:t>10/18/17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EE0D81-C31B-4741-A19D-E1B58644CBD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BBB7FE-13B7-4DD2-ADC5-DAE400427CDC}" type="datetimeFigureOut">
              <a:rPr lang="en-US" smtClean="0"/>
              <a:t>10/18/17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EE0D81-C31B-4741-A19D-E1B58644CBD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BBB7FE-13B7-4DD2-ADC5-DAE400427CDC}" type="datetimeFigureOut">
              <a:rPr lang="en-US" smtClean="0"/>
              <a:t>10/18/17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E0D81-C31B-4741-A19D-E1B58644CBD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BBB7FE-13B7-4DD2-ADC5-DAE400427CDC}" type="datetimeFigureOut">
              <a:rPr lang="en-US" smtClean="0"/>
              <a:t>10/18/17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E0D81-C31B-4741-A19D-E1B58644CBD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BBB7FE-13B7-4DD2-ADC5-DAE400427CDC}" type="datetimeFigureOut">
              <a:rPr lang="en-US" smtClean="0"/>
              <a:t>10/18/17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EE0D81-C31B-4741-A19D-E1B58644CBD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 Id="rId3"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s://www.earthobservations.org/documents/publications/201703_geo_eo_for_2030_agenda.pdf"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slide44"/>
          <p:cNvPicPr>
            <a:picLocks noGrp="1" noChangeAspect="1"/>
          </p:cNvPicPr>
          <p:nvPr>
            <p:ph idx="1"/>
          </p:nvPr>
        </p:nvPicPr>
        <p:blipFill>
          <a:blip r:embed="rId2"/>
          <a:stretch>
            <a:fillRect/>
          </a:stretch>
        </p:blipFill>
        <p:spPr>
          <a:xfrm>
            <a:off x="-18415" y="-29845"/>
            <a:ext cx="9194800" cy="6897370"/>
          </a:xfrm>
          <a:prstGeom prst="rect">
            <a:avLst/>
          </a:prstGeom>
        </p:spPr>
      </p:pic>
      <p:sp>
        <p:nvSpPr>
          <p:cNvPr id="5" name="TextBox 4"/>
          <p:cNvSpPr txBox="1"/>
          <p:nvPr/>
        </p:nvSpPr>
        <p:spPr>
          <a:xfrm>
            <a:off x="-18569" y="1484784"/>
            <a:ext cx="9144000" cy="923330"/>
          </a:xfrm>
          <a:prstGeom prst="rect">
            <a:avLst/>
          </a:prstGeom>
          <a:noFill/>
        </p:spPr>
        <p:txBody>
          <a:bodyPr wrap="square" rtlCol="0">
            <a:spAutoFit/>
          </a:bodyPr>
          <a:lstStyle/>
          <a:p>
            <a:pPr algn="ctr"/>
            <a:r>
              <a:rPr lang="en-US" sz="5200" b="1" dirty="0" smtClean="0">
                <a:solidFill>
                  <a:srgbClr val="1D324B"/>
                </a:solidFill>
                <a:latin typeface="Calibri" panose="020F0502020204030204" pitchFamily="34" charset="0"/>
              </a:rPr>
              <a:t>GEO Update</a:t>
            </a:r>
            <a:endParaRPr lang="en-US" sz="5200" b="1" dirty="0">
              <a:solidFill>
                <a:srgbClr val="1D324B"/>
              </a:solidFill>
              <a:latin typeface="Calibri" panose="020F0502020204030204" pitchFamily="34" charset="0"/>
            </a:endParaRPr>
          </a:p>
        </p:txBody>
      </p:sp>
      <p:sp>
        <p:nvSpPr>
          <p:cNvPr id="6" name="TextBox 5"/>
          <p:cNvSpPr txBox="1"/>
          <p:nvPr/>
        </p:nvSpPr>
        <p:spPr>
          <a:xfrm>
            <a:off x="-18569" y="2924944"/>
            <a:ext cx="9144000" cy="2323713"/>
          </a:xfrm>
          <a:prstGeom prst="rect">
            <a:avLst/>
          </a:prstGeom>
          <a:noFill/>
        </p:spPr>
        <p:txBody>
          <a:bodyPr wrap="square" rtlCol="0">
            <a:spAutoFit/>
          </a:bodyPr>
          <a:lstStyle/>
          <a:p>
            <a:pPr algn="ctr">
              <a:spcAft>
                <a:spcPts val="600"/>
              </a:spcAft>
            </a:pPr>
            <a:r>
              <a:rPr lang="de-DE" sz="2500" i="1" dirty="0">
                <a:solidFill>
                  <a:schemeClr val="accent5">
                    <a:lumMod val="75000"/>
                  </a:schemeClr>
                </a:solidFill>
                <a:latin typeface="Calibri" panose="020F0502020204030204" pitchFamily="34" charset="0"/>
              </a:rPr>
              <a:t>Barbara Ryan, </a:t>
            </a:r>
            <a:r>
              <a:rPr lang="de-DE" sz="2500" i="1" dirty="0" smtClean="0">
                <a:solidFill>
                  <a:schemeClr val="accent5">
                    <a:lumMod val="75000"/>
                  </a:schemeClr>
                </a:solidFill>
                <a:latin typeface="Calibri" panose="020F0502020204030204" pitchFamily="34" charset="0"/>
              </a:rPr>
              <a:t>GEO Secretariat</a:t>
            </a:r>
          </a:p>
          <a:p>
            <a:pPr algn="ctr">
              <a:spcAft>
                <a:spcPts val="600"/>
              </a:spcAft>
            </a:pPr>
            <a:r>
              <a:rPr lang="en-US" sz="2500" dirty="0">
                <a:solidFill>
                  <a:schemeClr val="accent5">
                    <a:lumMod val="75000"/>
                  </a:schemeClr>
                </a:solidFill>
                <a:latin typeface="Calibri" panose="020F0502020204030204" pitchFamily="34" charset="0"/>
              </a:rPr>
              <a:t>CEOS </a:t>
            </a:r>
            <a:r>
              <a:rPr lang="en-US" sz="2500" dirty="0" smtClean="0">
                <a:solidFill>
                  <a:schemeClr val="accent5">
                    <a:lumMod val="75000"/>
                  </a:schemeClr>
                </a:solidFill>
                <a:latin typeface="Calibri" panose="020F0502020204030204" pitchFamily="34" charset="0"/>
              </a:rPr>
              <a:t>Plenary 2017</a:t>
            </a:r>
            <a:endParaRPr lang="de-DE" sz="2500" i="1" dirty="0" smtClean="0">
              <a:solidFill>
                <a:schemeClr val="accent5">
                  <a:lumMod val="75000"/>
                </a:schemeClr>
              </a:solidFill>
              <a:latin typeface="Calibri" panose="020F0502020204030204" pitchFamily="34" charset="0"/>
            </a:endParaRPr>
          </a:p>
          <a:p>
            <a:pPr algn="ctr">
              <a:spcAft>
                <a:spcPts val="600"/>
              </a:spcAft>
            </a:pPr>
            <a:r>
              <a:rPr lang="de-DE" sz="2500" i="1" dirty="0" smtClean="0">
                <a:solidFill>
                  <a:schemeClr val="accent5">
                    <a:lumMod val="75000"/>
                  </a:schemeClr>
                </a:solidFill>
                <a:latin typeface="Calibri" panose="020F0502020204030204" pitchFamily="34" charset="0"/>
              </a:rPr>
              <a:t>Agenda Item 4.1</a:t>
            </a:r>
          </a:p>
          <a:p>
            <a:pPr algn="ctr">
              <a:spcAft>
                <a:spcPts val="600"/>
              </a:spcAft>
            </a:pPr>
            <a:r>
              <a:rPr lang="en-US" sz="2500" dirty="0">
                <a:solidFill>
                  <a:schemeClr val="accent5">
                    <a:lumMod val="75000"/>
                  </a:schemeClr>
                </a:solidFill>
                <a:latin typeface="Calibri" panose="020F0502020204030204" pitchFamily="34" charset="0"/>
              </a:rPr>
              <a:t>Rapid </a:t>
            </a:r>
            <a:r>
              <a:rPr lang="en-US" sz="2500" dirty="0" smtClean="0">
                <a:solidFill>
                  <a:schemeClr val="accent5">
                    <a:lumMod val="75000"/>
                  </a:schemeClr>
                </a:solidFill>
                <a:latin typeface="Calibri" panose="020F0502020204030204" pitchFamily="34" charset="0"/>
              </a:rPr>
              <a:t>City, South Dakota, USA</a:t>
            </a:r>
            <a:endParaRPr lang="en-US" sz="2500" dirty="0">
              <a:solidFill>
                <a:schemeClr val="accent5">
                  <a:lumMod val="75000"/>
                </a:schemeClr>
              </a:solidFill>
              <a:latin typeface="Calibri" panose="020F0502020204030204" pitchFamily="34" charset="0"/>
            </a:endParaRPr>
          </a:p>
          <a:p>
            <a:pPr algn="ctr">
              <a:spcAft>
                <a:spcPts val="600"/>
              </a:spcAft>
            </a:pPr>
            <a:r>
              <a:rPr lang="de-DE" sz="2500" i="1" dirty="0" smtClean="0">
                <a:solidFill>
                  <a:schemeClr val="accent5">
                    <a:lumMod val="75000"/>
                  </a:schemeClr>
                </a:solidFill>
                <a:latin typeface="Calibri" panose="020F0502020204030204" pitchFamily="34" charset="0"/>
              </a:rPr>
              <a:t> </a:t>
            </a:r>
            <a:r>
              <a:rPr lang="en-US" sz="2500" dirty="0" smtClean="0">
                <a:solidFill>
                  <a:schemeClr val="accent5">
                    <a:lumMod val="75000"/>
                  </a:schemeClr>
                </a:solidFill>
                <a:latin typeface="Calibri" panose="020F0502020204030204" pitchFamily="34" charset="0"/>
              </a:rPr>
              <a:t>19 October 2017  </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74"/>
            <a:ext cx="9144000" cy="6858000"/>
          </a:xfrm>
          <a:prstGeom prst="rect">
            <a:avLst/>
          </a:prstGeom>
        </p:spPr>
      </p:pic>
      <p:sp>
        <p:nvSpPr>
          <p:cNvPr id="6" name="TextBox 5"/>
          <p:cNvSpPr txBox="1"/>
          <p:nvPr/>
        </p:nvSpPr>
        <p:spPr>
          <a:xfrm>
            <a:off x="0" y="201414"/>
            <a:ext cx="9144000" cy="923330"/>
          </a:xfrm>
          <a:prstGeom prst="rect">
            <a:avLst/>
          </a:prstGeom>
          <a:noFill/>
        </p:spPr>
        <p:txBody>
          <a:bodyPr wrap="square" rtlCol="0">
            <a:spAutoFit/>
          </a:bodyPr>
          <a:lstStyle/>
          <a:p>
            <a:pPr algn="ctr"/>
            <a:r>
              <a:rPr lang="en-US" sz="5200" b="1" smtClean="0">
                <a:solidFill>
                  <a:srgbClr val="1D324B"/>
                </a:solidFill>
              </a:rPr>
              <a:t>GCOS/GEO </a:t>
            </a:r>
            <a:r>
              <a:rPr lang="en-US" sz="5200" b="1" dirty="0">
                <a:solidFill>
                  <a:srgbClr val="1D324B"/>
                </a:solidFill>
              </a:rPr>
              <a:t>Side </a:t>
            </a:r>
            <a:r>
              <a:rPr lang="en-US" sz="5200" b="1">
                <a:solidFill>
                  <a:srgbClr val="1D324B"/>
                </a:solidFill>
              </a:rPr>
              <a:t>Event </a:t>
            </a:r>
            <a:r>
              <a:rPr lang="en-US" sz="5200" b="1" smtClean="0">
                <a:solidFill>
                  <a:srgbClr val="1D324B"/>
                </a:solidFill>
              </a:rPr>
              <a:t>-- COP</a:t>
            </a:r>
            <a:r>
              <a:rPr lang="en-US" sz="5200" b="1" dirty="0">
                <a:solidFill>
                  <a:srgbClr val="1D324B"/>
                </a:solidFill>
              </a:rPr>
              <a:t>-23</a:t>
            </a:r>
          </a:p>
        </p:txBody>
      </p:sp>
      <p:sp>
        <p:nvSpPr>
          <p:cNvPr id="7" name="TextBox 6"/>
          <p:cNvSpPr txBox="1"/>
          <p:nvPr/>
        </p:nvSpPr>
        <p:spPr>
          <a:xfrm>
            <a:off x="0" y="908720"/>
            <a:ext cx="9144000" cy="477054"/>
          </a:xfrm>
          <a:prstGeom prst="rect">
            <a:avLst/>
          </a:prstGeom>
          <a:noFill/>
        </p:spPr>
        <p:txBody>
          <a:bodyPr wrap="square" rtlCol="0">
            <a:spAutoFit/>
          </a:bodyPr>
          <a:lstStyle/>
          <a:p>
            <a:pPr algn="ctr"/>
            <a:r>
              <a:rPr lang="en-US" sz="2500" dirty="0">
                <a:solidFill>
                  <a:srgbClr val="4BACC6">
                    <a:lumMod val="75000"/>
                  </a:srgbClr>
                </a:solidFill>
              </a:rPr>
              <a:t>Current status</a:t>
            </a:r>
          </a:p>
        </p:txBody>
      </p:sp>
      <p:pic>
        <p:nvPicPr>
          <p:cNvPr id="11" name="Picture 2" descr="Image result for cop 23 fij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8245" y="2971800"/>
            <a:ext cx="1395755" cy="159256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9"/>
          <p:cNvSpPr txBox="1"/>
          <p:nvPr/>
        </p:nvSpPr>
        <p:spPr>
          <a:xfrm>
            <a:off x="228600" y="1916832"/>
            <a:ext cx="7834064" cy="4247317"/>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000" dirty="0">
                <a:solidFill>
                  <a:srgbClr val="4BACC6">
                    <a:lumMod val="75000"/>
                  </a:srgbClr>
                </a:solidFill>
              </a:rPr>
              <a:t>UNFCCC </a:t>
            </a:r>
            <a:r>
              <a:rPr lang="en-US" sz="2000" dirty="0" smtClean="0">
                <a:solidFill>
                  <a:srgbClr val="4BACC6">
                    <a:lumMod val="75000"/>
                  </a:srgbClr>
                </a:solidFill>
              </a:rPr>
              <a:t>(</a:t>
            </a:r>
            <a:r>
              <a:rPr lang="en-US" sz="2000" dirty="0">
                <a:solidFill>
                  <a:srgbClr val="4BACC6">
                    <a:lumMod val="75000"/>
                  </a:srgbClr>
                </a:solidFill>
              </a:rPr>
              <a:t>Sep 2016) endorsed GEO to have independent eligibility to apply for </a:t>
            </a:r>
            <a:r>
              <a:rPr lang="en-US" sz="2000" dirty="0" smtClean="0">
                <a:solidFill>
                  <a:srgbClr val="4BACC6">
                    <a:lumMod val="75000"/>
                  </a:srgbClr>
                </a:solidFill>
              </a:rPr>
              <a:t>Side </a:t>
            </a:r>
            <a:r>
              <a:rPr lang="en-US" sz="2000" dirty="0">
                <a:solidFill>
                  <a:srgbClr val="4BACC6">
                    <a:lumMod val="75000"/>
                  </a:srgbClr>
                </a:solidFill>
              </a:rPr>
              <a:t>E</a:t>
            </a:r>
            <a:r>
              <a:rPr lang="en-US" sz="2000" dirty="0" smtClean="0">
                <a:solidFill>
                  <a:srgbClr val="4BACC6">
                    <a:lumMod val="75000"/>
                  </a:srgbClr>
                </a:solidFill>
              </a:rPr>
              <a:t>vents </a:t>
            </a:r>
            <a:r>
              <a:rPr lang="en-US" sz="2000" dirty="0">
                <a:solidFill>
                  <a:srgbClr val="4BACC6">
                    <a:lumMod val="75000"/>
                  </a:srgbClr>
                </a:solidFill>
              </a:rPr>
              <a:t>and </a:t>
            </a:r>
            <a:r>
              <a:rPr lang="en-US" sz="2000" dirty="0" smtClean="0">
                <a:solidFill>
                  <a:srgbClr val="4BACC6">
                    <a:lumMod val="75000"/>
                  </a:srgbClr>
                </a:solidFill>
              </a:rPr>
              <a:t>Exhibits </a:t>
            </a:r>
            <a:r>
              <a:rPr lang="en-US" sz="2000" dirty="0">
                <a:solidFill>
                  <a:srgbClr val="4BACC6">
                    <a:lumMod val="75000"/>
                  </a:srgbClr>
                </a:solidFill>
              </a:rPr>
              <a:t>at future UNFCCC sessions</a:t>
            </a:r>
          </a:p>
          <a:p>
            <a:pPr marL="342900" indent="-342900">
              <a:spcAft>
                <a:spcPts val="1200"/>
              </a:spcAft>
              <a:buFont typeface="Arial" panose="020B0604020202020204" pitchFamily="34" charset="0"/>
              <a:buChar char="•"/>
            </a:pPr>
            <a:endParaRPr lang="de-DE" sz="2000" dirty="0">
              <a:solidFill>
                <a:srgbClr val="4BACC6">
                  <a:lumMod val="75000"/>
                </a:srgbClr>
              </a:solidFill>
            </a:endParaRPr>
          </a:p>
          <a:p>
            <a:pPr marL="342900" indent="-342900">
              <a:spcAft>
                <a:spcPts val="1200"/>
              </a:spcAft>
              <a:buFont typeface="Arial" panose="020B0604020202020204" pitchFamily="34" charset="0"/>
              <a:buChar char="•"/>
            </a:pPr>
            <a:r>
              <a:rPr lang="de-DE" sz="2000" dirty="0" smtClean="0">
                <a:solidFill>
                  <a:srgbClr val="4BACC6">
                    <a:lumMod val="75000"/>
                  </a:srgbClr>
                </a:solidFill>
              </a:rPr>
              <a:t>GEO </a:t>
            </a:r>
            <a:r>
              <a:rPr lang="de-DE" sz="2000" dirty="0" err="1" smtClean="0">
                <a:solidFill>
                  <a:srgbClr val="4BACC6">
                    <a:lumMod val="75000"/>
                  </a:srgbClr>
                </a:solidFill>
              </a:rPr>
              <a:t>and</a:t>
            </a:r>
            <a:r>
              <a:rPr lang="de-DE" sz="2000" dirty="0" smtClean="0">
                <a:solidFill>
                  <a:srgbClr val="4BACC6">
                    <a:lumMod val="75000"/>
                  </a:srgbClr>
                </a:solidFill>
              </a:rPr>
              <a:t> GCOS </a:t>
            </a:r>
            <a:r>
              <a:rPr lang="de-DE" sz="2000" dirty="0" err="1" smtClean="0">
                <a:solidFill>
                  <a:srgbClr val="4BACC6">
                    <a:lumMod val="75000"/>
                  </a:srgbClr>
                </a:solidFill>
              </a:rPr>
              <a:t>Secretariats</a:t>
            </a:r>
            <a:r>
              <a:rPr lang="de-DE" sz="2000" dirty="0" smtClean="0">
                <a:solidFill>
                  <a:srgbClr val="4BACC6">
                    <a:lumMod val="75000"/>
                  </a:srgbClr>
                </a:solidFill>
              </a:rPr>
              <a:t> </a:t>
            </a:r>
            <a:r>
              <a:rPr lang="de-DE" sz="2000" dirty="0" err="1" smtClean="0">
                <a:solidFill>
                  <a:srgbClr val="4BACC6">
                    <a:lumMod val="75000"/>
                  </a:srgbClr>
                </a:solidFill>
              </a:rPr>
              <a:t>developed</a:t>
            </a:r>
            <a:r>
              <a:rPr lang="de-DE" sz="2000" dirty="0" smtClean="0">
                <a:solidFill>
                  <a:srgbClr val="4BACC6">
                    <a:lumMod val="75000"/>
                  </a:srgbClr>
                </a:solidFill>
              </a:rPr>
              <a:t> a </a:t>
            </a:r>
            <a:r>
              <a:rPr lang="de-DE" sz="2000" dirty="0" err="1" smtClean="0">
                <a:solidFill>
                  <a:srgbClr val="4BACC6">
                    <a:lumMod val="75000"/>
                  </a:srgbClr>
                </a:solidFill>
              </a:rPr>
              <a:t>joint</a:t>
            </a:r>
            <a:r>
              <a:rPr lang="de-DE" sz="2000" dirty="0" smtClean="0">
                <a:solidFill>
                  <a:srgbClr val="4BACC6">
                    <a:lumMod val="75000"/>
                  </a:srgbClr>
                </a:solidFill>
              </a:rPr>
              <a:t> </a:t>
            </a:r>
            <a:r>
              <a:rPr lang="de-DE" sz="2000" dirty="0" smtClean="0">
                <a:solidFill>
                  <a:srgbClr val="4BACC6">
                    <a:lumMod val="75000"/>
                  </a:srgbClr>
                </a:solidFill>
              </a:rPr>
              <a:t>Side Event </a:t>
            </a:r>
            <a:r>
              <a:rPr lang="de-DE" sz="2000" dirty="0" err="1" smtClean="0">
                <a:solidFill>
                  <a:srgbClr val="4BACC6">
                    <a:lumMod val="75000"/>
                  </a:srgbClr>
                </a:solidFill>
              </a:rPr>
              <a:t>concept</a:t>
            </a:r>
            <a:endParaRPr lang="de-DE" sz="2000" dirty="0" smtClean="0">
              <a:solidFill>
                <a:srgbClr val="4BACC6">
                  <a:lumMod val="75000"/>
                </a:srgbClr>
              </a:solidFill>
            </a:endParaRPr>
          </a:p>
          <a:p>
            <a:pPr marL="800100" lvl="1" indent="-342900">
              <a:spcAft>
                <a:spcPts val="1200"/>
              </a:spcAft>
              <a:buFont typeface="Wingdings" panose="05000000000000000000" pitchFamily="2" charset="2"/>
              <a:buChar char="q"/>
            </a:pPr>
            <a:r>
              <a:rPr lang="de-DE" sz="2000" dirty="0" smtClean="0">
                <a:solidFill>
                  <a:srgbClr val="4BACC6">
                    <a:lumMod val="75000"/>
                  </a:srgbClr>
                </a:solidFill>
              </a:rPr>
              <a:t>Topic: Integrated </a:t>
            </a:r>
            <a:r>
              <a:rPr lang="de-DE" sz="2000" dirty="0" err="1" smtClean="0">
                <a:solidFill>
                  <a:srgbClr val="4BACC6">
                    <a:lumMod val="75000"/>
                  </a:srgbClr>
                </a:solidFill>
              </a:rPr>
              <a:t>observations</a:t>
            </a:r>
            <a:r>
              <a:rPr lang="de-DE" sz="2000" dirty="0" smtClean="0">
                <a:solidFill>
                  <a:srgbClr val="4BACC6">
                    <a:lumMod val="75000"/>
                  </a:srgbClr>
                </a:solidFill>
              </a:rPr>
              <a:t> </a:t>
            </a:r>
            <a:r>
              <a:rPr lang="de-DE" sz="2000" dirty="0" err="1" smtClean="0">
                <a:solidFill>
                  <a:srgbClr val="4BACC6">
                    <a:lumMod val="75000"/>
                  </a:srgbClr>
                </a:solidFill>
              </a:rPr>
              <a:t>for</a:t>
            </a:r>
            <a:r>
              <a:rPr lang="de-DE" sz="2000" dirty="0" smtClean="0">
                <a:solidFill>
                  <a:srgbClr val="4BACC6">
                    <a:lumMod val="75000"/>
                  </a:srgbClr>
                </a:solidFill>
              </a:rPr>
              <a:t> </a:t>
            </a:r>
            <a:r>
              <a:rPr lang="de-DE" sz="2000" dirty="0" err="1" smtClean="0">
                <a:solidFill>
                  <a:srgbClr val="4BACC6">
                    <a:lumMod val="75000"/>
                  </a:srgbClr>
                </a:solidFill>
              </a:rPr>
              <a:t>mitigation</a:t>
            </a:r>
            <a:r>
              <a:rPr lang="de-DE" sz="2000" dirty="0" smtClean="0">
                <a:solidFill>
                  <a:srgbClr val="4BACC6">
                    <a:lumMod val="75000"/>
                  </a:srgbClr>
                </a:solidFill>
              </a:rPr>
              <a:t> </a:t>
            </a:r>
            <a:r>
              <a:rPr lang="de-DE" sz="2000" dirty="0" err="1" smtClean="0">
                <a:solidFill>
                  <a:srgbClr val="4BACC6">
                    <a:lumMod val="75000"/>
                  </a:srgbClr>
                </a:solidFill>
              </a:rPr>
              <a:t>and</a:t>
            </a:r>
            <a:r>
              <a:rPr lang="de-DE" sz="2000" dirty="0" smtClean="0">
                <a:solidFill>
                  <a:srgbClr val="4BACC6">
                    <a:lumMod val="75000"/>
                  </a:srgbClr>
                </a:solidFill>
              </a:rPr>
              <a:t> </a:t>
            </a:r>
            <a:r>
              <a:rPr lang="de-DE" sz="2000" dirty="0" err="1" smtClean="0">
                <a:solidFill>
                  <a:srgbClr val="4BACC6">
                    <a:lumMod val="75000"/>
                  </a:srgbClr>
                </a:solidFill>
              </a:rPr>
              <a:t>adaptation</a:t>
            </a:r>
            <a:r>
              <a:rPr lang="de-DE" sz="2000" dirty="0" smtClean="0">
                <a:solidFill>
                  <a:srgbClr val="4BACC6">
                    <a:lumMod val="75000"/>
                  </a:srgbClr>
                </a:solidFill>
              </a:rPr>
              <a:t> &amp; </a:t>
            </a:r>
            <a:r>
              <a:rPr lang="de-DE" sz="2000" dirty="0" err="1" smtClean="0">
                <a:solidFill>
                  <a:srgbClr val="4BACC6">
                    <a:lumMod val="75000"/>
                  </a:srgbClr>
                </a:solidFill>
              </a:rPr>
              <a:t>Practical</a:t>
            </a:r>
            <a:r>
              <a:rPr lang="de-DE" sz="2000" dirty="0" smtClean="0">
                <a:solidFill>
                  <a:srgbClr val="4BACC6">
                    <a:lumMod val="75000"/>
                  </a:srgbClr>
                </a:solidFill>
              </a:rPr>
              <a:t> </a:t>
            </a:r>
            <a:r>
              <a:rPr lang="de-DE" sz="2000" dirty="0" err="1" smtClean="0">
                <a:solidFill>
                  <a:srgbClr val="4BACC6">
                    <a:lumMod val="75000"/>
                  </a:srgbClr>
                </a:solidFill>
              </a:rPr>
              <a:t>support</a:t>
            </a:r>
            <a:r>
              <a:rPr lang="de-DE" sz="2000" dirty="0" smtClean="0">
                <a:solidFill>
                  <a:srgbClr val="4BACC6">
                    <a:lumMod val="75000"/>
                  </a:srgbClr>
                </a:solidFill>
              </a:rPr>
              <a:t> </a:t>
            </a:r>
            <a:r>
              <a:rPr lang="de-DE" sz="2000" dirty="0" err="1" smtClean="0">
                <a:solidFill>
                  <a:srgbClr val="4BACC6">
                    <a:lumMod val="75000"/>
                  </a:srgbClr>
                </a:solidFill>
              </a:rPr>
              <a:t>to</a:t>
            </a:r>
            <a:r>
              <a:rPr lang="de-DE" sz="2000" dirty="0" smtClean="0">
                <a:solidFill>
                  <a:srgbClr val="4BACC6">
                    <a:lumMod val="75000"/>
                  </a:srgbClr>
                </a:solidFill>
              </a:rPr>
              <a:t> </a:t>
            </a:r>
            <a:r>
              <a:rPr lang="de-DE" sz="2000" dirty="0" err="1" smtClean="0">
                <a:solidFill>
                  <a:srgbClr val="4BACC6">
                    <a:lumMod val="75000"/>
                  </a:srgbClr>
                </a:solidFill>
              </a:rPr>
              <a:t>Parties</a:t>
            </a:r>
            <a:endParaRPr lang="de-DE" sz="2000" dirty="0" smtClean="0">
              <a:solidFill>
                <a:srgbClr val="4BACC6">
                  <a:lumMod val="75000"/>
                </a:srgbClr>
              </a:solidFill>
            </a:endParaRPr>
          </a:p>
          <a:p>
            <a:pPr marL="342900" indent="-342900">
              <a:spcAft>
                <a:spcPts val="1200"/>
              </a:spcAft>
              <a:buFont typeface="Arial"/>
              <a:buChar char="•"/>
            </a:pPr>
            <a:endParaRPr lang="de-DE" sz="2000" dirty="0">
              <a:solidFill>
                <a:srgbClr val="4BACC6">
                  <a:lumMod val="75000"/>
                </a:srgbClr>
              </a:solidFill>
            </a:endParaRPr>
          </a:p>
          <a:p>
            <a:pPr marL="342900" indent="-342900">
              <a:spcAft>
                <a:spcPts val="1200"/>
              </a:spcAft>
              <a:buFont typeface="Arial"/>
              <a:buChar char="•"/>
            </a:pPr>
            <a:r>
              <a:rPr lang="de-DE" sz="2000" dirty="0" smtClean="0">
                <a:solidFill>
                  <a:srgbClr val="4BACC6">
                    <a:lumMod val="75000"/>
                  </a:srgbClr>
                </a:solidFill>
              </a:rPr>
              <a:t>Side Event </a:t>
            </a:r>
            <a:r>
              <a:rPr lang="de-DE" sz="2000" dirty="0" err="1" smtClean="0">
                <a:solidFill>
                  <a:srgbClr val="4BACC6">
                    <a:lumMod val="75000"/>
                  </a:srgbClr>
                </a:solidFill>
              </a:rPr>
              <a:t>scheduled</a:t>
            </a:r>
            <a:r>
              <a:rPr lang="de-DE" sz="2000" dirty="0" smtClean="0">
                <a:solidFill>
                  <a:srgbClr val="4BACC6">
                    <a:lumMod val="75000"/>
                  </a:srgbClr>
                </a:solidFill>
              </a:rPr>
              <a:t> </a:t>
            </a:r>
            <a:r>
              <a:rPr lang="de-DE" sz="2000" dirty="0" err="1" smtClean="0">
                <a:solidFill>
                  <a:srgbClr val="4BACC6">
                    <a:lumMod val="75000"/>
                  </a:srgbClr>
                </a:solidFill>
              </a:rPr>
              <a:t>for</a:t>
            </a:r>
            <a:r>
              <a:rPr lang="de-DE" sz="2000" dirty="0" smtClean="0">
                <a:solidFill>
                  <a:srgbClr val="4BACC6">
                    <a:lumMod val="75000"/>
                  </a:srgbClr>
                </a:solidFill>
              </a:rPr>
              <a:t> 13h15 on </a:t>
            </a:r>
            <a:r>
              <a:rPr lang="de-DE" sz="2000" dirty="0" err="1" smtClean="0">
                <a:solidFill>
                  <a:srgbClr val="4BACC6">
                    <a:lumMod val="75000"/>
                  </a:srgbClr>
                </a:solidFill>
              </a:rPr>
              <a:t>Wednesday</a:t>
            </a:r>
            <a:r>
              <a:rPr lang="de-DE" sz="2000" dirty="0" smtClean="0">
                <a:solidFill>
                  <a:srgbClr val="4BACC6">
                    <a:lumMod val="75000"/>
                  </a:srgbClr>
                </a:solidFill>
              </a:rPr>
              <a:t>, 8 November</a:t>
            </a:r>
          </a:p>
          <a:p>
            <a:pPr marL="342900" indent="-342900">
              <a:spcAft>
                <a:spcPts val="1200"/>
              </a:spcAft>
              <a:buFont typeface="Arial"/>
              <a:buChar char="•"/>
            </a:pPr>
            <a:endParaRPr lang="de-DE" sz="2000" dirty="0">
              <a:solidFill>
                <a:srgbClr val="4BACC6">
                  <a:lumMod val="75000"/>
                </a:srgbClr>
              </a:solidFill>
            </a:endParaRPr>
          </a:p>
          <a:p>
            <a:pPr marL="342900" indent="-342900">
              <a:spcAft>
                <a:spcPts val="1200"/>
              </a:spcAft>
              <a:buFont typeface="Arial"/>
              <a:buChar char="•"/>
            </a:pPr>
            <a:r>
              <a:rPr lang="de-DE" sz="2000" dirty="0" smtClean="0">
                <a:solidFill>
                  <a:srgbClr val="4BACC6">
                    <a:lumMod val="75000"/>
                  </a:srgbClr>
                </a:solidFill>
              </a:rPr>
              <a:t>GEO Exhibition </a:t>
            </a:r>
            <a:r>
              <a:rPr lang="de-DE" sz="2000" dirty="0" err="1" smtClean="0">
                <a:solidFill>
                  <a:srgbClr val="4BACC6">
                    <a:lumMod val="75000"/>
                  </a:srgbClr>
                </a:solidFill>
              </a:rPr>
              <a:t>booth</a:t>
            </a:r>
            <a:r>
              <a:rPr lang="de-DE" sz="2000" dirty="0" smtClean="0">
                <a:solidFill>
                  <a:srgbClr val="4BACC6">
                    <a:lumMod val="75000"/>
                  </a:srgbClr>
                </a:solidFill>
              </a:rPr>
              <a:t> </a:t>
            </a:r>
            <a:r>
              <a:rPr lang="de-DE" sz="2000" dirty="0" err="1" smtClean="0">
                <a:solidFill>
                  <a:srgbClr val="4BACC6">
                    <a:lumMod val="75000"/>
                  </a:srgbClr>
                </a:solidFill>
              </a:rPr>
              <a:t>both</a:t>
            </a:r>
            <a:r>
              <a:rPr lang="de-DE" sz="2000" dirty="0" smtClean="0">
                <a:solidFill>
                  <a:srgbClr val="4BACC6">
                    <a:lumMod val="75000"/>
                  </a:srgbClr>
                </a:solidFill>
              </a:rPr>
              <a:t> </a:t>
            </a:r>
            <a:r>
              <a:rPr lang="de-DE" sz="2000" dirty="0" err="1" smtClean="0">
                <a:solidFill>
                  <a:srgbClr val="4BACC6">
                    <a:lumMod val="75000"/>
                  </a:srgbClr>
                </a:solidFill>
              </a:rPr>
              <a:t>weeks</a:t>
            </a:r>
            <a:r>
              <a:rPr lang="de-DE" sz="2000" dirty="0" smtClean="0">
                <a:solidFill>
                  <a:srgbClr val="4BACC6">
                    <a:lumMod val="75000"/>
                  </a:srgbClr>
                </a:solidFill>
              </a:rPr>
              <a:t> – open </a:t>
            </a:r>
            <a:r>
              <a:rPr lang="de-DE" sz="2000" dirty="0" err="1" smtClean="0">
                <a:solidFill>
                  <a:srgbClr val="4BACC6">
                    <a:lumMod val="75000"/>
                  </a:srgbClr>
                </a:solidFill>
              </a:rPr>
              <a:t>for</a:t>
            </a:r>
            <a:r>
              <a:rPr lang="de-DE" sz="2000" dirty="0" smtClean="0">
                <a:solidFill>
                  <a:srgbClr val="4BACC6">
                    <a:lumMod val="75000"/>
                  </a:srgbClr>
                </a:solidFill>
              </a:rPr>
              <a:t> </a:t>
            </a:r>
            <a:r>
              <a:rPr lang="de-DE" sz="2000" dirty="0" err="1" smtClean="0">
                <a:solidFill>
                  <a:srgbClr val="4BACC6">
                    <a:lumMod val="75000"/>
                  </a:srgbClr>
                </a:solidFill>
              </a:rPr>
              <a:t>Lightening</a:t>
            </a:r>
            <a:r>
              <a:rPr lang="de-DE" sz="2000" dirty="0" smtClean="0">
                <a:solidFill>
                  <a:srgbClr val="4BACC6">
                    <a:lumMod val="75000"/>
                  </a:srgbClr>
                </a:solidFill>
              </a:rPr>
              <a:t> Talks</a:t>
            </a:r>
            <a:endParaRPr lang="en-US" sz="2000" dirty="0">
              <a:solidFill>
                <a:srgbClr val="4BACC6">
                  <a:lumMod val="75000"/>
                </a:srgbClr>
              </a:solidFill>
            </a:endParaRPr>
          </a:p>
        </p:txBody>
      </p:sp>
    </p:spTree>
    <p:extLst>
      <p:ext uri="{BB962C8B-B14F-4D97-AF65-F5344CB8AC3E}">
        <p14:creationId xmlns:p14="http://schemas.microsoft.com/office/powerpoint/2010/main" val="214120969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0" y="201414"/>
            <a:ext cx="9144000" cy="923330"/>
          </a:xfrm>
          <a:prstGeom prst="rect">
            <a:avLst/>
          </a:prstGeom>
          <a:noFill/>
        </p:spPr>
        <p:txBody>
          <a:bodyPr wrap="square" rtlCol="0">
            <a:spAutoFit/>
          </a:bodyPr>
          <a:lstStyle/>
          <a:p>
            <a:pPr algn="ctr"/>
            <a:r>
              <a:rPr lang="en-US" sz="5200" b="1" dirty="0" smtClean="0">
                <a:solidFill>
                  <a:srgbClr val="1D324B"/>
                </a:solidFill>
                <a:latin typeface="Calibri" panose="020F0502020204030204" pitchFamily="34" charset="0"/>
              </a:rPr>
              <a:t>GEO Carbon and GHG Initiative</a:t>
            </a:r>
            <a:endParaRPr lang="en-US" sz="5200" b="1" dirty="0">
              <a:solidFill>
                <a:srgbClr val="1D324B"/>
              </a:solidFill>
              <a:latin typeface="Calibri" panose="020F0502020204030204" pitchFamily="34" charset="0"/>
            </a:endParaRPr>
          </a:p>
        </p:txBody>
      </p:sp>
      <p:sp>
        <p:nvSpPr>
          <p:cNvPr id="7" name="TextBox 6"/>
          <p:cNvSpPr txBox="1"/>
          <p:nvPr/>
        </p:nvSpPr>
        <p:spPr>
          <a:xfrm>
            <a:off x="0" y="908720"/>
            <a:ext cx="9144000" cy="477054"/>
          </a:xfrm>
          <a:prstGeom prst="rect">
            <a:avLst/>
          </a:prstGeom>
          <a:noFill/>
        </p:spPr>
        <p:txBody>
          <a:bodyPr wrap="square" rtlCol="0">
            <a:spAutoFit/>
          </a:bodyPr>
          <a:lstStyle/>
          <a:p>
            <a:pPr algn="ctr"/>
            <a:r>
              <a:rPr lang="en-US" sz="2500" dirty="0" smtClean="0">
                <a:solidFill>
                  <a:schemeClr val="accent5">
                    <a:lumMod val="75000"/>
                  </a:schemeClr>
                </a:solidFill>
                <a:latin typeface="Calibri" panose="020F0502020204030204" pitchFamily="34" charset="0"/>
              </a:rPr>
              <a:t>Path forward</a:t>
            </a:r>
            <a:endParaRPr lang="en-US" sz="2500" dirty="0">
              <a:solidFill>
                <a:schemeClr val="accent5">
                  <a:lumMod val="75000"/>
                </a:schemeClr>
              </a:solidFill>
              <a:latin typeface="Calibri" panose="020F0502020204030204" pitchFamily="34" charset="0"/>
            </a:endParaRPr>
          </a:p>
        </p:txBody>
      </p:sp>
      <p:sp>
        <p:nvSpPr>
          <p:cNvPr id="8" name="TextBox 7"/>
          <p:cNvSpPr txBox="1"/>
          <p:nvPr/>
        </p:nvSpPr>
        <p:spPr>
          <a:xfrm>
            <a:off x="539552" y="2060848"/>
            <a:ext cx="6048672" cy="707886"/>
          </a:xfrm>
          <a:prstGeom prst="rect">
            <a:avLst/>
          </a:prstGeom>
          <a:noFill/>
        </p:spPr>
        <p:txBody>
          <a:bodyPr wrap="square" rtlCol="0">
            <a:spAutoFit/>
          </a:bodyPr>
          <a:lstStyle/>
          <a:p>
            <a:r>
              <a:rPr lang="en-US" sz="2000" b="1" dirty="0" smtClean="0">
                <a:latin typeface="Calibri" panose="020F0502020204030204" pitchFamily="34" charset="0"/>
              </a:rPr>
              <a:t>Kick-Off Meeting, 6-7 July 2017, Rome</a:t>
            </a:r>
          </a:p>
          <a:p>
            <a:r>
              <a:rPr lang="en-US" sz="2000" b="1" i="1" dirty="0" smtClean="0">
                <a:latin typeface="Calibri" panose="020F0502020204030204" pitchFamily="34" charset="0"/>
              </a:rPr>
              <a:t>Outcomes (Outgrowths</a:t>
            </a:r>
            <a:r>
              <a:rPr lang="en-US" sz="2000" b="1" i="1" dirty="0">
                <a:latin typeface="Calibri" panose="020F0502020204030204" pitchFamily="34" charset="0"/>
              </a:rPr>
              <a:t>)</a:t>
            </a:r>
          </a:p>
        </p:txBody>
      </p:sp>
      <p:sp>
        <p:nvSpPr>
          <p:cNvPr id="10" name="TextBox 9"/>
          <p:cNvSpPr txBox="1"/>
          <p:nvPr/>
        </p:nvSpPr>
        <p:spPr>
          <a:xfrm>
            <a:off x="251520" y="2924944"/>
            <a:ext cx="4536504" cy="301621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dirty="0" smtClean="0">
                <a:solidFill>
                  <a:schemeClr val="accent5">
                    <a:lumMod val="75000"/>
                  </a:schemeClr>
                </a:solidFill>
                <a:latin typeface="Calibri" panose="020F0502020204030204" pitchFamily="34" charset="0"/>
              </a:rPr>
              <a:t>Set up a </a:t>
            </a:r>
            <a:r>
              <a:rPr lang="en-US" sz="2000" b="1" dirty="0" smtClean="0">
                <a:solidFill>
                  <a:schemeClr val="accent5">
                    <a:lumMod val="75000"/>
                  </a:schemeClr>
                </a:solidFill>
                <a:latin typeface="Calibri" panose="020F0502020204030204" pitchFamily="34" charset="0"/>
              </a:rPr>
              <a:t>Steering and Advisory Board</a:t>
            </a:r>
            <a:r>
              <a:rPr lang="en-US" sz="2000" dirty="0" smtClean="0">
                <a:solidFill>
                  <a:schemeClr val="accent5">
                    <a:lumMod val="75000"/>
                  </a:schemeClr>
                </a:solidFill>
                <a:latin typeface="Calibri" panose="020F0502020204030204" pitchFamily="34" charset="0"/>
              </a:rPr>
              <a:t> to ensure senior-level leadership</a:t>
            </a:r>
          </a:p>
          <a:p>
            <a:pPr marL="285750" indent="-285750">
              <a:spcAft>
                <a:spcPts val="1200"/>
              </a:spcAft>
              <a:buFont typeface="Arial" panose="020B0604020202020204" pitchFamily="34" charset="0"/>
              <a:buChar char="•"/>
            </a:pPr>
            <a:r>
              <a:rPr lang="de-DE" sz="2000" dirty="0" err="1" smtClean="0">
                <a:solidFill>
                  <a:schemeClr val="accent5">
                    <a:lumMod val="75000"/>
                  </a:schemeClr>
                </a:solidFill>
                <a:latin typeface="Calibri" panose="020F0502020204030204" pitchFamily="34" charset="0"/>
              </a:rPr>
              <a:t>Establish</a:t>
            </a:r>
            <a:r>
              <a:rPr lang="de-DE" sz="2000" dirty="0" smtClean="0">
                <a:solidFill>
                  <a:schemeClr val="accent5">
                    <a:lumMod val="75000"/>
                  </a:schemeClr>
                </a:solidFill>
                <a:latin typeface="Calibri" panose="020F0502020204030204" pitchFamily="34" charset="0"/>
              </a:rPr>
              <a:t> a </a:t>
            </a:r>
            <a:r>
              <a:rPr lang="de-DE" sz="2000" b="1" dirty="0" err="1" smtClean="0">
                <a:solidFill>
                  <a:schemeClr val="accent5">
                    <a:lumMod val="75000"/>
                  </a:schemeClr>
                </a:solidFill>
                <a:latin typeface="Calibri" panose="020F0502020204030204" pitchFamily="34" charset="0"/>
              </a:rPr>
              <a:t>Secretariat</a:t>
            </a:r>
            <a:r>
              <a:rPr lang="de-DE" sz="2000" dirty="0" smtClean="0">
                <a:solidFill>
                  <a:schemeClr val="accent5">
                    <a:lumMod val="75000"/>
                  </a:schemeClr>
                </a:solidFill>
                <a:latin typeface="Calibri" panose="020F0502020204030204" pitchFamily="34" charset="0"/>
              </a:rPr>
              <a:t> </a:t>
            </a:r>
            <a:r>
              <a:rPr lang="de-DE" sz="2000" dirty="0" err="1" smtClean="0">
                <a:solidFill>
                  <a:schemeClr val="accent5">
                    <a:lumMod val="75000"/>
                  </a:schemeClr>
                </a:solidFill>
                <a:latin typeface="Calibri" panose="020F0502020204030204" pitchFamily="34" charset="0"/>
              </a:rPr>
              <a:t>to</a:t>
            </a:r>
            <a:r>
              <a:rPr lang="de-DE" sz="2000" dirty="0" smtClean="0">
                <a:solidFill>
                  <a:schemeClr val="accent5">
                    <a:lumMod val="75000"/>
                  </a:schemeClr>
                </a:solidFill>
                <a:latin typeface="Calibri" panose="020F0502020204030204" pitchFamily="34" charset="0"/>
              </a:rPr>
              <a:t> </a:t>
            </a:r>
            <a:r>
              <a:rPr lang="de-DE" sz="2000" dirty="0" err="1" smtClean="0">
                <a:solidFill>
                  <a:schemeClr val="accent5">
                    <a:lumMod val="75000"/>
                  </a:schemeClr>
                </a:solidFill>
                <a:latin typeface="Calibri" panose="020F0502020204030204" pitchFamily="34" charset="0"/>
              </a:rPr>
              <a:t>coordinate</a:t>
            </a:r>
            <a:r>
              <a:rPr lang="de-DE" sz="2000" dirty="0" smtClean="0">
                <a:solidFill>
                  <a:schemeClr val="accent5">
                    <a:lumMod val="75000"/>
                  </a:schemeClr>
                </a:solidFill>
                <a:latin typeface="Calibri" panose="020F0502020204030204" pitchFamily="34" charset="0"/>
              </a:rPr>
              <a:t> </a:t>
            </a:r>
            <a:r>
              <a:rPr lang="de-DE" sz="2000" dirty="0" err="1" smtClean="0">
                <a:solidFill>
                  <a:schemeClr val="accent5">
                    <a:lumMod val="75000"/>
                  </a:schemeClr>
                </a:solidFill>
                <a:latin typeface="Calibri" panose="020F0502020204030204" pitchFamily="34" charset="0"/>
              </a:rPr>
              <a:t>technical</a:t>
            </a:r>
            <a:r>
              <a:rPr lang="de-DE" sz="2000" dirty="0" smtClean="0">
                <a:solidFill>
                  <a:schemeClr val="accent5">
                    <a:lumMod val="75000"/>
                  </a:schemeClr>
                </a:solidFill>
                <a:latin typeface="Calibri" panose="020F0502020204030204" pitchFamily="34" charset="0"/>
              </a:rPr>
              <a:t> </a:t>
            </a:r>
            <a:r>
              <a:rPr lang="de-DE" sz="2000" dirty="0" err="1" smtClean="0">
                <a:solidFill>
                  <a:schemeClr val="accent5">
                    <a:lumMod val="75000"/>
                  </a:schemeClr>
                </a:solidFill>
                <a:latin typeface="Calibri" panose="020F0502020204030204" pitchFamily="34" charset="0"/>
              </a:rPr>
              <a:t>implementation</a:t>
            </a:r>
            <a:endParaRPr lang="de-DE" sz="2000" dirty="0" smtClean="0">
              <a:solidFill>
                <a:schemeClr val="accent5">
                  <a:lumMod val="75000"/>
                </a:schemeClr>
              </a:solidFill>
              <a:latin typeface="Calibri" panose="020F0502020204030204" pitchFamily="34" charset="0"/>
            </a:endParaRPr>
          </a:p>
          <a:p>
            <a:pPr marL="285750" indent="-285750">
              <a:spcAft>
                <a:spcPts val="1200"/>
              </a:spcAft>
              <a:buFont typeface="Arial" panose="020B0604020202020204" pitchFamily="34" charset="0"/>
              <a:buChar char="•"/>
            </a:pPr>
            <a:r>
              <a:rPr lang="de-DE" sz="2000" dirty="0" err="1" smtClean="0">
                <a:solidFill>
                  <a:schemeClr val="accent5">
                    <a:lumMod val="75000"/>
                  </a:schemeClr>
                </a:solidFill>
                <a:latin typeface="Calibri" panose="020F0502020204030204" pitchFamily="34" charset="0"/>
              </a:rPr>
              <a:t>Draft</a:t>
            </a:r>
            <a:r>
              <a:rPr lang="de-DE" sz="2000" dirty="0" smtClean="0">
                <a:solidFill>
                  <a:schemeClr val="accent5">
                    <a:lumMod val="75000"/>
                  </a:schemeClr>
                </a:solidFill>
                <a:latin typeface="Calibri" panose="020F0502020204030204" pitchFamily="34" charset="0"/>
              </a:rPr>
              <a:t> a </a:t>
            </a:r>
            <a:r>
              <a:rPr lang="de-DE" sz="2000" b="1" dirty="0" smtClean="0">
                <a:solidFill>
                  <a:schemeClr val="accent5">
                    <a:lumMod val="75000"/>
                  </a:schemeClr>
                </a:solidFill>
                <a:latin typeface="Calibri" panose="020F0502020204030204" pitchFamily="34" charset="0"/>
              </a:rPr>
              <a:t>White Paper </a:t>
            </a:r>
            <a:r>
              <a:rPr lang="de-DE" sz="2000" dirty="0" err="1" smtClean="0">
                <a:solidFill>
                  <a:schemeClr val="accent5">
                    <a:lumMod val="75000"/>
                  </a:schemeClr>
                </a:solidFill>
                <a:latin typeface="Calibri" panose="020F0502020204030204" pitchFamily="34" charset="0"/>
              </a:rPr>
              <a:t>to</a:t>
            </a:r>
            <a:r>
              <a:rPr lang="de-DE" sz="2000" dirty="0" smtClean="0">
                <a:solidFill>
                  <a:schemeClr val="accent5">
                    <a:lumMod val="75000"/>
                  </a:schemeClr>
                </a:solidFill>
                <a:latin typeface="Calibri" panose="020F0502020204030204" pitchFamily="34" charset="0"/>
              </a:rPr>
              <a:t> </a:t>
            </a:r>
            <a:r>
              <a:rPr lang="de-DE" sz="2000" dirty="0" err="1" smtClean="0">
                <a:solidFill>
                  <a:schemeClr val="accent5">
                    <a:lumMod val="75000"/>
                  </a:schemeClr>
                </a:solidFill>
                <a:latin typeface="Calibri" panose="020F0502020204030204" pitchFamily="34" charset="0"/>
              </a:rPr>
              <a:t>get</a:t>
            </a:r>
            <a:r>
              <a:rPr lang="de-DE" sz="2000" dirty="0" smtClean="0">
                <a:solidFill>
                  <a:schemeClr val="accent5">
                    <a:lumMod val="75000"/>
                  </a:schemeClr>
                </a:solidFill>
                <a:latin typeface="Calibri" panose="020F0502020204030204" pitchFamily="34" charset="0"/>
              </a:rPr>
              <a:t> </a:t>
            </a:r>
            <a:r>
              <a:rPr lang="de-DE" sz="2000" dirty="0" err="1" smtClean="0">
                <a:solidFill>
                  <a:schemeClr val="accent5">
                    <a:lumMod val="75000"/>
                  </a:schemeClr>
                </a:solidFill>
                <a:latin typeface="Calibri" panose="020F0502020204030204" pitchFamily="34" charset="0"/>
              </a:rPr>
              <a:t>the</a:t>
            </a:r>
            <a:r>
              <a:rPr lang="de-DE" sz="2000" dirty="0" smtClean="0">
                <a:solidFill>
                  <a:schemeClr val="accent5">
                    <a:lumMod val="75000"/>
                  </a:schemeClr>
                </a:solidFill>
                <a:latin typeface="Calibri" panose="020F0502020204030204" pitchFamily="34" charset="0"/>
              </a:rPr>
              <a:t> </a:t>
            </a:r>
            <a:r>
              <a:rPr lang="de-DE" sz="2000" dirty="0" err="1" smtClean="0">
                <a:solidFill>
                  <a:schemeClr val="accent5">
                    <a:lumMod val="75000"/>
                  </a:schemeClr>
                </a:solidFill>
                <a:latin typeface="Calibri" panose="020F0502020204030204" pitchFamily="34" charset="0"/>
              </a:rPr>
              <a:t>broad</a:t>
            </a:r>
            <a:r>
              <a:rPr lang="de-DE" sz="2000" dirty="0" smtClean="0">
                <a:solidFill>
                  <a:schemeClr val="accent5">
                    <a:lumMod val="75000"/>
                  </a:schemeClr>
                </a:solidFill>
                <a:latin typeface="Calibri" panose="020F0502020204030204" pitchFamily="34" charset="0"/>
              </a:rPr>
              <a:t> </a:t>
            </a:r>
            <a:r>
              <a:rPr lang="de-DE" sz="2000" dirty="0" err="1" smtClean="0">
                <a:solidFill>
                  <a:schemeClr val="accent5">
                    <a:lumMod val="75000"/>
                  </a:schemeClr>
                </a:solidFill>
                <a:latin typeface="Calibri" panose="020F0502020204030204" pitchFamily="34" charset="0"/>
              </a:rPr>
              <a:t>buy</a:t>
            </a:r>
            <a:r>
              <a:rPr lang="de-DE" sz="2000" dirty="0" smtClean="0">
                <a:solidFill>
                  <a:schemeClr val="accent5">
                    <a:lumMod val="75000"/>
                  </a:schemeClr>
                </a:solidFill>
                <a:latin typeface="Calibri" panose="020F0502020204030204" pitchFamily="34" charset="0"/>
              </a:rPr>
              <a:t>-in</a:t>
            </a:r>
          </a:p>
          <a:p>
            <a:pPr marL="285750" indent="-285750">
              <a:spcAft>
                <a:spcPts val="1200"/>
              </a:spcAft>
              <a:buFont typeface="Arial" panose="020B0604020202020204" pitchFamily="34" charset="0"/>
              <a:buChar char="•"/>
            </a:pPr>
            <a:r>
              <a:rPr lang="de-DE" sz="2000" dirty="0" err="1" smtClean="0">
                <a:solidFill>
                  <a:schemeClr val="accent5">
                    <a:lumMod val="75000"/>
                  </a:schemeClr>
                </a:solidFill>
                <a:latin typeface="Calibri" panose="020F0502020204030204" pitchFamily="34" charset="0"/>
              </a:rPr>
              <a:t>Develop</a:t>
            </a:r>
            <a:r>
              <a:rPr lang="de-DE" sz="2000" dirty="0" smtClean="0">
                <a:solidFill>
                  <a:schemeClr val="accent5">
                    <a:lumMod val="75000"/>
                  </a:schemeClr>
                </a:solidFill>
                <a:latin typeface="Calibri" panose="020F0502020204030204" pitchFamily="34" charset="0"/>
              </a:rPr>
              <a:t> </a:t>
            </a:r>
            <a:r>
              <a:rPr lang="de-DE" sz="2000" b="1" dirty="0" smtClean="0">
                <a:solidFill>
                  <a:schemeClr val="accent5">
                    <a:lumMod val="75000"/>
                  </a:schemeClr>
                </a:solidFill>
                <a:latin typeface="Calibri" panose="020F0502020204030204" pitchFamily="34" charset="0"/>
              </a:rPr>
              <a:t>Showcases</a:t>
            </a:r>
            <a:r>
              <a:rPr lang="de-DE" sz="2000" dirty="0" smtClean="0">
                <a:solidFill>
                  <a:schemeClr val="accent5">
                    <a:lumMod val="75000"/>
                  </a:schemeClr>
                </a:solidFill>
                <a:latin typeface="Calibri" panose="020F0502020204030204" pitchFamily="34" charset="0"/>
              </a:rPr>
              <a:t> </a:t>
            </a:r>
            <a:r>
              <a:rPr lang="de-DE" sz="2000" dirty="0" err="1" smtClean="0">
                <a:solidFill>
                  <a:schemeClr val="accent5">
                    <a:lumMod val="75000"/>
                  </a:schemeClr>
                </a:solidFill>
                <a:latin typeface="Calibri" panose="020F0502020204030204" pitchFamily="34" charset="0"/>
              </a:rPr>
              <a:t>to</a:t>
            </a:r>
            <a:r>
              <a:rPr lang="de-DE" sz="2000" dirty="0" smtClean="0">
                <a:solidFill>
                  <a:schemeClr val="accent5">
                    <a:lumMod val="75000"/>
                  </a:schemeClr>
                </a:solidFill>
                <a:latin typeface="Calibri" panose="020F0502020204030204" pitchFamily="34" charset="0"/>
              </a:rPr>
              <a:t> </a:t>
            </a:r>
            <a:r>
              <a:rPr lang="de-DE" sz="2000" dirty="0" err="1" smtClean="0">
                <a:solidFill>
                  <a:schemeClr val="accent5">
                    <a:lumMod val="75000"/>
                  </a:schemeClr>
                </a:solidFill>
                <a:latin typeface="Calibri" panose="020F0502020204030204" pitchFamily="34" charset="0"/>
              </a:rPr>
              <a:t>demonstrate</a:t>
            </a:r>
            <a:r>
              <a:rPr lang="de-DE" sz="2000" dirty="0" smtClean="0">
                <a:solidFill>
                  <a:schemeClr val="accent5">
                    <a:lumMod val="75000"/>
                  </a:schemeClr>
                </a:solidFill>
                <a:latin typeface="Calibri" panose="020F0502020204030204" pitchFamily="34" charset="0"/>
              </a:rPr>
              <a:t> </a:t>
            </a:r>
            <a:r>
              <a:rPr lang="de-DE" sz="2000" dirty="0" err="1" smtClean="0">
                <a:solidFill>
                  <a:schemeClr val="accent5">
                    <a:lumMod val="75000"/>
                  </a:schemeClr>
                </a:solidFill>
                <a:latin typeface="Calibri" panose="020F0502020204030204" pitchFamily="34" charset="0"/>
              </a:rPr>
              <a:t>added</a:t>
            </a:r>
            <a:r>
              <a:rPr lang="de-DE" sz="2000" dirty="0" smtClean="0">
                <a:solidFill>
                  <a:schemeClr val="accent5">
                    <a:lumMod val="75000"/>
                  </a:schemeClr>
                </a:solidFill>
                <a:latin typeface="Calibri" panose="020F0502020204030204" pitchFamily="34" charset="0"/>
              </a:rPr>
              <a:t> </a:t>
            </a:r>
            <a:r>
              <a:rPr lang="de-DE" sz="2000" dirty="0" err="1" smtClean="0">
                <a:solidFill>
                  <a:schemeClr val="accent5">
                    <a:lumMod val="75000"/>
                  </a:schemeClr>
                </a:solidFill>
                <a:latin typeface="Calibri" panose="020F0502020204030204" pitchFamily="34" charset="0"/>
              </a:rPr>
              <a:t>value</a:t>
            </a:r>
            <a:endParaRPr lang="de-DE" sz="2000" dirty="0" smtClean="0">
              <a:solidFill>
                <a:schemeClr val="accent5">
                  <a:lumMod val="75000"/>
                </a:schemeClr>
              </a:solidFill>
              <a:latin typeface="Calibri" panose="020F0502020204030204" pitchFamily="34" charset="0"/>
            </a:endParaRPr>
          </a:p>
        </p:txBody>
      </p:sp>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3168954"/>
            <a:ext cx="4104456" cy="2060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1801626"/>
            <a:ext cx="2223562" cy="1195326"/>
          </a:xfrm>
          <a:prstGeom prst="rect">
            <a:avLst/>
          </a:prstGeom>
        </p:spPr>
      </p:pic>
    </p:spTree>
    <p:extLst>
      <p:ext uri="{BB962C8B-B14F-4D97-AF65-F5344CB8AC3E}">
        <p14:creationId xmlns:p14="http://schemas.microsoft.com/office/powerpoint/2010/main" val="387011451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122" name="Picture 2" descr="C:\Users\andob\Google Drive\GEO Communications Toolkit\Slide Deck\Build your own presentation - individual slides\All slides\slide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4" y="-5274"/>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46282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7478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1952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8980640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O Week 201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4064545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slide4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8" y="-5274"/>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074" name="Picture 2" descr="C:\Users\andob\Google Drive\GEO Communications Toolkit\Slide Deck\Build your own presentation - individual slides\All slides\slide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4" y="5274"/>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9861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0" y="201414"/>
            <a:ext cx="9144000" cy="923330"/>
          </a:xfrm>
          <a:prstGeom prst="rect">
            <a:avLst/>
          </a:prstGeom>
          <a:noFill/>
        </p:spPr>
        <p:txBody>
          <a:bodyPr wrap="square" rtlCol="0">
            <a:spAutoFit/>
          </a:bodyPr>
          <a:lstStyle/>
          <a:p>
            <a:pPr algn="ctr"/>
            <a:r>
              <a:rPr lang="en-GB" sz="5200" b="1" dirty="0">
                <a:solidFill>
                  <a:srgbClr val="1D324B"/>
                </a:solidFill>
                <a:latin typeface="Calibri" panose="020F0502020204030204" pitchFamily="34" charset="0"/>
              </a:rPr>
              <a:t>Agenda 2030</a:t>
            </a:r>
            <a:endParaRPr lang="en-US" sz="5200" b="1" dirty="0">
              <a:solidFill>
                <a:srgbClr val="1D324B"/>
              </a:solidFill>
              <a:latin typeface="Calibri" panose="020F0502020204030204" pitchFamily="34" charset="0"/>
            </a:endParaRPr>
          </a:p>
        </p:txBody>
      </p:sp>
      <p:sp>
        <p:nvSpPr>
          <p:cNvPr id="7" name="TextBox 6"/>
          <p:cNvSpPr txBox="1"/>
          <p:nvPr/>
        </p:nvSpPr>
        <p:spPr>
          <a:xfrm>
            <a:off x="0" y="908720"/>
            <a:ext cx="9144000" cy="477054"/>
          </a:xfrm>
          <a:prstGeom prst="rect">
            <a:avLst/>
          </a:prstGeom>
          <a:noFill/>
        </p:spPr>
        <p:txBody>
          <a:bodyPr wrap="square" rtlCol="0">
            <a:spAutoFit/>
          </a:bodyPr>
          <a:lstStyle/>
          <a:p>
            <a:pPr algn="ctr"/>
            <a:r>
              <a:rPr lang="en-US" sz="2500" dirty="0" smtClean="0">
                <a:solidFill>
                  <a:schemeClr val="accent5">
                    <a:lumMod val="75000"/>
                  </a:schemeClr>
                </a:solidFill>
                <a:latin typeface="Calibri" panose="020F0502020204030204" pitchFamily="34" charset="0"/>
              </a:rPr>
              <a:t>EO Case Studies</a:t>
            </a:r>
            <a:endParaRPr lang="en-US" sz="2500" dirty="0">
              <a:solidFill>
                <a:schemeClr val="accent5">
                  <a:lumMod val="75000"/>
                </a:schemeClr>
              </a:solidFill>
              <a:latin typeface="Calibri" panose="020F0502020204030204" pitchFamily="34" charset="0"/>
            </a:endParaRPr>
          </a:p>
        </p:txBody>
      </p:sp>
      <p:sp>
        <p:nvSpPr>
          <p:cNvPr id="8" name="TextBox 7"/>
          <p:cNvSpPr txBox="1"/>
          <p:nvPr/>
        </p:nvSpPr>
        <p:spPr>
          <a:xfrm>
            <a:off x="457200" y="2132856"/>
            <a:ext cx="5050904" cy="3724096"/>
          </a:xfrm>
          <a:prstGeom prst="rect">
            <a:avLst/>
          </a:prstGeom>
          <a:noFill/>
        </p:spPr>
        <p:txBody>
          <a:bodyPr wrap="square" rtlCol="0">
            <a:spAutoFit/>
          </a:bodyPr>
          <a:lstStyle/>
          <a:p>
            <a:r>
              <a:rPr lang="en-US" dirty="0">
                <a:solidFill>
                  <a:schemeClr val="accent5">
                    <a:lumMod val="75000"/>
                  </a:schemeClr>
                </a:solidFill>
                <a:latin typeface="Calibri" panose="020F0502020204030204" pitchFamily="34" charset="0"/>
              </a:rPr>
              <a:t>GEO is instrumental in integrating Earth observation data into the methodology of measuring, monitoring and achieving the SDG Indicators. </a:t>
            </a:r>
          </a:p>
          <a:p>
            <a:endParaRPr lang="en-US" dirty="0">
              <a:solidFill>
                <a:schemeClr val="accent5">
                  <a:lumMod val="75000"/>
                </a:schemeClr>
              </a:solidFill>
              <a:latin typeface="Calibri" panose="020F0502020204030204" pitchFamily="34" charset="0"/>
            </a:endParaRPr>
          </a:p>
          <a:p>
            <a:r>
              <a:rPr lang="en-US" dirty="0">
                <a:solidFill>
                  <a:schemeClr val="accent5">
                    <a:lumMod val="75000"/>
                  </a:schemeClr>
                </a:solidFill>
                <a:latin typeface="Calibri" panose="020F0502020204030204" pitchFamily="34" charset="0"/>
              </a:rPr>
              <a:t>Brochure gives graphic illustrations of EO data allowing decision-makers to help identify the status of conditions they need to report, as well as visualize solutions.</a:t>
            </a:r>
          </a:p>
          <a:p>
            <a:endParaRPr lang="de-DE" dirty="0">
              <a:solidFill>
                <a:srgbClr val="0070C0"/>
              </a:solidFill>
            </a:endParaRPr>
          </a:p>
          <a:p>
            <a:endParaRPr lang="en-US" dirty="0">
              <a:solidFill>
                <a:srgbClr val="0070C0"/>
              </a:solidFill>
            </a:endParaRPr>
          </a:p>
          <a:p>
            <a:endParaRPr lang="de-DE" sz="1400" dirty="0" smtClean="0">
              <a:solidFill>
                <a:srgbClr val="0070C0"/>
              </a:solidFill>
            </a:endParaRPr>
          </a:p>
          <a:p>
            <a:r>
              <a:rPr lang="en-US" sz="1400" dirty="0">
                <a:solidFill>
                  <a:srgbClr val="333399"/>
                </a:solidFill>
                <a:hlinkClick r:id="rId3"/>
              </a:rPr>
              <a:t>https://www.earthobservations.org/documents/publications/201703_geo_eo_for_2030_agenda.pdf</a:t>
            </a:r>
            <a:r>
              <a:rPr lang="en-US" sz="1400" dirty="0">
                <a:solidFill>
                  <a:srgbClr val="333399"/>
                </a:solidFill>
              </a:rPr>
              <a:t> </a:t>
            </a:r>
          </a:p>
          <a:p>
            <a:endParaRPr lang="en-US" sz="1400" dirty="0">
              <a:solidFill>
                <a:srgbClr val="0070C0"/>
              </a:solidFill>
            </a:endParaRPr>
          </a:p>
        </p:txBody>
      </p:sp>
      <p:pic>
        <p:nvPicPr>
          <p:cNvPr id="12"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796136" y="1541487"/>
            <a:ext cx="3168352" cy="4480248"/>
          </a:xfrm>
        </p:spPr>
      </p:pic>
    </p:spTree>
    <p:extLst>
      <p:ext uri="{BB962C8B-B14F-4D97-AF65-F5344CB8AC3E}">
        <p14:creationId xmlns:p14="http://schemas.microsoft.com/office/powerpoint/2010/main" val="38677754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79512" y="980728"/>
            <a:ext cx="9144000" cy="923330"/>
          </a:xfrm>
          <a:prstGeom prst="rect">
            <a:avLst/>
          </a:prstGeom>
          <a:noFill/>
        </p:spPr>
        <p:txBody>
          <a:bodyPr wrap="square" rtlCol="0">
            <a:spAutoFit/>
          </a:bodyPr>
          <a:lstStyle/>
          <a:p>
            <a:r>
              <a:rPr lang="en-GB" sz="5200" b="1" dirty="0">
                <a:solidFill>
                  <a:srgbClr val="1D324B"/>
                </a:solidFill>
                <a:latin typeface="Calibri" panose="020F0502020204030204" pitchFamily="34" charset="0"/>
              </a:rPr>
              <a:t>EO4SDG</a:t>
            </a:r>
            <a:endParaRPr lang="en-US" sz="5200" b="1" dirty="0">
              <a:solidFill>
                <a:srgbClr val="1D324B"/>
              </a:solidFill>
              <a:latin typeface="Calibri" panose="020F0502020204030204" pitchFamily="34" charset="0"/>
            </a:endParaRPr>
          </a:p>
        </p:txBody>
      </p:sp>
      <p:sp>
        <p:nvSpPr>
          <p:cNvPr id="7" name="TextBox 6"/>
          <p:cNvSpPr txBox="1"/>
          <p:nvPr/>
        </p:nvSpPr>
        <p:spPr>
          <a:xfrm>
            <a:off x="395536" y="1727810"/>
            <a:ext cx="9144000" cy="477054"/>
          </a:xfrm>
          <a:prstGeom prst="rect">
            <a:avLst/>
          </a:prstGeom>
          <a:noFill/>
        </p:spPr>
        <p:txBody>
          <a:bodyPr wrap="square" rtlCol="0">
            <a:spAutoFit/>
          </a:bodyPr>
          <a:lstStyle/>
          <a:p>
            <a:r>
              <a:rPr lang="en-US" sz="2500" dirty="0" smtClean="0">
                <a:solidFill>
                  <a:schemeClr val="accent5">
                    <a:lumMod val="75000"/>
                  </a:schemeClr>
                </a:solidFill>
                <a:latin typeface="Calibri" panose="020F0502020204030204" pitchFamily="34" charset="0"/>
              </a:rPr>
              <a:t>GEO Initiative</a:t>
            </a:r>
            <a:endParaRPr lang="en-US" sz="2500" dirty="0">
              <a:solidFill>
                <a:schemeClr val="accent5">
                  <a:lumMod val="75000"/>
                </a:schemeClr>
              </a:solidFill>
              <a:latin typeface="Calibri" panose="020F0502020204030204" pitchFamily="34" charset="0"/>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49200" y="-27384"/>
            <a:ext cx="6231312" cy="689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561085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0" y="201414"/>
            <a:ext cx="9144000" cy="923330"/>
          </a:xfrm>
          <a:prstGeom prst="rect">
            <a:avLst/>
          </a:prstGeom>
          <a:noFill/>
        </p:spPr>
        <p:txBody>
          <a:bodyPr wrap="square" rtlCol="0">
            <a:spAutoFit/>
          </a:bodyPr>
          <a:lstStyle/>
          <a:p>
            <a:pPr algn="ctr"/>
            <a:r>
              <a:rPr lang="en-US" sz="5200" b="1" dirty="0" smtClean="0">
                <a:solidFill>
                  <a:srgbClr val="1D324B"/>
                </a:solidFill>
                <a:latin typeface="Calibri" panose="020F0502020204030204" pitchFamily="34" charset="0"/>
              </a:rPr>
              <a:t>In-Country activities</a:t>
            </a:r>
            <a:endParaRPr lang="en-US" sz="5200" b="1" dirty="0">
              <a:solidFill>
                <a:srgbClr val="1D324B"/>
              </a:solidFill>
              <a:latin typeface="Calibri" panose="020F0502020204030204" pitchFamily="34" charset="0"/>
            </a:endParaRPr>
          </a:p>
        </p:txBody>
      </p:sp>
      <p:sp>
        <p:nvSpPr>
          <p:cNvPr id="7" name="TextBox 6"/>
          <p:cNvSpPr txBox="1"/>
          <p:nvPr/>
        </p:nvSpPr>
        <p:spPr>
          <a:xfrm>
            <a:off x="0" y="908720"/>
            <a:ext cx="9144000" cy="477054"/>
          </a:xfrm>
          <a:prstGeom prst="rect">
            <a:avLst/>
          </a:prstGeom>
          <a:noFill/>
        </p:spPr>
        <p:txBody>
          <a:bodyPr wrap="square" rtlCol="0">
            <a:spAutoFit/>
          </a:bodyPr>
          <a:lstStyle/>
          <a:p>
            <a:pPr algn="ctr"/>
            <a:r>
              <a:rPr lang="en-US" sz="2500" dirty="0" smtClean="0">
                <a:solidFill>
                  <a:schemeClr val="accent5">
                    <a:lumMod val="75000"/>
                  </a:schemeClr>
                </a:solidFill>
                <a:latin typeface="Calibri" panose="020F0502020204030204" pitchFamily="34" charset="0"/>
              </a:rPr>
              <a:t>6.6.1 Extent of water-related ecosystems</a:t>
            </a:r>
            <a:endParaRPr lang="en-US" sz="2500" dirty="0">
              <a:solidFill>
                <a:schemeClr val="accent5">
                  <a:lumMod val="75000"/>
                </a:schemeClr>
              </a:solidFill>
              <a:latin typeface="Calibri" panose="020F0502020204030204" pitchFamily="34" charset="0"/>
            </a:endParaRPr>
          </a:p>
        </p:txBody>
      </p:sp>
      <p:sp>
        <p:nvSpPr>
          <p:cNvPr id="11" name="Content Placeholder 2"/>
          <p:cNvSpPr>
            <a:spLocks noGrp="1"/>
          </p:cNvSpPr>
          <p:nvPr>
            <p:ph idx="1"/>
          </p:nvPr>
        </p:nvSpPr>
        <p:spPr>
          <a:xfrm>
            <a:off x="323528" y="1844824"/>
            <a:ext cx="8352928" cy="4351338"/>
          </a:xfrm>
        </p:spPr>
        <p:txBody>
          <a:bodyPr>
            <a:normAutofit/>
          </a:bodyPr>
          <a:lstStyle/>
          <a:p>
            <a:r>
              <a:rPr lang="en-US" sz="2000" dirty="0">
                <a:solidFill>
                  <a:schemeClr val="accent5">
                    <a:lumMod val="75000"/>
                  </a:schemeClr>
                </a:solidFill>
                <a:latin typeface="Calibri" panose="020F0502020204030204" pitchFamily="34" charset="0"/>
              </a:rPr>
              <a:t>GEO and NASA are coordinating with UN Environment through the EO4SDG Initiative to measure spatial extent of open water bodies in 8 countries (starting with Peru, Senegal and Jamaica), generate maps and analysis, and also test the use of very high resolution remote sensing in 3 of 8 countries.   </a:t>
            </a:r>
          </a:p>
          <a:p>
            <a:r>
              <a:rPr lang="en-US" sz="2000" dirty="0">
                <a:solidFill>
                  <a:schemeClr val="accent5">
                    <a:lumMod val="75000"/>
                  </a:schemeClr>
                </a:solidFill>
                <a:latin typeface="Calibri" panose="020F0502020204030204" pitchFamily="34" charset="0"/>
              </a:rPr>
              <a:t>The NASA team will provide maps &amp; estimates of vegetated wetlands extent across a select group of the 8 countries. </a:t>
            </a:r>
          </a:p>
          <a:p>
            <a:r>
              <a:rPr lang="en-US" sz="2000" dirty="0">
                <a:solidFill>
                  <a:schemeClr val="accent5">
                    <a:lumMod val="75000"/>
                  </a:schemeClr>
                </a:solidFill>
                <a:latin typeface="Calibri" panose="020F0502020204030204" pitchFamily="34" charset="0"/>
              </a:rPr>
              <a:t>For water quality, the NASA team will be using Landsat and Sentinel-2 to produce concentrations of Total suspended solids (TSS) and Chlorophyll-a (</a:t>
            </a:r>
            <a:r>
              <a:rPr lang="en-US" sz="2000" dirty="0" err="1">
                <a:solidFill>
                  <a:schemeClr val="accent5">
                    <a:lumMod val="75000"/>
                  </a:schemeClr>
                </a:solidFill>
                <a:latin typeface="Calibri" panose="020F0502020204030204" pitchFamily="34" charset="0"/>
              </a:rPr>
              <a:t>Chl</a:t>
            </a:r>
            <a:r>
              <a:rPr lang="en-US" sz="2000" dirty="0">
                <a:solidFill>
                  <a:schemeClr val="accent5">
                    <a:lumMod val="75000"/>
                  </a:schemeClr>
                </a:solidFill>
                <a:latin typeface="Calibri" panose="020F0502020204030204" pitchFamily="34" charset="0"/>
              </a:rPr>
              <a:t>) products. </a:t>
            </a:r>
          </a:p>
          <a:p>
            <a:r>
              <a:rPr lang="en-US" sz="2000" dirty="0">
                <a:solidFill>
                  <a:schemeClr val="accent5">
                    <a:lumMod val="75000"/>
                  </a:schemeClr>
                </a:solidFill>
                <a:latin typeface="Calibri" panose="020F0502020204030204" pitchFamily="34" charset="0"/>
              </a:rPr>
              <a:t>All National EO analysis will be packaged by NASA and provided to countries by UN Environment (around October 2017).  Training sessions will follow dissemination of these EO data analyses.</a:t>
            </a:r>
          </a:p>
          <a:p>
            <a:endParaRPr lang="en-US" sz="2800" dirty="0"/>
          </a:p>
        </p:txBody>
      </p:sp>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268" y="404664"/>
            <a:ext cx="841372" cy="845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01145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52536" y="201414"/>
            <a:ext cx="9144000" cy="923330"/>
          </a:xfrm>
          <a:prstGeom prst="rect">
            <a:avLst/>
          </a:prstGeom>
          <a:noFill/>
        </p:spPr>
        <p:txBody>
          <a:bodyPr wrap="square" rtlCol="0">
            <a:spAutoFit/>
          </a:bodyPr>
          <a:lstStyle/>
          <a:p>
            <a:pPr algn="ctr"/>
            <a:r>
              <a:rPr lang="de-DE" sz="5200" b="1" dirty="0" err="1" smtClean="0">
                <a:solidFill>
                  <a:srgbClr val="1D324B"/>
                </a:solidFill>
                <a:latin typeface="Calibri" panose="020F0502020204030204" pitchFamily="34" charset="0"/>
              </a:rPr>
              <a:t>Developing</a:t>
            </a:r>
            <a:r>
              <a:rPr lang="de-DE" sz="5200" b="1" dirty="0" smtClean="0">
                <a:solidFill>
                  <a:srgbClr val="1D324B"/>
                </a:solidFill>
                <a:latin typeface="Calibri" panose="020F0502020204030204" pitchFamily="34" charset="0"/>
              </a:rPr>
              <a:t> </a:t>
            </a:r>
            <a:r>
              <a:rPr lang="de-DE" sz="5200" b="1" dirty="0" err="1" smtClean="0">
                <a:solidFill>
                  <a:srgbClr val="1D324B"/>
                </a:solidFill>
                <a:latin typeface="Calibri" panose="020F0502020204030204" pitchFamily="34" charset="0"/>
              </a:rPr>
              <a:t>methodologies</a:t>
            </a:r>
            <a:endParaRPr lang="en-US" sz="5200" b="1" dirty="0">
              <a:solidFill>
                <a:srgbClr val="1D324B"/>
              </a:solidFill>
              <a:latin typeface="Calibri" panose="020F0502020204030204" pitchFamily="34" charset="0"/>
            </a:endParaRPr>
          </a:p>
        </p:txBody>
      </p:sp>
      <p:sp>
        <p:nvSpPr>
          <p:cNvPr id="7" name="TextBox 6"/>
          <p:cNvSpPr txBox="1"/>
          <p:nvPr/>
        </p:nvSpPr>
        <p:spPr>
          <a:xfrm>
            <a:off x="252536" y="935722"/>
            <a:ext cx="9144000" cy="477054"/>
          </a:xfrm>
          <a:prstGeom prst="rect">
            <a:avLst/>
          </a:prstGeom>
          <a:noFill/>
        </p:spPr>
        <p:txBody>
          <a:bodyPr wrap="square" rtlCol="0">
            <a:spAutoFit/>
          </a:bodyPr>
          <a:lstStyle/>
          <a:p>
            <a:pPr algn="ctr"/>
            <a:r>
              <a:rPr lang="en-US" sz="2500" dirty="0" smtClean="0">
                <a:solidFill>
                  <a:schemeClr val="accent5">
                    <a:lumMod val="75000"/>
                  </a:schemeClr>
                </a:solidFill>
                <a:latin typeface="Calibri" panose="020F0502020204030204" pitchFamily="34" charset="0"/>
              </a:rPr>
              <a:t>15.3.1 Proportion of degraded land over total land area</a:t>
            </a:r>
            <a:endParaRPr lang="en-US" sz="2500" dirty="0">
              <a:solidFill>
                <a:schemeClr val="accent5">
                  <a:lumMod val="75000"/>
                </a:schemeClr>
              </a:solidFill>
              <a:latin typeface="Calibri" panose="020F0502020204030204" pitchFamily="34" charset="0"/>
            </a:endParaRPr>
          </a:p>
        </p:txBody>
      </p:sp>
      <p:sp>
        <p:nvSpPr>
          <p:cNvPr id="9" name="TextBox 8"/>
          <p:cNvSpPr txBox="1"/>
          <p:nvPr/>
        </p:nvSpPr>
        <p:spPr>
          <a:xfrm>
            <a:off x="179512" y="2276872"/>
            <a:ext cx="5832648" cy="3077766"/>
          </a:xfrm>
          <a:prstGeom prst="rect">
            <a:avLst/>
          </a:prstGeom>
          <a:noFill/>
        </p:spPr>
        <p:txBody>
          <a:bodyPr wrap="square" rtlCol="0">
            <a:spAutoFit/>
          </a:bodyPr>
          <a:lstStyle/>
          <a:p>
            <a:pPr marL="342900" indent="-342900">
              <a:lnSpc>
                <a:spcPct val="90000"/>
              </a:lnSpc>
              <a:spcBef>
                <a:spcPct val="20000"/>
              </a:spcBef>
              <a:spcAft>
                <a:spcPts val="1200"/>
              </a:spcAft>
              <a:buFont typeface="Arial" panose="020B0604020202020204" pitchFamily="34" charset="0"/>
              <a:buChar char="•"/>
            </a:pPr>
            <a:r>
              <a:rPr lang="en-US" sz="2000" dirty="0" smtClean="0">
                <a:solidFill>
                  <a:schemeClr val="accent5">
                    <a:lumMod val="75000"/>
                  </a:schemeClr>
                </a:solidFill>
                <a:latin typeface="Calibri" panose="020F0502020204030204" pitchFamily="34" charset="0"/>
              </a:rPr>
              <a:t>GEO representatives have again been extensively involved with UNCCD and FAO in their efforts to develop methodologies for monitoring degraded land through use of EO techniques. </a:t>
            </a:r>
          </a:p>
          <a:p>
            <a:pPr marL="342900" indent="-342900">
              <a:lnSpc>
                <a:spcPct val="90000"/>
              </a:lnSpc>
              <a:spcBef>
                <a:spcPct val="20000"/>
              </a:spcBef>
              <a:buFont typeface="Arial" panose="020B0604020202020204" pitchFamily="34" charset="0"/>
              <a:buChar char="•"/>
            </a:pPr>
            <a:r>
              <a:rPr lang="en-US" sz="2000" dirty="0" smtClean="0">
                <a:solidFill>
                  <a:schemeClr val="accent5">
                    <a:lumMod val="75000"/>
                  </a:schemeClr>
                </a:solidFill>
                <a:latin typeface="Calibri" panose="020F0502020204030204" pitchFamily="34" charset="0"/>
              </a:rPr>
              <a:t>GEO has been asked to provide advice and expertise in the UN process of elevating Goal 15 indicators to higher classification based on development and translation of EO techniques into robust methods that can be supported by the global statistical community</a:t>
            </a:r>
            <a:r>
              <a:rPr lang="en-US" sz="2000" dirty="0" smtClean="0"/>
              <a:t>.</a:t>
            </a:r>
            <a:endParaRPr lang="en-US" sz="2000" dirty="0"/>
          </a:p>
        </p:txBody>
      </p:sp>
      <p:pic>
        <p:nvPicPr>
          <p:cNvPr id="1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2924944"/>
            <a:ext cx="3041016"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04664"/>
            <a:ext cx="818051" cy="88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01145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098" name="Picture 2" descr="C:\Users\andob\Google Drive\GEO Communications Toolkit\Slide Deck\Build your own presentation - individual slides\All slides\slide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4" y="5274"/>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98619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0" y="293747"/>
            <a:ext cx="9144000" cy="830997"/>
          </a:xfrm>
          <a:prstGeom prst="rect">
            <a:avLst/>
          </a:prstGeom>
          <a:noFill/>
        </p:spPr>
        <p:txBody>
          <a:bodyPr wrap="square" rtlCol="0">
            <a:spAutoFit/>
          </a:bodyPr>
          <a:lstStyle/>
          <a:p>
            <a:pPr algn="ctr"/>
            <a:r>
              <a:rPr lang="en-US" sz="4800" b="1" dirty="0" smtClean="0">
                <a:solidFill>
                  <a:srgbClr val="1D324B"/>
                </a:solidFill>
                <a:latin typeface="Calibri" panose="020F0502020204030204" pitchFamily="34" charset="0"/>
              </a:rPr>
              <a:t>Climate Change</a:t>
            </a:r>
            <a:endParaRPr lang="en-US" sz="4800" b="1" dirty="0">
              <a:solidFill>
                <a:srgbClr val="1D324B"/>
              </a:solidFill>
              <a:latin typeface="Calibri" panose="020F0502020204030204" pitchFamily="34" charset="0"/>
            </a:endParaRPr>
          </a:p>
        </p:txBody>
      </p:sp>
      <p:sp>
        <p:nvSpPr>
          <p:cNvPr id="7" name="TextBox 6"/>
          <p:cNvSpPr txBox="1"/>
          <p:nvPr/>
        </p:nvSpPr>
        <p:spPr>
          <a:xfrm>
            <a:off x="0" y="908720"/>
            <a:ext cx="9144000" cy="477054"/>
          </a:xfrm>
          <a:prstGeom prst="rect">
            <a:avLst/>
          </a:prstGeom>
          <a:noFill/>
        </p:spPr>
        <p:txBody>
          <a:bodyPr wrap="square" rtlCol="0">
            <a:spAutoFit/>
          </a:bodyPr>
          <a:lstStyle/>
          <a:p>
            <a:pPr algn="ctr"/>
            <a:r>
              <a:rPr lang="en-US" sz="2500" dirty="0" smtClean="0">
                <a:solidFill>
                  <a:schemeClr val="accent5">
                    <a:lumMod val="75000"/>
                  </a:schemeClr>
                </a:solidFill>
                <a:latin typeface="Calibri" panose="020F0502020204030204" pitchFamily="34" charset="0"/>
              </a:rPr>
              <a:t>Responding to the Paris Agreement</a:t>
            </a:r>
            <a:endParaRPr lang="en-US" sz="2500" dirty="0">
              <a:solidFill>
                <a:schemeClr val="accent5">
                  <a:lumMod val="75000"/>
                </a:schemeClr>
              </a:solidFill>
              <a:latin typeface="Calibri" panose="020F0502020204030204" pitchFamily="34" charset="0"/>
            </a:endParaRPr>
          </a:p>
        </p:txBody>
      </p:sp>
      <p:sp>
        <p:nvSpPr>
          <p:cNvPr id="10" name="TextBox 9"/>
          <p:cNvSpPr txBox="1"/>
          <p:nvPr/>
        </p:nvSpPr>
        <p:spPr>
          <a:xfrm>
            <a:off x="611560" y="1702544"/>
            <a:ext cx="8064896" cy="4462760"/>
          </a:xfrm>
          <a:prstGeom prst="rect">
            <a:avLst/>
          </a:prstGeom>
          <a:noFill/>
        </p:spPr>
        <p:txBody>
          <a:bodyPr wrap="square" rtlCol="0">
            <a:spAutoFit/>
          </a:bodyPr>
          <a:lstStyle/>
          <a:p>
            <a:r>
              <a:rPr lang="de-DE" b="1" dirty="0" err="1">
                <a:solidFill>
                  <a:schemeClr val="accent5">
                    <a:lumMod val="75000"/>
                  </a:schemeClr>
                </a:solidFill>
                <a:latin typeface="Calibri" panose="020F0502020204030204" pitchFamily="34" charset="0"/>
              </a:rPr>
              <a:t>Article</a:t>
            </a:r>
            <a:r>
              <a:rPr lang="de-DE" b="1" dirty="0">
                <a:solidFill>
                  <a:schemeClr val="accent5">
                    <a:lumMod val="75000"/>
                  </a:schemeClr>
                </a:solidFill>
                <a:latin typeface="Calibri" panose="020F0502020204030204" pitchFamily="34" charset="0"/>
              </a:rPr>
              <a:t> 4 </a:t>
            </a:r>
            <a:r>
              <a:rPr lang="de-DE" b="1" dirty="0" err="1">
                <a:solidFill>
                  <a:schemeClr val="accent5">
                    <a:lumMod val="75000"/>
                  </a:schemeClr>
                </a:solidFill>
                <a:latin typeface="Calibri" panose="020F0502020204030204" pitchFamily="34" charset="0"/>
              </a:rPr>
              <a:t>and</a:t>
            </a:r>
            <a:r>
              <a:rPr lang="de-DE" b="1" dirty="0">
                <a:solidFill>
                  <a:schemeClr val="accent5">
                    <a:lumMod val="75000"/>
                  </a:schemeClr>
                </a:solidFill>
                <a:latin typeface="Calibri" panose="020F0502020204030204" pitchFamily="34" charset="0"/>
              </a:rPr>
              <a:t> </a:t>
            </a:r>
            <a:r>
              <a:rPr lang="de-DE" b="1" dirty="0" err="1">
                <a:solidFill>
                  <a:schemeClr val="accent5">
                    <a:lumMod val="75000"/>
                  </a:schemeClr>
                </a:solidFill>
                <a:latin typeface="Calibri" panose="020F0502020204030204" pitchFamily="34" charset="0"/>
              </a:rPr>
              <a:t>Article</a:t>
            </a:r>
            <a:r>
              <a:rPr lang="de-DE" b="1" dirty="0">
                <a:solidFill>
                  <a:schemeClr val="accent5">
                    <a:lumMod val="75000"/>
                  </a:schemeClr>
                </a:solidFill>
                <a:latin typeface="Calibri" panose="020F0502020204030204" pitchFamily="34" charset="0"/>
              </a:rPr>
              <a:t> 13 – National Reporting</a:t>
            </a:r>
          </a:p>
          <a:p>
            <a:pPr marL="531813" indent="-258763" algn="just">
              <a:buFont typeface="Arial" panose="020B0604020202020204" pitchFamily="34" charset="0"/>
              <a:buChar char="•"/>
            </a:pPr>
            <a:r>
              <a:rPr lang="de-DE" dirty="0" err="1">
                <a:solidFill>
                  <a:schemeClr val="accent5">
                    <a:lumMod val="75000"/>
                  </a:schemeClr>
                </a:solidFill>
                <a:latin typeface="Calibri" panose="020F0502020204030204" pitchFamily="34" charset="0"/>
              </a:rPr>
              <a:t>Reported</a:t>
            </a:r>
            <a:r>
              <a:rPr lang="de-DE" dirty="0">
                <a:solidFill>
                  <a:schemeClr val="accent5">
                    <a:lumMod val="75000"/>
                  </a:schemeClr>
                </a:solidFill>
                <a:latin typeface="Calibri" panose="020F0502020204030204" pitchFamily="34" charset="0"/>
              </a:rPr>
              <a:t> </a:t>
            </a:r>
            <a:r>
              <a:rPr lang="de-DE" dirty="0" err="1">
                <a:solidFill>
                  <a:schemeClr val="accent5">
                    <a:lumMod val="75000"/>
                  </a:schemeClr>
                </a:solidFill>
                <a:latin typeface="Calibri" panose="020F0502020204030204" pitchFamily="34" charset="0"/>
              </a:rPr>
              <a:t>five-yearly</a:t>
            </a:r>
            <a:r>
              <a:rPr lang="de-DE" dirty="0">
                <a:solidFill>
                  <a:schemeClr val="accent5">
                    <a:lumMod val="75000"/>
                  </a:schemeClr>
                </a:solidFill>
                <a:latin typeface="Calibri" panose="020F0502020204030204" pitchFamily="34" charset="0"/>
              </a:rPr>
              <a:t> </a:t>
            </a:r>
            <a:r>
              <a:rPr lang="de-DE" dirty="0" err="1">
                <a:solidFill>
                  <a:schemeClr val="accent5">
                    <a:lumMod val="75000"/>
                  </a:schemeClr>
                </a:solidFill>
                <a:latin typeface="Calibri" panose="020F0502020204030204" pitchFamily="34" charset="0"/>
              </a:rPr>
              <a:t>by</a:t>
            </a:r>
            <a:r>
              <a:rPr lang="de-DE" dirty="0">
                <a:solidFill>
                  <a:schemeClr val="accent5">
                    <a:lumMod val="75000"/>
                  </a:schemeClr>
                </a:solidFill>
                <a:latin typeface="Calibri" panose="020F0502020204030204" pitchFamily="34" charset="0"/>
              </a:rPr>
              <a:t> </a:t>
            </a:r>
            <a:r>
              <a:rPr lang="de-DE" dirty="0" err="1">
                <a:solidFill>
                  <a:schemeClr val="accent5">
                    <a:lumMod val="75000"/>
                  </a:schemeClr>
                </a:solidFill>
                <a:latin typeface="Calibri" panose="020F0502020204030204" pitchFamily="34" charset="0"/>
              </a:rPr>
              <a:t>parties</a:t>
            </a:r>
            <a:r>
              <a:rPr lang="de-DE" dirty="0">
                <a:solidFill>
                  <a:schemeClr val="accent5">
                    <a:lumMod val="75000"/>
                  </a:schemeClr>
                </a:solidFill>
                <a:latin typeface="Calibri" panose="020F0502020204030204" pitchFamily="34" charset="0"/>
              </a:rPr>
              <a:t>, </a:t>
            </a:r>
            <a:r>
              <a:rPr lang="de-DE" dirty="0" err="1">
                <a:solidFill>
                  <a:schemeClr val="accent5">
                    <a:lumMod val="75000"/>
                  </a:schemeClr>
                </a:solidFill>
                <a:latin typeface="Calibri" panose="020F0502020204030204" pitchFamily="34" charset="0"/>
              </a:rPr>
              <a:t>successive</a:t>
            </a:r>
            <a:r>
              <a:rPr lang="de-DE" dirty="0">
                <a:solidFill>
                  <a:schemeClr val="accent5">
                    <a:lumMod val="75000"/>
                  </a:schemeClr>
                </a:solidFill>
                <a:latin typeface="Calibri" panose="020F0502020204030204" pitchFamily="34" charset="0"/>
              </a:rPr>
              <a:t> </a:t>
            </a:r>
            <a:r>
              <a:rPr lang="de-DE" dirty="0" err="1">
                <a:solidFill>
                  <a:schemeClr val="accent5">
                    <a:lumMod val="75000"/>
                  </a:schemeClr>
                </a:solidFill>
                <a:latin typeface="Calibri" panose="020F0502020204030204" pitchFamily="34" charset="0"/>
              </a:rPr>
              <a:t>reductions</a:t>
            </a:r>
            <a:r>
              <a:rPr lang="de-DE" dirty="0">
                <a:solidFill>
                  <a:schemeClr val="accent5">
                    <a:lumMod val="75000"/>
                  </a:schemeClr>
                </a:solidFill>
                <a:latin typeface="Calibri" panose="020F0502020204030204" pitchFamily="34" charset="0"/>
              </a:rPr>
              <a:t> in </a:t>
            </a:r>
            <a:r>
              <a:rPr lang="de-DE" dirty="0" err="1">
                <a:solidFill>
                  <a:schemeClr val="accent5">
                    <a:lumMod val="75000"/>
                  </a:schemeClr>
                </a:solidFill>
                <a:latin typeface="Calibri" panose="020F0502020204030204" pitchFamily="34" charset="0"/>
              </a:rPr>
              <a:t>emissions</a:t>
            </a:r>
            <a:endParaRPr lang="de-DE" dirty="0">
              <a:solidFill>
                <a:schemeClr val="accent5">
                  <a:lumMod val="75000"/>
                </a:schemeClr>
              </a:solidFill>
              <a:latin typeface="Calibri" panose="020F0502020204030204" pitchFamily="34" charset="0"/>
            </a:endParaRPr>
          </a:p>
          <a:p>
            <a:pPr marL="531813" indent="-258763" algn="just">
              <a:spcAft>
                <a:spcPts val="600"/>
              </a:spcAft>
              <a:buFont typeface="Arial" panose="020B0604020202020204" pitchFamily="34" charset="0"/>
              <a:buChar char="•"/>
            </a:pPr>
            <a:r>
              <a:rPr lang="de-DE" dirty="0" err="1">
                <a:solidFill>
                  <a:schemeClr val="accent5">
                    <a:lumMod val="75000"/>
                  </a:schemeClr>
                </a:solidFill>
                <a:latin typeface="Calibri" panose="020F0502020204030204" pitchFamily="34" charset="0"/>
              </a:rPr>
              <a:t>Using</a:t>
            </a:r>
            <a:r>
              <a:rPr lang="de-DE" dirty="0">
                <a:solidFill>
                  <a:schemeClr val="accent5">
                    <a:lumMod val="75000"/>
                  </a:schemeClr>
                </a:solidFill>
                <a:latin typeface="Calibri" panose="020F0502020204030204" pitchFamily="34" charset="0"/>
              </a:rPr>
              <a:t> </a:t>
            </a:r>
            <a:r>
              <a:rPr lang="de-DE" dirty="0" err="1">
                <a:solidFill>
                  <a:schemeClr val="accent5">
                    <a:lumMod val="75000"/>
                  </a:schemeClr>
                </a:solidFill>
                <a:latin typeface="Calibri" panose="020F0502020204030204" pitchFamily="34" charset="0"/>
              </a:rPr>
              <a:t>existing</a:t>
            </a:r>
            <a:r>
              <a:rPr lang="de-DE" dirty="0">
                <a:solidFill>
                  <a:schemeClr val="accent5">
                    <a:lumMod val="75000"/>
                  </a:schemeClr>
                </a:solidFill>
                <a:latin typeface="Calibri" panose="020F0502020204030204" pitchFamily="34" charset="0"/>
              </a:rPr>
              <a:t> </a:t>
            </a:r>
            <a:r>
              <a:rPr lang="de-DE" dirty="0" err="1">
                <a:solidFill>
                  <a:schemeClr val="accent5">
                    <a:lumMod val="75000"/>
                  </a:schemeClr>
                </a:solidFill>
                <a:latin typeface="Calibri" panose="020F0502020204030204" pitchFamily="34" charset="0"/>
              </a:rPr>
              <a:t>methods</a:t>
            </a:r>
            <a:r>
              <a:rPr lang="de-DE" dirty="0">
                <a:solidFill>
                  <a:schemeClr val="accent5">
                    <a:lumMod val="75000"/>
                  </a:schemeClr>
                </a:solidFill>
                <a:latin typeface="Calibri" panose="020F0502020204030204" pitchFamily="34" charset="0"/>
              </a:rPr>
              <a:t> </a:t>
            </a:r>
            <a:r>
              <a:rPr lang="de-DE" dirty="0" err="1">
                <a:solidFill>
                  <a:schemeClr val="accent5">
                    <a:lumMod val="75000"/>
                  </a:schemeClr>
                </a:solidFill>
                <a:latin typeface="Calibri" panose="020F0502020204030204" pitchFamily="34" charset="0"/>
              </a:rPr>
              <a:t>and</a:t>
            </a:r>
            <a:r>
              <a:rPr lang="de-DE" dirty="0">
                <a:solidFill>
                  <a:schemeClr val="accent5">
                    <a:lumMod val="75000"/>
                  </a:schemeClr>
                </a:solidFill>
                <a:latin typeface="Calibri" panose="020F0502020204030204" pitchFamily="34" charset="0"/>
              </a:rPr>
              <a:t> </a:t>
            </a:r>
            <a:r>
              <a:rPr lang="de-DE" dirty="0" err="1">
                <a:solidFill>
                  <a:schemeClr val="accent5">
                    <a:lumMod val="75000"/>
                  </a:schemeClr>
                </a:solidFill>
                <a:latin typeface="Calibri" panose="020F0502020204030204" pitchFamily="34" charset="0"/>
              </a:rPr>
              <a:t>guidance</a:t>
            </a:r>
            <a:r>
              <a:rPr lang="de-DE" dirty="0">
                <a:solidFill>
                  <a:schemeClr val="accent5">
                    <a:lumMod val="75000"/>
                  </a:schemeClr>
                </a:solidFill>
                <a:latin typeface="Calibri" panose="020F0502020204030204" pitchFamily="34" charset="0"/>
              </a:rPr>
              <a:t>; not </a:t>
            </a:r>
            <a:r>
              <a:rPr lang="de-DE" dirty="0" err="1">
                <a:solidFill>
                  <a:schemeClr val="accent5">
                    <a:lumMod val="75000"/>
                  </a:schemeClr>
                </a:solidFill>
                <a:latin typeface="Calibri" panose="020F0502020204030204" pitchFamily="34" charset="0"/>
              </a:rPr>
              <a:t>validation</a:t>
            </a:r>
            <a:endParaRPr lang="de-DE" dirty="0">
              <a:solidFill>
                <a:schemeClr val="accent5">
                  <a:lumMod val="75000"/>
                </a:schemeClr>
              </a:solidFill>
              <a:latin typeface="Calibri" panose="020F0502020204030204" pitchFamily="34" charset="0"/>
            </a:endParaRPr>
          </a:p>
          <a:p>
            <a:pPr algn="just">
              <a:spcBef>
                <a:spcPts val="600"/>
              </a:spcBef>
            </a:pPr>
            <a:r>
              <a:rPr lang="de-DE" b="1" dirty="0" err="1">
                <a:solidFill>
                  <a:schemeClr val="accent5">
                    <a:lumMod val="75000"/>
                  </a:schemeClr>
                </a:solidFill>
                <a:latin typeface="Calibri" panose="020F0502020204030204" pitchFamily="34" charset="0"/>
              </a:rPr>
              <a:t>Article</a:t>
            </a:r>
            <a:r>
              <a:rPr lang="de-DE" b="1" dirty="0">
                <a:solidFill>
                  <a:schemeClr val="accent5">
                    <a:lumMod val="75000"/>
                  </a:schemeClr>
                </a:solidFill>
                <a:latin typeface="Calibri" panose="020F0502020204030204" pitchFamily="34" charset="0"/>
              </a:rPr>
              <a:t> 5 </a:t>
            </a:r>
            <a:r>
              <a:rPr lang="de-DE" b="1" dirty="0" err="1">
                <a:solidFill>
                  <a:schemeClr val="accent5">
                    <a:lumMod val="75000"/>
                  </a:schemeClr>
                </a:solidFill>
                <a:latin typeface="Calibri" panose="020F0502020204030204" pitchFamily="34" charset="0"/>
              </a:rPr>
              <a:t>Mitigation</a:t>
            </a:r>
            <a:endParaRPr lang="de-DE" b="1" dirty="0">
              <a:solidFill>
                <a:schemeClr val="accent5">
                  <a:lumMod val="75000"/>
                </a:schemeClr>
              </a:solidFill>
              <a:latin typeface="Calibri" panose="020F0502020204030204" pitchFamily="34" charset="0"/>
            </a:endParaRPr>
          </a:p>
          <a:p>
            <a:pPr marL="531813" indent="-258763" algn="just">
              <a:spcAft>
                <a:spcPts val="600"/>
              </a:spcAft>
              <a:buFont typeface="Arial" panose="020B0604020202020204" pitchFamily="34" charset="0"/>
              <a:buChar char="•"/>
            </a:pPr>
            <a:r>
              <a:rPr lang="de-DE" dirty="0">
                <a:solidFill>
                  <a:schemeClr val="accent5">
                    <a:lumMod val="75000"/>
                  </a:schemeClr>
                </a:solidFill>
                <a:latin typeface="Calibri" panose="020F0502020204030204" pitchFamily="34" charset="0"/>
              </a:rPr>
              <a:t>Knowledge </a:t>
            </a:r>
            <a:r>
              <a:rPr lang="de-DE" dirty="0" err="1">
                <a:solidFill>
                  <a:schemeClr val="accent5">
                    <a:lumMod val="75000"/>
                  </a:schemeClr>
                </a:solidFill>
                <a:latin typeface="Calibri" panose="020F0502020204030204" pitchFamily="34" charset="0"/>
              </a:rPr>
              <a:t>of</a:t>
            </a:r>
            <a:r>
              <a:rPr lang="de-DE" dirty="0">
                <a:solidFill>
                  <a:schemeClr val="accent5">
                    <a:lumMod val="75000"/>
                  </a:schemeClr>
                </a:solidFill>
                <a:latin typeface="Calibri" panose="020F0502020204030204" pitchFamily="34" charset="0"/>
              </a:rPr>
              <a:t> </a:t>
            </a:r>
            <a:r>
              <a:rPr lang="de-DE" dirty="0" err="1">
                <a:solidFill>
                  <a:schemeClr val="accent5">
                    <a:lumMod val="75000"/>
                  </a:schemeClr>
                </a:solidFill>
                <a:latin typeface="Calibri" panose="020F0502020204030204" pitchFamily="34" charset="0"/>
              </a:rPr>
              <a:t>evolution</a:t>
            </a:r>
            <a:r>
              <a:rPr lang="de-DE" dirty="0">
                <a:solidFill>
                  <a:schemeClr val="accent5">
                    <a:lumMod val="75000"/>
                  </a:schemeClr>
                </a:solidFill>
                <a:latin typeface="Calibri" panose="020F0502020204030204" pitchFamily="34" charset="0"/>
              </a:rPr>
              <a:t> </a:t>
            </a:r>
            <a:r>
              <a:rPr lang="de-DE" dirty="0" err="1">
                <a:solidFill>
                  <a:schemeClr val="accent5">
                    <a:lumMod val="75000"/>
                  </a:schemeClr>
                </a:solidFill>
                <a:latin typeface="Calibri" panose="020F0502020204030204" pitchFamily="34" charset="0"/>
              </a:rPr>
              <a:t>of</a:t>
            </a:r>
            <a:r>
              <a:rPr lang="de-DE" dirty="0">
                <a:solidFill>
                  <a:schemeClr val="accent5">
                    <a:lumMod val="75000"/>
                  </a:schemeClr>
                </a:solidFill>
                <a:latin typeface="Calibri" panose="020F0502020204030204" pitchFamily="34" charset="0"/>
              </a:rPr>
              <a:t> </a:t>
            </a:r>
            <a:r>
              <a:rPr lang="de-DE" dirty="0" err="1">
                <a:solidFill>
                  <a:schemeClr val="accent5">
                    <a:lumMod val="75000"/>
                  </a:schemeClr>
                </a:solidFill>
                <a:latin typeface="Calibri" panose="020F0502020204030204" pitchFamily="34" charset="0"/>
              </a:rPr>
              <a:t>sinks</a:t>
            </a:r>
            <a:r>
              <a:rPr lang="de-DE" dirty="0">
                <a:solidFill>
                  <a:schemeClr val="accent5">
                    <a:lumMod val="75000"/>
                  </a:schemeClr>
                </a:solidFill>
                <a:latin typeface="Calibri" panose="020F0502020204030204" pitchFamily="34" charset="0"/>
              </a:rPr>
              <a:t> </a:t>
            </a:r>
            <a:r>
              <a:rPr lang="de-DE" dirty="0" err="1">
                <a:solidFill>
                  <a:schemeClr val="accent5">
                    <a:lumMod val="75000"/>
                  </a:schemeClr>
                </a:solidFill>
                <a:latin typeface="Calibri" panose="020F0502020204030204" pitchFamily="34" charset="0"/>
              </a:rPr>
              <a:t>and</a:t>
            </a:r>
            <a:r>
              <a:rPr lang="de-DE" dirty="0">
                <a:solidFill>
                  <a:schemeClr val="accent5">
                    <a:lumMod val="75000"/>
                  </a:schemeClr>
                </a:solidFill>
                <a:latin typeface="Calibri" panose="020F0502020204030204" pitchFamily="34" charset="0"/>
              </a:rPr>
              <a:t> </a:t>
            </a:r>
            <a:r>
              <a:rPr lang="de-DE" dirty="0" err="1">
                <a:solidFill>
                  <a:schemeClr val="accent5">
                    <a:lumMod val="75000"/>
                  </a:schemeClr>
                </a:solidFill>
                <a:latin typeface="Calibri" panose="020F0502020204030204" pitchFamily="34" charset="0"/>
              </a:rPr>
              <a:t>sources</a:t>
            </a:r>
            <a:endParaRPr lang="de-DE" dirty="0">
              <a:solidFill>
                <a:schemeClr val="accent5">
                  <a:lumMod val="75000"/>
                </a:schemeClr>
              </a:solidFill>
              <a:latin typeface="Calibri" panose="020F0502020204030204" pitchFamily="34" charset="0"/>
            </a:endParaRPr>
          </a:p>
          <a:p>
            <a:pPr algn="just">
              <a:spcBef>
                <a:spcPts val="600"/>
              </a:spcBef>
            </a:pPr>
            <a:r>
              <a:rPr lang="en-US" b="1" dirty="0">
                <a:solidFill>
                  <a:schemeClr val="accent5">
                    <a:lumMod val="75000"/>
                  </a:schemeClr>
                </a:solidFill>
                <a:latin typeface="Calibri" panose="020F0502020204030204" pitchFamily="34" charset="0"/>
              </a:rPr>
              <a:t>Article 7 Adaptation</a:t>
            </a:r>
          </a:p>
          <a:p>
            <a:pPr marL="531813" indent="-258763" algn="just">
              <a:buFont typeface="Arial"/>
              <a:buChar char="•"/>
            </a:pPr>
            <a:r>
              <a:rPr lang="en-US" dirty="0">
                <a:solidFill>
                  <a:schemeClr val="accent5">
                    <a:lumMod val="75000"/>
                  </a:schemeClr>
                </a:solidFill>
                <a:latin typeface="Calibri" panose="020F0502020204030204" pitchFamily="34" charset="0"/>
              </a:rPr>
              <a:t>(7.6) Strengthening cooperation, </a:t>
            </a:r>
          </a:p>
          <a:p>
            <a:pPr marL="531813" indent="-258763" algn="just">
              <a:spcAft>
                <a:spcPts val="600"/>
              </a:spcAft>
              <a:buFont typeface="Arial"/>
              <a:buChar char="•"/>
            </a:pPr>
            <a:r>
              <a:rPr lang="en-US" dirty="0">
                <a:solidFill>
                  <a:schemeClr val="accent5">
                    <a:lumMod val="75000"/>
                  </a:schemeClr>
                </a:solidFill>
                <a:latin typeface="Calibri" panose="020F0502020204030204" pitchFamily="34" charset="0"/>
              </a:rPr>
              <a:t>(7.7c) Research, systematic observation</a:t>
            </a:r>
          </a:p>
          <a:p>
            <a:pPr algn="just">
              <a:spcBef>
                <a:spcPts val="600"/>
              </a:spcBef>
            </a:pPr>
            <a:r>
              <a:rPr lang="en-US" b="1" dirty="0">
                <a:solidFill>
                  <a:schemeClr val="accent5">
                    <a:lumMod val="75000"/>
                  </a:schemeClr>
                </a:solidFill>
                <a:latin typeface="Calibri" panose="020F0502020204030204" pitchFamily="34" charset="0"/>
              </a:rPr>
              <a:t>Article 10 Technology Transfer</a:t>
            </a:r>
          </a:p>
          <a:p>
            <a:pPr algn="just">
              <a:spcAft>
                <a:spcPts val="600"/>
              </a:spcAft>
            </a:pPr>
            <a:r>
              <a:rPr lang="en-US" b="1" dirty="0">
                <a:solidFill>
                  <a:schemeClr val="accent5">
                    <a:lumMod val="75000"/>
                  </a:schemeClr>
                </a:solidFill>
                <a:latin typeface="Calibri" panose="020F0502020204030204" pitchFamily="34" charset="0"/>
              </a:rPr>
              <a:t>&amp; Article 11 Capacity Development</a:t>
            </a:r>
          </a:p>
          <a:p>
            <a:pPr algn="just">
              <a:spcBef>
                <a:spcPts val="600"/>
              </a:spcBef>
            </a:pPr>
            <a:r>
              <a:rPr lang="en-US" b="1" dirty="0">
                <a:solidFill>
                  <a:schemeClr val="accent5">
                    <a:lumMod val="75000"/>
                  </a:schemeClr>
                </a:solidFill>
                <a:latin typeface="Calibri" panose="020F0502020204030204" pitchFamily="34" charset="0"/>
              </a:rPr>
              <a:t>Article 14 Global stocktaking</a:t>
            </a:r>
          </a:p>
          <a:p>
            <a:pPr marL="531813" indent="-258763" algn="just">
              <a:spcAft>
                <a:spcPts val="600"/>
              </a:spcAft>
              <a:buFont typeface="Arial"/>
              <a:buChar char="•"/>
            </a:pPr>
            <a:r>
              <a:rPr lang="en-US" dirty="0">
                <a:solidFill>
                  <a:schemeClr val="accent5">
                    <a:lumMod val="75000"/>
                  </a:schemeClr>
                </a:solidFill>
                <a:latin typeface="Calibri" panose="020F0502020204030204" pitchFamily="34" charset="0"/>
              </a:rPr>
              <a:t>in the light of equity and the best available science: 2023, 2028</a:t>
            </a:r>
            <a:r>
              <a:rPr lang="is-IS" dirty="0">
                <a:solidFill>
                  <a:schemeClr val="accent5">
                    <a:lumMod val="75000"/>
                  </a:schemeClr>
                </a:solidFill>
                <a:latin typeface="Calibri" panose="020F0502020204030204" pitchFamily="34" charset="0"/>
              </a:rPr>
              <a:t>…</a:t>
            </a:r>
          </a:p>
          <a:p>
            <a:pPr algn="just">
              <a:spcBef>
                <a:spcPts val="600"/>
              </a:spcBef>
            </a:pPr>
            <a:r>
              <a:rPr lang="is-IS" b="1" dirty="0">
                <a:solidFill>
                  <a:schemeClr val="accent5">
                    <a:lumMod val="75000"/>
                  </a:schemeClr>
                </a:solidFill>
                <a:latin typeface="Calibri" panose="020F0502020204030204" pitchFamily="34" charset="0"/>
              </a:rPr>
              <a:t>Article 15 Compliance</a:t>
            </a:r>
            <a:endParaRPr lang="de-DE" b="1" dirty="0">
              <a:solidFill>
                <a:schemeClr val="accent5">
                  <a:lumMod val="75000"/>
                </a:schemeClr>
              </a:solidFill>
              <a:latin typeface="Calibri" panose="020F0502020204030204" pitchFamily="34" charset="0"/>
            </a:endParaRPr>
          </a:p>
        </p:txBody>
      </p:sp>
      <p:pic>
        <p:nvPicPr>
          <p:cNvPr id="11" name="Picture 2" descr="http://www.cop21.gouv.fr/sites/all/themes/custom/co21_theme/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740352" y="293747"/>
            <a:ext cx="1195965" cy="1800041"/>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5508104" y="3573016"/>
            <a:ext cx="3347864"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GEO PB Action </a:t>
            </a:r>
            <a:r>
              <a:rPr lang="de-DE" dirty="0" smtClean="0"/>
              <a:t>(Aug 2017):</a:t>
            </a:r>
            <a:br>
              <a:rPr lang="de-DE" dirty="0" smtClean="0"/>
            </a:br>
            <a:r>
              <a:rPr lang="de-DE" dirty="0" err="1" smtClean="0"/>
              <a:t>Organise</a:t>
            </a:r>
            <a:r>
              <a:rPr lang="de-DE" dirty="0" smtClean="0"/>
              <a:t> a </a:t>
            </a:r>
            <a:r>
              <a:rPr lang="de-DE" dirty="0" err="1" smtClean="0"/>
              <a:t>workshop</a:t>
            </a:r>
            <a:r>
              <a:rPr lang="de-DE" dirty="0" smtClean="0"/>
              <a:t> on </a:t>
            </a:r>
            <a:r>
              <a:rPr lang="de-DE" dirty="0" err="1" smtClean="0"/>
              <a:t>the</a:t>
            </a:r>
            <a:r>
              <a:rPr lang="de-DE" dirty="0" smtClean="0"/>
              <a:t> EO </a:t>
            </a:r>
            <a:r>
              <a:rPr lang="de-DE" dirty="0" err="1" smtClean="0"/>
              <a:t>response</a:t>
            </a:r>
            <a:r>
              <a:rPr lang="de-DE" dirty="0" smtClean="0"/>
              <a:t> </a:t>
            </a:r>
            <a:r>
              <a:rPr lang="de-DE" dirty="0" err="1" smtClean="0"/>
              <a:t>to</a:t>
            </a:r>
            <a:r>
              <a:rPr lang="de-DE" dirty="0" smtClean="0"/>
              <a:t> </a:t>
            </a:r>
            <a:r>
              <a:rPr lang="de-DE" dirty="0" err="1" smtClean="0"/>
              <a:t>the</a:t>
            </a:r>
            <a:r>
              <a:rPr lang="de-DE" dirty="0" smtClean="0"/>
              <a:t> Paris Agreement</a:t>
            </a:r>
            <a:endParaRPr lang="en-US" dirty="0"/>
          </a:p>
        </p:txBody>
      </p:sp>
    </p:spTree>
    <p:extLst>
      <p:ext uri="{BB962C8B-B14F-4D97-AF65-F5344CB8AC3E}">
        <p14:creationId xmlns:p14="http://schemas.microsoft.com/office/powerpoint/2010/main" val="27073700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TotalTime>
  <Words>563</Words>
  <Application>Microsoft Macintosh PowerPoint</Application>
  <PresentationFormat>On-screen Show (4:3)</PresentationFormat>
  <Paragraphs>61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World Meteorological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Madeline West</dc:creator>
  <cp:lastModifiedBy>Barbara Ryan</cp:lastModifiedBy>
  <cp:revision>34</cp:revision>
  <cp:lastPrinted>2017-10-16T11:25:30Z</cp:lastPrinted>
  <dcterms:created xsi:type="dcterms:W3CDTF">2017-08-25T15:25:00Z</dcterms:created>
  <dcterms:modified xsi:type="dcterms:W3CDTF">2017-10-18T20:30:17Z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1033-10.2.0.5908</vt:lpwstr>
  </property>
</Properties>
</file>