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2" r:id="rId2"/>
  </p:sldMasterIdLst>
  <p:notesMasterIdLst>
    <p:notesMasterId r:id="rId8"/>
  </p:notesMasterIdLst>
  <p:sldIdLst>
    <p:sldId id="256" r:id="rId3"/>
    <p:sldId id="261" r:id="rId4"/>
    <p:sldId id="263" r:id="rId5"/>
    <p:sldId id="262" r:id="rId6"/>
    <p:sldId id="257" r:id="rId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/>
    <p:restoredTop sz="94756"/>
  </p:normalViewPr>
  <p:slideViewPr>
    <p:cSldViewPr>
      <p:cViewPr>
        <p:scale>
          <a:sx n="62" d="100"/>
          <a:sy n="62" d="100"/>
        </p:scale>
        <p:origin x="-152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2115735"/>
            <a:ext cx="6858000" cy="1394228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71323" tIns="35662" rIns="71323" bIns="35662"/>
          <a:lstStyle/>
          <a:p>
            <a:pPr algn="l" defTabSz="797174" rtl="0"/>
            <a:fld id="{5FC9205F-AF6D-4BB3-9CC8-A10AD9B55EDB}" type="datetimeFigureOut">
              <a:rPr lang="fr-FR" sz="1569" kern="1200" smtClean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pPr algn="l" defTabSz="797174" rtl="0"/>
              <a:t>19/10/2017</a:t>
            </a:fld>
            <a:endParaRPr lang="fr-FR" sz="1569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71323" tIns="35662" rIns="71323" bIns="35662"/>
          <a:lstStyle/>
          <a:p>
            <a:pPr algn="l" defTabSz="797174" rtl="0"/>
            <a:endParaRPr lang="fr-FR" sz="1569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0FC2-F471-4B8D-B338-7AA029A211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48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NES - couv institutionnel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43000" y="2565316"/>
            <a:ext cx="6858000" cy="40011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53735"/>
            <a:ext cx="685800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143000" y="3396934"/>
            <a:ext cx="6858000" cy="576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170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712" y="619557"/>
            <a:ext cx="7874738" cy="509678"/>
          </a:xfrm>
        </p:spPr>
        <p:txBody>
          <a:bodyPr anchor="t">
            <a:no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7712" y="1859280"/>
            <a:ext cx="8289078" cy="4352926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297712" y="301513"/>
            <a:ext cx="7166344" cy="318044"/>
          </a:xfrm>
        </p:spPr>
        <p:txBody>
          <a:bodyPr>
            <a:noAutofit/>
          </a:bodyPr>
          <a:lstStyle>
            <a:lvl1pPr marL="0" indent="0" algn="l">
              <a:buNone/>
              <a:defRPr lang="fr-FR" sz="1200" b="0" kern="1200" cap="all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91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00424" y="619556"/>
            <a:ext cx="4772026" cy="908556"/>
          </a:xfrm>
        </p:spPr>
        <p:txBody>
          <a:bodyPr anchor="t">
            <a:noAutofit/>
          </a:bodyPr>
          <a:lstStyle/>
          <a:p>
            <a:r>
              <a:rPr lang="fr-FR" dirty="0" smtClean="0"/>
              <a:t>Cliquez et 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00424" y="1859280"/>
            <a:ext cx="5186366" cy="4352926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2B8EFC2-1E6F-E543-8F2B-2782CBB9317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181610" cy="6858000"/>
          </a:xfrm>
        </p:spPr>
        <p:txBody>
          <a:bodyPr anchor="t">
            <a:noAutofit/>
          </a:bodyPr>
          <a:lstStyle>
            <a:lvl1pPr marL="0" indent="0">
              <a:buNone/>
              <a:defRPr sz="2400" i="1">
                <a:solidFill>
                  <a:srgbClr val="00206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400424" y="301513"/>
            <a:ext cx="4063632" cy="318044"/>
          </a:xfrm>
        </p:spPr>
        <p:txBody>
          <a:bodyPr>
            <a:noAutofit/>
          </a:bodyPr>
          <a:lstStyle>
            <a:lvl1pPr marL="0" indent="0" algn="l">
              <a:buNone/>
              <a:defRPr lang="fr-FR" sz="1200" b="0" kern="1200" cap="all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6003" y="460534"/>
            <a:ext cx="3367388" cy="25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7174" rtl="0"/>
            <a:endParaRPr lang="fr-FR" sz="1569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0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00424" y="619556"/>
            <a:ext cx="4772026" cy="908556"/>
          </a:xfrm>
        </p:spPr>
        <p:txBody>
          <a:bodyPr anchor="t">
            <a:noAutofit/>
          </a:bodyPr>
          <a:lstStyle/>
          <a:p>
            <a:r>
              <a:rPr lang="fr-FR" dirty="0" smtClean="0"/>
              <a:t>Cliquez et 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00424" y="1859280"/>
            <a:ext cx="5186366" cy="4352926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2B8EFC2-1E6F-E543-8F2B-2782CBB9317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218815" y="174480"/>
            <a:ext cx="2865877" cy="1672840"/>
          </a:xfrm>
        </p:spPr>
        <p:txBody>
          <a:bodyPr anchor="t">
            <a:noAutofit/>
          </a:bodyPr>
          <a:lstStyle>
            <a:lvl1pPr marL="0" indent="0">
              <a:buNone/>
              <a:defRPr sz="2400" i="1">
                <a:solidFill>
                  <a:srgbClr val="00206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 smtClean="0"/>
              <a:t>Image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400424" y="301513"/>
            <a:ext cx="4063632" cy="318044"/>
          </a:xfrm>
        </p:spPr>
        <p:txBody>
          <a:bodyPr>
            <a:noAutofit/>
          </a:bodyPr>
          <a:lstStyle>
            <a:lvl1pPr marL="0" indent="0" algn="l">
              <a:buNone/>
              <a:defRPr lang="fr-FR" sz="1200" b="0" kern="1200" cap="all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6003" y="460534"/>
            <a:ext cx="3367388" cy="25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7174" rtl="0"/>
            <a:endParaRPr lang="fr-FR" sz="1569" kern="1200">
              <a:solidFill>
                <a:srgbClr val="FFFFFF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219075" y="1845946"/>
            <a:ext cx="2865438" cy="419100"/>
          </a:xfrm>
        </p:spPr>
        <p:txBody>
          <a:bodyPr/>
          <a:lstStyle>
            <a:lvl1pPr algn="l">
              <a:defRPr sz="8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fr-FR" sz="800" dirty="0" smtClean="0">
                <a:solidFill>
                  <a:schemeClr val="accent1"/>
                </a:solidFill>
              </a:rPr>
              <a:t>Légendes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218815" y="2265545"/>
            <a:ext cx="2865877" cy="1672840"/>
          </a:xfrm>
        </p:spPr>
        <p:txBody>
          <a:bodyPr anchor="t">
            <a:noAutofit/>
          </a:bodyPr>
          <a:lstStyle>
            <a:lvl1pPr marL="0" indent="0">
              <a:buNone/>
              <a:defRPr sz="2400" i="1">
                <a:solidFill>
                  <a:srgbClr val="00206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Image</a:t>
            </a:r>
            <a:endParaRPr lang="en-US" dirty="0"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219075" y="3943765"/>
            <a:ext cx="2865438" cy="419100"/>
          </a:xfrm>
        </p:spPr>
        <p:txBody>
          <a:bodyPr/>
          <a:lstStyle>
            <a:lvl1pPr algn="l">
              <a:defRPr sz="8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fr-FR" sz="800" dirty="0" smtClean="0">
                <a:solidFill>
                  <a:schemeClr val="accent1"/>
                </a:solidFill>
              </a:rPr>
              <a:t>Légendes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21" name="Picture Placeholder 2"/>
          <p:cNvSpPr>
            <a:spLocks noGrp="1" noChangeAspect="1"/>
          </p:cNvSpPr>
          <p:nvPr>
            <p:ph type="pic" idx="16" hasCustomPrompt="1"/>
          </p:nvPr>
        </p:nvSpPr>
        <p:spPr>
          <a:xfrm>
            <a:off x="218815" y="4432326"/>
            <a:ext cx="2865877" cy="1672840"/>
          </a:xfrm>
        </p:spPr>
        <p:txBody>
          <a:bodyPr anchor="t">
            <a:noAutofit/>
          </a:bodyPr>
          <a:lstStyle>
            <a:lvl1pPr marL="0" indent="0">
              <a:buNone/>
              <a:defRPr sz="2400" i="1">
                <a:solidFill>
                  <a:srgbClr val="00206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Image</a:t>
            </a:r>
            <a:endParaRPr lang="en-US" dirty="0"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19" hasCustomPrompt="1"/>
          </p:nvPr>
        </p:nvSpPr>
        <p:spPr>
          <a:xfrm>
            <a:off x="219075" y="6105166"/>
            <a:ext cx="2865438" cy="419100"/>
          </a:xfrm>
        </p:spPr>
        <p:txBody>
          <a:bodyPr/>
          <a:lstStyle>
            <a:lvl1pPr algn="l">
              <a:defRPr sz="8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fr-FR" sz="800" dirty="0" smtClean="0">
                <a:solidFill>
                  <a:schemeClr val="accent1"/>
                </a:solidFill>
              </a:rPr>
              <a:t>Légendes</a:t>
            </a:r>
            <a:endParaRPr lang="fr-FR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9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87080" y="619556"/>
            <a:ext cx="7885371" cy="908556"/>
          </a:xfrm>
        </p:spPr>
        <p:txBody>
          <a:bodyPr>
            <a:noAutofit/>
          </a:bodyPr>
          <a:lstStyle/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2B8EFC2-1E6F-E543-8F2B-2782CBB9317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287080" y="301513"/>
            <a:ext cx="7176977" cy="318044"/>
          </a:xfrm>
        </p:spPr>
        <p:txBody>
          <a:bodyPr>
            <a:noAutofit/>
          </a:bodyPr>
          <a:lstStyle>
            <a:lvl1pPr marL="0" indent="0" algn="l">
              <a:buNone/>
              <a:defRPr lang="fr-FR" sz="1200" b="0" kern="1200" cap="all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5"/>
          </p:nvPr>
        </p:nvSpPr>
        <p:spPr>
          <a:xfrm>
            <a:off x="287080" y="1859280"/>
            <a:ext cx="4127646" cy="4352926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4766931" y="1859280"/>
            <a:ext cx="4127646" cy="4352926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95679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3194" y="696114"/>
            <a:ext cx="4660862" cy="50967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4959" y="6446701"/>
            <a:ext cx="2057400" cy="36385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fld id="{62B8EFC2-1E6F-E543-8F2B-2782CBB9317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2803194" y="365311"/>
            <a:ext cx="4660862" cy="318044"/>
          </a:xfrm>
        </p:spPr>
        <p:txBody>
          <a:bodyPr>
            <a:noAutofit/>
          </a:bodyPr>
          <a:lstStyle>
            <a:lvl1pPr marL="0" indent="0" algn="l">
              <a:buNone/>
              <a:defRPr lang="fr-FR" sz="1200" b="0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2803195" y="1859280"/>
            <a:ext cx="6091383" cy="4352926"/>
          </a:xfrm>
        </p:spPr>
        <p:txBody>
          <a:bodyPr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46946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080" y="645076"/>
            <a:ext cx="7176977" cy="50967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61289" y="6408423"/>
            <a:ext cx="2057400" cy="363854"/>
          </a:xfrm>
        </p:spPr>
        <p:txBody>
          <a:bodyPr>
            <a:noAutofit/>
          </a:bodyPr>
          <a:lstStyle/>
          <a:p>
            <a:fld id="{62B8EFC2-1E6F-E543-8F2B-2782CBB9317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287080" y="314272"/>
            <a:ext cx="7176977" cy="318044"/>
          </a:xfrm>
        </p:spPr>
        <p:txBody>
          <a:bodyPr>
            <a:noAutofit/>
          </a:bodyPr>
          <a:lstStyle>
            <a:lvl1pPr marL="0" indent="0" algn="l">
              <a:buNone/>
              <a:defRPr lang="fr-FR" sz="1200" b="0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287080" y="1859280"/>
            <a:ext cx="8607498" cy="4352926"/>
          </a:xfrm>
        </p:spPr>
        <p:txBody>
          <a:bodyPr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09161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2003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360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5750" y="619557"/>
            <a:ext cx="7886700" cy="424732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59280"/>
            <a:ext cx="7886700" cy="4352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29390" y="6408423"/>
            <a:ext cx="20574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pc="-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797174" rtl="0"/>
            <a:fld id="{62B8EFC2-1E6F-E543-8F2B-2782CBB9317F}" type="slidenum">
              <a:rPr lang="fr-FR" kern="1200" smtClean="0"/>
              <a:pPr defTabSz="797174" rtl="0"/>
              <a:t>‹N°›</a:t>
            </a:fld>
            <a:endParaRPr lang="fr-FR" kern="1200" dirty="0"/>
          </a:p>
        </p:txBody>
      </p:sp>
    </p:spTree>
    <p:extLst>
      <p:ext uri="{BB962C8B-B14F-4D97-AF65-F5344CB8AC3E}">
        <p14:creationId xmlns:p14="http://schemas.microsoft.com/office/powerpoint/2010/main" val="318955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lang="fr-FR" sz="1800" b="1" i="0" kern="1200" dirty="0" smtClean="0">
          <a:solidFill>
            <a:srgbClr val="00B0F0"/>
          </a:solidFill>
          <a:latin typeface="Arial Black" charset="0"/>
          <a:ea typeface="Arial Black" charset="0"/>
          <a:cs typeface="Arial Blac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B0F1"/>
        </a:buClr>
        <a:buFont typeface="Wingdings" charset="2"/>
        <a:buChar char="v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2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7938" indent="0" algn="l" defTabSz="914400" rtl="0" eaLnBrk="1" latinLnBrk="0" hangingPunct="1">
        <a:lnSpc>
          <a:spcPct val="90000"/>
        </a:lnSpc>
        <a:spcBef>
          <a:spcPts val="600"/>
        </a:spcBef>
        <a:buFont typeface="Arial"/>
        <a:buNone/>
        <a:tabLst/>
        <a:defRPr sz="1400" kern="1200" baseline="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buFont typeface="Arial"/>
        <a:buNone/>
        <a:tabLst/>
        <a:defRPr sz="1200" b="0" i="1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368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altLang="ja-JP" sz="3600" b="1" dirty="0" smtClean="0">
                <a:solidFill>
                  <a:srgbClr val="FFFFFF"/>
                </a:solidFill>
                <a:latin typeface="+mj-lt"/>
              </a:rPr>
              <a:t>CNES Earth Observation Program Update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Juliette Lambin</a:t>
            </a:r>
            <a:endParaRPr lang="en-US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Centre National d’Etudes Spatiales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4</a:t>
            </a:r>
            <a:r>
              <a:rPr lang="en-US" altLang="ja-JP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.19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South Dakota,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 – 20 October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CNES </a:t>
            </a:r>
            <a:r>
              <a:rPr lang="en-US" dirty="0" err="1" smtClean="0"/>
              <a:t>programmes</a:t>
            </a:r>
            <a:r>
              <a:rPr lang="en-US" dirty="0" smtClean="0"/>
              <a:t> </a:t>
            </a:r>
            <a:r>
              <a:rPr lang="en-US" dirty="0" smtClean="0"/>
              <a:t>recent highlights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Venµs</a:t>
            </a:r>
            <a:r>
              <a:rPr lang="en-US" dirty="0" smtClean="0"/>
              <a:t> launch: August 1</a:t>
            </a:r>
            <a:r>
              <a:rPr lang="en-US" baseline="30000" dirty="0" smtClean="0"/>
              <a:t>st</a:t>
            </a:r>
            <a:r>
              <a:rPr lang="en-US" dirty="0" smtClean="0"/>
              <a:t> 2017</a:t>
            </a:r>
          </a:p>
          <a:p>
            <a:pPr lvl="1"/>
            <a:r>
              <a:rPr lang="en-US" dirty="0" smtClean="0"/>
              <a:t>Cooperation with ISA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Microcarb</a:t>
            </a:r>
            <a:r>
              <a:rPr lang="en-US" dirty="0" smtClean="0"/>
              <a:t> phase C/D decision</a:t>
            </a:r>
          </a:p>
          <a:p>
            <a:pPr lvl="1"/>
            <a:r>
              <a:rPr lang="en-US" dirty="0" smtClean="0"/>
              <a:t>Targeted </a:t>
            </a:r>
            <a:r>
              <a:rPr lang="en-US" dirty="0" smtClean="0"/>
              <a:t>launch date: end 2020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CFOSAT : satellite under completion</a:t>
            </a:r>
          </a:p>
          <a:p>
            <a:pPr lvl="1"/>
            <a:r>
              <a:rPr lang="en-US" dirty="0" smtClean="0"/>
              <a:t>delivery of SWIM instrument to CNSA (China)</a:t>
            </a:r>
          </a:p>
          <a:p>
            <a:pPr lvl="1"/>
            <a:r>
              <a:rPr lang="en-US" dirty="0" smtClean="0"/>
              <a:t>Launch expected summer 2018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2017 CEOS Plenary – RAPID CITY 19-20 </a:t>
            </a:r>
            <a:r>
              <a:rPr lang="en-US" dirty="0" err="1"/>
              <a:t>oct</a:t>
            </a:r>
            <a:r>
              <a:rPr lang="en-US" dirty="0"/>
              <a:t> 2017</a:t>
            </a:r>
          </a:p>
        </p:txBody>
      </p:sp>
      <p:pic>
        <p:nvPicPr>
          <p:cNvPr id="11" name="Espace réservé pour une image  6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29000"/>
            <a:ext cx="32004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9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486400" y="1326043"/>
            <a:ext cx="3505200" cy="4352926"/>
          </a:xfrm>
        </p:spPr>
        <p:txBody>
          <a:bodyPr/>
          <a:lstStyle/>
          <a:p>
            <a:r>
              <a:rPr lang="en-US" dirty="0" smtClean="0"/>
              <a:t>In operation….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 </a:t>
            </a:r>
            <a:r>
              <a:rPr lang="en-US" dirty="0" smtClean="0"/>
              <a:t> …in development</a:t>
            </a:r>
            <a:endParaRPr lang="en-US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2017 CEOS Plenary – RAPID CITY 19-20 </a:t>
            </a:r>
            <a:r>
              <a:rPr lang="en-US" dirty="0" err="1"/>
              <a:t>oct</a:t>
            </a:r>
            <a:r>
              <a:rPr lang="en-US" dirty="0"/>
              <a:t> 2017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86719" y="46482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NASA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1682097" y="46482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EUMETSAT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978235" y="504877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ESA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2073229" y="516335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ISRO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105560" y="544858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CNSA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648533" y="588696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ISA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1260186" y="549430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UKSA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1743652" y="604912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SA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2800351" y="55256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DLR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2800351" y="607163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JAXA</a:t>
            </a:r>
            <a:endParaRPr lang="en-US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5"/>
          <a:stretch/>
        </p:blipFill>
        <p:spPr bwMode="auto">
          <a:xfrm>
            <a:off x="-175356" y="1219201"/>
            <a:ext cx="535695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9"/>
          <a:stretch/>
        </p:blipFill>
        <p:spPr bwMode="auto">
          <a:xfrm>
            <a:off x="3733800" y="3962400"/>
            <a:ext cx="5257800" cy="260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4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CNES and Climate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Sous-titre 3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2017 CEOS Plenary – RAPID CITY 19-20 </a:t>
            </a:r>
            <a:r>
              <a:rPr lang="en-US" dirty="0" err="1"/>
              <a:t>oct</a:t>
            </a:r>
            <a:r>
              <a:rPr lang="en-US" dirty="0"/>
              <a:t>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6"/>
          </p:nvPr>
        </p:nvSpPr>
        <p:spPr>
          <a:xfrm>
            <a:off x="4766931" y="1066800"/>
            <a:ext cx="4127646" cy="5145406"/>
          </a:xfrm>
        </p:spPr>
        <p:txBody>
          <a:bodyPr/>
          <a:lstStyle/>
          <a:p>
            <a:r>
              <a:rPr lang="en-US" dirty="0" smtClean="0"/>
              <a:t>Upcoming: </a:t>
            </a:r>
          </a:p>
          <a:p>
            <a:r>
              <a:rPr lang="en-US" dirty="0" smtClean="0"/>
              <a:t>Climate Summit on Dec 12h in Paris =&gt;</a:t>
            </a:r>
          </a:p>
          <a:p>
            <a:r>
              <a:rPr lang="en-US" dirty="0" smtClean="0"/>
              <a:t>Space agencies dinner on Dec 11</a:t>
            </a:r>
            <a:r>
              <a:rPr lang="en-US" baseline="30000" dirty="0" smtClean="0"/>
              <a:t>th</a:t>
            </a:r>
            <a:endParaRPr lang="en-US" dirty="0"/>
          </a:p>
          <a:p>
            <a:pPr lvl="1"/>
            <a:r>
              <a:rPr lang="en-US" dirty="0" smtClean="0"/>
              <a:t>Address the 3 topics of previous declarations</a:t>
            </a:r>
          </a:p>
          <a:p>
            <a:pPr lvl="1"/>
            <a:r>
              <a:rPr lang="en-US" dirty="0" smtClean="0"/>
              <a:t>Round tables to discuss progress,  remaining challenges</a:t>
            </a:r>
          </a:p>
          <a:p>
            <a:pPr lvl="1"/>
            <a:r>
              <a:rPr lang="en-US" dirty="0" smtClean="0"/>
              <a:t>Work on a Paris Declaration</a:t>
            </a:r>
            <a:endParaRPr lang="en-US" dirty="0"/>
          </a:p>
          <a:p>
            <a:pPr marL="285750" indent="-285750">
              <a:buFont typeface="Symbol"/>
              <a:buChar char="Þ"/>
            </a:pPr>
            <a:r>
              <a:rPr lang="en-US" dirty="0" smtClean="0"/>
              <a:t>Draft to be circulated soon (before COP-23)</a:t>
            </a:r>
          </a:p>
          <a:p>
            <a:pPr marL="285750" indent="-285750">
              <a:buFont typeface="Symbol"/>
              <a:buChar char="Þ"/>
            </a:pPr>
            <a:r>
              <a:rPr lang="en-US" dirty="0" smtClean="0"/>
              <a:t>Bonn Nov 22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HoSA</a:t>
            </a:r>
            <a:r>
              <a:rPr lang="en-US" dirty="0" smtClean="0"/>
              <a:t> dinner as an occasion to review the declaration.</a:t>
            </a:r>
          </a:p>
          <a:p>
            <a:pPr marL="285750" indent="-285750">
              <a:buFont typeface="Symbol"/>
              <a:buChar char="Þ"/>
            </a:pPr>
            <a:r>
              <a:rPr lang="en-US" dirty="0" smtClean="0"/>
              <a:t>Common communication tool initiative 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5"/>
          </p:nvPr>
        </p:nvSpPr>
        <p:spPr>
          <a:xfrm>
            <a:off x="287080" y="1219200"/>
            <a:ext cx="4127646" cy="4993006"/>
          </a:xfrm>
        </p:spPr>
        <p:txBody>
          <a:bodyPr/>
          <a:lstStyle/>
          <a:p>
            <a:r>
              <a:rPr lang="en-US" dirty="0" smtClean="0"/>
              <a:t>Support to COP 21 – Paris</a:t>
            </a:r>
          </a:p>
          <a:p>
            <a:pPr lvl="1"/>
            <a:r>
              <a:rPr lang="en-US" dirty="0" err="1" smtClean="0"/>
              <a:t>Microcarb</a:t>
            </a:r>
            <a:r>
              <a:rPr lang="en-US" dirty="0" smtClean="0"/>
              <a:t> decisions</a:t>
            </a:r>
          </a:p>
          <a:p>
            <a:endParaRPr lang="en-US" dirty="0"/>
          </a:p>
          <a:p>
            <a:r>
              <a:rPr lang="en-US" dirty="0" smtClean="0"/>
              <a:t>Space agencies common declarations</a:t>
            </a:r>
          </a:p>
          <a:p>
            <a:pPr lvl="1"/>
            <a:r>
              <a:rPr lang="en-US" dirty="0" smtClean="0"/>
              <a:t>2015 Mexico : Climate change  &amp; Disaster management</a:t>
            </a:r>
          </a:p>
          <a:p>
            <a:pPr lvl="1"/>
            <a:r>
              <a:rPr lang="en-US" dirty="0" smtClean="0"/>
              <a:t>2016 New Delhi : GHG monitoring</a:t>
            </a:r>
          </a:p>
          <a:p>
            <a:pPr lvl="1"/>
            <a:r>
              <a:rPr lang="en-US" dirty="0" smtClean="0"/>
              <a:t>2016 </a:t>
            </a:r>
            <a:r>
              <a:rPr lang="en-GB" dirty="0" smtClean="0"/>
              <a:t>Marrakesh: Water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Paris Air show diner</a:t>
            </a:r>
          </a:p>
          <a:p>
            <a:pPr lvl="1"/>
            <a:r>
              <a:rPr lang="en-US" dirty="0" smtClean="0"/>
              <a:t>June 18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</a:p>
          <a:p>
            <a:pPr lvl="1"/>
            <a:r>
              <a:rPr lang="en-US" dirty="0" smtClean="0"/>
              <a:t>Contributions from:  AEM, ASI, UAE, CONIDA, ESA, KARI, LAPAN, Swiss Space office…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914400" y="6019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Feedback, inputs, help from CEOS greatly appreciated!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3" name="Espace réservé du contenu 2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 smtClean="0"/>
              <a:t>Juliette Lambin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3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NES - Texte">
  <a:themeElements>
    <a:clrScheme name="Personnalisée 2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05F"/>
      </a:accent1>
      <a:accent2>
        <a:srgbClr val="02B0F0"/>
      </a:accent2>
      <a:accent3>
        <a:srgbClr val="8E8C8D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9238</TotalTime>
  <Words>259</Words>
  <Application>Microsoft Office PowerPoint</Application>
  <PresentationFormat>Affichage à l'écran (4:3)</PresentationFormat>
  <Paragraphs>69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7" baseType="lpstr">
      <vt:lpstr>Default</vt:lpstr>
      <vt:lpstr>CNES - Texte</vt:lpstr>
      <vt:lpstr>CNES Earth Observation Program Update</vt:lpstr>
      <vt:lpstr>CNES programmes recent highlights</vt:lpstr>
      <vt:lpstr>Overview</vt:lpstr>
      <vt:lpstr>CNES and Climate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J. Lambin</cp:lastModifiedBy>
  <cp:revision>153</cp:revision>
  <dcterms:modified xsi:type="dcterms:W3CDTF">2017-10-19T20:13:50Z</dcterms:modified>
</cp:coreProperties>
</file>