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68" r:id="rId3"/>
    <p:sldId id="270" r:id="rId4"/>
    <p:sldId id="261" r:id="rId5"/>
    <p:sldId id="262" r:id="rId6"/>
    <p:sldId id="264" r:id="rId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p:restoredTop sz="93404" autoAdjust="0"/>
  </p:normalViewPr>
  <p:slideViewPr>
    <p:cSldViewPr>
      <p:cViewPr>
        <p:scale>
          <a:sx n="91" d="100"/>
          <a:sy n="91" d="100"/>
        </p:scale>
        <p:origin x="180" y="-63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a:t>
            </a:r>
            <a:endParaRPr lang="en-US" dirty="0"/>
          </a:p>
        </p:txBody>
      </p:sp>
      <p:sp>
        <p:nvSpPr>
          <p:cNvPr id="4" name="Slide Number Placeholder 3"/>
          <p:cNvSpPr>
            <a:spLocks noGrp="1"/>
          </p:cNvSpPr>
          <p:nvPr>
            <p:ph type="sldNum" sz="quarter" idx="10"/>
          </p:nvPr>
        </p:nvSpPr>
        <p:spPr>
          <a:xfrm>
            <a:off x="3956050" y="8807450"/>
            <a:ext cx="3027363" cy="461963"/>
          </a:xfrm>
          <a:prstGeom prst="rect">
            <a:avLst/>
          </a:prstGeom>
        </p:spPr>
        <p:txBody>
          <a:bodyPr/>
          <a:lstStyle/>
          <a:p>
            <a:pPr>
              <a:defRPr/>
            </a:pPr>
            <a:fld id="{69C72FF6-AEDB-4DCC-ACA0-288ECFC7BEF6}" type="slidenum">
              <a:rPr lang="en-US" smtClean="0"/>
              <a:pPr>
                <a:defRPr/>
              </a:pPr>
              <a:t>3</a:t>
            </a:fld>
            <a:endParaRPr lang="en-US" dirty="0"/>
          </a:p>
        </p:txBody>
      </p:sp>
    </p:spTree>
    <p:extLst>
      <p:ext uri="{BB962C8B-B14F-4D97-AF65-F5344CB8AC3E}">
        <p14:creationId xmlns:p14="http://schemas.microsoft.com/office/powerpoint/2010/main" val="289254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0" i="0" u="none" strike="noStrike" cap="none" dirty="0">
                <a:solidFill>
                  <a:schemeClr val="dk1"/>
                </a:solidFill>
                <a:latin typeface="Arial"/>
                <a:ea typeface="Arial"/>
                <a:cs typeface="Arial"/>
                <a:sym typeface="Arial"/>
              </a:rPr>
              <a:t>LCMAP is founded on the principle that the use of all available Landsat data will enable the automated generation of accurate land cover and land change products.  The Landsat archive, currently organized as path rows, is not sufficiently efficient for time series studies.  Moving to a grid-based data cube approach with API’s that condition and serve data per user specification will reduce data preparation time. </a:t>
            </a:r>
          </a:p>
          <a:p>
            <a:pPr marL="0" marR="0" lvl="0" indent="0" algn="l" rtl="0">
              <a:spcBef>
                <a:spcPts val="0"/>
              </a:spcBef>
              <a:spcAft>
                <a:spcPts val="0"/>
              </a:spcAft>
              <a:buSzPct val="25000"/>
              <a:buNone/>
            </a:pPr>
            <a:endParaRPr lang="en-US" sz="1200" b="0" i="0" u="none" strike="noStrike" cap="none" dirty="0">
              <a:solidFill>
                <a:schemeClr val="dk1"/>
              </a:solidFill>
              <a:latin typeface="Arial"/>
              <a:ea typeface="Arial"/>
              <a:cs typeface="Arial"/>
              <a:sym typeface="Arial"/>
            </a:endParaRPr>
          </a:p>
          <a:p>
            <a:pPr marL="0" marR="0" lvl="0" indent="0" algn="l" defTabSz="914400" rtl="0" eaLnBrk="0" fontAlgn="base" latinLnBrk="0" hangingPunct="0">
              <a:lnSpc>
                <a:spcPct val="100000"/>
              </a:lnSpc>
              <a:spcBef>
                <a:spcPts val="0"/>
              </a:spcBef>
              <a:spcAft>
                <a:spcPts val="0"/>
              </a:spcAft>
              <a:buClrTx/>
              <a:buSzPct val="25000"/>
              <a:buFontTx/>
              <a:buNone/>
              <a:tabLst/>
              <a:defRPr/>
            </a:pPr>
            <a:r>
              <a:rPr lang="en-US" sz="1200" b="0" i="0" u="none" strike="noStrike" cap="none" dirty="0">
                <a:solidFill>
                  <a:schemeClr val="dk1"/>
                </a:solidFill>
                <a:latin typeface="Arial"/>
                <a:ea typeface="Arial"/>
                <a:cs typeface="Arial"/>
                <a:sym typeface="Arial"/>
              </a:rPr>
              <a:t>Global ARD includes a major shift in the way Landsat data is used</a:t>
            </a:r>
          </a:p>
          <a:p>
            <a:pPr marL="557212" marR="0" lvl="1" indent="-214312" algn="l" rtl="0">
              <a:spcBef>
                <a:spcPts val="0"/>
              </a:spcBef>
              <a:spcAft>
                <a:spcPts val="0"/>
              </a:spcAft>
              <a:buSzPct val="100000"/>
              <a:buFont typeface="Noto Sans Symbols"/>
              <a:buChar char="•"/>
            </a:pPr>
            <a:r>
              <a:rPr lang="en-US" sz="1400" b="0" i="0" u="none" strike="noStrike" cap="none" dirty="0">
                <a:solidFill>
                  <a:schemeClr val="dk1"/>
                </a:solidFill>
                <a:latin typeface="Arial"/>
                <a:ea typeface="Arial"/>
                <a:cs typeface="Arial"/>
                <a:sym typeface="Arial"/>
              </a:rPr>
              <a:t>Access through “grids” of information enabled at the area of interest level</a:t>
            </a:r>
          </a:p>
          <a:p>
            <a:pPr marL="557212" marR="0" lvl="1" indent="-214312" algn="l" rtl="0">
              <a:spcBef>
                <a:spcPts val="280"/>
              </a:spcBef>
              <a:spcAft>
                <a:spcPts val="0"/>
              </a:spcAft>
              <a:buSzPct val="100000"/>
              <a:buFont typeface="Noto Sans Symbols"/>
              <a:buChar char="•"/>
            </a:pPr>
            <a:r>
              <a:rPr lang="en-US" sz="1400" b="0" i="0" u="none" strike="noStrike" cap="none" dirty="0">
                <a:solidFill>
                  <a:schemeClr val="dk1"/>
                </a:solidFill>
                <a:latin typeface="Arial"/>
                <a:ea typeface="Arial"/>
                <a:cs typeface="Arial"/>
                <a:sym typeface="Arial"/>
              </a:rPr>
              <a:t>Eliminates many of the complexities and time consuming processing activities to make data ready for applications</a:t>
            </a:r>
          </a:p>
          <a:p>
            <a:pPr marL="557212" marR="0" lvl="1" indent="-214312" algn="l" rtl="0">
              <a:spcBef>
                <a:spcPts val="280"/>
              </a:spcBef>
              <a:spcAft>
                <a:spcPts val="0"/>
              </a:spcAft>
              <a:buSzPct val="100000"/>
              <a:buFont typeface="Noto Sans Symbols"/>
              <a:buChar char="•"/>
            </a:pPr>
            <a:r>
              <a:rPr lang="en-US" sz="1400" b="0" i="0" u="none" strike="noStrike" cap="none" dirty="0">
                <a:solidFill>
                  <a:schemeClr val="dk1"/>
                </a:solidFill>
                <a:latin typeface="Arial"/>
                <a:ea typeface="Arial"/>
                <a:cs typeface="Arial"/>
                <a:sym typeface="Arial"/>
              </a:rPr>
              <a:t>Includes access to pixel level metadata (quality bands) that enable efficient filtering of data (e.g. cloud filtering)</a:t>
            </a:r>
          </a:p>
          <a:p>
            <a:pPr marL="557212" marR="0" lvl="1" indent="-214312" algn="l" rtl="0">
              <a:spcBef>
                <a:spcPts val="280"/>
              </a:spcBef>
              <a:spcAft>
                <a:spcPts val="0"/>
              </a:spcAft>
              <a:buSzPct val="100000"/>
              <a:buFont typeface="Noto Sans Symbols"/>
              <a:buChar char="•"/>
            </a:pPr>
            <a:r>
              <a:rPr lang="en-US" sz="1400" b="0" i="0" u="none" strike="noStrike" cap="none" dirty="0">
                <a:solidFill>
                  <a:schemeClr val="dk1"/>
                </a:solidFill>
                <a:latin typeface="Arial"/>
                <a:ea typeface="Arial"/>
                <a:cs typeface="Arial"/>
                <a:sym typeface="Arial"/>
              </a:rPr>
              <a:t>Includes efficient standardized APIs for data access</a:t>
            </a:r>
          </a:p>
          <a:p>
            <a:pPr marL="557212" marR="0" lvl="1" indent="-214312" algn="l" rtl="0">
              <a:spcBef>
                <a:spcPts val="280"/>
              </a:spcBef>
              <a:spcAft>
                <a:spcPts val="0"/>
              </a:spcAft>
              <a:buSzPct val="100000"/>
              <a:buFont typeface="Noto Sans Symbols"/>
              <a:buChar char="•"/>
            </a:pPr>
            <a:r>
              <a:rPr lang="en-US" sz="1400" b="0" i="0" u="none" strike="noStrike" cap="none" dirty="0">
                <a:solidFill>
                  <a:schemeClr val="dk1"/>
                </a:solidFill>
                <a:latin typeface="Arial"/>
                <a:ea typeface="Arial"/>
                <a:cs typeface="Arial"/>
                <a:sym typeface="Arial"/>
              </a:rPr>
              <a:t>Includes advanced visualizations techniques</a:t>
            </a:r>
          </a:p>
          <a:p>
            <a:pPr marL="342900" marR="0" lvl="1" indent="0" algn="l" rtl="0">
              <a:spcBef>
                <a:spcPts val="280"/>
              </a:spcBef>
              <a:spcAft>
                <a:spcPts val="0"/>
              </a:spcAft>
              <a:buSzPct val="100000"/>
              <a:buFont typeface="Noto Sans Symbols"/>
              <a:buNone/>
            </a:pPr>
            <a:endParaRPr lang="en-US" sz="1400" b="0" i="0" u="none" strike="noStrike" cap="none" dirty="0">
              <a:solidFill>
                <a:schemeClr val="dk1"/>
              </a:solidFill>
              <a:latin typeface="Arial"/>
              <a:ea typeface="Arial"/>
              <a:cs typeface="Arial"/>
              <a:sym typeface="Arial"/>
            </a:endParaRPr>
          </a:p>
          <a:p>
            <a:pPr marL="0" marR="0" lvl="0" indent="-114300" algn="l" rtl="0">
              <a:spcBef>
                <a:spcPts val="280"/>
              </a:spcBef>
              <a:spcAft>
                <a:spcPts val="0"/>
              </a:spcAft>
              <a:buSzPct val="100000"/>
              <a:buFont typeface="Noto Sans Symbols"/>
              <a:buNone/>
            </a:pPr>
            <a:r>
              <a:rPr lang="en-US" sz="1400" b="0" i="0" u="none" strike="noStrike" cap="none" dirty="0">
                <a:solidFill>
                  <a:schemeClr val="dk1"/>
                </a:solidFill>
                <a:latin typeface="Arial"/>
                <a:ea typeface="Arial"/>
                <a:cs typeface="Arial"/>
                <a:sym typeface="Arial"/>
              </a:rPr>
              <a:t>For Additional information see https://landsat.usgs.gov/ard</a:t>
            </a:r>
            <a:endParaRPr lang="en-US" sz="1200" b="0" i="0" u="none" strike="noStrike" cap="none" dirty="0">
              <a:solidFill>
                <a:schemeClr val="dk1"/>
              </a:solidFill>
              <a:latin typeface="Arial"/>
              <a:ea typeface="Arial"/>
              <a:cs typeface="Arial"/>
              <a:sym typeface="Arial"/>
            </a:endParaRPr>
          </a:p>
          <a:p>
            <a:endParaRPr lang="en-US" dirty="0"/>
          </a:p>
        </p:txBody>
      </p:sp>
    </p:spTree>
    <p:extLst>
      <p:ext uri="{BB962C8B-B14F-4D97-AF65-F5344CB8AC3E}">
        <p14:creationId xmlns:p14="http://schemas.microsoft.com/office/powerpoint/2010/main" val="423907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Slide Number Placeholder 11"/>
          <p:cNvSpPr txBox="1">
            <a:spLocks/>
          </p:cNvSpPr>
          <p:nvPr userDrawn="1"/>
        </p:nvSpPr>
        <p:spPr>
          <a:xfrm>
            <a:off x="8305800" y="6326190"/>
            <a:ext cx="400050" cy="365125"/>
          </a:xfrm>
          <a:prstGeom prst="rect">
            <a:avLst/>
          </a:prstGeom>
        </p:spPr>
        <p:txBody>
          <a:bodyPr anchor="ctr"/>
          <a:lstStyle>
            <a:defPPr>
              <a:defRPr lang="en-US"/>
            </a:defPPr>
            <a:lvl1pPr algn="r" rtl="0" eaLnBrk="0" fontAlgn="base" hangingPunct="0">
              <a:spcBef>
                <a:spcPct val="0"/>
              </a:spcBef>
              <a:spcAft>
                <a:spcPct val="0"/>
              </a:spcAft>
              <a:defRPr sz="1050" b="1" kern="1200">
                <a:solidFill>
                  <a:schemeClr val="tx1">
                    <a:tint val="75000"/>
                  </a:schemeClr>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defRPr/>
            </a:pPr>
            <a:fld id="{80097A35-407F-4FB7-A96A-E5207533391E}" type="slidenum">
              <a:rPr lang="en-US" sz="788" smtClean="0"/>
              <a:pPr>
                <a:defRPr/>
              </a:pPr>
              <a:t>‹#›</a:t>
            </a:fld>
            <a:endParaRPr lang="en-US" sz="788" dirty="0"/>
          </a:p>
        </p:txBody>
      </p:sp>
      <p:sp>
        <p:nvSpPr>
          <p:cNvPr id="9" name="Title 8"/>
          <p:cNvSpPr>
            <a:spLocks noGrp="1"/>
          </p:cNvSpPr>
          <p:nvPr>
            <p:ph type="title"/>
          </p:nvPr>
        </p:nvSpPr>
        <p:spPr>
          <a:xfrm>
            <a:off x="457200" y="92074"/>
            <a:ext cx="8229600" cy="1508126"/>
          </a:xfrm>
          <a:prstGeom prst="rect">
            <a:avLst/>
          </a:prstGeom>
        </p:spPr>
        <p:txBody>
          <a:bodyPr/>
          <a:lstStyle>
            <a:lvl1pPr>
              <a:defRPr sz="2100"/>
            </a:lvl1pPr>
          </a:lstStyle>
          <a:p>
            <a:r>
              <a:rPr lang="en-US" dirty="0" smtClean="0"/>
              <a:t>Click to edit Master title style</a:t>
            </a:r>
            <a:endParaRPr lang="en-US" dirty="0"/>
          </a:p>
        </p:txBody>
      </p:sp>
      <p:sp>
        <p:nvSpPr>
          <p:cNvPr id="16" name="Content Placeholder 2"/>
          <p:cNvSpPr>
            <a:spLocks noGrp="1"/>
          </p:cNvSpPr>
          <p:nvPr>
            <p:ph sz="half" idx="1"/>
          </p:nvPr>
        </p:nvSpPr>
        <p:spPr>
          <a:xfrm>
            <a:off x="379414" y="1252728"/>
            <a:ext cx="8418114" cy="4846320"/>
          </a:xfrm>
          <a:prstGeom prst="rect">
            <a:avLst/>
          </a:prstGeom>
        </p:spPr>
        <p:txBody>
          <a:bodyPr/>
          <a:lstStyle>
            <a:lvl1pPr>
              <a:defRPr sz="1575" b="1"/>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9396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USGS Status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Frank Kelly, USGS EROS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4.14</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82" y="92074"/>
            <a:ext cx="6961517" cy="1508126"/>
          </a:xfrm>
          <a:ln w="12700">
            <a:miter lim="400000"/>
          </a:ln>
        </p:spPr>
        <p:txBody>
          <a:bodyPr lIns="45719" rIns="45719" anchor="ctr"/>
          <a:lstStyle/>
          <a:p>
            <a:pPr algn="l"/>
            <a:r>
              <a:rPr lang="en-US" sz="2800" dirty="0" smtClean="0"/>
              <a:t>Landsat 7 End of Life</a:t>
            </a:r>
            <a:endParaRPr lang="en-US" sz="2800" dirty="0"/>
          </a:p>
        </p:txBody>
      </p:sp>
      <p:sp>
        <p:nvSpPr>
          <p:cNvPr id="9" name="Content Placeholder 8"/>
          <p:cNvSpPr>
            <a:spLocks noGrp="1"/>
          </p:cNvSpPr>
          <p:nvPr>
            <p:ph sz="half" idx="1"/>
          </p:nvPr>
        </p:nvSpPr>
        <p:spPr>
          <a:xfrm>
            <a:off x="6000750" y="1943100"/>
            <a:ext cx="3022480" cy="4100746"/>
          </a:xfrm>
        </p:spPr>
        <p:txBody>
          <a:bodyPr>
            <a:noAutofit/>
          </a:bodyPr>
          <a:lstStyle/>
          <a:p>
            <a:r>
              <a:rPr lang="en-US" sz="1800" dirty="0" smtClean="0"/>
              <a:t>Landsat 7 achieved it peak MLT of 10:14:58 AM on 12 August 2017</a:t>
            </a:r>
          </a:p>
          <a:p>
            <a:endParaRPr lang="en-US" sz="1800" dirty="0" smtClean="0"/>
          </a:p>
          <a:p>
            <a:r>
              <a:rPr lang="en-US" sz="1800" dirty="0" smtClean="0"/>
              <a:t>No additional inclination maneuvers are possible</a:t>
            </a:r>
          </a:p>
          <a:p>
            <a:endParaRPr lang="en-US" sz="1800" dirty="0" smtClean="0"/>
          </a:p>
          <a:p>
            <a:r>
              <a:rPr lang="en-US" sz="1800" dirty="0" smtClean="0"/>
              <a:t>Landsat 7 science mission is no longer viable once MLT reaches 9:15:00 AM in July 2021</a:t>
            </a:r>
            <a:endParaRPr lang="en-US" sz="1800" dirty="0"/>
          </a:p>
        </p:txBody>
      </p:sp>
      <p:pic>
        <p:nvPicPr>
          <p:cNvPr id="4" name="Picture 3"/>
          <p:cNvPicPr>
            <a:picLocks noChangeAspect="1"/>
          </p:cNvPicPr>
          <p:nvPr/>
        </p:nvPicPr>
        <p:blipFill>
          <a:blip r:embed="rId2"/>
          <a:stretch>
            <a:fillRect/>
          </a:stretch>
        </p:blipFill>
        <p:spPr>
          <a:xfrm>
            <a:off x="114612" y="1771649"/>
            <a:ext cx="5886138" cy="4272197"/>
          </a:xfrm>
          <a:prstGeom prst="rect">
            <a:avLst/>
          </a:prstGeom>
        </p:spPr>
      </p:pic>
    </p:spTree>
    <p:extLst>
      <p:ext uri="{BB962C8B-B14F-4D97-AF65-F5344CB8AC3E}">
        <p14:creationId xmlns:p14="http://schemas.microsoft.com/office/powerpoint/2010/main" val="95795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914400"/>
            <a:ext cx="2617748" cy="1200150"/>
          </a:xfrm>
          <a:prstGeom prst="rect">
            <a:avLst/>
          </a:prstGeom>
        </p:spPr>
      </p:pic>
      <p:sp>
        <p:nvSpPr>
          <p:cNvPr id="2" name="Title 1"/>
          <p:cNvSpPr>
            <a:spLocks noGrp="1"/>
          </p:cNvSpPr>
          <p:nvPr>
            <p:ph type="title"/>
          </p:nvPr>
        </p:nvSpPr>
        <p:spPr/>
        <p:txBody>
          <a:bodyPr/>
          <a:lstStyle/>
          <a:p>
            <a:r>
              <a:rPr lang="en-US" dirty="0" smtClean="0"/>
              <a:t>Landsat 8 Overview </a:t>
            </a:r>
            <a:endParaRPr lang="en-US" dirty="0"/>
          </a:p>
        </p:txBody>
      </p:sp>
      <p:sp>
        <p:nvSpPr>
          <p:cNvPr id="3" name="Content Placeholder 2"/>
          <p:cNvSpPr>
            <a:spLocks noGrp="1"/>
          </p:cNvSpPr>
          <p:nvPr>
            <p:ph idx="1"/>
          </p:nvPr>
        </p:nvSpPr>
        <p:spPr>
          <a:xfrm>
            <a:off x="379414" y="1796796"/>
            <a:ext cx="8478836" cy="3634740"/>
          </a:xfrm>
        </p:spPr>
        <p:txBody>
          <a:bodyPr>
            <a:normAutofit fontScale="92500" lnSpcReduction="10000"/>
          </a:bodyPr>
          <a:lstStyle/>
          <a:p>
            <a:r>
              <a:rPr lang="en-US" dirty="0" smtClean="0"/>
              <a:t>Acquiring land surface data at a rate of ~740 scenes per day via a continental and seasonal acquisition strategy</a:t>
            </a:r>
          </a:p>
          <a:p>
            <a:pPr lvl="1"/>
            <a:r>
              <a:rPr lang="en-US" dirty="0" smtClean="0"/>
              <a:t>All land imaging</a:t>
            </a:r>
          </a:p>
          <a:p>
            <a:r>
              <a:rPr lang="en-US" dirty="0" smtClean="0"/>
              <a:t>Acquiring numerous ascending (night imaging) data in support of Western Hemisphere fire season &amp; disaster monitoring</a:t>
            </a:r>
          </a:p>
          <a:p>
            <a:r>
              <a:rPr lang="en-US" dirty="0" smtClean="0"/>
              <a:t>Performing off-nadir imaging campaigns of Greenland and Antarctica regions</a:t>
            </a:r>
          </a:p>
          <a:p>
            <a:r>
              <a:rPr lang="en-US" dirty="0" smtClean="0"/>
              <a:t>On-orbit performance of Landsat 8 observatory continues to be outstanding; </a:t>
            </a:r>
          </a:p>
          <a:p>
            <a:pPr lvl="1"/>
            <a:r>
              <a:rPr lang="en-US" dirty="0" smtClean="0"/>
              <a:t>Geometric and Radiometric performance continues to be highly stable</a:t>
            </a:r>
          </a:p>
          <a:p>
            <a:pPr lvl="1"/>
            <a:r>
              <a:rPr lang="en-US" dirty="0" smtClean="0"/>
              <a:t>TIRS alternative operations concept ensuring availability of TIRS instrument data for the long-term</a:t>
            </a:r>
          </a:p>
          <a:p>
            <a:pPr lvl="1"/>
            <a:r>
              <a:rPr lang="en-US" dirty="0" smtClean="0"/>
              <a:t>No spacecraft or instrument anomalies since September 2015</a:t>
            </a:r>
          </a:p>
          <a:p>
            <a:pPr lvl="1"/>
            <a:r>
              <a:rPr lang="en-US" dirty="0" smtClean="0"/>
              <a:t>On-board mission data management highly effective – Solid State Recorder averaging 70% margin</a:t>
            </a:r>
          </a:p>
          <a:p>
            <a:r>
              <a:rPr lang="en-US" dirty="0" smtClean="0"/>
              <a:t>Landsat 8 Ground Network (LGN) robust – system averaging greater than 20% margin</a:t>
            </a:r>
          </a:p>
          <a:p>
            <a:pPr lvl="1"/>
            <a:r>
              <a:rPr lang="en-US" dirty="0" smtClean="0"/>
              <a:t>LGN comprised of diverse partnerships: LGS (USGS), GLC (NOAA), NSN (DLR), ASN (GA), and SGS (NSC/KSAT)</a:t>
            </a:r>
          </a:p>
          <a:p>
            <a:r>
              <a:rPr lang="en-US" dirty="0" smtClean="0"/>
              <a:t>Highly engaged international community - 23 active International Cooperator stations</a:t>
            </a:r>
          </a:p>
          <a:p>
            <a:endParaRPr lang="en-US" dirty="0"/>
          </a:p>
        </p:txBody>
      </p:sp>
    </p:spTree>
    <p:extLst>
      <p:ext uri="{BB962C8B-B14F-4D97-AF65-F5344CB8AC3E}">
        <p14:creationId xmlns:p14="http://schemas.microsoft.com/office/powerpoint/2010/main" val="2094207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a:xfrm>
            <a:off x="223156" y="1219200"/>
            <a:ext cx="8920844" cy="2722185"/>
          </a:xfrm>
        </p:spPr>
        <p:txBody>
          <a:bodyPr/>
          <a:lstStyle/>
          <a:p>
            <a:r>
              <a:rPr lang="en-US" sz="1600" dirty="0">
                <a:solidFill>
                  <a:schemeClr val="tx2"/>
                </a:solidFill>
              </a:rPr>
              <a:t>Landsat ARD is data that is consistently processed, gridded to a common cartographic projection, and accompanied by appropriate metadata to enable further processing while retaining traceability of data provenance. It includes:</a:t>
            </a:r>
          </a:p>
          <a:p>
            <a:pPr lvl="1"/>
            <a:r>
              <a:rPr lang="en-US" sz="1600" dirty="0">
                <a:solidFill>
                  <a:schemeClr val="tx2"/>
                </a:solidFill>
              </a:rPr>
              <a:t>Top of Atmosphere Reflectance</a:t>
            </a:r>
          </a:p>
          <a:p>
            <a:pPr lvl="1"/>
            <a:r>
              <a:rPr lang="en-US" sz="1600" dirty="0">
                <a:solidFill>
                  <a:schemeClr val="tx2"/>
                </a:solidFill>
              </a:rPr>
              <a:t>Surface Reflectance</a:t>
            </a:r>
          </a:p>
          <a:p>
            <a:pPr lvl="1"/>
            <a:r>
              <a:rPr lang="en-US" sz="1600" dirty="0">
                <a:solidFill>
                  <a:schemeClr val="tx2"/>
                </a:solidFill>
              </a:rPr>
              <a:t>Brightness Temperature</a:t>
            </a:r>
          </a:p>
          <a:p>
            <a:pPr lvl="1"/>
            <a:r>
              <a:rPr lang="en-US" sz="1600" dirty="0">
                <a:solidFill>
                  <a:schemeClr val="tx2"/>
                </a:solidFill>
              </a:rPr>
              <a:t>General and Per-Pixel Quality Metadata </a:t>
            </a:r>
          </a:p>
          <a:p>
            <a:r>
              <a:rPr lang="en-US" sz="1600" dirty="0">
                <a:solidFill>
                  <a:schemeClr val="tx2"/>
                </a:solidFill>
              </a:rPr>
              <a:t>U.S. Landsat ARD has been created from the TM, ETM+, and OLI/TIRS record (1982 – present) </a:t>
            </a:r>
          </a:p>
          <a:p>
            <a:pPr lvl="1"/>
            <a:r>
              <a:rPr lang="en-US" sz="1600" dirty="0">
                <a:solidFill>
                  <a:schemeClr val="tx2"/>
                </a:solidFill>
              </a:rPr>
              <a:t>Key input to USGS Land Change Monitoring, Assessments, and Projections (LCMAP)</a:t>
            </a:r>
          </a:p>
          <a:p>
            <a:pPr lvl="1"/>
            <a:r>
              <a:rPr lang="en-US" sz="1600" dirty="0">
                <a:solidFill>
                  <a:schemeClr val="tx2"/>
                </a:solidFill>
              </a:rPr>
              <a:t>Will </a:t>
            </a:r>
            <a:r>
              <a:rPr lang="en-US" sz="1600" dirty="0"/>
              <a:t>be available to the public in early November</a:t>
            </a:r>
          </a:p>
        </p:txBody>
      </p:sp>
      <p:sp>
        <p:nvSpPr>
          <p:cNvPr id="4" name="Content Placeholder 3"/>
          <p:cNvSpPr>
            <a:spLocks noGrp="1"/>
          </p:cNvSpPr>
          <p:nvPr>
            <p:ph sz="quarter" idx="11"/>
          </p:nvPr>
        </p:nvSpPr>
        <p:spPr>
          <a:xfrm>
            <a:off x="2057400" y="304800"/>
            <a:ext cx="5257800" cy="533400"/>
          </a:xfrm>
        </p:spPr>
        <p:txBody>
          <a:bodyPr/>
          <a:lstStyle/>
          <a:p>
            <a:r>
              <a:rPr lang="en-US" dirty="0"/>
              <a:t>Landsat Analysis Ready Data (ARD)</a:t>
            </a:r>
          </a:p>
        </p:txBody>
      </p:sp>
      <p:grpSp>
        <p:nvGrpSpPr>
          <p:cNvPr id="5" name="Shape 328"/>
          <p:cNvGrpSpPr/>
          <p:nvPr/>
        </p:nvGrpSpPr>
        <p:grpSpPr>
          <a:xfrm>
            <a:off x="3200400" y="4876800"/>
            <a:ext cx="5334000" cy="1930755"/>
            <a:chOff x="3259692" y="3886245"/>
            <a:chExt cx="6141622" cy="1922243"/>
          </a:xfrm>
        </p:grpSpPr>
        <p:pic>
          <p:nvPicPr>
            <p:cNvPr id="6" name="Shape 329"/>
            <p:cNvPicPr preferRelativeResize="0"/>
            <p:nvPr/>
          </p:nvPicPr>
          <p:blipFill rotWithShape="1">
            <a:blip r:embed="rId3">
              <a:alphaModFix/>
            </a:blip>
            <a:srcRect/>
            <a:stretch/>
          </p:blipFill>
          <p:spPr>
            <a:xfrm>
              <a:off x="6889114" y="4048005"/>
              <a:ext cx="2512200" cy="1675200"/>
            </a:xfrm>
            <a:prstGeom prst="rect">
              <a:avLst/>
            </a:prstGeom>
            <a:noFill/>
            <a:ln w="9525" cap="flat" cmpd="sng">
              <a:solidFill>
                <a:srgbClr val="000000"/>
              </a:solidFill>
              <a:prstDash val="solid"/>
              <a:miter lim="800000"/>
              <a:headEnd type="none" w="med" len="med"/>
              <a:tailEnd type="none" w="med" len="med"/>
            </a:ln>
          </p:spPr>
        </p:pic>
        <p:pic>
          <p:nvPicPr>
            <p:cNvPr id="7" name="Shape 330" descr="Cube_Layers.png"/>
            <p:cNvPicPr preferRelativeResize="0"/>
            <p:nvPr/>
          </p:nvPicPr>
          <p:blipFill rotWithShape="1">
            <a:blip r:embed="rId4">
              <a:alphaModFix/>
            </a:blip>
            <a:srcRect/>
            <a:stretch/>
          </p:blipFill>
          <p:spPr>
            <a:xfrm>
              <a:off x="3259692" y="4027388"/>
              <a:ext cx="1268100" cy="1781100"/>
            </a:xfrm>
            <a:prstGeom prst="rect">
              <a:avLst/>
            </a:prstGeom>
            <a:noFill/>
            <a:ln w="9525" cap="flat" cmpd="sng">
              <a:solidFill>
                <a:srgbClr val="000000"/>
              </a:solidFill>
              <a:prstDash val="solid"/>
              <a:miter lim="800000"/>
              <a:headEnd type="none" w="med" len="med"/>
              <a:tailEnd type="none" w="med" len="med"/>
            </a:ln>
          </p:spPr>
        </p:pic>
        <p:grpSp>
          <p:nvGrpSpPr>
            <p:cNvPr id="8" name="Shape 331"/>
            <p:cNvGrpSpPr/>
            <p:nvPr/>
          </p:nvGrpSpPr>
          <p:grpSpPr>
            <a:xfrm>
              <a:off x="4562431" y="3886245"/>
              <a:ext cx="2257407" cy="1875320"/>
              <a:chOff x="2077814" y="1770664"/>
              <a:chExt cx="5087689" cy="3477969"/>
            </a:xfrm>
          </p:grpSpPr>
          <p:pic>
            <p:nvPicPr>
              <p:cNvPr id="10" name="Shape 332"/>
              <p:cNvPicPr preferRelativeResize="0"/>
              <p:nvPr/>
            </p:nvPicPr>
            <p:blipFill rotWithShape="1">
              <a:blip r:embed="rId5">
                <a:alphaModFix/>
              </a:blip>
              <a:srcRect/>
              <a:stretch/>
            </p:blipFill>
            <p:spPr>
              <a:xfrm>
                <a:off x="2077814" y="2048233"/>
                <a:ext cx="3940799" cy="3200400"/>
              </a:xfrm>
              <a:prstGeom prst="rect">
                <a:avLst/>
              </a:prstGeom>
              <a:noFill/>
              <a:ln w="9525" cap="flat" cmpd="sng">
                <a:solidFill>
                  <a:srgbClr val="000000"/>
                </a:solidFill>
                <a:prstDash val="solid"/>
                <a:miter lim="800000"/>
                <a:headEnd type="none" w="med" len="med"/>
                <a:tailEnd type="none" w="med" len="med"/>
              </a:ln>
            </p:spPr>
          </p:pic>
          <p:grpSp>
            <p:nvGrpSpPr>
              <p:cNvPr id="11" name="Shape 333"/>
              <p:cNvGrpSpPr/>
              <p:nvPr/>
            </p:nvGrpSpPr>
            <p:grpSpPr>
              <a:xfrm>
                <a:off x="3755738" y="1770664"/>
                <a:ext cx="3409765" cy="2865956"/>
                <a:chOff x="3576751" y="3068960"/>
                <a:chExt cx="3409765" cy="2865956"/>
              </a:xfrm>
            </p:grpSpPr>
            <p:pic>
              <p:nvPicPr>
                <p:cNvPr id="12" name="Shape 334"/>
                <p:cNvPicPr preferRelativeResize="0"/>
                <p:nvPr/>
              </p:nvPicPr>
              <p:blipFill rotWithShape="1">
                <a:blip r:embed="rId6">
                  <a:alphaModFix/>
                </a:blip>
                <a:srcRect/>
                <a:stretch/>
              </p:blipFill>
              <p:spPr>
                <a:xfrm>
                  <a:off x="6030116" y="3573016"/>
                  <a:ext cx="956400" cy="2361900"/>
                </a:xfrm>
                <a:prstGeom prst="rect">
                  <a:avLst/>
                </a:prstGeom>
                <a:noFill/>
                <a:ln w="9525" cap="flat" cmpd="sng">
                  <a:solidFill>
                    <a:srgbClr val="000000"/>
                  </a:solidFill>
                  <a:prstDash val="solid"/>
                  <a:miter lim="800000"/>
                  <a:headEnd type="none" w="med" len="med"/>
                  <a:tailEnd type="none" w="med" len="med"/>
                </a:ln>
              </p:spPr>
            </p:pic>
            <p:sp>
              <p:nvSpPr>
                <p:cNvPr id="13" name="Shape 335"/>
                <p:cNvSpPr/>
                <p:nvPr/>
              </p:nvSpPr>
              <p:spPr>
                <a:xfrm>
                  <a:off x="3576751" y="3068960"/>
                  <a:ext cx="3011422" cy="439317"/>
                </a:xfrm>
                <a:prstGeom prst="curvedDownArrow">
                  <a:avLst>
                    <a:gd name="adj1" fmla="val 24994"/>
                    <a:gd name="adj2" fmla="val 50009"/>
                    <a:gd name="adj3" fmla="val 25000"/>
                  </a:avLst>
                </a:prstGeom>
                <a:solidFill>
                  <a:srgbClr val="FF0000">
                    <a:alpha val="58430"/>
                  </a:srgbClr>
                </a:solidFill>
                <a:ln w="9525" cap="flat" cmpd="sng">
                  <a:solidFill>
                    <a:schemeClr val="dk1"/>
                  </a:solidFill>
                  <a:prstDash val="solid"/>
                  <a:round/>
                  <a:headEnd type="none" w="med" len="med"/>
                  <a:tailEnd type="none" w="med" len="med"/>
                </a:ln>
              </p:spPr>
              <p:txBody>
                <a:bodyPr wrap="square" lIns="50625" tIns="26325" rIns="50625" bIns="26325" anchor="t" anchorCtr="0">
                  <a:noAutofit/>
                </a:bodyPr>
                <a:lstStyle/>
                <a:p>
                  <a:pPr algn="l" rtl="0"/>
                  <a:endParaRPr sz="1013" b="1">
                    <a:solidFill>
                      <a:srgbClr val="000000"/>
                    </a:solidFill>
                    <a:latin typeface="Arial"/>
                    <a:ea typeface="Arial"/>
                    <a:cs typeface="Arial"/>
                    <a:sym typeface="Arial"/>
                  </a:endParaRPr>
                </a:p>
              </p:txBody>
            </p:sp>
          </p:grpSp>
        </p:grpSp>
        <p:sp>
          <p:nvSpPr>
            <p:cNvPr id="9" name="Shape 337"/>
            <p:cNvSpPr/>
            <p:nvPr/>
          </p:nvSpPr>
          <p:spPr>
            <a:xfrm rot="601445">
              <a:off x="6712718" y="4032624"/>
              <a:ext cx="1051349" cy="251346"/>
            </a:xfrm>
            <a:prstGeom prst="curvedDownArrow">
              <a:avLst>
                <a:gd name="adj1" fmla="val 24896"/>
                <a:gd name="adj2" fmla="val 49811"/>
                <a:gd name="adj3" fmla="val 25000"/>
              </a:avLst>
            </a:prstGeom>
            <a:solidFill>
              <a:srgbClr val="FF0000"/>
            </a:solidFill>
            <a:ln w="50800" cap="flat" cmpd="sng">
              <a:solidFill>
                <a:schemeClr val="dk1"/>
              </a:solidFill>
              <a:prstDash val="solid"/>
              <a:round/>
              <a:headEnd type="none" w="med" len="med"/>
              <a:tailEnd type="none" w="med" len="med"/>
            </a:ln>
          </p:spPr>
          <p:txBody>
            <a:bodyPr wrap="square" lIns="68569" tIns="34275" rIns="68569" bIns="34275" anchor="t" anchorCtr="0">
              <a:noAutofit/>
            </a:bodyPr>
            <a:lstStyle/>
            <a:p>
              <a:pPr algn="l" rtl="0"/>
              <a:endParaRPr sz="2250" b="1">
                <a:solidFill>
                  <a:srgbClr val="000000"/>
                </a:solidFill>
                <a:latin typeface="Arial"/>
                <a:ea typeface="Arial"/>
                <a:cs typeface="Arial"/>
                <a:sym typeface="Arial"/>
              </a:endParaRPr>
            </a:p>
          </p:txBody>
        </p:sp>
      </p:grpSp>
      <p:sp>
        <p:nvSpPr>
          <p:cNvPr id="15" name="Rectangle 14"/>
          <p:cNvSpPr/>
          <p:nvPr/>
        </p:nvSpPr>
        <p:spPr>
          <a:xfrm>
            <a:off x="223156" y="4425503"/>
            <a:ext cx="8158843" cy="1569660"/>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tx2"/>
                </a:solidFill>
              </a:rPr>
              <a:t>Landsat </a:t>
            </a:r>
            <a:r>
              <a:rPr lang="en-US" sz="1600" dirty="0"/>
              <a:t>Global ARD will be included with Collection 2 production early in 2019</a:t>
            </a:r>
          </a:p>
          <a:p>
            <a:pPr marL="285750" indent="-285750">
              <a:buFont typeface="Arial" panose="020B0604020202020204" pitchFamily="34" charset="0"/>
              <a:buChar char="•"/>
            </a:pPr>
            <a:r>
              <a:rPr lang="en-US" sz="1600" dirty="0"/>
              <a:t>Will maximize Landsat / Sentinel-2 Interoperability</a:t>
            </a:r>
          </a:p>
          <a:p>
            <a:pPr marL="285750" indent="-285750">
              <a:buFont typeface="Arial" panose="020B0604020202020204" pitchFamily="34" charset="0"/>
              <a:buChar char="•"/>
            </a:pPr>
            <a:r>
              <a:rPr lang="en-US" sz="1600" dirty="0"/>
              <a:t>Projection and product </a:t>
            </a:r>
          </a:p>
          <a:p>
            <a:r>
              <a:rPr lang="en-US" sz="1600" dirty="0"/>
              <a:t>     format specifications in </a:t>
            </a:r>
          </a:p>
          <a:p>
            <a:r>
              <a:rPr lang="en-US" sz="1600" dirty="0"/>
              <a:t>     work through a set of pilots </a:t>
            </a:r>
          </a:p>
          <a:p>
            <a:r>
              <a:rPr lang="en-US" sz="1600" dirty="0"/>
              <a:t>     and community feedback</a:t>
            </a:r>
          </a:p>
        </p:txBody>
      </p:sp>
    </p:spTree>
    <p:extLst>
      <p:ext uri="{BB962C8B-B14F-4D97-AF65-F5344CB8AC3E}">
        <p14:creationId xmlns:p14="http://schemas.microsoft.com/office/powerpoint/2010/main" val="29879764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457200" y="3810000"/>
            <a:ext cx="8686800" cy="2514600"/>
          </a:xfrm>
        </p:spPr>
        <p:txBody>
          <a:bodyPr/>
          <a:lstStyle/>
          <a:p>
            <a:pPr marL="0" indent="0">
              <a:buNone/>
            </a:pPr>
            <a:r>
              <a:rPr lang="en-US" sz="1600" dirty="0"/>
              <a:t>Objectives </a:t>
            </a:r>
          </a:p>
          <a:p>
            <a:pPr lvl="1"/>
            <a:r>
              <a:rPr lang="en-US" sz="1400" dirty="0">
                <a:solidFill>
                  <a:srgbClr val="0000FF"/>
                </a:solidFill>
              </a:rPr>
              <a:t>Develop advanced methods</a:t>
            </a:r>
            <a:r>
              <a:rPr lang="en-US" sz="1400" dirty="0"/>
              <a:t> to perform radiometric/geometric/spatial characterization and </a:t>
            </a:r>
            <a:r>
              <a:rPr lang="en-US" sz="1400" dirty="0">
                <a:solidFill>
                  <a:srgbClr val="0000FF"/>
                </a:solidFill>
              </a:rPr>
              <a:t>calibration of optical remote sensing systems </a:t>
            </a:r>
            <a:r>
              <a:rPr lang="en-US" sz="1400" dirty="0"/>
              <a:t>to improve the accuracy and precision of all derived data products.</a:t>
            </a:r>
          </a:p>
          <a:p>
            <a:pPr lvl="1"/>
            <a:r>
              <a:rPr lang="en-US" sz="1400" dirty="0"/>
              <a:t>Develop new and improved methods for the </a:t>
            </a:r>
            <a:r>
              <a:rPr lang="en-US" sz="1400" dirty="0">
                <a:solidFill>
                  <a:srgbClr val="0000FF"/>
                </a:solidFill>
              </a:rPr>
              <a:t>cross-calibration of optical remote sensing systems for continuous improvement of the interoperability of data products</a:t>
            </a:r>
            <a:r>
              <a:rPr lang="en-US" sz="1400" dirty="0"/>
              <a:t>.</a:t>
            </a:r>
          </a:p>
          <a:p>
            <a:pPr lvl="1"/>
            <a:r>
              <a:rPr lang="en-US" sz="1400" dirty="0"/>
              <a:t>Provide the expertise and advocacy necessary for the acquisition of </a:t>
            </a:r>
            <a:r>
              <a:rPr lang="en-US" sz="1400" dirty="0">
                <a:solidFill>
                  <a:srgbClr val="0000FF"/>
                </a:solidFill>
              </a:rPr>
              <a:t>new measurements </a:t>
            </a:r>
            <a:r>
              <a:rPr lang="en-US" sz="1400" dirty="0"/>
              <a:t>that continue to improve optical remote sensing data quality, coverage, and </a:t>
            </a:r>
            <a:r>
              <a:rPr lang="en-US" sz="1400" dirty="0">
                <a:solidFill>
                  <a:srgbClr val="0000FF"/>
                </a:solidFill>
              </a:rPr>
              <a:t>expanded usefulness for science applications</a:t>
            </a:r>
            <a:r>
              <a:rPr lang="en-US" sz="1400" dirty="0"/>
              <a:t>.</a:t>
            </a:r>
          </a:p>
          <a:p>
            <a:pPr lvl="1"/>
            <a:r>
              <a:rPr lang="en-US" sz="1400" dirty="0"/>
              <a:t>Develop </a:t>
            </a:r>
            <a:r>
              <a:rPr lang="en-US" sz="1400" dirty="0">
                <a:solidFill>
                  <a:srgbClr val="0000FF"/>
                </a:solidFill>
              </a:rPr>
              <a:t>mutually beneficial partnerships </a:t>
            </a:r>
            <a:r>
              <a:rPr lang="en-US" sz="1400" dirty="0"/>
              <a:t>within USGS/DOI, </a:t>
            </a:r>
            <a:r>
              <a:rPr lang="en-US" sz="1400" dirty="0">
                <a:solidFill>
                  <a:srgbClr val="0000FF"/>
                </a:solidFill>
              </a:rPr>
              <a:t>across other government agencies, and throughout the industry.</a:t>
            </a:r>
          </a:p>
          <a:p>
            <a:endParaRPr lang="en-US" sz="1200" dirty="0"/>
          </a:p>
        </p:txBody>
      </p:sp>
      <p:sp>
        <p:nvSpPr>
          <p:cNvPr id="4" name="Content Placeholder 3"/>
          <p:cNvSpPr>
            <a:spLocks noGrp="1"/>
          </p:cNvSpPr>
          <p:nvPr>
            <p:ph sz="quarter" idx="11"/>
          </p:nvPr>
        </p:nvSpPr>
        <p:spPr>
          <a:xfrm>
            <a:off x="1905000" y="152400"/>
            <a:ext cx="5105400" cy="609600"/>
          </a:xfrm>
        </p:spPr>
        <p:txBody>
          <a:bodyPr/>
          <a:lstStyle/>
          <a:p>
            <a:r>
              <a:rPr lang="en-US" dirty="0"/>
              <a:t>USGS EROS Calibration Center of Excellence (ECCOE)</a:t>
            </a:r>
          </a:p>
        </p:txBody>
      </p:sp>
      <p:pic>
        <p:nvPicPr>
          <p:cNvPr id="5" name="Picture 4"/>
          <p:cNvPicPr>
            <a:picLocks noChangeAspect="1"/>
          </p:cNvPicPr>
          <p:nvPr/>
        </p:nvPicPr>
        <p:blipFill>
          <a:blip r:embed="rId2"/>
          <a:stretch>
            <a:fillRect/>
          </a:stretch>
        </p:blipFill>
        <p:spPr>
          <a:xfrm>
            <a:off x="4800599" y="1161182"/>
            <a:ext cx="4023903" cy="2953618"/>
          </a:xfrm>
          <a:prstGeom prst="rect">
            <a:avLst/>
          </a:prstGeom>
          <a:ln>
            <a:solidFill>
              <a:schemeClr val="tx1"/>
            </a:solidFill>
          </a:ln>
        </p:spPr>
      </p:pic>
      <p:sp>
        <p:nvSpPr>
          <p:cNvPr id="6" name="Rectangle 5"/>
          <p:cNvSpPr/>
          <p:nvPr/>
        </p:nvSpPr>
        <p:spPr>
          <a:xfrm>
            <a:off x="457200" y="1349276"/>
            <a:ext cx="4191000" cy="2308324"/>
          </a:xfrm>
          <a:prstGeom prst="rect">
            <a:avLst/>
          </a:prstGeom>
        </p:spPr>
        <p:txBody>
          <a:bodyPr wrap="square">
            <a:spAutoFit/>
          </a:bodyPr>
          <a:lstStyle/>
          <a:p>
            <a:pPr marL="0" indent="0">
              <a:buNone/>
            </a:pPr>
            <a:r>
              <a:rPr lang="en-US" sz="1600" dirty="0"/>
              <a:t>A </a:t>
            </a:r>
            <a:r>
              <a:rPr lang="en-US" sz="1600" dirty="0">
                <a:solidFill>
                  <a:srgbClr val="0000FF"/>
                </a:solidFill>
              </a:rPr>
              <a:t>recognized nationally and internationally</a:t>
            </a:r>
            <a:r>
              <a:rPr lang="en-US" sz="1600" dirty="0"/>
              <a:t> </a:t>
            </a:r>
            <a:r>
              <a:rPr lang="en-US" sz="1600" strike="sngStrike" dirty="0" smtClean="0">
                <a:solidFill>
                  <a:srgbClr val="FF0000"/>
                </a:solidFill>
              </a:rPr>
              <a:t> </a:t>
            </a:r>
            <a:r>
              <a:rPr lang="en-US" sz="1600" dirty="0"/>
              <a:t>leading organization for effectively improving the accuracy, precision, and efficiency of radiometric, geometric, and spatial characterization, </a:t>
            </a:r>
            <a:r>
              <a:rPr lang="en-US" sz="1600" dirty="0">
                <a:solidFill>
                  <a:srgbClr val="0000FF"/>
                </a:solidFill>
              </a:rPr>
              <a:t>calibration, and cross-calibration of optical remote sensing systems </a:t>
            </a:r>
            <a:r>
              <a:rPr lang="en-US" sz="1600" dirty="0"/>
              <a:t>to achieve the highest degree of </a:t>
            </a:r>
            <a:r>
              <a:rPr lang="en-US" sz="1600" dirty="0">
                <a:solidFill>
                  <a:srgbClr val="0000FF"/>
                </a:solidFill>
              </a:rPr>
              <a:t>interoperability of remote sensing data products</a:t>
            </a:r>
            <a:r>
              <a:rPr lang="en-US" sz="1600" dirty="0"/>
              <a:t>.“</a:t>
            </a:r>
          </a:p>
        </p:txBody>
      </p:sp>
    </p:spTree>
    <p:extLst>
      <p:ext uri="{BB962C8B-B14F-4D97-AF65-F5344CB8AC3E}">
        <p14:creationId xmlns:p14="http://schemas.microsoft.com/office/powerpoint/2010/main" val="25572200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304800" y="1295400"/>
            <a:ext cx="8839200" cy="5029200"/>
          </a:xfrm>
        </p:spPr>
        <p:txBody>
          <a:bodyPr/>
          <a:lstStyle/>
          <a:p>
            <a:r>
              <a:rPr lang="en-US" dirty="0"/>
              <a:t>USGS remains committed to high-quality Landsat data</a:t>
            </a:r>
          </a:p>
          <a:p>
            <a:endParaRPr lang="en-US" sz="1000" dirty="0"/>
          </a:p>
          <a:p>
            <a:r>
              <a:rPr lang="en-US" dirty="0"/>
              <a:t>Science needs more than Top of Atmosphere Reflectance</a:t>
            </a:r>
          </a:p>
          <a:p>
            <a:pPr lvl="1"/>
            <a:r>
              <a:rPr lang="en-US" dirty="0"/>
              <a:t>Higher-order products needed – surface reflectance and beyond</a:t>
            </a:r>
          </a:p>
          <a:p>
            <a:pPr lvl="1"/>
            <a:r>
              <a:rPr lang="en-US" dirty="0"/>
              <a:t>All require very stable, accurate inputs</a:t>
            </a:r>
          </a:p>
          <a:p>
            <a:endParaRPr lang="en-US" sz="1000" dirty="0"/>
          </a:p>
          <a:p>
            <a:r>
              <a:rPr lang="en-US" dirty="0"/>
              <a:t>Moving toward higher-order products</a:t>
            </a:r>
          </a:p>
          <a:p>
            <a:pPr lvl="1"/>
            <a:r>
              <a:rPr lang="en-US" dirty="0"/>
              <a:t>Develop new calibration and validation methods for these products</a:t>
            </a:r>
          </a:p>
          <a:p>
            <a:pPr lvl="1"/>
            <a:r>
              <a:rPr lang="en-US" dirty="0"/>
              <a:t>Establish, maintain interoperability with other large systems (for example, Landsat-Sentinel-2 </a:t>
            </a:r>
            <a:r>
              <a:rPr lang="en-US" dirty="0" smtClean="0"/>
              <a:t>cross-calibration</a:t>
            </a:r>
            <a:r>
              <a:rPr lang="en-US" dirty="0"/>
              <a:t>)</a:t>
            </a:r>
          </a:p>
          <a:p>
            <a:pPr lvl="1"/>
            <a:r>
              <a:rPr lang="en-US" dirty="0"/>
              <a:t>Collaborate with others in cross-sensor, cross-dataset comparisons</a:t>
            </a:r>
          </a:p>
          <a:p>
            <a:endParaRPr lang="en-US" sz="1000" dirty="0"/>
          </a:p>
          <a:p>
            <a:r>
              <a:rPr lang="en-US" dirty="0"/>
              <a:t>Work with government agencies, nations, universities, </a:t>
            </a:r>
            <a:r>
              <a:rPr lang="en-US" dirty="0" smtClean="0"/>
              <a:t>and industry</a:t>
            </a:r>
            <a:endParaRPr lang="en-US" dirty="0"/>
          </a:p>
          <a:p>
            <a:pPr lvl="1"/>
            <a:r>
              <a:rPr lang="en-US" dirty="0"/>
              <a:t>Develop new methods, resources, </a:t>
            </a:r>
            <a:r>
              <a:rPr lang="en-US" dirty="0" smtClean="0"/>
              <a:t>collaborations</a:t>
            </a:r>
            <a:endParaRPr lang="en-US" dirty="0"/>
          </a:p>
          <a:p>
            <a:pPr lvl="1"/>
            <a:r>
              <a:rPr lang="en-US" dirty="0"/>
              <a:t>Promote high-quality data and interoperability</a:t>
            </a:r>
          </a:p>
          <a:p>
            <a:pPr lvl="1"/>
            <a:endParaRPr lang="en-US" dirty="0"/>
          </a:p>
        </p:txBody>
      </p:sp>
      <p:sp>
        <p:nvSpPr>
          <p:cNvPr id="4" name="Content Placeholder 3"/>
          <p:cNvSpPr>
            <a:spLocks noGrp="1"/>
          </p:cNvSpPr>
          <p:nvPr>
            <p:ph sz="quarter" idx="11"/>
          </p:nvPr>
        </p:nvSpPr>
        <p:spPr/>
        <p:txBody>
          <a:bodyPr/>
          <a:lstStyle/>
          <a:p>
            <a:r>
              <a:rPr lang="en-US" dirty="0"/>
              <a:t>Future Path for Landsat Products</a:t>
            </a:r>
          </a:p>
        </p:txBody>
      </p:sp>
    </p:spTree>
    <p:extLst>
      <p:ext uri="{BB962C8B-B14F-4D97-AF65-F5344CB8AC3E}">
        <p14:creationId xmlns:p14="http://schemas.microsoft.com/office/powerpoint/2010/main" val="310807567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9080</TotalTime>
  <Words>776</Words>
  <Application>Microsoft Office PowerPoint</Application>
  <PresentationFormat>On-screen Show (4:3)</PresentationFormat>
  <Paragraphs>78</Paragraphs>
  <Slides>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Arial Bold</vt:lpstr>
      <vt:lpstr>Avenir Roman</vt:lpstr>
      <vt:lpstr>Calibri</vt:lpstr>
      <vt:lpstr>Courier New</vt:lpstr>
      <vt:lpstr>Droid Serif</vt:lpstr>
      <vt:lpstr>Helvetica</vt:lpstr>
      <vt:lpstr>Noto Sans Symbols</vt:lpstr>
      <vt:lpstr>Proxima Nova Regular</vt:lpstr>
      <vt:lpstr>Wingdings</vt:lpstr>
      <vt:lpstr>Default</vt:lpstr>
      <vt:lpstr>USGS Status</vt:lpstr>
      <vt:lpstr>Landsat 7 End of Life</vt:lpstr>
      <vt:lpstr>Landsat 8 Overview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Lacey, Jennifer A.</cp:lastModifiedBy>
  <cp:revision>153</cp:revision>
  <dcterms:modified xsi:type="dcterms:W3CDTF">2017-10-17T11:14:09Z</dcterms:modified>
</cp:coreProperties>
</file>