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73" r:id="rId10"/>
    <p:sldId id="272" r:id="rId11"/>
    <p:sldId id="271" r:id="rId12"/>
    <p:sldId id="269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94721"/>
  </p:normalViewPr>
  <p:slideViewPr>
    <p:cSldViewPr>
      <p:cViewPr>
        <p:scale>
          <a:sx n="76" d="100"/>
          <a:sy n="76" d="100"/>
        </p:scale>
        <p:origin x="2704" y="8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8BD3A-0DAB-411D-BF73-8AD60CD822BE}" type="doc">
      <dgm:prSet loTypeId="urn:microsoft.com/office/officeart/2005/8/layout/targe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9A412D-B666-4B72-A011-2D5A10A2FD7A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Major Milestones</a:t>
          </a:r>
          <a:r>
            <a:rPr lang="de-DE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3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reached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GB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63A206-C544-4640-8BB7-62605FE4532C}" type="parTrans" cxnId="{CB35F095-E041-472E-9A7B-9B1FBDE03F0A}">
      <dgm:prSet/>
      <dgm:spPr/>
      <dgm:t>
        <a:bodyPr/>
        <a:lstStyle/>
        <a:p>
          <a:endParaRPr lang="en-GB"/>
        </a:p>
      </dgm:t>
    </dgm:pt>
    <dgm:pt modelId="{984E6F43-0939-47C5-9B08-5C34E8FEBE7C}" type="sibTrans" cxnId="{CB35F095-E041-472E-9A7B-9B1FBDE03F0A}">
      <dgm:prSet/>
      <dgm:spPr/>
      <dgm:t>
        <a:bodyPr/>
        <a:lstStyle/>
        <a:p>
          <a:endParaRPr lang="en-GB"/>
        </a:p>
      </dgm:t>
    </dgm:pt>
    <dgm:pt modelId="{9AFC84D0-4B6A-4500-BBD0-B4392AAAA611}">
      <dgm:prSet/>
      <dgm:spPr/>
      <dgm:t>
        <a:bodyPr/>
        <a:lstStyle/>
        <a:p>
          <a:pPr rtl="0"/>
          <a:r>
            <a:rPr lang="en-GB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Budget o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 € 4.3 Bn for 2014-2020</a:t>
          </a:r>
          <a:endParaRPr lang="en-GB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5B4E08-BD30-4FBA-8D86-2284CB327ECF}" type="parTrans" cxnId="{7F5F2497-10D5-456E-87E9-38A8D2E2BAD9}">
      <dgm:prSet/>
      <dgm:spPr/>
      <dgm:t>
        <a:bodyPr/>
        <a:lstStyle/>
        <a:p>
          <a:endParaRPr lang="en-GB"/>
        </a:p>
      </dgm:t>
    </dgm:pt>
    <dgm:pt modelId="{ABF9371F-416F-45FB-82B9-F8C74021A696}" type="sibTrans" cxnId="{7F5F2497-10D5-456E-87E9-38A8D2E2BAD9}">
      <dgm:prSet/>
      <dgm:spPr/>
      <dgm:t>
        <a:bodyPr/>
        <a:lstStyle/>
        <a:p>
          <a:endParaRPr lang="en-GB"/>
        </a:p>
      </dgm:t>
    </dgm:pt>
    <dgm:pt modelId="{8D58BE03-BC36-46CA-8442-4ECFE6D843D2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Full, free and open access to data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2F616D-66BF-4E27-834B-C2B7C1F08A2C}" type="parTrans" cxnId="{5BEAB2A6-E73F-4AB9-9BAB-F86B6E3EC945}">
      <dgm:prSet/>
      <dgm:spPr/>
      <dgm:t>
        <a:bodyPr/>
        <a:lstStyle/>
        <a:p>
          <a:endParaRPr lang="en-GB"/>
        </a:p>
      </dgm:t>
    </dgm:pt>
    <dgm:pt modelId="{21FCFDBE-6316-4829-91D0-C0EE122598CA}" type="sibTrans" cxnId="{5BEAB2A6-E73F-4AB9-9BAB-F86B6E3EC945}">
      <dgm:prSet/>
      <dgm:spPr/>
      <dgm:t>
        <a:bodyPr/>
        <a:lstStyle/>
        <a:p>
          <a:endParaRPr lang="en-GB"/>
        </a:p>
      </dgm:t>
    </dgm:pt>
    <dgm:pt modelId="{6EFA9880-A3C1-4431-8402-62FB06670F3C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2017: Successful launch of Sentinel 2B 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DDE1B2-A8B8-473A-B59D-9A6D2B52F7B8}" type="parTrans" cxnId="{8E4E1D0C-E180-4D98-B1CF-F9FF768C63CD}">
      <dgm:prSet/>
      <dgm:spPr/>
      <dgm:t>
        <a:bodyPr/>
        <a:lstStyle/>
        <a:p>
          <a:endParaRPr lang="en-GB"/>
        </a:p>
      </dgm:t>
    </dgm:pt>
    <dgm:pt modelId="{1C7A63DD-4C94-4CEF-9EF5-53AD31E54566}" type="sibTrans" cxnId="{8E4E1D0C-E180-4D98-B1CF-F9FF768C63CD}">
      <dgm:prSet/>
      <dgm:spPr/>
      <dgm:t>
        <a:bodyPr/>
        <a:lstStyle/>
        <a:p>
          <a:endParaRPr lang="en-GB"/>
        </a:p>
      </dgm:t>
    </dgm:pt>
    <dgm:pt modelId="{DBE9D4D8-4DF0-49BB-AF4D-F61C68DCFF07}">
      <dgm:prSet/>
      <dgm:spPr/>
      <dgm:t>
        <a:bodyPr/>
        <a:lstStyle/>
        <a:p>
          <a:pPr rtl="0"/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Six services are </a:t>
          </a:r>
          <a:r>
            <a:rPr lang="fr-BE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operational</a:t>
          </a:r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BE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delivering</a:t>
          </a:r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24h/7d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31EEE5-8252-4A26-BDAD-D2A0B7BF4383}" type="sibTrans" cxnId="{4D0D21B6-D347-4EE8-8FCD-46E4C63D53D4}">
      <dgm:prSet/>
      <dgm:spPr/>
      <dgm:t>
        <a:bodyPr/>
        <a:lstStyle/>
        <a:p>
          <a:endParaRPr lang="en-GB"/>
        </a:p>
      </dgm:t>
    </dgm:pt>
    <dgm:pt modelId="{F7B64B4F-6936-46A7-BC9A-9A947B09E3C6}" type="parTrans" cxnId="{4D0D21B6-D347-4EE8-8FCD-46E4C63D53D4}">
      <dgm:prSet/>
      <dgm:spPr/>
      <dgm:t>
        <a:bodyPr/>
        <a:lstStyle/>
        <a:p>
          <a:endParaRPr lang="en-GB"/>
        </a:p>
      </dgm:t>
    </dgm:pt>
    <dgm:pt modelId="{3EB818D7-E7FF-463B-9823-115B757AC56A}" type="pres">
      <dgm:prSet presAssocID="{D4B8BD3A-0DAB-411D-BF73-8AD60CD822B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3FF332-261A-41B2-BE1E-57BE12A26711}" type="pres">
      <dgm:prSet presAssocID="{6E9A412D-B666-4B72-A011-2D5A10A2FD7A}" presName="circle1" presStyleLbl="node1" presStyleIdx="0" presStyleCnt="1"/>
      <dgm:spPr>
        <a:solidFill>
          <a:srgbClr val="92D050"/>
        </a:solidFill>
      </dgm:spPr>
      <dgm:t>
        <a:bodyPr/>
        <a:lstStyle/>
        <a:p>
          <a:endParaRPr lang="en-GB"/>
        </a:p>
      </dgm:t>
    </dgm:pt>
    <dgm:pt modelId="{2568ED03-8DC7-45B4-A81F-E484283CB743}" type="pres">
      <dgm:prSet presAssocID="{6E9A412D-B666-4B72-A011-2D5A10A2FD7A}" presName="space" presStyleCnt="0"/>
      <dgm:spPr/>
    </dgm:pt>
    <dgm:pt modelId="{EA7EC671-20E8-4565-97F9-1456B4C4F802}" type="pres">
      <dgm:prSet presAssocID="{6E9A412D-B666-4B72-A011-2D5A10A2FD7A}" presName="rect1" presStyleLbl="alignAcc1" presStyleIdx="0" presStyleCnt="1" custScaleY="100050" custLinFactNeighborX="-1572" custLinFactNeighborY="-521"/>
      <dgm:spPr/>
      <dgm:t>
        <a:bodyPr/>
        <a:lstStyle/>
        <a:p>
          <a:endParaRPr lang="en-GB"/>
        </a:p>
      </dgm:t>
    </dgm:pt>
    <dgm:pt modelId="{8F77EEAA-91B2-4284-BDC8-7445A37DFB86}" type="pres">
      <dgm:prSet presAssocID="{6E9A412D-B666-4B72-A011-2D5A10A2FD7A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401C1A-01D9-4E85-9202-FA56850499FF}" type="pres">
      <dgm:prSet presAssocID="{6E9A412D-B666-4B72-A011-2D5A10A2FD7A}" presName="rect1ChTx" presStyleLbl="alignAcc1" presStyleIdx="0" presStyleCnt="1" custLinFactNeighborX="-1574" custLinFactNeighborY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B1AB8A1-B1FD-4C8A-9FF8-8B1FF378FF26}" type="presOf" srcId="{9AFC84D0-4B6A-4500-BBD0-B4392AAAA611}" destId="{88401C1A-01D9-4E85-9202-FA56850499FF}" srcOrd="0" destOrd="0" presId="urn:microsoft.com/office/officeart/2005/8/layout/target3"/>
    <dgm:cxn modelId="{B80E2C8B-BD23-481E-A386-BE90FA3B29FE}" type="presOf" srcId="{6E9A412D-B666-4B72-A011-2D5A10A2FD7A}" destId="{EA7EC671-20E8-4565-97F9-1456B4C4F802}" srcOrd="0" destOrd="0" presId="urn:microsoft.com/office/officeart/2005/8/layout/target3"/>
    <dgm:cxn modelId="{A07B736A-E6CE-43F2-BDE4-198327790CA1}" type="presOf" srcId="{8D58BE03-BC36-46CA-8442-4ECFE6D843D2}" destId="{88401C1A-01D9-4E85-9202-FA56850499FF}" srcOrd="0" destOrd="1" presId="urn:microsoft.com/office/officeart/2005/8/layout/target3"/>
    <dgm:cxn modelId="{AC6965A6-BDBA-42CB-B5CD-1D3BA0949365}" type="presOf" srcId="{6E9A412D-B666-4B72-A011-2D5A10A2FD7A}" destId="{8F77EEAA-91B2-4284-BDC8-7445A37DFB86}" srcOrd="1" destOrd="0" presId="urn:microsoft.com/office/officeart/2005/8/layout/target3"/>
    <dgm:cxn modelId="{CB35F095-E041-472E-9A7B-9B1FBDE03F0A}" srcId="{D4B8BD3A-0DAB-411D-BF73-8AD60CD822BE}" destId="{6E9A412D-B666-4B72-A011-2D5A10A2FD7A}" srcOrd="0" destOrd="0" parTransId="{AF63A206-C544-4640-8BB7-62605FE4532C}" sibTransId="{984E6F43-0939-47C5-9B08-5C34E8FEBE7C}"/>
    <dgm:cxn modelId="{7F5F2497-10D5-456E-87E9-38A8D2E2BAD9}" srcId="{6E9A412D-B666-4B72-A011-2D5A10A2FD7A}" destId="{9AFC84D0-4B6A-4500-BBD0-B4392AAAA611}" srcOrd="0" destOrd="0" parTransId="{E35B4E08-BD30-4FBA-8D86-2284CB327ECF}" sibTransId="{ABF9371F-416F-45FB-82B9-F8C74021A696}"/>
    <dgm:cxn modelId="{B5AACB21-7DA1-4C51-BE76-C075D15FBBFE}" type="presOf" srcId="{DBE9D4D8-4DF0-49BB-AF4D-F61C68DCFF07}" destId="{88401C1A-01D9-4E85-9202-FA56850499FF}" srcOrd="0" destOrd="3" presId="urn:microsoft.com/office/officeart/2005/8/layout/target3"/>
    <dgm:cxn modelId="{5BEAB2A6-E73F-4AB9-9BAB-F86B6E3EC945}" srcId="{6E9A412D-B666-4B72-A011-2D5A10A2FD7A}" destId="{8D58BE03-BC36-46CA-8442-4ECFE6D843D2}" srcOrd="1" destOrd="0" parTransId="{0F2F616D-66BF-4E27-834B-C2B7C1F08A2C}" sibTransId="{21FCFDBE-6316-4829-91D0-C0EE122598CA}"/>
    <dgm:cxn modelId="{89ED2831-9F3F-42D3-BA90-423308F04468}" type="presOf" srcId="{D4B8BD3A-0DAB-411D-BF73-8AD60CD822BE}" destId="{3EB818D7-E7FF-463B-9823-115B757AC56A}" srcOrd="0" destOrd="0" presId="urn:microsoft.com/office/officeart/2005/8/layout/target3"/>
    <dgm:cxn modelId="{8E4E1D0C-E180-4D98-B1CF-F9FF768C63CD}" srcId="{6E9A412D-B666-4B72-A011-2D5A10A2FD7A}" destId="{6EFA9880-A3C1-4431-8402-62FB06670F3C}" srcOrd="2" destOrd="0" parTransId="{BDDDE1B2-A8B8-473A-B59D-9A6D2B52F7B8}" sibTransId="{1C7A63DD-4C94-4CEF-9EF5-53AD31E54566}"/>
    <dgm:cxn modelId="{4D0D21B6-D347-4EE8-8FCD-46E4C63D53D4}" srcId="{6E9A412D-B666-4B72-A011-2D5A10A2FD7A}" destId="{DBE9D4D8-4DF0-49BB-AF4D-F61C68DCFF07}" srcOrd="3" destOrd="0" parTransId="{F7B64B4F-6936-46A7-BC9A-9A947B09E3C6}" sibTransId="{A331EEE5-8252-4A26-BDAD-D2A0B7BF4383}"/>
    <dgm:cxn modelId="{1B2DE6B3-A7FC-4080-8B23-F6CE3A696DB4}" type="presOf" srcId="{6EFA9880-A3C1-4431-8402-62FB06670F3C}" destId="{88401C1A-01D9-4E85-9202-FA56850499FF}" srcOrd="0" destOrd="2" presId="urn:microsoft.com/office/officeart/2005/8/layout/target3"/>
    <dgm:cxn modelId="{8ECA2D22-F31C-41E3-BEE9-F10475C1116A}" type="presParOf" srcId="{3EB818D7-E7FF-463B-9823-115B757AC56A}" destId="{B13FF332-261A-41B2-BE1E-57BE12A26711}" srcOrd="0" destOrd="0" presId="urn:microsoft.com/office/officeart/2005/8/layout/target3"/>
    <dgm:cxn modelId="{39580D90-47DA-4A24-A419-288832ECA493}" type="presParOf" srcId="{3EB818D7-E7FF-463B-9823-115B757AC56A}" destId="{2568ED03-8DC7-45B4-A81F-E484283CB743}" srcOrd="1" destOrd="0" presId="urn:microsoft.com/office/officeart/2005/8/layout/target3"/>
    <dgm:cxn modelId="{7ADF575C-B85C-4E5D-8918-3B54B37A7003}" type="presParOf" srcId="{3EB818D7-E7FF-463B-9823-115B757AC56A}" destId="{EA7EC671-20E8-4565-97F9-1456B4C4F802}" srcOrd="2" destOrd="0" presId="urn:microsoft.com/office/officeart/2005/8/layout/target3"/>
    <dgm:cxn modelId="{9B10D6A7-EA9C-455A-AD3D-6315C5A49CCB}" type="presParOf" srcId="{3EB818D7-E7FF-463B-9823-115B757AC56A}" destId="{8F77EEAA-91B2-4284-BDC8-7445A37DFB86}" srcOrd="3" destOrd="0" presId="urn:microsoft.com/office/officeart/2005/8/layout/target3"/>
    <dgm:cxn modelId="{00D7F291-7EAF-4661-9025-9C09466273EA}" type="presParOf" srcId="{3EB818D7-E7FF-463B-9823-115B757AC56A}" destId="{88401C1A-01D9-4E85-9202-FA56850499FF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FF332-261A-41B2-BE1E-57BE12A26711}">
      <dsp:nvSpPr>
        <dsp:cNvPr id="0" name=""/>
        <dsp:cNvSpPr/>
      </dsp:nvSpPr>
      <dsp:spPr>
        <a:xfrm>
          <a:off x="0" y="4410"/>
          <a:ext cx="5098166" cy="5098166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7EC671-20E8-4565-97F9-1456B4C4F802}">
      <dsp:nvSpPr>
        <dsp:cNvPr id="0" name=""/>
        <dsp:cNvSpPr/>
      </dsp:nvSpPr>
      <dsp:spPr>
        <a:xfrm>
          <a:off x="2455582" y="0"/>
          <a:ext cx="5947860" cy="5100715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Major Milestones</a:t>
          </a:r>
          <a:r>
            <a:rPr lang="de-DE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3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reached</a:t>
          </a: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GB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5582" y="0"/>
        <a:ext cx="2973930" cy="5100715"/>
      </dsp:txXfrm>
    </dsp:sp>
    <dsp:sp modelId="{88401C1A-01D9-4E85-9202-FA56850499FF}">
      <dsp:nvSpPr>
        <dsp:cNvPr id="0" name=""/>
        <dsp:cNvSpPr/>
      </dsp:nvSpPr>
      <dsp:spPr>
        <a:xfrm>
          <a:off x="5476203" y="5685"/>
          <a:ext cx="2973930" cy="509816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Budget o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 € 4.3 Bn for 2014-2020</a:t>
          </a:r>
          <a:endParaRPr lang="en-GB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Full, free and open access to data</a:t>
          </a:r>
          <a:endParaRPr lang="en-GB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2017: Successful launch of Sentinel 2B </a:t>
          </a:r>
          <a:endParaRPr lang="en-GB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Six services are </a:t>
          </a:r>
          <a:r>
            <a:rPr lang="fr-BE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operational</a:t>
          </a:r>
          <a:r>
            <a:rPr lang="fr-B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BE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delivering</a:t>
          </a:r>
          <a:r>
            <a:rPr lang="fr-B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24h/7d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6203" y="5685"/>
        <a:ext cx="2973930" cy="5098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fr-BE" altLang="en-US" dirty="0" err="1" smtClean="0"/>
              <a:t>Following</a:t>
            </a:r>
            <a:r>
              <a:rPr lang="fr-BE" altLang="en-US" dirty="0" smtClean="0"/>
              <a:t> the</a:t>
            </a:r>
            <a:r>
              <a:rPr lang="fr-BE" altLang="en-US" baseline="0" dirty="0" smtClean="0"/>
              <a:t> entry </a:t>
            </a:r>
            <a:r>
              <a:rPr lang="fr-BE" altLang="en-US" baseline="0" dirty="0" err="1" smtClean="0"/>
              <a:t>into</a:t>
            </a:r>
            <a:r>
              <a:rPr lang="fr-BE" altLang="en-US" baseline="0" dirty="0" smtClean="0"/>
              <a:t> force of a new </a:t>
            </a:r>
            <a:r>
              <a:rPr lang="fr-BE" altLang="en-US" baseline="0" dirty="0" err="1" smtClean="0"/>
              <a:t>legal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framework</a:t>
            </a:r>
            <a:r>
              <a:rPr lang="fr-BE" altLang="en-US" baseline="0" dirty="0" smtClean="0"/>
              <a:t> in </a:t>
            </a:r>
            <a:r>
              <a:rPr lang="fr-BE" altLang="en-US" baseline="0" dirty="0" err="1" smtClean="0"/>
              <a:t>early</a:t>
            </a:r>
            <a:r>
              <a:rPr lang="fr-BE" altLang="en-US" baseline="0" dirty="0" smtClean="0"/>
              <a:t> 2014, the </a:t>
            </a:r>
            <a:r>
              <a:rPr lang="fr-BE" altLang="en-US" baseline="0" dirty="0" err="1" smtClean="0"/>
              <a:t>Commsision</a:t>
            </a:r>
            <a:r>
              <a:rPr lang="fr-BE" altLang="en-US" baseline="0" dirty="0" smtClean="0"/>
              <a:t> has </a:t>
            </a:r>
            <a:r>
              <a:rPr lang="fr-BE" altLang="en-US" baseline="0" dirty="0" err="1" smtClean="0"/>
              <a:t>negotiated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delegation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agreements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with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entrusted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entities</a:t>
            </a:r>
            <a:r>
              <a:rPr lang="fr-BE" altLang="en-US" baseline="0" dirty="0" smtClean="0"/>
              <a:t> to </a:t>
            </a:r>
            <a:r>
              <a:rPr lang="fr-BE" altLang="en-US" baseline="0" dirty="0" err="1" smtClean="0"/>
              <a:t>implement</a:t>
            </a:r>
            <a:r>
              <a:rPr lang="fr-BE" altLang="en-US" baseline="0" dirty="0" smtClean="0"/>
              <a:t> the programme. </a:t>
            </a:r>
            <a:r>
              <a:rPr lang="fr-BE" altLang="en-US" baseline="0" dirty="0" err="1" smtClean="0"/>
              <a:t>Agreements</a:t>
            </a:r>
            <a:r>
              <a:rPr lang="fr-BE" altLang="en-US" baseline="0" dirty="0" smtClean="0"/>
              <a:t> have been </a:t>
            </a:r>
            <a:r>
              <a:rPr lang="fr-BE" altLang="en-US" baseline="0" dirty="0" err="1" smtClean="0"/>
              <a:t>signed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with</a:t>
            </a:r>
            <a:r>
              <a:rPr lang="fr-BE" altLang="en-US" baseline="0" dirty="0" smtClean="0"/>
              <a:t> ESA and EUMETSAT for the </a:t>
            </a:r>
            <a:r>
              <a:rPr lang="fr-BE" altLang="en-US" baseline="0" dirty="0" err="1" smtClean="0"/>
              <a:t>space</a:t>
            </a:r>
            <a:r>
              <a:rPr lang="fr-BE" altLang="en-US" baseline="0" dirty="0" smtClean="0"/>
              <a:t> infrastructure. A first satellite has been </a:t>
            </a:r>
            <a:r>
              <a:rPr lang="fr-BE" altLang="en-US" baseline="0" dirty="0" err="1" smtClean="0"/>
              <a:t>launched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successfully</a:t>
            </a:r>
            <a:r>
              <a:rPr lang="fr-BE" altLang="en-US" baseline="0" dirty="0" smtClean="0"/>
              <a:t> in April 2014.  </a:t>
            </a:r>
            <a:r>
              <a:rPr lang="fr-BE" altLang="en-US" baseline="0" dirty="0" err="1" smtClean="0"/>
              <a:t>Further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agreements</a:t>
            </a:r>
            <a:r>
              <a:rPr lang="fr-BE" altLang="en-US" baseline="0" dirty="0" smtClean="0"/>
              <a:t> have been </a:t>
            </a:r>
            <a:r>
              <a:rPr lang="fr-BE" altLang="en-US" baseline="0" dirty="0" err="1" smtClean="0"/>
              <a:t>signed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with</a:t>
            </a:r>
            <a:r>
              <a:rPr lang="fr-BE" altLang="en-US" baseline="0" dirty="0" smtClean="0"/>
              <a:t> ECMWF, Mercator </a:t>
            </a:r>
            <a:r>
              <a:rPr lang="fr-BE" altLang="en-US" baseline="0" dirty="0" err="1" smtClean="0"/>
              <a:t>Ocean</a:t>
            </a:r>
            <a:r>
              <a:rPr lang="fr-BE" altLang="en-US" baseline="0" dirty="0" smtClean="0"/>
              <a:t> and the </a:t>
            </a:r>
            <a:r>
              <a:rPr lang="fr-BE" altLang="en-US" baseline="0" dirty="0" err="1" smtClean="0"/>
              <a:t>European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Environmental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agency</a:t>
            </a:r>
            <a:r>
              <a:rPr lang="fr-BE" altLang="en-US" baseline="0" dirty="0" smtClean="0"/>
              <a:t> for the </a:t>
            </a:r>
            <a:r>
              <a:rPr lang="fr-BE" altLang="en-US" baseline="0" dirty="0" err="1" smtClean="0"/>
              <a:t>Copernicus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core</a:t>
            </a:r>
            <a:r>
              <a:rPr lang="fr-BE" altLang="en-US" baseline="0" dirty="0" smtClean="0"/>
              <a:t> services.</a:t>
            </a:r>
          </a:p>
          <a:p>
            <a:pPr marL="0" indent="0">
              <a:buFontTx/>
              <a:buNone/>
            </a:pPr>
            <a:endParaRPr lang="fr-BE" altLang="en-US" dirty="0" smtClean="0"/>
          </a:p>
          <a:p>
            <a:pPr marL="0" indent="0">
              <a:buFontTx/>
              <a:buNone/>
            </a:pPr>
            <a:r>
              <a:rPr lang="fr-BE" altLang="en-US" dirty="0" smtClean="0"/>
              <a:t>This has </a:t>
            </a:r>
            <a:r>
              <a:rPr lang="fr-BE" altLang="en-US" dirty="0" err="1" smtClean="0"/>
              <a:t>now</a:t>
            </a:r>
            <a:r>
              <a:rPr lang="fr-BE" altLang="en-US" dirty="0" smtClean="0"/>
              <a:t> put a programme structure in</a:t>
            </a:r>
            <a:r>
              <a:rPr lang="fr-BE" altLang="en-US" baseline="0" dirty="0" smtClean="0"/>
              <a:t> place </a:t>
            </a:r>
            <a:r>
              <a:rPr lang="fr-BE" altLang="en-US" baseline="0" dirty="0" err="1" smtClean="0"/>
              <a:t>providing</a:t>
            </a:r>
            <a:r>
              <a:rPr lang="fr-BE" altLang="en-US" baseline="0" dirty="0" smtClean="0"/>
              <a:t> free of charge satellite images and </a:t>
            </a:r>
            <a:r>
              <a:rPr lang="fr-BE" altLang="en-US" baseline="0" dirty="0" err="1" smtClean="0"/>
              <a:t>geo</a:t>
            </a:r>
            <a:r>
              <a:rPr lang="fr-BE" altLang="en-US" baseline="0" dirty="0" smtClean="0"/>
              <a:t>-information to </a:t>
            </a:r>
            <a:r>
              <a:rPr lang="fr-BE" altLang="en-US" baseline="0" dirty="0" err="1" smtClean="0"/>
              <a:t>users</a:t>
            </a:r>
            <a:r>
              <a:rPr lang="fr-BE" altLang="en-US" baseline="0" dirty="0" smtClean="0"/>
              <a:t> world </a:t>
            </a:r>
            <a:r>
              <a:rPr lang="fr-BE" altLang="en-US" baseline="0" dirty="0" err="1" smtClean="0"/>
              <a:t>wide</a:t>
            </a:r>
            <a:r>
              <a:rPr lang="fr-BE" alt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fr-BE" altLang="en-US" baseline="0" dirty="0" smtClean="0"/>
              <a:t>Our </a:t>
            </a:r>
            <a:r>
              <a:rPr lang="fr-BE" altLang="en-US" baseline="0" dirty="0" err="1" smtClean="0"/>
              <a:t>presentation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today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is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giving</a:t>
            </a:r>
            <a:r>
              <a:rPr lang="fr-BE" altLang="en-US" baseline="0" dirty="0" smtClean="0"/>
              <a:t> the </a:t>
            </a:r>
            <a:r>
              <a:rPr lang="fr-BE" altLang="en-US" baseline="0" dirty="0" err="1" smtClean="0"/>
              <a:t>opportunity</a:t>
            </a:r>
            <a:r>
              <a:rPr lang="fr-BE" altLang="en-US" baseline="0" dirty="0" smtClean="0"/>
              <a:t> to </a:t>
            </a:r>
            <a:r>
              <a:rPr lang="fr-BE" altLang="en-US" baseline="0" dirty="0" err="1" smtClean="0"/>
              <a:t>see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what</a:t>
            </a:r>
            <a:r>
              <a:rPr lang="fr-BE" altLang="en-US" baseline="0" dirty="0" smtClean="0"/>
              <a:t> types of </a:t>
            </a:r>
            <a:r>
              <a:rPr lang="fr-BE" altLang="en-US" baseline="0" dirty="0" err="1" smtClean="0"/>
              <a:t>products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can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be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deliverd</a:t>
            </a:r>
            <a:r>
              <a:rPr lang="fr-BE" altLang="en-US" baseline="0" dirty="0" smtClean="0"/>
              <a:t> by </a:t>
            </a:r>
            <a:r>
              <a:rPr lang="fr-BE" altLang="en-US" baseline="0" dirty="0" err="1" smtClean="0"/>
              <a:t>Copernicus</a:t>
            </a:r>
            <a:r>
              <a:rPr lang="fr-BE" altLang="en-US" baseline="0" dirty="0" smtClean="0"/>
              <a:t>, on a free and open basis – </a:t>
            </a:r>
            <a:r>
              <a:rPr lang="fr-BE" altLang="en-US" baseline="0" dirty="0" err="1" smtClean="0"/>
              <a:t>encouraging</a:t>
            </a:r>
            <a:r>
              <a:rPr lang="fr-BE" altLang="en-US" baseline="0" dirty="0" smtClean="0"/>
              <a:t> the data sharing model </a:t>
            </a:r>
            <a:r>
              <a:rPr lang="fr-BE" altLang="en-US" baseline="0" dirty="0" err="1" smtClean="0"/>
              <a:t>also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adopted</a:t>
            </a:r>
            <a:r>
              <a:rPr lang="fr-BE" altLang="en-US" baseline="0" dirty="0" smtClean="0"/>
              <a:t> </a:t>
            </a:r>
            <a:r>
              <a:rPr lang="fr-BE" altLang="en-US" baseline="0" dirty="0" err="1" smtClean="0"/>
              <a:t>internationally</a:t>
            </a:r>
            <a:r>
              <a:rPr lang="fr-BE" altLang="en-US" baseline="0" dirty="0" smtClean="0"/>
              <a:t> in the Group of </a:t>
            </a:r>
            <a:r>
              <a:rPr lang="fr-BE" altLang="en-US" baseline="0" dirty="0" err="1" smtClean="0"/>
              <a:t>Earth</a:t>
            </a:r>
            <a:r>
              <a:rPr lang="fr-BE" altLang="en-US" baseline="0" dirty="0" smtClean="0"/>
              <a:t> observation (GEO) </a:t>
            </a:r>
            <a:r>
              <a:rPr lang="fr-BE" altLang="en-US" baseline="0" dirty="0" err="1" smtClean="0"/>
              <a:t>context</a:t>
            </a:r>
            <a:r>
              <a:rPr lang="fr-BE" altLang="en-US" baseline="0" dirty="0" smtClean="0"/>
              <a:t>.</a:t>
            </a: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275" y="8684899"/>
            <a:ext cx="2971092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849CF5-E82C-43F7-B4C3-12DAC2F7CFE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7151" tIns="43576" rIns="87151" bIns="43576"/>
          <a:lstStyle/>
          <a:p>
            <a:pPr marL="171448" indent="-171448">
              <a:buFont typeface="Arial" panose="020B0604020202020204" pitchFamily="34" charset="0"/>
              <a:buChar char="•"/>
            </a:pPr>
            <a:r>
              <a:rPr lang="fr-BE" dirty="0" err="1" smtClean="0"/>
              <a:t>Copernicus</a:t>
            </a:r>
            <a:r>
              <a:rPr lang="fr-BE" dirty="0" smtClean="0"/>
              <a:t>'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phase </a:t>
            </a:r>
            <a:r>
              <a:rPr lang="fr-BE" baseline="0" dirty="0" err="1" smtClean="0"/>
              <a:t>starts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, building on the </a:t>
            </a:r>
            <a:r>
              <a:rPr lang="fr-BE" baseline="0" dirty="0" err="1" smtClean="0"/>
              <a:t>success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experience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previous</a:t>
            </a:r>
            <a:r>
              <a:rPr lang="fr-BE" baseline="0" dirty="0" smtClean="0"/>
              <a:t> GIO (GMES Initial Operations) programme. User </a:t>
            </a:r>
            <a:r>
              <a:rPr lang="fr-BE" baseline="0" dirty="0" err="1" smtClean="0"/>
              <a:t>requirements</a:t>
            </a:r>
            <a:r>
              <a:rPr lang="fr-BE" baseline="0" dirty="0" smtClean="0"/>
              <a:t> and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arrangements are in place, but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(EU-</a:t>
            </a:r>
            <a:r>
              <a:rPr lang="fr-BE" baseline="0" dirty="0" err="1" smtClean="0"/>
              <a:t>owned</a:t>
            </a:r>
            <a:r>
              <a:rPr lang="fr-BE" baseline="0" dirty="0" smtClean="0"/>
              <a:t>) Sentinels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deliver</a:t>
            </a:r>
            <a:r>
              <a:rPr lang="fr-BE" baseline="0" dirty="0" smtClean="0"/>
              <a:t> more and </a:t>
            </a:r>
            <a:r>
              <a:rPr lang="fr-BE" baseline="0" dirty="0" err="1" smtClean="0"/>
              <a:t>better</a:t>
            </a:r>
            <a:r>
              <a:rPr lang="fr-BE" baseline="0" dirty="0" smtClean="0"/>
              <a:t> data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unpredecented</a:t>
            </a:r>
            <a:r>
              <a:rPr lang="fr-BE" baseline="0" dirty="0" smtClean="0"/>
              <a:t> volume. =&gt; A quantum </a:t>
            </a:r>
            <a:r>
              <a:rPr lang="fr-BE" baseline="0" dirty="0" err="1" smtClean="0"/>
              <a:t>leap</a:t>
            </a:r>
            <a:r>
              <a:rPr lang="fr-BE" baseline="0" dirty="0" smtClean="0"/>
              <a:t> for EU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Observation. A key </a:t>
            </a:r>
            <a:r>
              <a:rPr lang="fr-BE" baseline="0" dirty="0" err="1" smtClean="0"/>
              <a:t>element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ensuring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smooth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dissemination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huge</a:t>
            </a:r>
            <a:r>
              <a:rPr lang="fr-BE" baseline="0" dirty="0" smtClean="0"/>
              <a:t> volume of data, </a:t>
            </a:r>
            <a:r>
              <a:rPr lang="fr-BE" baseline="0" dirty="0" err="1" smtClean="0"/>
              <a:t>making</a:t>
            </a:r>
            <a:r>
              <a:rPr lang="fr-BE" baseline="0" dirty="0" smtClean="0"/>
              <a:t> the EU as a major global </a:t>
            </a:r>
            <a:r>
              <a:rPr lang="fr-BE" baseline="0" dirty="0" err="1" smtClean="0"/>
              <a:t>player</a:t>
            </a:r>
            <a:r>
              <a:rPr lang="fr-BE" baseline="0" dirty="0" smtClean="0"/>
              <a:t>/</a:t>
            </a:r>
            <a:r>
              <a:rPr lang="fr-BE" baseline="0" dirty="0" err="1" smtClean="0"/>
              <a:t>owner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 data.</a:t>
            </a: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External</a:t>
            </a:r>
            <a:r>
              <a:rPr lang="fr-BE" baseline="0" dirty="0" smtClean="0"/>
              <a:t>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continue, but </a:t>
            </a:r>
            <a:r>
              <a:rPr lang="fr-BE" baseline="0" dirty="0" err="1" smtClean="0"/>
              <a:t>decrease</a:t>
            </a:r>
            <a:r>
              <a:rPr lang="fr-BE" baseline="0" dirty="0" smtClean="0"/>
              <a:t> as Sentinels </a:t>
            </a:r>
            <a:r>
              <a:rPr lang="fr-BE" baseline="0" dirty="0" err="1" smtClean="0"/>
              <a:t>become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</a:t>
            </a:r>
            <a:r>
              <a:rPr lang="fr-BE" baseline="0" dirty="0" smtClean="0"/>
              <a:t> 2015-2016 </a:t>
            </a:r>
            <a:r>
              <a:rPr lang="fr-BE" baseline="0" dirty="0" err="1" smtClean="0"/>
              <a:t>ff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However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gaps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remain</a:t>
            </a:r>
            <a:r>
              <a:rPr lang="fr-BE" baseline="0" dirty="0" smtClean="0"/>
              <a:t> (high-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imagery</a:t>
            </a:r>
            <a:r>
              <a:rPr lang="fr-BE" baseline="0" dirty="0" smtClean="0"/>
              <a:t>) as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not (!) </a:t>
            </a:r>
            <a:r>
              <a:rPr lang="fr-BE" baseline="0" dirty="0" err="1" smtClean="0"/>
              <a:t>designed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87151" tIns="43576" rIns="87151" bIns="43576"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0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7151" tIns="43576" rIns="87151" bIns="43576"/>
          <a:lstStyle/>
          <a:p>
            <a:pPr marL="171448" indent="-171448">
              <a:buFont typeface="Arial" panose="020B0604020202020204" pitchFamily="34" charset="0"/>
              <a:buChar char="•"/>
            </a:pPr>
            <a:r>
              <a:rPr lang="fr-BE" dirty="0" err="1" smtClean="0"/>
              <a:t>Copernicus</a:t>
            </a:r>
            <a:r>
              <a:rPr lang="fr-BE" dirty="0" smtClean="0"/>
              <a:t>'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phase </a:t>
            </a:r>
            <a:r>
              <a:rPr lang="fr-BE" baseline="0" dirty="0" err="1" smtClean="0"/>
              <a:t>starts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, building on the </a:t>
            </a:r>
            <a:r>
              <a:rPr lang="fr-BE" baseline="0" dirty="0" err="1" smtClean="0"/>
              <a:t>success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experience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previous</a:t>
            </a:r>
            <a:r>
              <a:rPr lang="fr-BE" baseline="0" dirty="0" smtClean="0"/>
              <a:t> GIO (GMES Initial Operations) programme. User </a:t>
            </a:r>
            <a:r>
              <a:rPr lang="fr-BE" baseline="0" dirty="0" err="1" smtClean="0"/>
              <a:t>requirements</a:t>
            </a:r>
            <a:r>
              <a:rPr lang="fr-BE" baseline="0" dirty="0" smtClean="0"/>
              <a:t> and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arrangements are in place, but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(EU-</a:t>
            </a:r>
            <a:r>
              <a:rPr lang="fr-BE" baseline="0" dirty="0" err="1" smtClean="0"/>
              <a:t>owned</a:t>
            </a:r>
            <a:r>
              <a:rPr lang="fr-BE" baseline="0" dirty="0" smtClean="0"/>
              <a:t>) Sentinels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deliver</a:t>
            </a:r>
            <a:r>
              <a:rPr lang="fr-BE" baseline="0" dirty="0" smtClean="0"/>
              <a:t> more and </a:t>
            </a:r>
            <a:r>
              <a:rPr lang="fr-BE" baseline="0" dirty="0" err="1" smtClean="0"/>
              <a:t>better</a:t>
            </a:r>
            <a:r>
              <a:rPr lang="fr-BE" baseline="0" dirty="0" smtClean="0"/>
              <a:t> data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unpredecented</a:t>
            </a:r>
            <a:r>
              <a:rPr lang="fr-BE" baseline="0" dirty="0" smtClean="0"/>
              <a:t> volume. =&gt; A quantum </a:t>
            </a:r>
            <a:r>
              <a:rPr lang="fr-BE" baseline="0" dirty="0" err="1" smtClean="0"/>
              <a:t>leap</a:t>
            </a:r>
            <a:r>
              <a:rPr lang="fr-BE" baseline="0" dirty="0" smtClean="0"/>
              <a:t> for EU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Observation. A key </a:t>
            </a:r>
            <a:r>
              <a:rPr lang="fr-BE" baseline="0" dirty="0" err="1" smtClean="0"/>
              <a:t>element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ensuring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smooth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dissemination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huge</a:t>
            </a:r>
            <a:r>
              <a:rPr lang="fr-BE" baseline="0" dirty="0" smtClean="0"/>
              <a:t> volume of data, </a:t>
            </a:r>
            <a:r>
              <a:rPr lang="fr-BE" baseline="0" dirty="0" err="1" smtClean="0"/>
              <a:t>making</a:t>
            </a:r>
            <a:r>
              <a:rPr lang="fr-BE" baseline="0" dirty="0" smtClean="0"/>
              <a:t> the EU as a major global </a:t>
            </a:r>
            <a:r>
              <a:rPr lang="fr-BE" baseline="0" dirty="0" err="1" smtClean="0"/>
              <a:t>player</a:t>
            </a:r>
            <a:r>
              <a:rPr lang="fr-BE" baseline="0" dirty="0" smtClean="0"/>
              <a:t>/</a:t>
            </a:r>
            <a:r>
              <a:rPr lang="fr-BE" baseline="0" dirty="0" err="1" smtClean="0"/>
              <a:t>owner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 data.</a:t>
            </a: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External</a:t>
            </a:r>
            <a:r>
              <a:rPr lang="fr-BE" baseline="0" dirty="0" smtClean="0"/>
              <a:t>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continue, but </a:t>
            </a:r>
            <a:r>
              <a:rPr lang="fr-BE" baseline="0" dirty="0" err="1" smtClean="0"/>
              <a:t>decrease</a:t>
            </a:r>
            <a:r>
              <a:rPr lang="fr-BE" baseline="0" dirty="0" smtClean="0"/>
              <a:t> as Sentinels </a:t>
            </a:r>
            <a:r>
              <a:rPr lang="fr-BE" baseline="0" dirty="0" err="1" smtClean="0"/>
              <a:t>become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</a:t>
            </a:r>
            <a:r>
              <a:rPr lang="fr-BE" baseline="0" dirty="0" smtClean="0"/>
              <a:t> 2015-2016 </a:t>
            </a:r>
            <a:r>
              <a:rPr lang="fr-BE" baseline="0" dirty="0" err="1" smtClean="0"/>
              <a:t>ff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However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gaps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remain</a:t>
            </a:r>
            <a:r>
              <a:rPr lang="fr-BE" baseline="0" dirty="0" smtClean="0"/>
              <a:t> (high-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imagery</a:t>
            </a:r>
            <a:r>
              <a:rPr lang="fr-BE" baseline="0" dirty="0" smtClean="0"/>
              <a:t>) as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not (!) </a:t>
            </a:r>
            <a:r>
              <a:rPr lang="fr-BE" baseline="0" dirty="0" err="1" smtClean="0"/>
              <a:t>designed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87151" tIns="43576" rIns="87151" bIns="43576"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0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 </a:t>
            </a:r>
            <a:r>
              <a:rPr lang="fr-BE" dirty="0" err="1" smtClean="0"/>
              <a:t>parallel</a:t>
            </a:r>
            <a:r>
              <a:rPr lang="fr-BE" dirty="0" smtClean="0"/>
              <a:t> to the satellite </a:t>
            </a:r>
            <a:r>
              <a:rPr lang="fr-BE" dirty="0" err="1" smtClean="0"/>
              <a:t>deployment</a:t>
            </a:r>
            <a:r>
              <a:rPr lang="fr-BE" dirty="0" smtClean="0"/>
              <a:t>, the</a:t>
            </a:r>
            <a:r>
              <a:rPr lang="fr-BE" baseline="0" dirty="0" smtClean="0"/>
              <a:t> services are </a:t>
            </a:r>
            <a:r>
              <a:rPr lang="fr-BE" baseline="0" dirty="0" err="1" smtClean="0"/>
              <a:t>ramping</a:t>
            </a:r>
            <a:r>
              <a:rPr lang="fr-BE" baseline="0" dirty="0" smtClean="0"/>
              <a:t> up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information production. Emergency management services and Land Monitoring services have been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since</a:t>
            </a:r>
            <a:r>
              <a:rPr lang="fr-BE" baseline="0" dirty="0" smtClean="0"/>
              <a:t> 2012, and are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joined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round the </a:t>
            </a:r>
            <a:r>
              <a:rPr lang="fr-BE" baseline="0" dirty="0" err="1" smtClean="0"/>
              <a:t>clock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forecasting</a:t>
            </a:r>
            <a:r>
              <a:rPr lang="fr-BE" baseline="0" dirty="0" smtClean="0"/>
              <a:t> by the </a:t>
            </a:r>
            <a:r>
              <a:rPr lang="fr-BE" baseline="0" dirty="0" err="1" smtClean="0"/>
              <a:t>Atmosphere</a:t>
            </a:r>
            <a:r>
              <a:rPr lang="fr-BE" baseline="0" dirty="0" smtClean="0"/>
              <a:t> and Marine </a:t>
            </a:r>
            <a:r>
              <a:rPr lang="fr-BE" baseline="0" dirty="0" err="1" smtClean="0"/>
              <a:t>Environment</a:t>
            </a:r>
            <a:r>
              <a:rPr lang="fr-BE" baseline="0" dirty="0" smtClean="0"/>
              <a:t> Monitoring services.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275" y="8684899"/>
            <a:ext cx="2971092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865E85-EC10-4CD6-A27D-57C382D645B1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021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Do</a:t>
            </a: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775" indent="-282575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8238" indent="-225425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5438" indent="-225425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1050" indent="-225425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250" indent="-22542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5450" indent="-22542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650" indent="-22542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850" indent="-22542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65E4A8-4446-4C28-9224-54EF8DF4CF4A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7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6617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C84C-817B-41B3-B5FF-A5E9355712C6}" type="datetime1">
              <a:rPr lang="en-GB" smtClean="0"/>
              <a:t>11/10/2017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997F-B99A-4ACF-AE94-2B1F29C13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619063"/>
      </p:ext>
    </p:extLst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076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C4A12-6EC4-4C9F-9ED2-979629B069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11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2603573"/>
            <a:ext cx="5486400" cy="3567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6316" y="1848693"/>
            <a:ext cx="5486400" cy="4148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88140" y="229812"/>
            <a:ext cx="8229600" cy="614374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502471"/>
            <a:ext cx="145512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79B4253-17BF-4A6C-9B0C-DEBCE05109DC}" type="datetime1">
              <a:rPr lang="fr-FR"/>
              <a:pPr>
                <a:defRPr/>
              </a:pPr>
              <a:t>11/10/2017</a:t>
            </a:fld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502471"/>
            <a:ext cx="2133600" cy="246221"/>
          </a:xfrm>
        </p:spPr>
        <p:txBody>
          <a:bodyPr/>
          <a:lstStyle>
            <a:lvl1pPr>
              <a:defRPr>
                <a:solidFill>
                  <a:srgbClr val="59595A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143006" y="6502471"/>
            <a:ext cx="212187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Name of the event,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13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microsoft.com/office/2007/relationships/hdphoto" Target="../media/hdphoto1.wdp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gif"/><Relationship Id="rId10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hyperlink" Target="https://scihub.copernicus.eu/" TargetMode="External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hyperlink" Target="http://land.copernicus.eu/" TargetMode="External"/><Relationship Id="rId7" Type="http://schemas.openxmlformats.org/officeDocument/2006/relationships/hyperlink" Target="http://atmosphere.copernicus.eu/" TargetMode="External"/><Relationship Id="rId8" Type="http://schemas.openxmlformats.org/officeDocument/2006/relationships/hyperlink" Target="http://marine.copernicus.eu/" TargetMode="External"/><Relationship Id="rId9" Type="http://schemas.openxmlformats.org/officeDocument/2006/relationships/hyperlink" Target="http://emergency.copernicus.eu/" TargetMode="External"/><Relationship Id="rId10" Type="http://schemas.openxmlformats.org/officeDocument/2006/relationships/hyperlink" Target="http://climate.copernicus.e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692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>Copernicus Programme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European Commission 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4.9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391400" cy="1611288"/>
          </a:xfrm>
        </p:spPr>
        <p:txBody>
          <a:bodyPr/>
          <a:lstStyle/>
          <a:p>
            <a:r>
              <a:rPr lang="en-GB" sz="3200" dirty="0" smtClean="0">
                <a:solidFill>
                  <a:srgbClr val="92D050"/>
                </a:solidFill>
              </a:rPr>
              <a:t>Copernicus big data approach</a:t>
            </a:r>
            <a:endParaRPr lang="en-GB" sz="3200" dirty="0">
              <a:solidFill>
                <a:srgbClr val="92D05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290773"/>
            <a:ext cx="6516216" cy="4922537"/>
          </a:xfrm>
        </p:spPr>
        <p:txBody>
          <a:bodyPr>
            <a:noAutofit/>
          </a:bodyPr>
          <a:lstStyle/>
          <a:p>
            <a:r>
              <a:rPr lang="en-GB" sz="2000" dirty="0" smtClean="0"/>
              <a:t>Setting </a:t>
            </a:r>
            <a:r>
              <a:rPr lang="en-GB" sz="2000" dirty="0"/>
              <a:t>up of </a:t>
            </a:r>
            <a:r>
              <a:rPr lang="en-GB" sz="2000" b="1" dirty="0">
                <a:solidFill>
                  <a:srgbClr val="002060"/>
                </a:solidFill>
              </a:rPr>
              <a:t>Data Access and Information Services (DIAS</a:t>
            </a:r>
            <a:r>
              <a:rPr lang="en-GB" sz="2000" b="1" dirty="0" smtClean="0">
                <a:solidFill>
                  <a:srgbClr val="002060"/>
                </a:solidFill>
              </a:rPr>
              <a:t>):</a:t>
            </a:r>
            <a:endParaRPr lang="en-GB" sz="2000" b="1" dirty="0">
              <a:solidFill>
                <a:srgbClr val="00206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C00000"/>
                </a:solidFill>
              </a:rPr>
              <a:t>Access to all Copernicus data and information virtually collocated with computing resources</a:t>
            </a:r>
          </a:p>
          <a:p>
            <a:pPr lvl="1"/>
            <a:r>
              <a:rPr lang="en-GB" sz="2000" b="1" dirty="0" smtClean="0">
                <a:solidFill>
                  <a:srgbClr val="C00000"/>
                </a:solidFill>
              </a:rPr>
              <a:t>Allowing Big Data analytics without the need to download the data and information</a:t>
            </a:r>
          </a:p>
          <a:p>
            <a:pPr lvl="1"/>
            <a:r>
              <a:rPr lang="en-GB" sz="2000" b="1" dirty="0" smtClean="0">
                <a:solidFill>
                  <a:srgbClr val="C00000"/>
                </a:solidFill>
              </a:rPr>
              <a:t>Allowing data fusion with non-EO data and information</a:t>
            </a:r>
          </a:p>
          <a:p>
            <a:pPr lvl="1"/>
            <a:r>
              <a:rPr lang="en-GB" sz="2000" b="1" dirty="0" smtClean="0">
                <a:solidFill>
                  <a:srgbClr val="C00000"/>
                </a:solidFill>
              </a:rPr>
              <a:t>Bring together all user communities (public authorities, research, commercial, ONG,…)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64861"/>
            <a:ext cx="2669835" cy="38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962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1"/>
          <p:cNvSpPr>
            <a:spLocks noGrp="1"/>
          </p:cNvSpPr>
          <p:nvPr>
            <p:ph type="title"/>
          </p:nvPr>
        </p:nvSpPr>
        <p:spPr>
          <a:xfrm>
            <a:off x="1763070" y="152400"/>
            <a:ext cx="6752712" cy="89383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3200" noProof="0" dirty="0" smtClean="0">
                <a:solidFill>
                  <a:srgbClr val="92D050"/>
                </a:solidFill>
              </a:rPr>
              <a:t>European EO Data ecosystem on DIAS</a:t>
            </a:r>
            <a:endParaRPr lang="en-GB" sz="3200" noProof="0" dirty="0">
              <a:solidFill>
                <a:srgbClr val="92D050"/>
              </a:solidFill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-101496" y="1046232"/>
            <a:ext cx="9543359" cy="5344382"/>
            <a:chOff x="-101496" y="1046231"/>
            <a:chExt cx="9543359" cy="5344383"/>
          </a:xfrm>
        </p:grpSpPr>
        <p:sp>
          <p:nvSpPr>
            <p:cNvPr id="128" name="Can 127"/>
            <p:cNvSpPr/>
            <p:nvPr/>
          </p:nvSpPr>
          <p:spPr>
            <a:xfrm>
              <a:off x="1690514" y="1543944"/>
              <a:ext cx="4887350" cy="2111112"/>
            </a:xfrm>
            <a:prstGeom prst="can">
              <a:avLst>
                <a:gd name="adj" fmla="val 20455"/>
              </a:avLst>
            </a:prstGeom>
            <a:solidFill>
              <a:srgbClr val="C6D9F1">
                <a:alpha val="15000"/>
              </a:srgb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Right Triangle 29"/>
            <p:cNvSpPr/>
            <p:nvPr/>
          </p:nvSpPr>
          <p:spPr>
            <a:xfrm flipH="1">
              <a:off x="1166886" y="5156463"/>
              <a:ext cx="5377631" cy="832260"/>
            </a:xfrm>
            <a:custGeom>
              <a:avLst/>
              <a:gdLst>
                <a:gd name="connsiteX0" fmla="*/ 0 w 4362492"/>
                <a:gd name="connsiteY0" fmla="*/ 878910 h 878910"/>
                <a:gd name="connsiteX1" fmla="*/ 0 w 4362492"/>
                <a:gd name="connsiteY1" fmla="*/ 0 h 878910"/>
                <a:gd name="connsiteX2" fmla="*/ 4362492 w 4362492"/>
                <a:gd name="connsiteY2" fmla="*/ 878910 h 878910"/>
                <a:gd name="connsiteX3" fmla="*/ 0 w 4362492"/>
                <a:gd name="connsiteY3" fmla="*/ 878910 h 878910"/>
                <a:gd name="connsiteX0" fmla="*/ 0 w 4362492"/>
                <a:gd name="connsiteY0" fmla="*/ 1071325 h 1071325"/>
                <a:gd name="connsiteX1" fmla="*/ 1103310 w 4362492"/>
                <a:gd name="connsiteY1" fmla="*/ 0 h 1071325"/>
                <a:gd name="connsiteX2" fmla="*/ 4362492 w 4362492"/>
                <a:gd name="connsiteY2" fmla="*/ 1071325 h 1071325"/>
                <a:gd name="connsiteX3" fmla="*/ 0 w 4362492"/>
                <a:gd name="connsiteY3" fmla="*/ 1071325 h 1071325"/>
                <a:gd name="connsiteX0" fmla="*/ 0 w 4490784"/>
                <a:gd name="connsiteY0" fmla="*/ 1071325 h 1071325"/>
                <a:gd name="connsiteX1" fmla="*/ 1103310 w 4490784"/>
                <a:gd name="connsiteY1" fmla="*/ 0 h 1071325"/>
                <a:gd name="connsiteX2" fmla="*/ 4490784 w 4490784"/>
                <a:gd name="connsiteY2" fmla="*/ 6627 h 1071325"/>
                <a:gd name="connsiteX3" fmla="*/ 0 w 4490784"/>
                <a:gd name="connsiteY3" fmla="*/ 1071325 h 1071325"/>
                <a:gd name="connsiteX0" fmla="*/ 0 w 4529272"/>
                <a:gd name="connsiteY0" fmla="*/ 1045670 h 1045670"/>
                <a:gd name="connsiteX1" fmla="*/ 1141798 w 4529272"/>
                <a:gd name="connsiteY1" fmla="*/ 0 h 1045670"/>
                <a:gd name="connsiteX2" fmla="*/ 4529272 w 4529272"/>
                <a:gd name="connsiteY2" fmla="*/ 6627 h 1045670"/>
                <a:gd name="connsiteX3" fmla="*/ 0 w 4529272"/>
                <a:gd name="connsiteY3" fmla="*/ 1045670 h 1045670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387474 w 3519864"/>
                <a:gd name="connsiteY2" fmla="*/ 6627 h 1417046"/>
                <a:gd name="connsiteX3" fmla="*/ 3519864 w 3519864"/>
                <a:gd name="connsiteY3" fmla="*/ 1417046 h 1417046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000041 w 3519864"/>
                <a:gd name="connsiteY2" fmla="*/ 6627 h 1417046"/>
                <a:gd name="connsiteX3" fmla="*/ 3519864 w 3519864"/>
                <a:gd name="connsiteY3" fmla="*/ 1417046 h 1417046"/>
                <a:gd name="connsiteX0" fmla="*/ 3534348 w 3534348"/>
                <a:gd name="connsiteY0" fmla="*/ 1437199 h 1437199"/>
                <a:gd name="connsiteX1" fmla="*/ 0 w 3534348"/>
                <a:gd name="connsiteY1" fmla="*/ 0 h 1437199"/>
                <a:gd name="connsiteX2" fmla="*/ 3014525 w 3534348"/>
                <a:gd name="connsiteY2" fmla="*/ 26780 h 1437199"/>
                <a:gd name="connsiteX3" fmla="*/ 3534348 w 3534348"/>
                <a:gd name="connsiteY3" fmla="*/ 1437199 h 1437199"/>
                <a:gd name="connsiteX0" fmla="*/ 3215696 w 3215696"/>
                <a:gd name="connsiteY0" fmla="*/ 1618581 h 1618581"/>
                <a:gd name="connsiteX1" fmla="*/ 0 w 3215696"/>
                <a:gd name="connsiteY1" fmla="*/ 0 h 1618581"/>
                <a:gd name="connsiteX2" fmla="*/ 3014525 w 3215696"/>
                <a:gd name="connsiteY2" fmla="*/ 26780 h 1618581"/>
                <a:gd name="connsiteX3" fmla="*/ 3215696 w 3215696"/>
                <a:gd name="connsiteY3" fmla="*/ 1618581 h 1618581"/>
                <a:gd name="connsiteX0" fmla="*/ 3389506 w 3389506"/>
                <a:gd name="connsiteY0" fmla="*/ 1618581 h 1618581"/>
                <a:gd name="connsiteX1" fmla="*/ 0 w 3389506"/>
                <a:gd name="connsiteY1" fmla="*/ 0 h 1618581"/>
                <a:gd name="connsiteX2" fmla="*/ 3014525 w 3389506"/>
                <a:gd name="connsiteY2" fmla="*/ 26780 h 1618581"/>
                <a:gd name="connsiteX3" fmla="*/ 3389506 w 3389506"/>
                <a:gd name="connsiteY3" fmla="*/ 1618581 h 161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9506" h="1618581">
                  <a:moveTo>
                    <a:pt x="3389506" y="1618581"/>
                  </a:moveTo>
                  <a:lnTo>
                    <a:pt x="0" y="0"/>
                  </a:lnTo>
                  <a:lnTo>
                    <a:pt x="3014525" y="26780"/>
                  </a:lnTo>
                  <a:lnTo>
                    <a:pt x="3389506" y="16185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2000"/>
                  </a:schemeClr>
                </a:gs>
                <a:gs pos="100000">
                  <a:schemeClr val="bg1">
                    <a:lumMod val="50000"/>
                    <a:alpha val="3000"/>
                  </a:schemeClr>
                </a:gs>
              </a:gsLst>
              <a:lin ang="522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60148" y="3788987"/>
              <a:ext cx="5565684" cy="1636831"/>
              <a:chOff x="1328237" y="3623062"/>
              <a:chExt cx="5565684" cy="163683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8237" y="3952028"/>
                <a:ext cx="5565684" cy="1307865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1783536" y="4473279"/>
                <a:ext cx="4620980" cy="39716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</a:bodyPr>
              <a:lstStyle/>
              <a:p>
                <a:pPr algn="ctr"/>
                <a:r>
                  <a:rPr lang="en-US" sz="3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Copernicus DIAS Storage</a:t>
                </a:r>
                <a:endParaRPr lang="en-US" sz="3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6000"/>
                        </a14:imgEffect>
                        <a14:imgEffect>
                          <a14:colorTemperature colorTemp="5739"/>
                        </a14:imgEffect>
                        <a14:imgEffect>
                          <a14:saturation sat="18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80115">
                <a:off x="2086946" y="3623062"/>
                <a:ext cx="3632094" cy="935316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</p:grpSp>
        <p:sp>
          <p:nvSpPr>
            <p:cNvPr id="23" name="Up Arrow 22"/>
            <p:cNvSpPr/>
            <p:nvPr/>
          </p:nvSpPr>
          <p:spPr>
            <a:xfrm rot="10800000" flipV="1">
              <a:off x="3847987" y="4023177"/>
              <a:ext cx="610191" cy="341182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an 23"/>
            <p:cNvSpPr/>
            <p:nvPr/>
          </p:nvSpPr>
          <p:spPr>
            <a:xfrm>
              <a:off x="1699992" y="3729383"/>
              <a:ext cx="4887350" cy="720273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  <a:alpha val="26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90616" y="3255517"/>
              <a:ext cx="4893029" cy="767065"/>
              <a:chOff x="1658705" y="3089592"/>
              <a:chExt cx="4893029" cy="767065"/>
            </a:xfrm>
          </p:grpSpPr>
          <p:sp>
            <p:nvSpPr>
              <p:cNvPr id="26" name="Can 25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731158" y="3373912"/>
                <a:ext cx="4759533" cy="4744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</a:bodyPr>
              <a:lstStyle/>
              <a:p>
                <a:pPr algn="ctr"/>
                <a:r>
                  <a:rPr lang="en-US" sz="600" b="1" spc="5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>
                        <a:lumMod val="9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Copernicus DIAS interfaces</a:t>
                </a:r>
                <a:endParaRPr lang="en-US" sz="600" b="1" spc="50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29" name="Oval 128"/>
            <p:cNvSpPr/>
            <p:nvPr/>
          </p:nvSpPr>
          <p:spPr>
            <a:xfrm>
              <a:off x="1704444" y="1554071"/>
              <a:ext cx="4894122" cy="418637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95000"/>
                    <a:alpha val="82000"/>
                  </a:schemeClr>
                </a:gs>
                <a:gs pos="79000">
                  <a:schemeClr val="tx1">
                    <a:lumMod val="50000"/>
                    <a:lumOff val="50000"/>
                    <a:alpha val="82000"/>
                  </a:schemeClr>
                </a:gs>
                <a:gs pos="43000">
                  <a:schemeClr val="bg1">
                    <a:lumMod val="75000"/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>
                <a:rot lat="0" lon="0" rev="6480000"/>
              </a:lightRig>
            </a:scene3d>
            <a:sp3d extrusionH="241300" contourW="6350" prstMaterial="matte">
              <a:bevelT w="158750" h="133350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colorTemperature colorTemp="5739"/>
                      </a14:imgEffect>
                      <a14:imgEffect>
                        <a14:saturation sat="18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0115">
              <a:off x="1985412" y="1219883"/>
              <a:ext cx="3632094" cy="935316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grpSp>
          <p:nvGrpSpPr>
            <p:cNvPr id="136" name="Group 135"/>
            <p:cNvGrpSpPr/>
            <p:nvPr/>
          </p:nvGrpSpPr>
          <p:grpSpPr>
            <a:xfrm>
              <a:off x="3534588" y="1046231"/>
              <a:ext cx="5469552" cy="901487"/>
              <a:chOff x="3521824" y="931359"/>
              <a:chExt cx="5469552" cy="901487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3692115" y="931359"/>
                <a:ext cx="5299261" cy="700922"/>
                <a:chOff x="3692115" y="931359"/>
                <a:chExt cx="5299261" cy="700922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4459529" y="985950"/>
                  <a:ext cx="45318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821718"/>
                      </a:solidFill>
                    </a:rPr>
                    <a:t>End user</a:t>
                  </a:r>
                  <a:r>
                    <a:rPr lang="en-US" dirty="0" smtClean="0">
                      <a:solidFill>
                        <a:srgbClr val="821718"/>
                      </a:solidFill>
                    </a:rPr>
                    <a:t>: User of the third-parties services</a:t>
                  </a:r>
                  <a:endParaRPr lang="en-US" dirty="0">
                    <a:solidFill>
                      <a:srgbClr val="821718"/>
                    </a:solidFill>
                  </a:endParaRPr>
                </a:p>
              </p:txBody>
            </p:sp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flipH="1">
                  <a:off x="3692115" y="931359"/>
                  <a:ext cx="542888" cy="617134"/>
                </a:xfrm>
                <a:prstGeom prst="rect">
                  <a:avLst/>
                </a:prstGeom>
              </p:spPr>
            </p:pic>
          </p:grpSp>
          <p:sp>
            <p:nvSpPr>
              <p:cNvPr id="113" name="Oval 112"/>
              <p:cNvSpPr/>
              <p:nvPr/>
            </p:nvSpPr>
            <p:spPr>
              <a:xfrm rot="21253641">
                <a:off x="3521824" y="1183133"/>
                <a:ext cx="1171393" cy="649713"/>
              </a:xfrm>
              <a:prstGeom prst="ellipse">
                <a:avLst/>
              </a:prstGeom>
              <a:noFill/>
              <a:ln>
                <a:solidFill>
                  <a:srgbClr val="821718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isometricOffAxis1Top"/>
                <a:lightRig rig="threePt" dir="t"/>
              </a:scene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7" name="Up Arrow 136"/>
            <p:cNvSpPr/>
            <p:nvPr/>
          </p:nvSpPr>
          <p:spPr>
            <a:xfrm rot="10800000" flipV="1">
              <a:off x="5504606" y="3987912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Up Arrow 137"/>
            <p:cNvSpPr/>
            <p:nvPr/>
          </p:nvSpPr>
          <p:spPr>
            <a:xfrm rot="10800000" flipV="1">
              <a:off x="2348209" y="4012569"/>
              <a:ext cx="610191" cy="257610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42607" y="5429298"/>
              <a:ext cx="471772" cy="851579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1787804" y="2015742"/>
              <a:ext cx="974045" cy="1494519"/>
              <a:chOff x="2057778" y="2015742"/>
              <a:chExt cx="767562" cy="1494519"/>
            </a:xfrm>
          </p:grpSpPr>
          <p:sp>
            <p:nvSpPr>
              <p:cNvPr id="22" name="Can 21"/>
              <p:cNvSpPr/>
              <p:nvPr/>
            </p:nvSpPr>
            <p:spPr>
              <a:xfrm>
                <a:off x="2057778" y="2290450"/>
                <a:ext cx="767562" cy="1219811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391350" y="3137914"/>
                <a:ext cx="372838" cy="291271"/>
                <a:chOff x="5619182" y="1184853"/>
                <a:chExt cx="1173462" cy="446268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5619182" y="1184853"/>
                  <a:ext cx="1173462" cy="446268"/>
                  <a:chOff x="5619184" y="1184853"/>
                  <a:chExt cx="924635" cy="501582"/>
                </a:xfrm>
              </p:grpSpPr>
              <p:sp>
                <p:nvSpPr>
                  <p:cNvPr id="34" name="Can 33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Can 44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" name="Oval 6"/>
                <p:cNvSpPr/>
                <p:nvPr/>
              </p:nvSpPr>
              <p:spPr>
                <a:xfrm>
                  <a:off x="5627524" y="1194218"/>
                  <a:ext cx="1141818" cy="14563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00731" y="3050532"/>
                <a:ext cx="220712" cy="381079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2060567" y="2015742"/>
                <a:ext cx="763067" cy="646331"/>
                <a:chOff x="285478" y="1093412"/>
                <a:chExt cx="763067" cy="646331"/>
              </a:xfrm>
            </p:grpSpPr>
            <p:sp>
              <p:nvSpPr>
                <p:cNvPr id="4" name="Can 3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351019" y="1093412"/>
                  <a:ext cx="687420" cy="646331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5210489" y="2329182"/>
              <a:ext cx="782241" cy="1034812"/>
              <a:chOff x="5210489" y="2329182"/>
              <a:chExt cx="782241" cy="1034812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5221439" y="2807524"/>
                <a:ext cx="714446" cy="556470"/>
                <a:chOff x="3441699" y="2902793"/>
                <a:chExt cx="714446" cy="556470"/>
              </a:xfrm>
            </p:grpSpPr>
            <p:sp>
              <p:nvSpPr>
                <p:cNvPr id="97" name="Can 96"/>
                <p:cNvSpPr/>
                <p:nvPr/>
              </p:nvSpPr>
              <p:spPr>
                <a:xfrm>
                  <a:off x="3441699" y="2902793"/>
                  <a:ext cx="714446" cy="556470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81680" y="3026833"/>
                  <a:ext cx="205439" cy="353780"/>
                </a:xfrm>
                <a:prstGeom prst="rect">
                  <a:avLst/>
                </a:prstGeom>
              </p:spPr>
            </p:pic>
            <p:grpSp>
              <p:nvGrpSpPr>
                <p:cNvPr id="101" name="Group 100"/>
                <p:cNvGrpSpPr/>
                <p:nvPr/>
              </p:nvGrpSpPr>
              <p:grpSpPr>
                <a:xfrm>
                  <a:off x="3752184" y="3185542"/>
                  <a:ext cx="346687" cy="192650"/>
                  <a:chOff x="3752184" y="3185542"/>
                  <a:chExt cx="346687" cy="192650"/>
                </a:xfrm>
              </p:grpSpPr>
              <p:sp>
                <p:nvSpPr>
                  <p:cNvPr id="105" name="Can 104"/>
                  <p:cNvSpPr/>
                  <p:nvPr/>
                </p:nvSpPr>
                <p:spPr>
                  <a:xfrm>
                    <a:off x="3752184" y="3189984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 flipV="1">
                    <a:off x="3754658" y="3185542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68" name="Group 167"/>
              <p:cNvGrpSpPr/>
              <p:nvPr/>
            </p:nvGrpSpPr>
            <p:grpSpPr>
              <a:xfrm>
                <a:off x="5210489" y="2329182"/>
                <a:ext cx="782241" cy="561692"/>
                <a:chOff x="285478" y="1076132"/>
                <a:chExt cx="782241" cy="662953"/>
              </a:xfrm>
            </p:grpSpPr>
            <p:sp>
              <p:nvSpPr>
                <p:cNvPr id="169" name="Can 168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380299" y="1076132"/>
                  <a:ext cx="687420" cy="662953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0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0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2849804" y="1811797"/>
              <a:ext cx="3685599" cy="1787991"/>
              <a:chOff x="2849804" y="1811797"/>
              <a:chExt cx="3685599" cy="178799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031977" y="2201082"/>
                <a:ext cx="763067" cy="1337585"/>
                <a:chOff x="4031977" y="2201082"/>
                <a:chExt cx="763067" cy="1337585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053505" y="2479868"/>
                  <a:ext cx="715431" cy="1058799"/>
                  <a:chOff x="3441699" y="2400465"/>
                  <a:chExt cx="715431" cy="1058799"/>
                </a:xfrm>
              </p:grpSpPr>
              <p:sp>
                <p:nvSpPr>
                  <p:cNvPr id="75" name="Can 74"/>
                  <p:cNvSpPr/>
                  <p:nvPr/>
                </p:nvSpPr>
                <p:spPr>
                  <a:xfrm>
                    <a:off x="3441699" y="2455334"/>
                    <a:ext cx="714446" cy="1003930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>
                  <a:blip r:embed="rId7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481680" y="3026833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77" name="Oval 76"/>
                  <p:cNvSpPr/>
                  <p:nvPr/>
                </p:nvSpPr>
                <p:spPr>
                  <a:xfrm>
                    <a:off x="3445566" y="2400465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3752187" y="2982342"/>
                    <a:ext cx="347039" cy="395848"/>
                    <a:chOff x="3752187" y="2982342"/>
                    <a:chExt cx="347039" cy="395848"/>
                  </a:xfrm>
                </p:grpSpPr>
                <p:grpSp>
                  <p:nvGrpSpPr>
                    <p:cNvPr id="80" name="Group 79"/>
                    <p:cNvGrpSpPr/>
                    <p:nvPr/>
                  </p:nvGrpSpPr>
                  <p:grpSpPr>
                    <a:xfrm>
                      <a:off x="3752187" y="3086918"/>
                      <a:ext cx="347038" cy="291272"/>
                      <a:chOff x="5619184" y="1184853"/>
                      <a:chExt cx="924635" cy="501582"/>
                    </a:xfrm>
                  </p:grpSpPr>
                  <p:sp>
                    <p:nvSpPr>
                      <p:cNvPr id="83" name="Can 82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4" name="Can 83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81" name="Can 80"/>
                    <p:cNvSpPr/>
                    <p:nvPr/>
                  </p:nvSpPr>
                  <p:spPr>
                    <a:xfrm>
                      <a:off x="3752539" y="2989548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2" name="Oval 81"/>
                    <p:cNvSpPr/>
                    <p:nvPr/>
                  </p:nvSpPr>
                  <p:spPr>
                    <a:xfrm flipV="1">
                      <a:off x="3754658" y="2982342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62" name="Group 161"/>
                <p:cNvGrpSpPr/>
                <p:nvPr/>
              </p:nvGrpSpPr>
              <p:grpSpPr>
                <a:xfrm>
                  <a:off x="4031977" y="2201082"/>
                  <a:ext cx="763067" cy="861775"/>
                  <a:chOff x="285478" y="1093412"/>
                  <a:chExt cx="763067" cy="861775"/>
                </a:xfrm>
              </p:grpSpPr>
              <p:sp>
                <p:nvSpPr>
                  <p:cNvPr id="163" name="Can 162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2849804" y="2380424"/>
                <a:ext cx="776208" cy="1219364"/>
                <a:chOff x="2849804" y="2380424"/>
                <a:chExt cx="776208" cy="1219364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857391" y="2659514"/>
                  <a:ext cx="768621" cy="940274"/>
                  <a:chOff x="2825480" y="2493589"/>
                  <a:chExt cx="768621" cy="940274"/>
                </a:xfrm>
              </p:grpSpPr>
              <p:sp>
                <p:nvSpPr>
                  <p:cNvPr id="55" name="Can 54"/>
                  <p:cNvSpPr/>
                  <p:nvPr/>
                </p:nvSpPr>
                <p:spPr>
                  <a:xfrm>
                    <a:off x="2825480" y="2514600"/>
                    <a:ext cx="767562" cy="919263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2829635" y="2493589"/>
                    <a:ext cx="764466" cy="861624"/>
                    <a:chOff x="2829635" y="2493589"/>
                    <a:chExt cx="764466" cy="861624"/>
                  </a:xfrm>
                </p:grpSpPr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3159052" y="3061516"/>
                      <a:ext cx="372838" cy="291271"/>
                      <a:chOff x="5619182" y="1184853"/>
                      <a:chExt cx="1173462" cy="446268"/>
                    </a:xfrm>
                  </p:grpSpPr>
                  <p:grpSp>
                    <p:nvGrpSpPr>
                      <p:cNvPr id="57" name="Group 56"/>
                      <p:cNvGrpSpPr/>
                      <p:nvPr/>
                    </p:nvGrpSpPr>
                    <p:grpSpPr>
                      <a:xfrm>
                        <a:off x="5619182" y="1184853"/>
                        <a:ext cx="1173462" cy="446268"/>
                        <a:chOff x="5619184" y="1184853"/>
                        <a:chExt cx="924635" cy="501582"/>
                      </a:xfrm>
                    </p:grpSpPr>
                    <p:sp>
                      <p:nvSpPr>
                        <p:cNvPr id="59" name="Can 58"/>
                        <p:cNvSpPr/>
                        <p:nvPr/>
                      </p:nvSpPr>
                      <p:spPr>
                        <a:xfrm>
                          <a:off x="5619184" y="1362334"/>
                          <a:ext cx="923701" cy="324101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solidFill>
                          <a:srgbClr val="31859C"/>
                        </a:soli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60" name="Can 59"/>
                        <p:cNvSpPr/>
                        <p:nvPr/>
                      </p:nvSpPr>
                      <p:spPr>
                        <a:xfrm>
                          <a:off x="5620117" y="1184853"/>
                          <a:ext cx="923702" cy="324103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gradFill flip="none" rotWithShape="1">
                          <a:gsLst>
                            <a:gs pos="73000">
                              <a:srgbClr val="31859C"/>
                            </a:gs>
                            <a:gs pos="49000">
                              <a:srgbClr val="CFFFF7"/>
                            </a:gs>
                            <a:gs pos="27000">
                              <a:srgbClr val="31859C"/>
                            </a:gs>
                          </a:gsLst>
                          <a:lin ang="0" scaled="1"/>
                          <a:tileRect/>
                        </a:gra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5627524" y="1194218"/>
                        <a:ext cx="1141818" cy="145636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41B3D3"/>
                          </a:gs>
                          <a:gs pos="64000">
                            <a:srgbClr val="31859C"/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pic>
                  <p:nvPicPr>
                    <p:cNvPr id="61" name="Picture 60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2868433" y="2974134"/>
                      <a:ext cx="220712" cy="38107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2" name="Oval 61"/>
                    <p:cNvSpPr/>
                    <p:nvPr/>
                  </p:nvSpPr>
                  <p:spPr>
                    <a:xfrm>
                      <a:off x="2829635" y="2493589"/>
                      <a:ext cx="764466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2849804" y="2380424"/>
                  <a:ext cx="763067" cy="591529"/>
                  <a:chOff x="285478" y="1133672"/>
                  <a:chExt cx="763067" cy="591529"/>
                </a:xfrm>
              </p:grpSpPr>
              <p:sp>
                <p:nvSpPr>
                  <p:cNvPr id="157" name="Can 156"/>
                  <p:cNvSpPr/>
                  <p:nvPr/>
                </p:nvSpPr>
                <p:spPr>
                  <a:xfrm>
                    <a:off x="285478" y="1333788"/>
                    <a:ext cx="763067" cy="391413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351019" y="1133672"/>
                    <a:ext cx="687420" cy="577081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05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5808387" y="1811797"/>
                <a:ext cx="727016" cy="1723514"/>
                <a:chOff x="5808387" y="1811797"/>
                <a:chExt cx="727016" cy="1723514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5818733" y="2078597"/>
                  <a:ext cx="715429" cy="1456714"/>
                  <a:chOff x="4601489" y="1980405"/>
                  <a:chExt cx="715429" cy="1456714"/>
                </a:xfrm>
              </p:grpSpPr>
              <p:sp>
                <p:nvSpPr>
                  <p:cNvPr id="118" name="Can 117"/>
                  <p:cNvSpPr/>
                  <p:nvPr/>
                </p:nvSpPr>
                <p:spPr>
                  <a:xfrm>
                    <a:off x="4601489" y="2015067"/>
                    <a:ext cx="714446" cy="1422052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>
                  <a:blip r:embed="rId7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641470" y="3004687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120" name="Oval 119"/>
                  <p:cNvSpPr/>
                  <p:nvPr/>
                </p:nvSpPr>
                <p:spPr>
                  <a:xfrm>
                    <a:off x="4605354" y="1980405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4911977" y="3064772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126" name="Can 125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7" name="Can 126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23" name="Can 122"/>
                  <p:cNvSpPr/>
                  <p:nvPr/>
                </p:nvSpPr>
                <p:spPr>
                  <a:xfrm>
                    <a:off x="4912329" y="2967402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" name="Can 123"/>
                  <p:cNvSpPr/>
                  <p:nvPr/>
                </p:nvSpPr>
                <p:spPr>
                  <a:xfrm>
                    <a:off x="4916562" y="2874273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 flipV="1">
                    <a:off x="4918680" y="2862830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71" name="Group 170"/>
                <p:cNvGrpSpPr/>
                <p:nvPr/>
              </p:nvGrpSpPr>
              <p:grpSpPr>
                <a:xfrm>
                  <a:off x="5808387" y="1811797"/>
                  <a:ext cx="727016" cy="861775"/>
                  <a:chOff x="285478" y="1093412"/>
                  <a:chExt cx="763067" cy="861775"/>
                </a:xfrm>
              </p:grpSpPr>
              <p:sp>
                <p:nvSpPr>
                  <p:cNvPr id="172" name="Can 171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1" name="Group 30"/>
            <p:cNvGrpSpPr/>
            <p:nvPr/>
          </p:nvGrpSpPr>
          <p:grpSpPr>
            <a:xfrm>
              <a:off x="4463345" y="1889980"/>
              <a:ext cx="917898" cy="1713063"/>
              <a:chOff x="4628554" y="1889980"/>
              <a:chExt cx="752689" cy="171306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633400" y="2277553"/>
                <a:ext cx="735789" cy="1325490"/>
                <a:chOff x="4601489" y="2111628"/>
                <a:chExt cx="715429" cy="1325490"/>
              </a:xfrm>
            </p:grpSpPr>
            <p:sp>
              <p:nvSpPr>
                <p:cNvPr id="86" name="Can 85"/>
                <p:cNvSpPr/>
                <p:nvPr/>
              </p:nvSpPr>
              <p:spPr>
                <a:xfrm>
                  <a:off x="4601489" y="2142067"/>
                  <a:ext cx="714446" cy="129505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641470" y="3004687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88" name="Oval 87"/>
                <p:cNvSpPr/>
                <p:nvPr/>
              </p:nvSpPr>
              <p:spPr>
                <a:xfrm>
                  <a:off x="4605354" y="2111628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4911977" y="3064772"/>
                  <a:ext cx="347038" cy="291272"/>
                  <a:chOff x="5619184" y="1184853"/>
                  <a:chExt cx="924635" cy="501582"/>
                </a:xfrm>
              </p:grpSpPr>
              <p:sp>
                <p:nvSpPr>
                  <p:cNvPr id="94" name="Can 93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Can 94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2" name="Can 91"/>
                <p:cNvSpPr/>
                <p:nvPr/>
              </p:nvSpPr>
              <p:spPr>
                <a:xfrm>
                  <a:off x="4912329" y="2967402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Can 106"/>
                <p:cNvSpPr/>
                <p:nvPr/>
              </p:nvSpPr>
              <p:spPr>
                <a:xfrm>
                  <a:off x="4916562" y="2874273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 flipV="1">
                  <a:off x="4918680" y="2862830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4628554" y="1889980"/>
                <a:ext cx="752689" cy="646331"/>
                <a:chOff x="285478" y="1085314"/>
                <a:chExt cx="767897" cy="715060"/>
              </a:xfrm>
            </p:grpSpPr>
            <p:sp>
              <p:nvSpPr>
                <p:cNvPr id="166" name="Can 165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365955" y="1085314"/>
                  <a:ext cx="687420" cy="715060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3156399" y="2155839"/>
              <a:ext cx="998704" cy="1473010"/>
              <a:chOff x="3459701" y="2155839"/>
              <a:chExt cx="750574" cy="147301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473610" y="2447293"/>
                <a:ext cx="715431" cy="1181556"/>
                <a:chOff x="3441699" y="2277708"/>
                <a:chExt cx="715431" cy="1181556"/>
              </a:xfrm>
            </p:grpSpPr>
            <p:sp>
              <p:nvSpPr>
                <p:cNvPr id="64" name="Can 63"/>
                <p:cNvSpPr/>
                <p:nvPr/>
              </p:nvSpPr>
              <p:spPr>
                <a:xfrm>
                  <a:off x="3441699" y="2332567"/>
                  <a:ext cx="714446" cy="1126697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81680" y="3026833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71" name="Oval 70"/>
                <p:cNvSpPr/>
                <p:nvPr/>
              </p:nvSpPr>
              <p:spPr>
                <a:xfrm>
                  <a:off x="3445566" y="2277708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3752187" y="2982342"/>
                  <a:ext cx="347039" cy="395848"/>
                  <a:chOff x="3752187" y="2982342"/>
                  <a:chExt cx="347039" cy="395848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3752187" y="3086918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68" name="Can 67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" name="Can 68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3" name="Can 72"/>
                  <p:cNvSpPr/>
                  <p:nvPr/>
                </p:nvSpPr>
                <p:spPr>
                  <a:xfrm>
                    <a:off x="3752539" y="2989548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 flipV="1">
                    <a:off x="3754658" y="2982342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59" name="Group 158"/>
              <p:cNvGrpSpPr/>
              <p:nvPr/>
            </p:nvGrpSpPr>
            <p:grpSpPr>
              <a:xfrm>
                <a:off x="3459701" y="2155839"/>
                <a:ext cx="750574" cy="561692"/>
                <a:chOff x="285478" y="1038920"/>
                <a:chExt cx="783526" cy="748288"/>
              </a:xfrm>
            </p:grpSpPr>
            <p:sp>
              <p:nvSpPr>
                <p:cNvPr id="160" name="Can 159"/>
                <p:cNvSpPr/>
                <p:nvPr/>
              </p:nvSpPr>
              <p:spPr>
                <a:xfrm>
                  <a:off x="285478" y="1333789"/>
                  <a:ext cx="763067" cy="451047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381584" y="1038920"/>
                  <a:ext cx="687420" cy="748288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0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0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252" name="Group 251"/>
            <p:cNvGrpSpPr/>
            <p:nvPr/>
          </p:nvGrpSpPr>
          <p:grpSpPr>
            <a:xfrm>
              <a:off x="5800501" y="1803920"/>
              <a:ext cx="789345" cy="1723514"/>
              <a:chOff x="5960787" y="1964197"/>
              <a:chExt cx="789345" cy="172351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960787" y="1964197"/>
                <a:ext cx="727016" cy="1723514"/>
                <a:chOff x="5960787" y="1964197"/>
                <a:chExt cx="727016" cy="1723514"/>
              </a:xfrm>
            </p:grpSpPr>
            <p:sp>
              <p:nvSpPr>
                <p:cNvPr id="247" name="Can 246"/>
                <p:cNvSpPr/>
                <p:nvPr/>
              </p:nvSpPr>
              <p:spPr>
                <a:xfrm>
                  <a:off x="5971133" y="2265659"/>
                  <a:ext cx="714446" cy="1422052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8" name="Can 247"/>
                <p:cNvSpPr/>
                <p:nvPr/>
              </p:nvSpPr>
              <p:spPr>
                <a:xfrm>
                  <a:off x="5960787" y="2204573"/>
                  <a:ext cx="727016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9" name="TextBox 248"/>
                <p:cNvSpPr txBox="1"/>
                <p:nvPr/>
              </p:nvSpPr>
              <p:spPr>
                <a:xfrm>
                  <a:off x="6023232" y="1964197"/>
                  <a:ext cx="654943" cy="861775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</a:endParaRPr>
                </a:p>
              </p:txBody>
            </p:sp>
          </p:grpSp>
          <p:pic>
            <p:nvPicPr>
              <p:cNvPr id="14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800" y="2743913"/>
                <a:ext cx="776332" cy="794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1" name="Group 250"/>
            <p:cNvGrpSpPr/>
            <p:nvPr/>
          </p:nvGrpSpPr>
          <p:grpSpPr>
            <a:xfrm>
              <a:off x="4455459" y="1882103"/>
              <a:ext cx="917898" cy="1713063"/>
              <a:chOff x="4615745" y="2042380"/>
              <a:chExt cx="917898" cy="1713063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4615745" y="2042380"/>
                <a:ext cx="917898" cy="1713063"/>
                <a:chOff x="4628554" y="1889980"/>
                <a:chExt cx="752689" cy="1713063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4633400" y="2277553"/>
                  <a:ext cx="735789" cy="1325490"/>
                  <a:chOff x="4601489" y="2111628"/>
                  <a:chExt cx="715429" cy="1325490"/>
                </a:xfrm>
              </p:grpSpPr>
              <p:sp>
                <p:nvSpPr>
                  <p:cNvPr id="195" name="Can 194"/>
                  <p:cNvSpPr/>
                  <p:nvPr/>
                </p:nvSpPr>
                <p:spPr>
                  <a:xfrm>
                    <a:off x="4601489" y="2142067"/>
                    <a:ext cx="714446" cy="1295051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>
                  <a:xfrm>
                    <a:off x="4605354" y="211162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2" name="Group 191"/>
                <p:cNvGrpSpPr/>
                <p:nvPr/>
              </p:nvGrpSpPr>
              <p:grpSpPr>
                <a:xfrm>
                  <a:off x="4628554" y="1889980"/>
                  <a:ext cx="752689" cy="646331"/>
                  <a:chOff x="285478" y="1085314"/>
                  <a:chExt cx="767897" cy="715060"/>
                </a:xfrm>
              </p:grpSpPr>
              <p:sp>
                <p:nvSpPr>
                  <p:cNvPr id="193" name="Can 192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4" name="TextBox 193"/>
                  <p:cNvSpPr txBox="1"/>
                  <p:nvPr/>
                </p:nvSpPr>
                <p:spPr>
                  <a:xfrm>
                    <a:off x="365955" y="1085314"/>
                    <a:ext cx="687420" cy="715060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pic>
            <p:nvPicPr>
              <p:cNvPr id="146" name="Picture 2" descr="Image result for esa logo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376" y="3008278"/>
                <a:ext cx="730024" cy="31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6" name="Group 175"/>
            <p:cNvGrpSpPr/>
            <p:nvPr/>
          </p:nvGrpSpPr>
          <p:grpSpPr>
            <a:xfrm>
              <a:off x="3148513" y="2147962"/>
              <a:ext cx="998704" cy="1473010"/>
              <a:chOff x="3459701" y="2155839"/>
              <a:chExt cx="750574" cy="1473010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3473610" y="2447293"/>
                <a:ext cx="715431" cy="1181556"/>
                <a:chOff x="3441699" y="2277708"/>
                <a:chExt cx="715431" cy="1181556"/>
              </a:xfrm>
            </p:grpSpPr>
            <p:sp>
              <p:nvSpPr>
                <p:cNvPr id="181" name="Can 180"/>
                <p:cNvSpPr/>
                <p:nvPr/>
              </p:nvSpPr>
              <p:spPr>
                <a:xfrm>
                  <a:off x="3441699" y="2332567"/>
                  <a:ext cx="714446" cy="1126697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3445566" y="2277708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3459701" y="2155839"/>
                <a:ext cx="750574" cy="561692"/>
                <a:chOff x="285478" y="1038920"/>
                <a:chExt cx="783526" cy="748288"/>
              </a:xfrm>
            </p:grpSpPr>
            <p:sp>
              <p:nvSpPr>
                <p:cNvPr id="179" name="Can 178"/>
                <p:cNvSpPr/>
                <p:nvPr/>
              </p:nvSpPr>
              <p:spPr>
                <a:xfrm>
                  <a:off x="285478" y="1333789"/>
                  <a:ext cx="763067" cy="451047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381584" y="1038920"/>
                  <a:ext cx="687420" cy="748288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0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0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1779918" y="2007865"/>
              <a:ext cx="974045" cy="1494519"/>
              <a:chOff x="1940204" y="2168142"/>
              <a:chExt cx="974045" cy="1494519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1940204" y="2168142"/>
                <a:ext cx="974045" cy="1494519"/>
                <a:chOff x="2057778" y="2015742"/>
                <a:chExt cx="767562" cy="1494519"/>
              </a:xfrm>
            </p:grpSpPr>
            <p:sp>
              <p:nvSpPr>
                <p:cNvPr id="148" name="Can 147"/>
                <p:cNvSpPr/>
                <p:nvPr/>
              </p:nvSpPr>
              <p:spPr>
                <a:xfrm>
                  <a:off x="2057778" y="2290450"/>
                  <a:ext cx="767562" cy="121981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>
                  <a:off x="2060567" y="2015742"/>
                  <a:ext cx="763067" cy="646331"/>
                  <a:chOff x="285478" y="1093412"/>
                  <a:chExt cx="763067" cy="646331"/>
                </a:xfrm>
              </p:grpSpPr>
              <p:sp>
                <p:nvSpPr>
                  <p:cNvPr id="152" name="Can 151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351019" y="1093412"/>
                    <a:ext cx="687420" cy="646331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pic>
            <p:nvPicPr>
              <p:cNvPr id="142" name="Picture 3" descr="C:\Users\hlaur\Desktop\LOGO CE_Vertical_EN_PANTONE_LR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304" y="2936077"/>
                <a:ext cx="790194" cy="548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004" y="5318025"/>
              <a:ext cx="687996" cy="66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0" name="Title 91"/>
            <p:cNvSpPr txBox="1">
              <a:spLocks/>
            </p:cNvSpPr>
            <p:nvPr/>
          </p:nvSpPr>
          <p:spPr bwMode="auto">
            <a:xfrm>
              <a:off x="5490413" y="6190559"/>
              <a:ext cx="180986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Sentinel Collaborative Ground Segment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71" name="Title 91"/>
            <p:cNvSpPr txBox="1">
              <a:spLocks/>
            </p:cNvSpPr>
            <p:nvPr/>
          </p:nvSpPr>
          <p:spPr bwMode="auto">
            <a:xfrm>
              <a:off x="5495406" y="6048780"/>
              <a:ext cx="185419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National/commercial missions data access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6" name="Title 91"/>
            <p:cNvSpPr txBox="1">
              <a:spLocks/>
            </p:cNvSpPr>
            <p:nvPr/>
          </p:nvSpPr>
          <p:spPr bwMode="auto">
            <a:xfrm>
              <a:off x="4086701" y="5915187"/>
              <a:ext cx="158890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EOEP-5  (“EO Science for Society”)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7" name="Title 91"/>
            <p:cNvSpPr txBox="1">
              <a:spLocks/>
            </p:cNvSpPr>
            <p:nvPr/>
          </p:nvSpPr>
          <p:spPr bwMode="auto">
            <a:xfrm>
              <a:off x="4086701" y="6040870"/>
              <a:ext cx="15147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Heritage Data (</a:t>
              </a:r>
              <a:r>
                <a:rPr lang="en-GB" altLang="en-US" sz="6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LTDP+</a:t>
              </a: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), Earthnet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8" name="Title 91"/>
            <p:cNvSpPr txBox="1">
              <a:spLocks/>
            </p:cNvSpPr>
            <p:nvPr/>
          </p:nvSpPr>
          <p:spPr bwMode="auto">
            <a:xfrm>
              <a:off x="4086701" y="6169322"/>
              <a:ext cx="128588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EarthWatch CCI, InCubed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pic>
          <p:nvPicPr>
            <p:cNvPr id="260" name="Picture 3" descr="C:\Users\hlaur\Desktop\LOGO CE_Vertical_EN_PANTONE_L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018" y="5247412"/>
              <a:ext cx="681166" cy="47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Title 91"/>
            <p:cNvSpPr txBox="1">
              <a:spLocks/>
            </p:cNvSpPr>
            <p:nvPr/>
          </p:nvSpPr>
          <p:spPr bwMode="auto">
            <a:xfrm>
              <a:off x="7215520" y="5875851"/>
              <a:ext cx="221831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Copernicus Data &amp; Information Access Services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2" name="Title 91"/>
            <p:cNvSpPr txBox="1">
              <a:spLocks/>
            </p:cNvSpPr>
            <p:nvPr/>
          </p:nvSpPr>
          <p:spPr bwMode="auto">
            <a:xfrm>
              <a:off x="7223551" y="6183163"/>
              <a:ext cx="221831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Open Science Cloud  &amp;  GEOSS Infrastructure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3" name="Title 91"/>
            <p:cNvSpPr txBox="1">
              <a:spLocks/>
            </p:cNvSpPr>
            <p:nvPr/>
          </p:nvSpPr>
          <p:spPr bwMode="auto">
            <a:xfrm>
              <a:off x="7228581" y="5715491"/>
              <a:ext cx="19192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Copernicus Services &amp; user uptake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4" name="Title 91"/>
            <p:cNvSpPr txBox="1">
              <a:spLocks/>
            </p:cNvSpPr>
            <p:nvPr/>
          </p:nvSpPr>
          <p:spPr bwMode="auto">
            <a:xfrm>
              <a:off x="7229067" y="6023850"/>
              <a:ext cx="202918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r>
                <a:rPr lang="en-GB" altLang="en-US" sz="700" dirty="0">
                  <a:solidFill>
                    <a:schemeClr val="tx1"/>
                  </a:solidFill>
                  <a:latin typeface="Calibri" pitchFamily="34" charset="0"/>
                  <a:sym typeface="Wingdings" pitchFamily="2" charset="2"/>
                </a:rPr>
                <a:t>Research and Innovation Projects (H2020)</a:t>
              </a:r>
            </a:p>
          </p:txBody>
        </p:sp>
        <p:pic>
          <p:nvPicPr>
            <p:cNvPr id="265" name="Picture 2" descr="Image result for esa logo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220" y="5638165"/>
              <a:ext cx="730024" cy="310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101496" y="1799771"/>
              <a:ext cx="1625496" cy="3369128"/>
              <a:chOff x="-101496" y="1799771"/>
              <a:chExt cx="1625496" cy="3369128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-101496" y="2232406"/>
                <a:ext cx="1402948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Funded by </a:t>
                </a:r>
              </a:p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hird-parties</a:t>
                </a:r>
              </a:p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182" name="Left Brace 181"/>
              <p:cNvSpPr/>
              <p:nvPr/>
            </p:nvSpPr>
            <p:spPr>
              <a:xfrm>
                <a:off x="1314740" y="1799771"/>
                <a:ext cx="199104" cy="1574812"/>
              </a:xfrm>
              <a:prstGeom prst="leftBrace">
                <a:avLst>
                  <a:gd name="adj1" fmla="val 53656"/>
                  <a:gd name="adj2" fmla="val 48829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208643" y="3937838"/>
                <a:ext cx="108131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DIAS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funded</a:t>
                </a:r>
              </a:p>
            </p:txBody>
          </p:sp>
          <p:sp>
            <p:nvSpPr>
              <p:cNvPr id="185" name="Left Brace 184"/>
              <p:cNvSpPr/>
              <p:nvPr/>
            </p:nvSpPr>
            <p:spPr>
              <a:xfrm>
                <a:off x="1276640" y="3488870"/>
                <a:ext cx="247360" cy="1680029"/>
              </a:xfrm>
              <a:prstGeom prst="leftBrace">
                <a:avLst>
                  <a:gd name="adj1" fmla="val 53656"/>
                  <a:gd name="adj2" fmla="val 48829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74" name="Picture 173" descr="See original image"/>
            <p:cNvPicPr/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54570" y="5627326"/>
              <a:ext cx="1158240" cy="285750"/>
            </a:xfrm>
            <a:prstGeom prst="rect">
              <a:avLst/>
            </a:prstGeom>
            <a:noFill/>
          </p:spPr>
        </p:pic>
        <p:sp>
          <p:nvSpPr>
            <p:cNvPr id="186" name="Title 91"/>
            <p:cNvSpPr txBox="1">
              <a:spLocks/>
            </p:cNvSpPr>
            <p:nvPr/>
          </p:nvSpPr>
          <p:spPr bwMode="auto">
            <a:xfrm>
              <a:off x="2654570" y="5915187"/>
              <a:ext cx="158890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Pathfinder projects</a:t>
              </a:r>
              <a:endParaRPr lang="en-GB" altLang="en-US" sz="600" i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187" name="Title 91"/>
            <p:cNvSpPr txBox="1">
              <a:spLocks/>
            </p:cNvSpPr>
            <p:nvPr/>
          </p:nvSpPr>
          <p:spPr bwMode="auto">
            <a:xfrm>
              <a:off x="2656743" y="6047983"/>
              <a:ext cx="126716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SAF</a:t>
              </a:r>
              <a:endParaRPr lang="en-GB" altLang="en-US" sz="600" i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endParaRPr>
            </a:p>
          </p:txBody>
        </p:sp>
        <p:pic>
          <p:nvPicPr>
            <p:cNvPr id="188" name="Picture 187" descr="See original image"/>
            <p:cNvPicPr/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193613" y="3022761"/>
              <a:ext cx="833419" cy="218217"/>
            </a:xfrm>
            <a:prstGeom prst="rect">
              <a:avLst/>
            </a:prstGeom>
            <a:noFill/>
          </p:spPr>
        </p:pic>
        <p:sp>
          <p:nvSpPr>
            <p:cNvPr id="189" name="Title 91"/>
            <p:cNvSpPr txBox="1">
              <a:spLocks/>
            </p:cNvSpPr>
            <p:nvPr/>
          </p:nvSpPr>
          <p:spPr bwMode="auto">
            <a:xfrm>
              <a:off x="5490413" y="5917439"/>
              <a:ext cx="185419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EU Member States &amp; particpating countries 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198" name="Rectangle 197"/>
          <p:cNvSpPr/>
          <p:nvPr/>
        </p:nvSpPr>
        <p:spPr>
          <a:xfrm>
            <a:off x="5357425" y="2807525"/>
            <a:ext cx="443076" cy="277905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Third Party</a:t>
            </a:r>
          </a:p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Users</a:t>
            </a:r>
            <a:endParaRPr lang="en-US" sz="600" b="1" dirty="0">
              <a:solidFill>
                <a:schemeClr val="tx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509865" y="5554327"/>
            <a:ext cx="908220" cy="363116"/>
            <a:chOff x="1746751" y="5975655"/>
            <a:chExt cx="960249" cy="387415"/>
          </a:xfrm>
        </p:grpSpPr>
        <p:sp>
          <p:nvSpPr>
            <p:cNvPr id="201" name="Rectangle 200"/>
            <p:cNvSpPr/>
            <p:nvPr/>
          </p:nvSpPr>
          <p:spPr>
            <a:xfrm>
              <a:off x="1815447" y="5988723"/>
              <a:ext cx="847765" cy="374347"/>
            </a:xfrm>
            <a:prstGeom prst="rect">
              <a:avLst/>
            </a:prstGeom>
            <a:solidFill>
              <a:srgbClr val="DBEEF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746751" y="5975655"/>
              <a:ext cx="960249" cy="361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  <a:latin typeface="Arial Black"/>
                  <a:cs typeface="Arial Black"/>
                </a:rPr>
                <a:t>Third-party</a:t>
              </a:r>
              <a:endParaRPr lang="en-US" sz="8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endParaRPr>
            </a:p>
            <a:p>
              <a:pPr algn="ctr"/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  <a:latin typeface="Arial Black"/>
                  <a:cs typeface="Arial Black"/>
                </a:rPr>
                <a:t> Users</a:t>
              </a:r>
              <a:endParaRPr lang="en-US" sz="8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03" name="Title 91"/>
          <p:cNvSpPr txBox="1">
            <a:spLocks/>
          </p:cNvSpPr>
          <p:nvPr/>
        </p:nvSpPr>
        <p:spPr bwMode="auto">
          <a:xfrm>
            <a:off x="1235341" y="5925509"/>
            <a:ext cx="15889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Commercial or research users or initiatives (e.g. EO Market place,..) </a:t>
            </a:r>
            <a:endParaRPr lang="en-GB" altLang="en-US" sz="600" i="1" kern="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87056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403350" y="115888"/>
            <a:ext cx="597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GB" altLang="en-US" sz="3200" dirty="0" smtClean="0">
                <a:solidFill>
                  <a:schemeClr val="bg1"/>
                </a:solidFill>
              </a:rPr>
              <a:t>	</a:t>
            </a:r>
            <a:r>
              <a:rPr lang="en-GB" altLang="en-US" sz="3600" b="1" dirty="0" smtClean="0">
                <a:solidFill>
                  <a:srgbClr val="92D050"/>
                </a:solidFill>
              </a:rPr>
              <a:t>Copernicus</a:t>
            </a:r>
            <a:endParaRPr lang="en-GB" altLang="en-US" sz="3600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750" y="1682957"/>
            <a:ext cx="8135938" cy="41303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		</a:t>
            </a:r>
            <a:r>
              <a:rPr lang="en-GB" sz="4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Thank you for your attention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2D050"/>
              </a:buClr>
              <a:buSzPct val="130000"/>
              <a:buFontTx/>
              <a:buChar char="•"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Mauro.Facchini@ec.europa.eu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2D05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Website: http://copernicus.eu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2D050"/>
              </a:buClr>
              <a:buSzPct val="130000"/>
              <a:buFontTx/>
              <a:buChar char="•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Facebook: </a:t>
            </a:r>
            <a:r>
              <a:rPr lang="en-GB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CopernicusEU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2D050"/>
              </a:buClr>
              <a:buSzPct val="130000"/>
              <a:buFontTx/>
              <a:buChar char="•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Twitter: @Copernicus EU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731DA-FB9E-4AE9-A607-9AAF8999468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955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4564" y="-99392"/>
            <a:ext cx="7873163" cy="1152128"/>
          </a:xfrm>
          <a:noFill/>
          <a:ln>
            <a:noFill/>
          </a:ln>
          <a:effectLst/>
        </p:spPr>
        <p:txBody>
          <a:bodyPr anchor="ctr"/>
          <a:lstStyle/>
          <a:p>
            <a:pPr marL="358775" algn="l" eaLnBrk="1" hangingPunct="1"/>
            <a:r>
              <a:rPr lang="en-GB" altLang="en-US" dirty="0" smtClean="0">
                <a:solidFill>
                  <a:srgbClr val="FFFFFF"/>
                </a:solidFill>
              </a:rPr>
              <a:t>     	</a:t>
            </a:r>
            <a:r>
              <a:rPr lang="en-GB" altLang="en-US" sz="32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Copernicus - current </a:t>
            </a:r>
            <a:r>
              <a:rPr lang="en-GB" altLang="en-US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767991"/>
              </p:ext>
            </p:extLst>
          </p:nvPr>
        </p:nvGraphicFramePr>
        <p:xfrm>
          <a:off x="107510" y="1196752"/>
          <a:ext cx="8496944" cy="51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76999"/>
          </a:xfrm>
        </p:spPr>
        <p:txBody>
          <a:bodyPr/>
          <a:lstStyle/>
          <a:p>
            <a:pPr>
              <a:defRPr/>
            </a:pPr>
            <a:fld id="{B61EF032-D8A0-4A1F-B38D-BAD18D29D252}" type="slidenum">
              <a:rPr lang="en-GB" sz="1200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19800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423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1137" y="228600"/>
            <a:ext cx="8229600" cy="1143000"/>
          </a:xfrm>
        </p:spPr>
        <p:txBody>
          <a:bodyPr/>
          <a:lstStyle/>
          <a:p>
            <a:pPr algn="l"/>
            <a:r>
              <a:rPr lang="en-GB" alt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altLang="en-US" sz="3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Copernicus Architecture </a:t>
            </a:r>
            <a:r>
              <a:rPr lang="en-GB" alt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4516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6FA1C97-0E54-418E-B564-08A118E543D4}" type="slidenum">
              <a:rPr lang="en-GB" altLang="en-US" sz="1200" smtClean="0">
                <a:solidFill>
                  <a:srgbClr val="231F89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1200" smtClean="0">
              <a:solidFill>
                <a:srgbClr val="231F89"/>
              </a:solidFill>
              <a:latin typeface="Arial" charset="0"/>
            </a:endParaRPr>
          </a:p>
        </p:txBody>
      </p:sp>
      <p:sp>
        <p:nvSpPr>
          <p:cNvPr id="7176" name="TextBox 38"/>
          <p:cNvSpPr txBox="1">
            <a:spLocks noChangeArrowheads="1"/>
          </p:cNvSpPr>
          <p:nvPr/>
        </p:nvSpPr>
        <p:spPr bwMode="auto">
          <a:xfrm>
            <a:off x="5748704" y="3263900"/>
            <a:ext cx="383784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231F89"/>
                </a:solidFill>
                <a:ea typeface="MS PGothic" pitchFamily="34" charset="-128"/>
                <a:cs typeface="Arial" charset="0"/>
              </a:rPr>
              <a:t>Contributing missions</a:t>
            </a:r>
          </a:p>
        </p:txBody>
      </p:sp>
      <p:sp>
        <p:nvSpPr>
          <p:cNvPr id="7185" name="Rectangle 2"/>
          <p:cNvSpPr>
            <a:spLocks noChangeArrowheads="1"/>
          </p:cNvSpPr>
          <p:nvPr/>
        </p:nvSpPr>
        <p:spPr bwMode="auto">
          <a:xfrm>
            <a:off x="4060581" y="6577014"/>
            <a:ext cx="8132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333"/>
              </a:buClr>
              <a:buFont typeface="Wingdings" pitchFamily="2" charset="2"/>
              <a:buChar char="«"/>
              <a:defRPr sz="1900">
                <a:solidFill>
                  <a:srgbClr val="941333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D62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2753060" y="1740523"/>
            <a:ext cx="3521075" cy="138497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800" dirty="0">
                <a:solidFill>
                  <a:srgbClr val="000066"/>
                </a:solidFill>
                <a:ea typeface="MS PGothic" pitchFamily="34" charset="-128"/>
                <a:cs typeface="Arial" charset="0"/>
              </a:rPr>
              <a:t>6 services use Earth Observation data to deliver </a:t>
            </a:r>
            <a:r>
              <a:rPr lang="en-GB" altLang="en-US" sz="2800" dirty="0" smtClean="0">
                <a:solidFill>
                  <a:srgbClr val="C00000"/>
                </a:solidFill>
                <a:latin typeface="+mn-lt"/>
                <a:cs typeface="Arial" charset="0"/>
              </a:rPr>
              <a:t>…</a:t>
            </a:r>
          </a:p>
        </p:txBody>
      </p:sp>
      <p:sp>
        <p:nvSpPr>
          <p:cNvPr id="32" name="Bent Arrow 31"/>
          <p:cNvSpPr/>
          <p:nvPr/>
        </p:nvSpPr>
        <p:spPr bwMode="auto">
          <a:xfrm rot="10800000" flipH="1">
            <a:off x="747575" y="3786715"/>
            <a:ext cx="1773634" cy="918434"/>
          </a:xfrm>
          <a:prstGeom prst="bentArrow">
            <a:avLst>
              <a:gd name="adj1" fmla="val 25000"/>
              <a:gd name="adj2" fmla="val 24436"/>
              <a:gd name="adj3" fmla="val 31708"/>
              <a:gd name="adj4" fmla="val 50123"/>
            </a:avLst>
          </a:prstGeom>
          <a:solidFill>
            <a:srgbClr val="07345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>
              <a:solidFill>
                <a:srgbClr val="C00000"/>
              </a:solidFill>
            </a:endParaRPr>
          </a:p>
        </p:txBody>
      </p:sp>
      <p:sp>
        <p:nvSpPr>
          <p:cNvPr id="33" name="Bent Arrow 32"/>
          <p:cNvSpPr/>
          <p:nvPr/>
        </p:nvSpPr>
        <p:spPr bwMode="auto">
          <a:xfrm rot="10800000">
            <a:off x="6455503" y="3690194"/>
            <a:ext cx="1334074" cy="664835"/>
          </a:xfrm>
          <a:prstGeom prst="bentArrow">
            <a:avLst>
              <a:gd name="adj1" fmla="val 25000"/>
              <a:gd name="adj2" fmla="val 24436"/>
              <a:gd name="adj3" fmla="val 31708"/>
              <a:gd name="adj4" fmla="val 50123"/>
            </a:avLst>
          </a:prstGeom>
          <a:solidFill>
            <a:srgbClr val="07345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>
              <a:solidFill>
                <a:srgbClr val="C00000"/>
              </a:solidFill>
            </a:endParaRPr>
          </a:p>
        </p:txBody>
      </p:sp>
      <p:sp>
        <p:nvSpPr>
          <p:cNvPr id="34" name="Bent Arrow 33"/>
          <p:cNvSpPr/>
          <p:nvPr/>
        </p:nvSpPr>
        <p:spPr bwMode="auto">
          <a:xfrm rot="10800000" flipV="1">
            <a:off x="6471809" y="4389882"/>
            <a:ext cx="1389776" cy="630535"/>
          </a:xfrm>
          <a:prstGeom prst="bentArrow">
            <a:avLst>
              <a:gd name="adj1" fmla="val 25000"/>
              <a:gd name="adj2" fmla="val 24436"/>
              <a:gd name="adj3" fmla="val 31708"/>
              <a:gd name="adj4" fmla="val 50123"/>
            </a:avLst>
          </a:prstGeom>
          <a:solidFill>
            <a:srgbClr val="07345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>
              <a:solidFill>
                <a:srgbClr val="C00000"/>
              </a:solidFill>
            </a:endParaRPr>
          </a:p>
        </p:txBody>
      </p:sp>
      <p:sp>
        <p:nvSpPr>
          <p:cNvPr id="35" name="TextBox 20"/>
          <p:cNvSpPr txBox="1">
            <a:spLocks noChangeArrowheads="1"/>
          </p:cNvSpPr>
          <p:nvPr/>
        </p:nvSpPr>
        <p:spPr bwMode="auto">
          <a:xfrm>
            <a:off x="1562963" y="5791200"/>
            <a:ext cx="5035550" cy="5238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800" i="0" dirty="0">
                <a:solidFill>
                  <a:srgbClr val="C00000"/>
                </a:solidFill>
                <a:latin typeface="+mn-lt"/>
                <a:cs typeface="Arial" charset="0"/>
              </a:rPr>
              <a:t>…added-value products</a:t>
            </a:r>
          </a:p>
        </p:txBody>
      </p:sp>
      <p:pic>
        <p:nvPicPr>
          <p:cNvPr id="36" name="Content Placeholder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19" y="1650284"/>
            <a:ext cx="2068531" cy="16024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5" y="1596507"/>
            <a:ext cx="1995720" cy="19957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12" y="4897546"/>
            <a:ext cx="1264146" cy="758702"/>
          </a:xfrm>
          <a:prstGeom prst="rect">
            <a:avLst/>
          </a:prstGeom>
        </p:spPr>
      </p:pic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381000" y="3623724"/>
            <a:ext cx="2781300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i="0" dirty="0" smtClean="0">
                <a:solidFill>
                  <a:srgbClr val="000066"/>
                </a:solidFill>
                <a:cs typeface="Arial" charset="0"/>
              </a:rPr>
              <a:t>Sentinels</a:t>
            </a:r>
            <a:endParaRPr lang="en-GB" altLang="en-US" i="0" dirty="0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40" name="Picture 6" descr="http://www.greenpeace.org/international/Global/international/planet-2/image/2009/4/man-made-fires-to-clear-land-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93" y="4016332"/>
            <a:ext cx="1224136" cy="83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www.ecmwf.int/sites/default/files/Climate_projections_worksho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65" y="4048486"/>
            <a:ext cx="1368152" cy="7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29" y="3108675"/>
            <a:ext cx="1419797" cy="80526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36" y="3102022"/>
            <a:ext cx="1064573" cy="823195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01" y="3093844"/>
            <a:ext cx="1088278" cy="84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77"/>
          <a:stretch>
            <a:fillRect/>
          </a:stretch>
        </p:blipFill>
        <p:spPr bwMode="auto">
          <a:xfrm>
            <a:off x="3829137" y="3975872"/>
            <a:ext cx="1070880" cy="93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triped Right Arrow 45"/>
          <p:cNvSpPr/>
          <p:nvPr/>
        </p:nvSpPr>
        <p:spPr bwMode="auto">
          <a:xfrm rot="5400000">
            <a:off x="3861026" y="4852891"/>
            <a:ext cx="615950" cy="792162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 sz="1200" b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89" y="5903151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50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2088232"/>
            <a:ext cx="8965966" cy="4022112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333399"/>
              </a:buClr>
            </a:pPr>
            <a:endParaRPr lang="en-GB" sz="2800" b="1" i="0" kern="1200" dirty="0" smtClean="0">
              <a:latin typeface="Verdana" pitchFamily="34" charset="0"/>
            </a:endParaRPr>
          </a:p>
          <a:p>
            <a:pPr>
              <a:spcAft>
                <a:spcPts val="1200"/>
              </a:spcAft>
              <a:buClr>
                <a:srgbClr val="333399"/>
              </a:buClr>
            </a:pPr>
            <a:r>
              <a:rPr lang="en-GB" sz="2800" b="1" i="0" kern="1200" dirty="0" smtClean="0">
                <a:latin typeface="Verdana" pitchFamily="34" charset="0"/>
              </a:rPr>
              <a:t>Five dedicated Sentinel satellites are in orbit: Sentinel </a:t>
            </a:r>
            <a:r>
              <a:rPr lang="en-GB" sz="2800" b="1" i="0" kern="1200" dirty="0" smtClean="0">
                <a:solidFill>
                  <a:srgbClr val="FF0000"/>
                </a:solidFill>
                <a:latin typeface="Verdana" pitchFamily="34" charset="0"/>
              </a:rPr>
              <a:t>1A, 1B, 2A, 2B, 3A</a:t>
            </a:r>
          </a:p>
          <a:p>
            <a:pPr>
              <a:spcAft>
                <a:spcPts val="1200"/>
              </a:spcAft>
              <a:buClr>
                <a:srgbClr val="333399"/>
              </a:buClr>
            </a:pPr>
            <a:r>
              <a:rPr lang="en-GB" sz="2800" b="1" kern="1200" dirty="0" smtClean="0">
                <a:latin typeface="Verdana" pitchFamily="34" charset="0"/>
              </a:rPr>
              <a:t>Two </a:t>
            </a:r>
            <a:r>
              <a:rPr lang="en-GB" sz="2800" b="1" i="0" kern="1200" dirty="0" smtClean="0">
                <a:latin typeface="Verdana" pitchFamily="34" charset="0"/>
              </a:rPr>
              <a:t>Sentinel constellations, Sentinel 1A and 1B and Sentinel 2A </a:t>
            </a:r>
            <a:r>
              <a:rPr lang="en-GB" sz="2800" b="1" kern="1200" dirty="0" smtClean="0">
                <a:latin typeface="Verdana" pitchFamily="34" charset="0"/>
              </a:rPr>
              <a:t>and 2B are now in orbit </a:t>
            </a:r>
          </a:p>
          <a:p>
            <a:pPr>
              <a:spcAft>
                <a:spcPts val="1200"/>
              </a:spcAft>
              <a:buClr>
                <a:srgbClr val="333399"/>
              </a:buClr>
            </a:pPr>
            <a:r>
              <a:rPr lang="en-GB" sz="2800" b="1" kern="1200" dirty="0" smtClean="0">
                <a:latin typeface="Verdana" pitchFamily="34" charset="0"/>
              </a:rPr>
              <a:t>By </a:t>
            </a:r>
            <a:r>
              <a:rPr lang="en-GB" sz="2800" b="1" kern="1200" dirty="0">
                <a:latin typeface="Verdana" pitchFamily="34" charset="0"/>
              </a:rPr>
              <a:t>the end of 2020, </a:t>
            </a:r>
            <a:r>
              <a:rPr lang="en-GB" sz="2800" b="1" kern="1200" dirty="0">
                <a:solidFill>
                  <a:srgbClr val="FF0000"/>
                </a:solidFill>
                <a:latin typeface="Verdana" pitchFamily="34" charset="0"/>
              </a:rPr>
              <a:t>8 Sentinel satellites will be in orbit, </a:t>
            </a:r>
            <a:r>
              <a:rPr lang="en-GB" sz="2800" b="1" kern="1200" dirty="0">
                <a:latin typeface="Verdana" pitchFamily="34" charset="0"/>
              </a:rPr>
              <a:t>providing most of the data needed by the Copernicus services</a:t>
            </a:r>
          </a:p>
          <a:p>
            <a:pPr>
              <a:spcAft>
                <a:spcPts val="1200"/>
              </a:spcAft>
              <a:buClr>
                <a:srgbClr val="333399"/>
              </a:buClr>
            </a:pPr>
            <a:endParaRPr lang="en-GB" sz="2800" b="1" i="0" kern="1200" dirty="0" smtClean="0">
              <a:latin typeface="Verdana" pitchFamily="34" charset="0"/>
            </a:endParaRPr>
          </a:p>
          <a:p>
            <a:pPr marL="0" lvl="0" indent="0">
              <a:spcAft>
                <a:spcPts val="1200"/>
              </a:spcAft>
              <a:buClr>
                <a:srgbClr val="333399"/>
              </a:buClr>
              <a:buNone/>
            </a:pPr>
            <a:endParaRPr lang="en-GB" sz="2800" b="1" i="0" kern="1200" dirty="0">
              <a:latin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960" y="0"/>
            <a:ext cx="8842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1pPr>
            <a:lvl2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 smtClean="0">
                <a:solidFill>
                  <a:schemeClr val="bg1"/>
                </a:solidFill>
              </a:rPr>
              <a:t>  					</a:t>
            </a:r>
            <a:r>
              <a:rPr lang="en-GB" altLang="en-US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Component</a:t>
            </a:r>
            <a:endParaRPr lang="en-GB" altLang="en-US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51" y="6127489"/>
            <a:ext cx="1684750" cy="56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68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2088232"/>
            <a:ext cx="8965966" cy="4022112"/>
          </a:xfrm>
        </p:spPr>
        <p:txBody>
          <a:bodyPr/>
          <a:lstStyle/>
          <a:p>
            <a:pPr lvl="0">
              <a:spcAft>
                <a:spcPts val="1200"/>
              </a:spcAft>
              <a:buClr>
                <a:srgbClr val="333399"/>
              </a:buClr>
              <a:buFont typeface="Arial" pitchFamily="34" charset="0"/>
              <a:buChar char="•"/>
            </a:pPr>
            <a:endParaRPr lang="en-GB" sz="2800" b="1" i="0" kern="1200" dirty="0">
              <a:latin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960" y="0"/>
            <a:ext cx="8842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1pPr>
            <a:lvl2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 smtClean="0">
                <a:solidFill>
                  <a:schemeClr val="bg1"/>
                </a:solidFill>
              </a:rPr>
              <a:t>  					</a:t>
            </a:r>
            <a:r>
              <a:rPr lang="en-GB" altLang="en-US" sz="2800" dirty="0" smtClean="0">
                <a:solidFill>
                  <a:srgbClr val="92D050"/>
                </a:solidFill>
              </a:rPr>
              <a:t>Service </a:t>
            </a:r>
          </a:p>
          <a:p>
            <a:r>
              <a:rPr lang="en-GB" altLang="en-US" sz="2800" dirty="0">
                <a:solidFill>
                  <a:srgbClr val="92D050"/>
                </a:solidFill>
              </a:rPr>
              <a:t>	</a:t>
            </a:r>
            <a:r>
              <a:rPr lang="en-GB" altLang="en-US" sz="2800" dirty="0" smtClean="0">
                <a:solidFill>
                  <a:srgbClr val="92D050"/>
                </a:solidFill>
              </a:rPr>
              <a:t>				Component</a:t>
            </a:r>
            <a:endParaRPr lang="en-GB" altLang="en-US" sz="2800" dirty="0">
              <a:solidFill>
                <a:srgbClr val="92D050"/>
              </a:solidFill>
            </a:endParaRPr>
          </a:p>
        </p:txBody>
      </p:sp>
      <p:pic>
        <p:nvPicPr>
          <p:cNvPr id="7" name="Picture 6" descr="http://www.greenpeace.org/international/Global/international/planet-2/image/2009/4/man-made-fires-to-clear-land-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26" y="811300"/>
            <a:ext cx="1288730" cy="79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ecmwf.int/sites/default/files/Climate_projections_worksh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34" y="807744"/>
            <a:ext cx="1312802" cy="7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20" y="6037"/>
            <a:ext cx="1419797" cy="805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17" y="6037"/>
            <a:ext cx="1064573" cy="82319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26" y="6037"/>
            <a:ext cx="1034993" cy="8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77"/>
          <a:stretch>
            <a:fillRect/>
          </a:stretch>
        </p:blipFill>
        <p:spPr bwMode="auto">
          <a:xfrm>
            <a:off x="6906956" y="811300"/>
            <a:ext cx="917832" cy="79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5" y="1965960"/>
            <a:ext cx="8323359" cy="443484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51" y="5887056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19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 txBox="1">
            <a:spLocks noChangeArrowheads="1"/>
          </p:cNvSpPr>
          <p:nvPr/>
        </p:nvSpPr>
        <p:spPr bwMode="auto">
          <a:xfrm>
            <a:off x="1371600" y="93664"/>
            <a:ext cx="6324600" cy="744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en-GB"/>
            </a:defPPr>
            <a:lvl1pPr marL="358775" eaLnBrk="1" hangingPunct="1">
              <a:defRPr sz="2400" b="1" ker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358775" eaLnBrk="1" hangingPunct="1">
              <a:defRPr sz="3000" b="1"/>
            </a:lvl2pPr>
            <a:lvl3pPr marL="358775" eaLnBrk="1" hangingPunct="1">
              <a:defRPr sz="3000" b="1"/>
            </a:lvl3pPr>
            <a:lvl4pPr marL="358775" eaLnBrk="1" hangingPunct="1">
              <a:defRPr sz="3000" b="1"/>
            </a:lvl4pPr>
            <a:lvl5pPr marL="358775" eaLnBrk="1" hangingPunct="1">
              <a:defRPr sz="3000" b="1"/>
            </a:lvl5pPr>
            <a:lvl6pPr marL="815975" fontAlgn="base">
              <a:spcBef>
                <a:spcPct val="0"/>
              </a:spcBef>
              <a:spcAft>
                <a:spcPct val="0"/>
              </a:spcAft>
              <a:defRPr sz="3000" b="1"/>
            </a:lvl6pPr>
            <a:lvl7pPr marL="1273175" fontAlgn="base">
              <a:spcBef>
                <a:spcPct val="0"/>
              </a:spcBef>
              <a:spcAft>
                <a:spcPct val="0"/>
              </a:spcAft>
              <a:defRPr sz="3000" b="1"/>
            </a:lvl7pPr>
            <a:lvl8pPr marL="1730375" fontAlgn="base">
              <a:spcBef>
                <a:spcPct val="0"/>
              </a:spcBef>
              <a:spcAft>
                <a:spcPct val="0"/>
              </a:spcAft>
              <a:defRPr sz="3000" b="1"/>
            </a:lvl8pPr>
            <a:lvl9pPr marL="2187575" fontAlgn="base">
              <a:spcBef>
                <a:spcPct val="0"/>
              </a:spcBef>
              <a:spcAft>
                <a:spcPct val="0"/>
              </a:spcAft>
              <a:defRPr sz="3000" b="1"/>
            </a:lvl9pPr>
          </a:lstStyle>
          <a:p>
            <a:r>
              <a:rPr lang="en-GB" dirty="0" smtClean="0"/>
              <a:t>      </a:t>
            </a:r>
            <a:r>
              <a:rPr lang="en-GB" dirty="0" smtClean="0">
                <a:solidFill>
                  <a:srgbClr val="92D050"/>
                </a:solidFill>
              </a:rPr>
              <a:t>Copernicus Services </a:t>
            </a:r>
            <a:r>
              <a:rPr lang="en-GB" dirty="0">
                <a:solidFill>
                  <a:srgbClr val="92D050"/>
                </a:solidFill>
              </a:rPr>
              <a:t>Deployment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3160"/>
            <a:ext cx="7463522" cy="53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47" y="6019800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671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slidenummer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502471"/>
            <a:ext cx="2133600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900">
                <a:solidFill>
                  <a:srgbClr val="0B6192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0B6192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700">
                <a:solidFill>
                  <a:srgbClr val="0B6192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0B6192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1F89"/>
              </a:buClr>
              <a:buFont typeface="Wingdings" pitchFamily="2" charset="2"/>
              <a:buChar char="«"/>
              <a:defRPr sz="1500">
                <a:solidFill>
                  <a:srgbClr val="0B6192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8DED651-8E27-4A58-9D9A-BE0CDA086022}" type="slidenum">
              <a:rPr lang="fr-FR" altLang="fr-FR" sz="1200" smtClean="0">
                <a:solidFill>
                  <a:srgbClr val="59595A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 smtClean="0">
              <a:solidFill>
                <a:srgbClr val="59595A"/>
              </a:solidFill>
              <a:latin typeface="Arial" charset="0"/>
            </a:endParaRPr>
          </a:p>
        </p:txBody>
      </p:sp>
      <p:sp>
        <p:nvSpPr>
          <p:cNvPr id="18435" name="Titel 11"/>
          <p:cNvSpPr>
            <a:spLocks noGrp="1"/>
          </p:cNvSpPr>
          <p:nvPr>
            <p:ph type="title"/>
          </p:nvPr>
        </p:nvSpPr>
        <p:spPr>
          <a:xfrm>
            <a:off x="1935040" y="0"/>
            <a:ext cx="6142160" cy="812800"/>
          </a:xfrm>
        </p:spPr>
        <p:txBody>
          <a:bodyPr/>
          <a:lstStyle/>
          <a:p>
            <a:pPr algn="l"/>
            <a:r>
              <a:rPr lang="en-GB" altLang="fr-FR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Example: Products</a:t>
            </a: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62" y="5867400"/>
            <a:ext cx="2354925" cy="78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" y="1371598"/>
            <a:ext cx="2254488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597"/>
            <a:ext cx="2260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63" y="1371598"/>
            <a:ext cx="2266937" cy="20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6357"/>
            <a:ext cx="2255656" cy="19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" y="3505201"/>
            <a:ext cx="2260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505200"/>
            <a:ext cx="2260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99" y="3505200"/>
            <a:ext cx="2260377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505200"/>
            <a:ext cx="2260374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312" y="5500687"/>
            <a:ext cx="382906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60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etc</a:t>
            </a:r>
            <a:r>
              <a:rPr kumimoji="0" lang="fr-BE" sz="6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…</a:t>
            </a:r>
            <a:endParaRPr kumimoji="0" lang="en-GB" sz="6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3981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6972" y="1420530"/>
            <a:ext cx="2542940" cy="2770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722" y="152400"/>
            <a:ext cx="6178278" cy="1611288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Copernicus data access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32" name="Picture 8" descr="Scientific Data H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44" y="1436374"/>
            <a:ext cx="1906144" cy="2376669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14" name="TextBox 13"/>
          <p:cNvSpPr txBox="1"/>
          <p:nvPr/>
        </p:nvSpPr>
        <p:spPr>
          <a:xfrm>
            <a:off x="1295400" y="3717033"/>
            <a:ext cx="248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hlinkClick r:id="rId3"/>
              </a:rPr>
              <a:t>https://scihub.copernicus.eu/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30" name="Picture 6" descr="scih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08" y="1349497"/>
            <a:ext cx="1536781" cy="1916131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5" name="Rectangle 4"/>
          <p:cNvSpPr/>
          <p:nvPr/>
        </p:nvSpPr>
        <p:spPr>
          <a:xfrm>
            <a:off x="3899316" y="3262690"/>
            <a:ext cx="1392765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C00000"/>
                </a:solidFill>
              </a:rPr>
              <a:t>Restricted to the Copernicus Service Projects</a:t>
            </a:r>
          </a:p>
        </p:txBody>
      </p:sp>
      <p:pic>
        <p:nvPicPr>
          <p:cNvPr id="1028" name="Picture 4" descr="International Agree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356560"/>
            <a:ext cx="1536781" cy="1916131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7" name="Rectangle 6"/>
          <p:cNvSpPr/>
          <p:nvPr/>
        </p:nvSpPr>
        <p:spPr>
          <a:xfrm>
            <a:off x="7100492" y="3262690"/>
            <a:ext cx="1520356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C00000"/>
                </a:solidFill>
              </a:rPr>
              <a:t>Restricted to international partners</a:t>
            </a:r>
          </a:p>
        </p:txBody>
      </p:sp>
      <p:sp>
        <p:nvSpPr>
          <p:cNvPr id="18" name="TextBox 17"/>
          <p:cNvSpPr txBox="1"/>
          <p:nvPr/>
        </p:nvSpPr>
        <p:spPr>
          <a:xfrm rot="20109762">
            <a:off x="1187106" y="1655043"/>
            <a:ext cx="114283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FULL, FREE AND OPEN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1721" y="4939189"/>
            <a:ext cx="5552349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Land-related data: </a:t>
            </a:r>
            <a:r>
              <a:rPr lang="en-US" sz="1200" u="sng" dirty="0">
                <a:solidFill>
                  <a:srgbClr val="C00000"/>
                </a:solidFill>
                <a:hlinkClick r:id="rId6"/>
              </a:rPr>
              <a:t>http://land.copernicus.eu</a:t>
            </a:r>
            <a:endParaRPr lang="en-US" sz="1200" u="sng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Atmosphere-related data: </a:t>
            </a:r>
            <a:r>
              <a:rPr lang="en-US" sz="1200" u="sng" dirty="0">
                <a:solidFill>
                  <a:srgbClr val="C00000"/>
                </a:solidFill>
                <a:hlinkClick r:id="rId7"/>
              </a:rPr>
              <a:t>http://atmosphere.copernicus.eu</a:t>
            </a:r>
            <a:endParaRPr lang="en-US" sz="1200" u="sng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Marine-related data: </a:t>
            </a:r>
            <a:r>
              <a:rPr lang="en-US" sz="1200" u="sng" dirty="0">
                <a:solidFill>
                  <a:srgbClr val="C00000"/>
                </a:solidFill>
                <a:hlinkClick r:id="rId8"/>
              </a:rPr>
              <a:t>http://marine.copernicus.eu</a:t>
            </a:r>
            <a:endParaRPr lang="en-US" sz="1200" u="sng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Emergency-related data: </a:t>
            </a:r>
            <a:r>
              <a:rPr lang="en-US" sz="1200" u="sng" dirty="0">
                <a:solidFill>
                  <a:srgbClr val="C00000"/>
                </a:solidFill>
                <a:hlinkClick r:id="rId9"/>
              </a:rPr>
              <a:t>http://emergency.copernicus.eu</a:t>
            </a:r>
            <a:endParaRPr lang="en-US" sz="1200" u="sng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Climate change-related data</a:t>
            </a:r>
            <a:r>
              <a:rPr lang="en-US" sz="1200" dirty="0">
                <a:solidFill>
                  <a:srgbClr val="EEECE1"/>
                </a:solidFill>
              </a:rPr>
              <a:t>: </a:t>
            </a:r>
            <a:r>
              <a:rPr lang="en-US" sz="1200" u="sng" dirty="0">
                <a:solidFill>
                  <a:srgbClr val="EEECE1"/>
                </a:solidFill>
                <a:hlinkClick r:id="rId10"/>
              </a:rPr>
              <a:t>http://climate.copernicus.eu (Beta version)</a:t>
            </a:r>
            <a:endParaRPr lang="en-US" sz="1200" dirty="0">
              <a:solidFill>
                <a:srgbClr val="EEECE1"/>
              </a:solidFill>
            </a:endParaRPr>
          </a:p>
        </p:txBody>
      </p:sp>
      <p:pic>
        <p:nvPicPr>
          <p:cNvPr id="1026" name="Picture 2" descr="Collaborative Hu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97" y="1349497"/>
            <a:ext cx="1531774" cy="1909888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20" name="Rectangle 19"/>
          <p:cNvSpPr/>
          <p:nvPr/>
        </p:nvSpPr>
        <p:spPr>
          <a:xfrm>
            <a:off x="5534305" y="3262690"/>
            <a:ext cx="1392765" cy="101566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C00000"/>
                </a:solidFill>
              </a:rPr>
              <a:t>Copernicus Space Component Data Access Portal*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1722" y="4566553"/>
            <a:ext cx="5218510" cy="2769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00B050"/>
                </a:solidFill>
              </a:rPr>
              <a:t>Access to Copernicus Services </a:t>
            </a:r>
            <a:r>
              <a:rPr lang="en-US" sz="1200" b="1" i="1" dirty="0" smtClean="0">
                <a:solidFill>
                  <a:srgbClr val="00B050"/>
                </a:solidFill>
              </a:rPr>
              <a:t>Data and Information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867163">
            <a:off x="5565852" y="4693292"/>
            <a:ext cx="114283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FULL, FREE AND OPEN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>
          <a:xfrm>
            <a:off x="8629062" y="6400800"/>
            <a:ext cx="362538" cy="365125"/>
          </a:xfrm>
        </p:spPr>
        <p:txBody>
          <a:bodyPr/>
          <a:lstStyle/>
          <a:p>
            <a:fld id="{C66C82E6-3454-4941-B663-737ECBA2CB3C}" type="slidenum">
              <a:rPr lang="en-US" smtClean="0"/>
              <a:t>8</a:t>
            </a:fld>
            <a:endParaRPr lang="en-US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87056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19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076256" cy="1763688"/>
          </a:xfrm>
        </p:spPr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The Big data challenge     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29478" y="1302217"/>
            <a:ext cx="3372550" cy="10532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700" b="1" dirty="0" smtClean="0">
                <a:solidFill>
                  <a:srgbClr val="174195"/>
                </a:solidFill>
                <a:latin typeface="Calibri" panose="020F0502020204030204" pitchFamily="34" charset="0"/>
              </a:rPr>
              <a:t>Massive amounts of data</a:t>
            </a:r>
          </a:p>
          <a:p>
            <a:pPr>
              <a:lnSpc>
                <a:spcPct val="100000"/>
              </a:lnSpc>
            </a:pPr>
            <a:r>
              <a:rPr lang="en-GB" sz="1700" b="1" dirty="0" smtClean="0">
                <a:solidFill>
                  <a:srgbClr val="174195"/>
                </a:solidFill>
                <a:latin typeface="Calibri" panose="020F0502020204030204" pitchFamily="34" charset="0"/>
              </a:rPr>
              <a:t>Full, open and free-of-charge</a:t>
            </a:r>
          </a:p>
          <a:p>
            <a:pPr>
              <a:lnSpc>
                <a:spcPct val="100000"/>
              </a:lnSpc>
            </a:pPr>
            <a:r>
              <a:rPr lang="en-GB" sz="1700" b="1" dirty="0">
                <a:solidFill>
                  <a:srgbClr val="174196"/>
                </a:solidFill>
                <a:latin typeface="Calibri" panose="020F0502020204030204" pitchFamily="34" charset="0"/>
              </a:rPr>
              <a:t>Ease of access and use</a:t>
            </a:r>
            <a:endParaRPr lang="en-GB" sz="1700" b="1" dirty="0">
              <a:latin typeface="Calibri" panose="020F0502020204030204" pitchFamily="34" charset="0"/>
            </a:endParaRPr>
          </a:p>
        </p:txBody>
      </p:sp>
      <p:sp>
        <p:nvSpPr>
          <p:cNvPr id="14" name="Isosceles Triangle 15"/>
          <p:cNvSpPr/>
          <p:nvPr/>
        </p:nvSpPr>
        <p:spPr bwMode="auto">
          <a:xfrm rot="5400000">
            <a:off x="1883371" y="3654619"/>
            <a:ext cx="5025427" cy="320627"/>
          </a:xfrm>
          <a:prstGeom prst="triangle">
            <a:avLst/>
          </a:prstGeom>
          <a:solidFill>
            <a:srgbClr val="174195"/>
          </a:solidFill>
          <a:ln w="28575" algn="ctr">
            <a:noFill/>
            <a:miter lim="800000"/>
            <a:headEnd/>
            <a:tailEnd/>
          </a:ln>
          <a:effectLst/>
          <a:extLst/>
        </p:spPr>
        <p:txBody>
          <a:bodyPr lIns="94500" tIns="0" rIns="13500" bIns="0" anchor="ctr"/>
          <a:lstStyle/>
          <a:p>
            <a:pPr algn="ctr"/>
            <a:endParaRPr lang="en-GB" sz="750" b="1" kern="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4007" y="2170216"/>
            <a:ext cx="4001563" cy="3563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</a:rPr>
              <a:t>Different types of </a:t>
            </a:r>
            <a:r>
              <a:rPr lang="en-GB" sz="1700" b="1" dirty="0">
                <a:solidFill>
                  <a:srgbClr val="174195"/>
                </a:solidFill>
              </a:rPr>
              <a:t>dissemination</a:t>
            </a:r>
            <a:r>
              <a:rPr lang="en-GB" sz="1700" dirty="0">
                <a:solidFill>
                  <a:srgbClr val="174195"/>
                </a:solidFill>
              </a:rPr>
              <a:t> </a:t>
            </a:r>
            <a:r>
              <a:rPr lang="en-GB" sz="1700" dirty="0" smtClean="0">
                <a:solidFill>
                  <a:srgbClr val="174195"/>
                </a:solidFill>
              </a:rPr>
              <a:t>infrastructures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174195"/>
                </a:solidFill>
              </a:rPr>
              <a:t>Member States Collaborative  GS</a:t>
            </a:r>
            <a:endParaRPr lang="en-GB" sz="1700" dirty="0">
              <a:solidFill>
                <a:srgbClr val="174195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74195"/>
                </a:solidFill>
              </a:rPr>
              <a:t>New technology </a:t>
            </a:r>
            <a:r>
              <a:rPr lang="en-GB" sz="1700" dirty="0">
                <a:solidFill>
                  <a:srgbClr val="174195"/>
                </a:solidFill>
              </a:rPr>
              <a:t>developments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</a:rPr>
              <a:t>ICT and EO </a:t>
            </a:r>
            <a:r>
              <a:rPr lang="en-GB" sz="1700" b="1" dirty="0">
                <a:solidFill>
                  <a:srgbClr val="174195"/>
                </a:solidFill>
              </a:rPr>
              <a:t>cross-fertilisation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74195"/>
                </a:solidFill>
              </a:rPr>
              <a:t>Interoperability</a:t>
            </a:r>
            <a:r>
              <a:rPr lang="en-GB" sz="1700" dirty="0">
                <a:solidFill>
                  <a:srgbClr val="174195"/>
                </a:solidFill>
              </a:rPr>
              <a:t> with non-EO datasets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174195"/>
                </a:solidFill>
              </a:rPr>
              <a:t>Public programmes as enablers</a:t>
            </a:r>
            <a:endParaRPr lang="en-GB" sz="1700" b="1" dirty="0">
              <a:solidFill>
                <a:srgbClr val="174195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</a:rPr>
              <a:t>Growth and jobs in </a:t>
            </a:r>
            <a:r>
              <a:rPr lang="en-GB" sz="1700" b="1" dirty="0">
                <a:solidFill>
                  <a:srgbClr val="174195"/>
                </a:solidFill>
              </a:rPr>
              <a:t>downstream </a:t>
            </a:r>
            <a:r>
              <a:rPr lang="en-GB" sz="1700" dirty="0">
                <a:solidFill>
                  <a:srgbClr val="174195"/>
                </a:solidFill>
              </a:rPr>
              <a:t>sector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13359" y="4389107"/>
            <a:ext cx="2138532" cy="19385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Over 10 </a:t>
            </a:r>
            <a:r>
              <a:rPr lang="en-GB" sz="1400" b="1" dirty="0"/>
              <a:t>Petabyte/year </a:t>
            </a:r>
            <a:r>
              <a:rPr lang="en-GB" sz="1400" b="1" dirty="0" smtClean="0"/>
              <a:t>of new data</a:t>
            </a:r>
            <a:endParaRPr lang="en-GB" sz="1400" b="1" dirty="0"/>
          </a:p>
          <a:p>
            <a:pPr algn="ctr"/>
            <a:r>
              <a:rPr lang="en-GB" sz="1400" dirty="0"/>
              <a:t>with just  Sentinels-1, -2 and -3  fully </a:t>
            </a:r>
            <a:r>
              <a:rPr lang="en-GB" sz="1400" dirty="0" smtClean="0"/>
              <a:t>operational</a:t>
            </a:r>
          </a:p>
          <a:p>
            <a:pPr algn="ctr"/>
            <a:r>
              <a:rPr lang="en-GB" sz="1400" dirty="0" smtClean="0"/>
              <a:t>(data are downloaded </a:t>
            </a:r>
            <a:r>
              <a:rPr lang="en-GB" sz="1400" b="1" dirty="0" smtClean="0"/>
              <a:t>many times over)</a:t>
            </a:r>
            <a:endParaRPr lang="en-US" sz="1400" b="1" dirty="0"/>
          </a:p>
        </p:txBody>
      </p:sp>
      <p:pic>
        <p:nvPicPr>
          <p:cNvPr id="19" name="Picture 5" descr="S:\F15015_Copernicus\3_Work\330_Work-in-process\SC4_BackgroundMat\PPT\item Copernicus\Big da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45" y="2564431"/>
            <a:ext cx="1713816" cy="16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8008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8915</TotalTime>
  <Words>946</Words>
  <Application>Microsoft Macintosh PowerPoint</Application>
  <PresentationFormat>On-screen Show (4:3)</PresentationFormat>
  <Paragraphs>144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Arial Bold</vt:lpstr>
      <vt:lpstr>Avenir Roman</vt:lpstr>
      <vt:lpstr>Calibri</vt:lpstr>
      <vt:lpstr>Droid Serif</vt:lpstr>
      <vt:lpstr>Helvetica</vt:lpstr>
      <vt:lpstr>MS PGothic</vt:lpstr>
      <vt:lpstr>ＭＳ Ｐゴシック</vt:lpstr>
      <vt:lpstr>Verdana</vt:lpstr>
      <vt:lpstr>Wingdings</vt:lpstr>
      <vt:lpstr>Default</vt:lpstr>
      <vt:lpstr>Copernicus Programme</vt:lpstr>
      <vt:lpstr>      Copernicus - current status</vt:lpstr>
      <vt:lpstr>            Copernicus Architecture   </vt:lpstr>
      <vt:lpstr>PowerPoint Presentation</vt:lpstr>
      <vt:lpstr>PowerPoint Presentation</vt:lpstr>
      <vt:lpstr>PowerPoint Presentation</vt:lpstr>
      <vt:lpstr>Example: Products</vt:lpstr>
      <vt:lpstr>Copernicus data access  </vt:lpstr>
      <vt:lpstr>The Big data challenge     </vt:lpstr>
      <vt:lpstr>Copernicus big data approach</vt:lpstr>
      <vt:lpstr>European EO Data ecosystem on DIAS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Copernicus</dc:title>
  <dc:creator>Brian R. Williams</dc:creator>
  <cp:lastModifiedBy>Microsoft Office User</cp:lastModifiedBy>
  <cp:revision>133</cp:revision>
  <dcterms:modified xsi:type="dcterms:W3CDTF">2017-10-11T18:18:40Z</dcterms:modified>
</cp:coreProperties>
</file>