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71" r:id="rId4"/>
    <p:sldId id="265" r:id="rId5"/>
    <p:sldId id="267" r:id="rId6"/>
    <p:sldId id="262" r:id="rId7"/>
    <p:sldId id="263" r:id="rId8"/>
    <p:sldId id="261" r:id="rId9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94721"/>
  </p:normalViewPr>
  <p:slideViewPr>
    <p:cSldViewPr>
      <p:cViewPr>
        <p:scale>
          <a:sx n="75" d="100"/>
          <a:sy n="75" d="100"/>
        </p:scale>
        <p:origin x="2712" y="8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/>
          <a:lstStyle/>
          <a:p>
            <a:fld id="{DB56E656-7BCA-47BA-932F-B9CCCDF33D5D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822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6279502"/>
            <a:ext cx="582572" cy="523888"/>
            <a:chOff x="8147051" y="5681662"/>
            <a:chExt cx="866775" cy="779464"/>
          </a:xfrm>
        </p:grpSpPr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8331201" y="5681662"/>
              <a:ext cx="449263" cy="427038"/>
            </a:xfrm>
            <a:custGeom>
              <a:avLst/>
              <a:gdLst>
                <a:gd name="T0" fmla="*/ 46 w 98"/>
                <a:gd name="T1" fmla="*/ 13 h 93"/>
                <a:gd name="T2" fmla="*/ 52 w 98"/>
                <a:gd name="T3" fmla="*/ 13 h 93"/>
                <a:gd name="T4" fmla="*/ 77 w 98"/>
                <a:gd name="T5" fmla="*/ 41 h 93"/>
                <a:gd name="T6" fmla="*/ 87 w 98"/>
                <a:gd name="T7" fmla="*/ 37 h 93"/>
                <a:gd name="T8" fmla="*/ 77 w 98"/>
                <a:gd name="T9" fmla="*/ 41 h 93"/>
                <a:gd name="T10" fmla="*/ 11 w 98"/>
                <a:gd name="T11" fmla="*/ 37 h 93"/>
                <a:gd name="T12" fmla="*/ 22 w 98"/>
                <a:gd name="T13" fmla="*/ 41 h 93"/>
                <a:gd name="T14" fmla="*/ 15 w 98"/>
                <a:gd name="T15" fmla="*/ 35 h 93"/>
                <a:gd name="T16" fmla="*/ 37 w 98"/>
                <a:gd name="T17" fmla="*/ 50 h 93"/>
                <a:gd name="T18" fmla="*/ 38 w 98"/>
                <a:gd name="T19" fmla="*/ 53 h 93"/>
                <a:gd name="T20" fmla="*/ 58 w 98"/>
                <a:gd name="T21" fmla="*/ 62 h 93"/>
                <a:gd name="T22" fmla="*/ 64 w 98"/>
                <a:gd name="T23" fmla="*/ 45 h 93"/>
                <a:gd name="T24" fmla="*/ 49 w 98"/>
                <a:gd name="T25" fmla="*/ 35 h 93"/>
                <a:gd name="T26" fmla="*/ 35 w 98"/>
                <a:gd name="T27" fmla="*/ 45 h 93"/>
                <a:gd name="T28" fmla="*/ 35 w 98"/>
                <a:gd name="T29" fmla="*/ 45 h 93"/>
                <a:gd name="T30" fmla="*/ 69 w 98"/>
                <a:gd name="T31" fmla="*/ 81 h 93"/>
                <a:gd name="T32" fmla="*/ 74 w 98"/>
                <a:gd name="T33" fmla="*/ 78 h 93"/>
                <a:gd name="T34" fmla="*/ 66 w 98"/>
                <a:gd name="T35" fmla="*/ 73 h 93"/>
                <a:gd name="T36" fmla="*/ 69 w 98"/>
                <a:gd name="T37" fmla="*/ 81 h 93"/>
                <a:gd name="T38" fmla="*/ 25 w 98"/>
                <a:gd name="T39" fmla="*/ 77 h 93"/>
                <a:gd name="T40" fmla="*/ 26 w 98"/>
                <a:gd name="T41" fmla="*/ 82 h 93"/>
                <a:gd name="T42" fmla="*/ 30 w 98"/>
                <a:gd name="T43" fmla="*/ 81 h 93"/>
                <a:gd name="T44" fmla="*/ 28 w 98"/>
                <a:gd name="T45" fmla="*/ 92 h 93"/>
                <a:gd name="T46" fmla="*/ 15 w 98"/>
                <a:gd name="T47" fmla="*/ 81 h 93"/>
                <a:gd name="T48" fmla="*/ 32 w 98"/>
                <a:gd name="T49" fmla="*/ 63 h 93"/>
                <a:gd name="T50" fmla="*/ 30 w 98"/>
                <a:gd name="T51" fmla="*/ 56 h 93"/>
                <a:gd name="T52" fmla="*/ 10 w 98"/>
                <a:gd name="T53" fmla="*/ 50 h 93"/>
                <a:gd name="T54" fmla="*/ 18 w 98"/>
                <a:gd name="T55" fmla="*/ 26 h 93"/>
                <a:gd name="T56" fmla="*/ 31 w 98"/>
                <a:gd name="T57" fmla="*/ 37 h 93"/>
                <a:gd name="T58" fmla="*/ 43 w 98"/>
                <a:gd name="T59" fmla="*/ 28 h 93"/>
                <a:gd name="T60" fmla="*/ 49 w 98"/>
                <a:gd name="T61" fmla="*/ 0 h 93"/>
                <a:gd name="T62" fmla="*/ 55 w 98"/>
                <a:gd name="T63" fmla="*/ 28 h 93"/>
                <a:gd name="T64" fmla="*/ 68 w 98"/>
                <a:gd name="T65" fmla="*/ 37 h 93"/>
                <a:gd name="T66" fmla="*/ 96 w 98"/>
                <a:gd name="T67" fmla="*/ 34 h 93"/>
                <a:gd name="T68" fmla="*/ 72 w 98"/>
                <a:gd name="T69" fmla="*/ 49 h 93"/>
                <a:gd name="T70" fmla="*/ 67 w 98"/>
                <a:gd name="T71" fmla="*/ 63 h 93"/>
                <a:gd name="T72" fmla="*/ 80 w 98"/>
                <a:gd name="T73" fmla="*/ 71 h 93"/>
                <a:gd name="T74" fmla="*/ 78 w 98"/>
                <a:gd name="T75" fmla="*/ 89 h 93"/>
                <a:gd name="T76" fmla="*/ 61 w 98"/>
                <a:gd name="T77" fmla="*/ 86 h 93"/>
                <a:gd name="T78" fmla="*/ 42 w 98"/>
                <a:gd name="T79" fmla="*/ 71 h 93"/>
                <a:gd name="T80" fmla="*/ 28 w 98"/>
                <a:gd name="T81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8" h="93">
                  <a:moveTo>
                    <a:pt x="49" y="9"/>
                  </a:moveTo>
                  <a:cubicBezTo>
                    <a:pt x="48" y="9"/>
                    <a:pt x="46" y="11"/>
                    <a:pt x="46" y="13"/>
                  </a:cubicBezTo>
                  <a:cubicBezTo>
                    <a:pt x="46" y="14"/>
                    <a:pt x="47" y="17"/>
                    <a:pt x="49" y="21"/>
                  </a:cubicBezTo>
                  <a:cubicBezTo>
                    <a:pt x="52" y="17"/>
                    <a:pt x="53" y="14"/>
                    <a:pt x="52" y="13"/>
                  </a:cubicBezTo>
                  <a:cubicBezTo>
                    <a:pt x="52" y="11"/>
                    <a:pt x="51" y="9"/>
                    <a:pt x="49" y="9"/>
                  </a:cubicBezTo>
                  <a:moveTo>
                    <a:pt x="77" y="41"/>
                  </a:moveTo>
                  <a:cubicBezTo>
                    <a:pt x="80" y="41"/>
                    <a:pt x="83" y="42"/>
                    <a:pt x="85" y="41"/>
                  </a:cubicBezTo>
                  <a:cubicBezTo>
                    <a:pt x="87" y="41"/>
                    <a:pt x="88" y="39"/>
                    <a:pt x="87" y="37"/>
                  </a:cubicBezTo>
                  <a:cubicBezTo>
                    <a:pt x="87" y="35"/>
                    <a:pt x="85" y="34"/>
                    <a:pt x="83" y="35"/>
                  </a:cubicBezTo>
                  <a:cubicBezTo>
                    <a:pt x="82" y="36"/>
                    <a:pt x="79" y="37"/>
                    <a:pt x="77" y="41"/>
                  </a:cubicBezTo>
                  <a:moveTo>
                    <a:pt x="14" y="35"/>
                  </a:moveTo>
                  <a:cubicBezTo>
                    <a:pt x="13" y="35"/>
                    <a:pt x="12" y="36"/>
                    <a:pt x="11" y="37"/>
                  </a:cubicBezTo>
                  <a:cubicBezTo>
                    <a:pt x="11" y="39"/>
                    <a:pt x="12" y="41"/>
                    <a:pt x="13" y="41"/>
                  </a:cubicBezTo>
                  <a:cubicBezTo>
                    <a:pt x="15" y="42"/>
                    <a:pt x="18" y="42"/>
                    <a:pt x="22" y="41"/>
                  </a:cubicBezTo>
                  <a:cubicBezTo>
                    <a:pt x="19" y="37"/>
                    <a:pt x="17" y="36"/>
                    <a:pt x="15" y="35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5"/>
                    <a:pt x="15" y="35"/>
                    <a:pt x="14" y="35"/>
                  </a:cubicBezTo>
                  <a:moveTo>
                    <a:pt x="37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9" y="56"/>
                    <a:pt x="40" y="59"/>
                    <a:pt x="41" y="62"/>
                  </a:cubicBezTo>
                  <a:cubicBezTo>
                    <a:pt x="46" y="61"/>
                    <a:pt x="52" y="61"/>
                    <a:pt x="58" y="62"/>
                  </a:cubicBezTo>
                  <a:cubicBezTo>
                    <a:pt x="59" y="59"/>
                    <a:pt x="59" y="56"/>
                    <a:pt x="60" y="53"/>
                  </a:cubicBezTo>
                  <a:cubicBezTo>
                    <a:pt x="61" y="50"/>
                    <a:pt x="62" y="47"/>
                    <a:pt x="64" y="45"/>
                  </a:cubicBezTo>
                  <a:cubicBezTo>
                    <a:pt x="61" y="43"/>
                    <a:pt x="59" y="42"/>
                    <a:pt x="56" y="40"/>
                  </a:cubicBezTo>
                  <a:cubicBezTo>
                    <a:pt x="54" y="38"/>
                    <a:pt x="51" y="37"/>
                    <a:pt x="49" y="35"/>
                  </a:cubicBezTo>
                  <a:cubicBezTo>
                    <a:pt x="47" y="37"/>
                    <a:pt x="45" y="38"/>
                    <a:pt x="43" y="40"/>
                  </a:cubicBezTo>
                  <a:cubicBezTo>
                    <a:pt x="40" y="42"/>
                    <a:pt x="38" y="43"/>
                    <a:pt x="35" y="45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6" y="47"/>
                    <a:pt x="37" y="48"/>
                    <a:pt x="37" y="50"/>
                  </a:cubicBezTo>
                  <a:moveTo>
                    <a:pt x="69" y="81"/>
                  </a:moveTo>
                  <a:cubicBezTo>
                    <a:pt x="69" y="82"/>
                    <a:pt x="71" y="83"/>
                    <a:pt x="73" y="82"/>
                  </a:cubicBezTo>
                  <a:cubicBezTo>
                    <a:pt x="74" y="81"/>
                    <a:pt x="75" y="79"/>
                    <a:pt x="74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3" y="76"/>
                    <a:pt x="70" y="74"/>
                    <a:pt x="66" y="73"/>
                  </a:cubicBezTo>
                  <a:cubicBezTo>
                    <a:pt x="67" y="77"/>
                    <a:pt x="67" y="80"/>
                    <a:pt x="68" y="81"/>
                  </a:cubicBezTo>
                  <a:lnTo>
                    <a:pt x="69" y="81"/>
                  </a:lnTo>
                  <a:close/>
                  <a:moveTo>
                    <a:pt x="32" y="73"/>
                  </a:moveTo>
                  <a:cubicBezTo>
                    <a:pt x="28" y="74"/>
                    <a:pt x="26" y="76"/>
                    <a:pt x="25" y="77"/>
                  </a:cubicBezTo>
                  <a:cubicBezTo>
                    <a:pt x="25" y="78"/>
                    <a:pt x="24" y="79"/>
                    <a:pt x="25" y="80"/>
                  </a:cubicBezTo>
                  <a:cubicBezTo>
                    <a:pt x="25" y="81"/>
                    <a:pt x="25" y="81"/>
                    <a:pt x="26" y="82"/>
                  </a:cubicBezTo>
                  <a:cubicBezTo>
                    <a:pt x="27" y="82"/>
                    <a:pt x="27" y="83"/>
                    <a:pt x="28" y="83"/>
                  </a:cubicBezTo>
                  <a:cubicBezTo>
                    <a:pt x="29" y="83"/>
                    <a:pt x="30" y="82"/>
                    <a:pt x="30" y="81"/>
                  </a:cubicBezTo>
                  <a:cubicBezTo>
                    <a:pt x="31" y="80"/>
                    <a:pt x="32" y="77"/>
                    <a:pt x="32" y="73"/>
                  </a:cubicBezTo>
                  <a:moveTo>
                    <a:pt x="28" y="92"/>
                  </a:moveTo>
                  <a:cubicBezTo>
                    <a:pt x="25" y="92"/>
                    <a:pt x="23" y="91"/>
                    <a:pt x="20" y="89"/>
                  </a:cubicBezTo>
                  <a:cubicBezTo>
                    <a:pt x="18" y="87"/>
                    <a:pt x="16" y="85"/>
                    <a:pt x="15" y="81"/>
                  </a:cubicBezTo>
                  <a:cubicBezTo>
                    <a:pt x="15" y="78"/>
                    <a:pt x="16" y="75"/>
                    <a:pt x="18" y="72"/>
                  </a:cubicBezTo>
                  <a:cubicBezTo>
                    <a:pt x="20" y="68"/>
                    <a:pt x="25" y="65"/>
                    <a:pt x="32" y="63"/>
                  </a:cubicBezTo>
                  <a:cubicBezTo>
                    <a:pt x="31" y="61"/>
                    <a:pt x="31" y="59"/>
                    <a:pt x="30" y="57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29" y="53"/>
                    <a:pt x="28" y="51"/>
                    <a:pt x="27" y="49"/>
                  </a:cubicBezTo>
                  <a:cubicBezTo>
                    <a:pt x="20" y="51"/>
                    <a:pt x="15" y="51"/>
                    <a:pt x="10" y="50"/>
                  </a:cubicBezTo>
                  <a:cubicBezTo>
                    <a:pt x="4" y="48"/>
                    <a:pt x="0" y="41"/>
                    <a:pt x="2" y="34"/>
                  </a:cubicBezTo>
                  <a:cubicBezTo>
                    <a:pt x="5" y="28"/>
                    <a:pt x="12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23" y="28"/>
                    <a:pt x="27" y="32"/>
                    <a:pt x="31" y="37"/>
                  </a:cubicBezTo>
                  <a:cubicBezTo>
                    <a:pt x="33" y="36"/>
                    <a:pt x="35" y="34"/>
                    <a:pt x="37" y="33"/>
                  </a:cubicBezTo>
                  <a:cubicBezTo>
                    <a:pt x="39" y="31"/>
                    <a:pt x="41" y="29"/>
                    <a:pt x="43" y="28"/>
                  </a:cubicBezTo>
                  <a:cubicBezTo>
                    <a:pt x="39" y="22"/>
                    <a:pt x="37" y="17"/>
                    <a:pt x="37" y="13"/>
                  </a:cubicBezTo>
                  <a:cubicBezTo>
                    <a:pt x="37" y="6"/>
                    <a:pt x="42" y="0"/>
                    <a:pt x="49" y="0"/>
                  </a:cubicBezTo>
                  <a:cubicBezTo>
                    <a:pt x="56" y="0"/>
                    <a:pt x="62" y="6"/>
                    <a:pt x="62" y="13"/>
                  </a:cubicBezTo>
                  <a:cubicBezTo>
                    <a:pt x="62" y="17"/>
                    <a:pt x="60" y="22"/>
                    <a:pt x="55" y="28"/>
                  </a:cubicBezTo>
                  <a:cubicBezTo>
                    <a:pt x="57" y="29"/>
                    <a:pt x="59" y="31"/>
                    <a:pt x="61" y="33"/>
                  </a:cubicBezTo>
                  <a:cubicBezTo>
                    <a:pt x="64" y="34"/>
                    <a:pt x="66" y="36"/>
                    <a:pt x="68" y="37"/>
                  </a:cubicBezTo>
                  <a:cubicBezTo>
                    <a:pt x="72" y="31"/>
                    <a:pt x="76" y="28"/>
                    <a:pt x="81" y="26"/>
                  </a:cubicBezTo>
                  <a:cubicBezTo>
                    <a:pt x="87" y="24"/>
                    <a:pt x="94" y="28"/>
                    <a:pt x="96" y="34"/>
                  </a:cubicBezTo>
                  <a:cubicBezTo>
                    <a:pt x="98" y="41"/>
                    <a:pt x="95" y="48"/>
                    <a:pt x="88" y="50"/>
                  </a:cubicBezTo>
                  <a:cubicBezTo>
                    <a:pt x="84" y="51"/>
                    <a:pt x="78" y="51"/>
                    <a:pt x="72" y="49"/>
                  </a:cubicBezTo>
                  <a:cubicBezTo>
                    <a:pt x="71" y="51"/>
                    <a:pt x="70" y="53"/>
                    <a:pt x="69" y="56"/>
                  </a:cubicBezTo>
                  <a:cubicBezTo>
                    <a:pt x="68" y="58"/>
                    <a:pt x="68" y="61"/>
                    <a:pt x="67" y="63"/>
                  </a:cubicBezTo>
                  <a:cubicBezTo>
                    <a:pt x="73" y="65"/>
                    <a:pt x="78" y="68"/>
                    <a:pt x="80" y="71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85" y="78"/>
                    <a:pt x="84" y="85"/>
                    <a:pt x="78" y="89"/>
                  </a:cubicBezTo>
                  <a:cubicBezTo>
                    <a:pt x="73" y="93"/>
                    <a:pt x="65" y="92"/>
                    <a:pt x="61" y="87"/>
                  </a:cubicBezTo>
                  <a:cubicBezTo>
                    <a:pt x="61" y="86"/>
                    <a:pt x="61" y="86"/>
                    <a:pt x="61" y="86"/>
                  </a:cubicBezTo>
                  <a:cubicBezTo>
                    <a:pt x="58" y="83"/>
                    <a:pt x="57" y="77"/>
                    <a:pt x="57" y="71"/>
                  </a:cubicBezTo>
                  <a:cubicBezTo>
                    <a:pt x="52" y="70"/>
                    <a:pt x="47" y="70"/>
                    <a:pt x="42" y="71"/>
                  </a:cubicBezTo>
                  <a:cubicBezTo>
                    <a:pt x="42" y="77"/>
                    <a:pt x="40" y="83"/>
                    <a:pt x="38" y="87"/>
                  </a:cubicBezTo>
                  <a:cubicBezTo>
                    <a:pt x="35" y="90"/>
                    <a:pt x="32" y="92"/>
                    <a:pt x="28" y="92"/>
                  </a:cubicBezTo>
                </a:path>
              </a:pathLst>
            </a:custGeom>
            <a:solidFill>
              <a:srgbClr val="00A4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8147051" y="6240463"/>
              <a:ext cx="206375" cy="220663"/>
            </a:xfrm>
            <a:custGeom>
              <a:avLst/>
              <a:gdLst>
                <a:gd name="T0" fmla="*/ 44 w 45"/>
                <a:gd name="T1" fmla="*/ 30 h 48"/>
                <a:gd name="T2" fmla="*/ 20 w 45"/>
                <a:gd name="T3" fmla="*/ 48 h 48"/>
                <a:gd name="T4" fmla="*/ 0 w 45"/>
                <a:gd name="T5" fmla="*/ 27 h 48"/>
                <a:gd name="T6" fmla="*/ 25 w 45"/>
                <a:gd name="T7" fmla="*/ 0 h 48"/>
                <a:gd name="T8" fmla="*/ 45 w 45"/>
                <a:gd name="T9" fmla="*/ 18 h 48"/>
                <a:gd name="T10" fmla="*/ 31 w 45"/>
                <a:gd name="T11" fmla="*/ 18 h 48"/>
                <a:gd name="T12" fmla="*/ 25 w 45"/>
                <a:gd name="T13" fmla="*/ 11 h 48"/>
                <a:gd name="T14" fmla="*/ 14 w 45"/>
                <a:gd name="T15" fmla="*/ 27 h 48"/>
                <a:gd name="T16" fmla="*/ 22 w 45"/>
                <a:gd name="T17" fmla="*/ 37 h 48"/>
                <a:gd name="T18" fmla="*/ 30 w 45"/>
                <a:gd name="T19" fmla="*/ 30 h 48"/>
                <a:gd name="T20" fmla="*/ 44 w 45"/>
                <a:gd name="T21" fmla="*/ 3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48">
                  <a:moveTo>
                    <a:pt x="44" y="30"/>
                  </a:moveTo>
                  <a:cubicBezTo>
                    <a:pt x="43" y="34"/>
                    <a:pt x="39" y="48"/>
                    <a:pt x="20" y="48"/>
                  </a:cubicBezTo>
                  <a:cubicBezTo>
                    <a:pt x="7" y="48"/>
                    <a:pt x="0" y="40"/>
                    <a:pt x="0" y="27"/>
                  </a:cubicBezTo>
                  <a:cubicBezTo>
                    <a:pt x="0" y="12"/>
                    <a:pt x="9" y="0"/>
                    <a:pt x="25" y="0"/>
                  </a:cubicBezTo>
                  <a:cubicBezTo>
                    <a:pt x="35" y="0"/>
                    <a:pt x="45" y="4"/>
                    <a:pt x="45" y="18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32" y="14"/>
                    <a:pt x="30" y="11"/>
                    <a:pt x="25" y="11"/>
                  </a:cubicBezTo>
                  <a:cubicBezTo>
                    <a:pt x="17" y="11"/>
                    <a:pt x="14" y="20"/>
                    <a:pt x="14" y="27"/>
                  </a:cubicBezTo>
                  <a:cubicBezTo>
                    <a:pt x="14" y="31"/>
                    <a:pt x="15" y="37"/>
                    <a:pt x="22" y="37"/>
                  </a:cubicBezTo>
                  <a:cubicBezTo>
                    <a:pt x="26" y="37"/>
                    <a:pt x="29" y="34"/>
                    <a:pt x="30" y="30"/>
                  </a:cubicBezTo>
                  <a:lnTo>
                    <a:pt x="44" y="30"/>
                  </a:lnTo>
                  <a:close/>
                </a:path>
              </a:pathLst>
            </a:custGeom>
            <a:solidFill>
              <a:srgbClr val="2724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8353426" y="6240463"/>
              <a:ext cx="211138" cy="220663"/>
            </a:xfrm>
            <a:custGeom>
              <a:avLst/>
              <a:gdLst>
                <a:gd name="T0" fmla="*/ 32 w 46"/>
                <a:gd name="T1" fmla="*/ 43 h 48"/>
                <a:gd name="T2" fmla="*/ 31 w 46"/>
                <a:gd name="T3" fmla="*/ 43 h 48"/>
                <a:gd name="T4" fmla="*/ 19 w 46"/>
                <a:gd name="T5" fmla="*/ 48 h 48"/>
                <a:gd name="T6" fmla="*/ 0 w 46"/>
                <a:gd name="T7" fmla="*/ 29 h 48"/>
                <a:gd name="T8" fmla="*/ 27 w 46"/>
                <a:gd name="T9" fmla="*/ 0 h 48"/>
                <a:gd name="T10" fmla="*/ 46 w 46"/>
                <a:gd name="T11" fmla="*/ 17 h 48"/>
                <a:gd name="T12" fmla="*/ 32 w 46"/>
                <a:gd name="T13" fmla="*/ 17 h 48"/>
                <a:gd name="T14" fmla="*/ 26 w 46"/>
                <a:gd name="T15" fmla="*/ 11 h 48"/>
                <a:gd name="T16" fmla="*/ 14 w 46"/>
                <a:gd name="T17" fmla="*/ 28 h 48"/>
                <a:gd name="T18" fmla="*/ 23 w 46"/>
                <a:gd name="T19" fmla="*/ 37 h 48"/>
                <a:gd name="T20" fmla="*/ 31 w 46"/>
                <a:gd name="T21" fmla="*/ 32 h 48"/>
                <a:gd name="T22" fmla="*/ 25 w 46"/>
                <a:gd name="T23" fmla="*/ 32 h 48"/>
                <a:gd name="T24" fmla="*/ 27 w 46"/>
                <a:gd name="T25" fmla="*/ 22 h 48"/>
                <a:gd name="T26" fmla="*/ 46 w 46"/>
                <a:gd name="T27" fmla="*/ 22 h 48"/>
                <a:gd name="T28" fmla="*/ 40 w 46"/>
                <a:gd name="T29" fmla="*/ 47 h 48"/>
                <a:gd name="T30" fmla="*/ 31 w 46"/>
                <a:gd name="T31" fmla="*/ 47 h 48"/>
                <a:gd name="T32" fmla="*/ 32 w 46"/>
                <a:gd name="T33" fmla="*/ 4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48">
                  <a:moveTo>
                    <a:pt x="32" y="43"/>
                  </a:moveTo>
                  <a:cubicBezTo>
                    <a:pt x="31" y="43"/>
                    <a:pt x="31" y="43"/>
                    <a:pt x="31" y="43"/>
                  </a:cubicBezTo>
                  <a:cubicBezTo>
                    <a:pt x="28" y="47"/>
                    <a:pt x="24" y="48"/>
                    <a:pt x="19" y="48"/>
                  </a:cubicBezTo>
                  <a:cubicBezTo>
                    <a:pt x="3" y="48"/>
                    <a:pt x="0" y="35"/>
                    <a:pt x="0" y="29"/>
                  </a:cubicBezTo>
                  <a:cubicBezTo>
                    <a:pt x="0" y="14"/>
                    <a:pt x="8" y="0"/>
                    <a:pt x="27" y="0"/>
                  </a:cubicBezTo>
                  <a:cubicBezTo>
                    <a:pt x="37" y="0"/>
                    <a:pt x="46" y="5"/>
                    <a:pt x="46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13"/>
                    <a:pt x="29" y="11"/>
                    <a:pt x="26" y="11"/>
                  </a:cubicBezTo>
                  <a:cubicBezTo>
                    <a:pt x="18" y="11"/>
                    <a:pt x="14" y="20"/>
                    <a:pt x="14" y="28"/>
                  </a:cubicBezTo>
                  <a:cubicBezTo>
                    <a:pt x="14" y="33"/>
                    <a:pt x="17" y="37"/>
                    <a:pt x="23" y="37"/>
                  </a:cubicBezTo>
                  <a:cubicBezTo>
                    <a:pt x="26" y="37"/>
                    <a:pt x="30" y="35"/>
                    <a:pt x="31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46" y="22"/>
                    <a:pt x="46" y="22"/>
                    <a:pt x="46" y="22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31" y="47"/>
                    <a:pt x="31" y="47"/>
                    <a:pt x="31" y="47"/>
                  </a:cubicBezTo>
                  <a:lnTo>
                    <a:pt x="32" y="43"/>
                  </a:lnTo>
                  <a:close/>
                </a:path>
              </a:pathLst>
            </a:custGeom>
            <a:solidFill>
              <a:srgbClr val="2724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8812213" y="6240463"/>
              <a:ext cx="201613" cy="220663"/>
            </a:xfrm>
            <a:custGeom>
              <a:avLst/>
              <a:gdLst>
                <a:gd name="T0" fmla="*/ 30 w 44"/>
                <a:gd name="T1" fmla="*/ 15 h 48"/>
                <a:gd name="T2" fmla="*/ 29 w 44"/>
                <a:gd name="T3" fmla="*/ 11 h 48"/>
                <a:gd name="T4" fmla="*/ 25 w 44"/>
                <a:gd name="T5" fmla="*/ 10 h 48"/>
                <a:gd name="T6" fmla="*/ 19 w 44"/>
                <a:gd name="T7" fmla="*/ 14 h 48"/>
                <a:gd name="T8" fmla="*/ 31 w 44"/>
                <a:gd name="T9" fmla="*/ 19 h 48"/>
                <a:gd name="T10" fmla="*/ 41 w 44"/>
                <a:gd name="T11" fmla="*/ 32 h 48"/>
                <a:gd name="T12" fmla="*/ 21 w 44"/>
                <a:gd name="T13" fmla="*/ 48 h 48"/>
                <a:gd name="T14" fmla="*/ 1 w 44"/>
                <a:gd name="T15" fmla="*/ 32 h 48"/>
                <a:gd name="T16" fmla="*/ 15 w 44"/>
                <a:gd name="T17" fmla="*/ 32 h 48"/>
                <a:gd name="T18" fmla="*/ 16 w 44"/>
                <a:gd name="T19" fmla="*/ 37 h 48"/>
                <a:gd name="T20" fmla="*/ 22 w 44"/>
                <a:gd name="T21" fmla="*/ 38 h 48"/>
                <a:gd name="T22" fmla="*/ 28 w 44"/>
                <a:gd name="T23" fmla="*/ 34 h 48"/>
                <a:gd name="T24" fmla="*/ 17 w 44"/>
                <a:gd name="T25" fmla="*/ 28 h 48"/>
                <a:gd name="T26" fmla="*/ 6 w 44"/>
                <a:gd name="T27" fmla="*/ 15 h 48"/>
                <a:gd name="T28" fmla="*/ 25 w 44"/>
                <a:gd name="T29" fmla="*/ 0 h 48"/>
                <a:gd name="T30" fmla="*/ 44 w 44"/>
                <a:gd name="T31" fmla="*/ 15 h 48"/>
                <a:gd name="T32" fmla="*/ 30 w 44"/>
                <a:gd name="T33" fmla="*/ 1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48">
                  <a:moveTo>
                    <a:pt x="30" y="15"/>
                  </a:moveTo>
                  <a:cubicBezTo>
                    <a:pt x="30" y="13"/>
                    <a:pt x="30" y="12"/>
                    <a:pt x="29" y="11"/>
                  </a:cubicBezTo>
                  <a:cubicBezTo>
                    <a:pt x="28" y="10"/>
                    <a:pt x="26" y="10"/>
                    <a:pt x="25" y="10"/>
                  </a:cubicBezTo>
                  <a:cubicBezTo>
                    <a:pt x="22" y="10"/>
                    <a:pt x="19" y="11"/>
                    <a:pt x="19" y="14"/>
                  </a:cubicBezTo>
                  <a:cubicBezTo>
                    <a:pt x="19" y="17"/>
                    <a:pt x="26" y="17"/>
                    <a:pt x="31" y="19"/>
                  </a:cubicBezTo>
                  <a:cubicBezTo>
                    <a:pt x="39" y="22"/>
                    <a:pt x="41" y="26"/>
                    <a:pt x="41" y="32"/>
                  </a:cubicBezTo>
                  <a:cubicBezTo>
                    <a:pt x="41" y="43"/>
                    <a:pt x="31" y="48"/>
                    <a:pt x="21" y="48"/>
                  </a:cubicBezTo>
                  <a:cubicBezTo>
                    <a:pt x="10" y="48"/>
                    <a:pt x="0" y="43"/>
                    <a:pt x="1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5" y="34"/>
                    <a:pt x="15" y="36"/>
                    <a:pt x="16" y="37"/>
                  </a:cubicBezTo>
                  <a:cubicBezTo>
                    <a:pt x="18" y="38"/>
                    <a:pt x="19" y="38"/>
                    <a:pt x="22" y="38"/>
                  </a:cubicBezTo>
                  <a:cubicBezTo>
                    <a:pt x="24" y="38"/>
                    <a:pt x="28" y="37"/>
                    <a:pt x="28" y="34"/>
                  </a:cubicBezTo>
                  <a:cubicBezTo>
                    <a:pt x="28" y="30"/>
                    <a:pt x="23" y="30"/>
                    <a:pt x="17" y="28"/>
                  </a:cubicBezTo>
                  <a:cubicBezTo>
                    <a:pt x="11" y="26"/>
                    <a:pt x="6" y="23"/>
                    <a:pt x="6" y="15"/>
                  </a:cubicBezTo>
                  <a:cubicBezTo>
                    <a:pt x="6" y="5"/>
                    <a:pt x="16" y="0"/>
                    <a:pt x="25" y="0"/>
                  </a:cubicBezTo>
                  <a:cubicBezTo>
                    <a:pt x="35" y="0"/>
                    <a:pt x="44" y="4"/>
                    <a:pt x="44" y="15"/>
                  </a:cubicBezTo>
                  <a:lnTo>
                    <a:pt x="30" y="15"/>
                  </a:lnTo>
                  <a:close/>
                </a:path>
              </a:pathLst>
            </a:custGeom>
            <a:solidFill>
              <a:srgbClr val="2724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8550276" y="6245225"/>
              <a:ext cx="288925" cy="211138"/>
            </a:xfrm>
            <a:custGeom>
              <a:avLst/>
              <a:gdLst>
                <a:gd name="T0" fmla="*/ 29 w 182"/>
                <a:gd name="T1" fmla="*/ 0 h 133"/>
                <a:gd name="T2" fmla="*/ 84 w 182"/>
                <a:gd name="T3" fmla="*/ 0 h 133"/>
                <a:gd name="T4" fmla="*/ 87 w 182"/>
                <a:gd name="T5" fmla="*/ 73 h 133"/>
                <a:gd name="T6" fmla="*/ 87 w 182"/>
                <a:gd name="T7" fmla="*/ 73 h 133"/>
                <a:gd name="T8" fmla="*/ 125 w 182"/>
                <a:gd name="T9" fmla="*/ 0 h 133"/>
                <a:gd name="T10" fmla="*/ 182 w 182"/>
                <a:gd name="T11" fmla="*/ 0 h 133"/>
                <a:gd name="T12" fmla="*/ 153 w 182"/>
                <a:gd name="T13" fmla="*/ 133 h 133"/>
                <a:gd name="T14" fmla="*/ 116 w 182"/>
                <a:gd name="T15" fmla="*/ 133 h 133"/>
                <a:gd name="T16" fmla="*/ 136 w 182"/>
                <a:gd name="T17" fmla="*/ 47 h 133"/>
                <a:gd name="T18" fmla="*/ 136 w 182"/>
                <a:gd name="T19" fmla="*/ 47 h 133"/>
                <a:gd name="T20" fmla="*/ 93 w 182"/>
                <a:gd name="T21" fmla="*/ 133 h 133"/>
                <a:gd name="T22" fmla="*/ 61 w 182"/>
                <a:gd name="T23" fmla="*/ 133 h 133"/>
                <a:gd name="T24" fmla="*/ 55 w 182"/>
                <a:gd name="T25" fmla="*/ 44 h 133"/>
                <a:gd name="T26" fmla="*/ 55 w 182"/>
                <a:gd name="T27" fmla="*/ 44 h 133"/>
                <a:gd name="T28" fmla="*/ 38 w 182"/>
                <a:gd name="T29" fmla="*/ 133 h 133"/>
                <a:gd name="T30" fmla="*/ 0 w 182"/>
                <a:gd name="T31" fmla="*/ 133 h 133"/>
                <a:gd name="T32" fmla="*/ 29 w 182"/>
                <a:gd name="T33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" h="133">
                  <a:moveTo>
                    <a:pt x="29" y="0"/>
                  </a:moveTo>
                  <a:lnTo>
                    <a:pt x="84" y="0"/>
                  </a:lnTo>
                  <a:lnTo>
                    <a:pt x="87" y="73"/>
                  </a:lnTo>
                  <a:lnTo>
                    <a:pt x="87" y="73"/>
                  </a:lnTo>
                  <a:lnTo>
                    <a:pt x="125" y="0"/>
                  </a:lnTo>
                  <a:lnTo>
                    <a:pt x="182" y="0"/>
                  </a:lnTo>
                  <a:lnTo>
                    <a:pt x="153" y="133"/>
                  </a:lnTo>
                  <a:lnTo>
                    <a:pt x="116" y="133"/>
                  </a:lnTo>
                  <a:lnTo>
                    <a:pt x="136" y="47"/>
                  </a:lnTo>
                  <a:lnTo>
                    <a:pt x="136" y="47"/>
                  </a:lnTo>
                  <a:lnTo>
                    <a:pt x="93" y="133"/>
                  </a:lnTo>
                  <a:lnTo>
                    <a:pt x="61" y="133"/>
                  </a:lnTo>
                  <a:lnTo>
                    <a:pt x="55" y="44"/>
                  </a:lnTo>
                  <a:lnTo>
                    <a:pt x="55" y="44"/>
                  </a:lnTo>
                  <a:lnTo>
                    <a:pt x="38" y="133"/>
                  </a:lnTo>
                  <a:lnTo>
                    <a:pt x="0" y="13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724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77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 noChangeAspect="1"/>
          </p:cNvGrpSpPr>
          <p:nvPr userDrawn="1"/>
        </p:nvGrpSpPr>
        <p:grpSpPr>
          <a:xfrm>
            <a:off x="8001000" y="6279502"/>
            <a:ext cx="582572" cy="523888"/>
            <a:chOff x="8147051" y="5681662"/>
            <a:chExt cx="866775" cy="779464"/>
          </a:xfrm>
        </p:grpSpPr>
        <p:sp>
          <p:nvSpPr>
            <p:cNvPr id="4" name="Freeform 8"/>
            <p:cNvSpPr>
              <a:spLocks noEditPoints="1"/>
            </p:cNvSpPr>
            <p:nvPr/>
          </p:nvSpPr>
          <p:spPr bwMode="auto">
            <a:xfrm>
              <a:off x="8331201" y="5681662"/>
              <a:ext cx="449263" cy="427038"/>
            </a:xfrm>
            <a:custGeom>
              <a:avLst/>
              <a:gdLst>
                <a:gd name="T0" fmla="*/ 46 w 98"/>
                <a:gd name="T1" fmla="*/ 13 h 93"/>
                <a:gd name="T2" fmla="*/ 52 w 98"/>
                <a:gd name="T3" fmla="*/ 13 h 93"/>
                <a:gd name="T4" fmla="*/ 77 w 98"/>
                <a:gd name="T5" fmla="*/ 41 h 93"/>
                <a:gd name="T6" fmla="*/ 87 w 98"/>
                <a:gd name="T7" fmla="*/ 37 h 93"/>
                <a:gd name="T8" fmla="*/ 77 w 98"/>
                <a:gd name="T9" fmla="*/ 41 h 93"/>
                <a:gd name="T10" fmla="*/ 11 w 98"/>
                <a:gd name="T11" fmla="*/ 37 h 93"/>
                <a:gd name="T12" fmla="*/ 22 w 98"/>
                <a:gd name="T13" fmla="*/ 41 h 93"/>
                <a:gd name="T14" fmla="*/ 15 w 98"/>
                <a:gd name="T15" fmla="*/ 35 h 93"/>
                <a:gd name="T16" fmla="*/ 37 w 98"/>
                <a:gd name="T17" fmla="*/ 50 h 93"/>
                <a:gd name="T18" fmla="*/ 38 w 98"/>
                <a:gd name="T19" fmla="*/ 53 h 93"/>
                <a:gd name="T20" fmla="*/ 58 w 98"/>
                <a:gd name="T21" fmla="*/ 62 h 93"/>
                <a:gd name="T22" fmla="*/ 64 w 98"/>
                <a:gd name="T23" fmla="*/ 45 h 93"/>
                <a:gd name="T24" fmla="*/ 49 w 98"/>
                <a:gd name="T25" fmla="*/ 35 h 93"/>
                <a:gd name="T26" fmla="*/ 35 w 98"/>
                <a:gd name="T27" fmla="*/ 45 h 93"/>
                <a:gd name="T28" fmla="*/ 35 w 98"/>
                <a:gd name="T29" fmla="*/ 45 h 93"/>
                <a:gd name="T30" fmla="*/ 69 w 98"/>
                <a:gd name="T31" fmla="*/ 81 h 93"/>
                <a:gd name="T32" fmla="*/ 74 w 98"/>
                <a:gd name="T33" fmla="*/ 78 h 93"/>
                <a:gd name="T34" fmla="*/ 66 w 98"/>
                <a:gd name="T35" fmla="*/ 73 h 93"/>
                <a:gd name="T36" fmla="*/ 69 w 98"/>
                <a:gd name="T37" fmla="*/ 81 h 93"/>
                <a:gd name="T38" fmla="*/ 25 w 98"/>
                <a:gd name="T39" fmla="*/ 77 h 93"/>
                <a:gd name="T40" fmla="*/ 26 w 98"/>
                <a:gd name="T41" fmla="*/ 82 h 93"/>
                <a:gd name="T42" fmla="*/ 30 w 98"/>
                <a:gd name="T43" fmla="*/ 81 h 93"/>
                <a:gd name="T44" fmla="*/ 28 w 98"/>
                <a:gd name="T45" fmla="*/ 92 h 93"/>
                <a:gd name="T46" fmla="*/ 15 w 98"/>
                <a:gd name="T47" fmla="*/ 81 h 93"/>
                <a:gd name="T48" fmla="*/ 32 w 98"/>
                <a:gd name="T49" fmla="*/ 63 h 93"/>
                <a:gd name="T50" fmla="*/ 30 w 98"/>
                <a:gd name="T51" fmla="*/ 56 h 93"/>
                <a:gd name="T52" fmla="*/ 10 w 98"/>
                <a:gd name="T53" fmla="*/ 50 h 93"/>
                <a:gd name="T54" fmla="*/ 18 w 98"/>
                <a:gd name="T55" fmla="*/ 26 h 93"/>
                <a:gd name="T56" fmla="*/ 31 w 98"/>
                <a:gd name="T57" fmla="*/ 37 h 93"/>
                <a:gd name="T58" fmla="*/ 43 w 98"/>
                <a:gd name="T59" fmla="*/ 28 h 93"/>
                <a:gd name="T60" fmla="*/ 49 w 98"/>
                <a:gd name="T61" fmla="*/ 0 h 93"/>
                <a:gd name="T62" fmla="*/ 55 w 98"/>
                <a:gd name="T63" fmla="*/ 28 h 93"/>
                <a:gd name="T64" fmla="*/ 68 w 98"/>
                <a:gd name="T65" fmla="*/ 37 h 93"/>
                <a:gd name="T66" fmla="*/ 96 w 98"/>
                <a:gd name="T67" fmla="*/ 34 h 93"/>
                <a:gd name="T68" fmla="*/ 72 w 98"/>
                <a:gd name="T69" fmla="*/ 49 h 93"/>
                <a:gd name="T70" fmla="*/ 67 w 98"/>
                <a:gd name="T71" fmla="*/ 63 h 93"/>
                <a:gd name="T72" fmla="*/ 80 w 98"/>
                <a:gd name="T73" fmla="*/ 71 h 93"/>
                <a:gd name="T74" fmla="*/ 78 w 98"/>
                <a:gd name="T75" fmla="*/ 89 h 93"/>
                <a:gd name="T76" fmla="*/ 61 w 98"/>
                <a:gd name="T77" fmla="*/ 86 h 93"/>
                <a:gd name="T78" fmla="*/ 42 w 98"/>
                <a:gd name="T79" fmla="*/ 71 h 93"/>
                <a:gd name="T80" fmla="*/ 28 w 98"/>
                <a:gd name="T81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8" h="93">
                  <a:moveTo>
                    <a:pt x="49" y="9"/>
                  </a:moveTo>
                  <a:cubicBezTo>
                    <a:pt x="48" y="9"/>
                    <a:pt x="46" y="11"/>
                    <a:pt x="46" y="13"/>
                  </a:cubicBezTo>
                  <a:cubicBezTo>
                    <a:pt x="46" y="14"/>
                    <a:pt x="47" y="17"/>
                    <a:pt x="49" y="21"/>
                  </a:cubicBezTo>
                  <a:cubicBezTo>
                    <a:pt x="52" y="17"/>
                    <a:pt x="53" y="14"/>
                    <a:pt x="52" y="13"/>
                  </a:cubicBezTo>
                  <a:cubicBezTo>
                    <a:pt x="52" y="11"/>
                    <a:pt x="51" y="9"/>
                    <a:pt x="49" y="9"/>
                  </a:cubicBezTo>
                  <a:moveTo>
                    <a:pt x="77" y="41"/>
                  </a:moveTo>
                  <a:cubicBezTo>
                    <a:pt x="80" y="41"/>
                    <a:pt x="83" y="42"/>
                    <a:pt x="85" y="41"/>
                  </a:cubicBezTo>
                  <a:cubicBezTo>
                    <a:pt x="87" y="41"/>
                    <a:pt x="88" y="39"/>
                    <a:pt x="87" y="37"/>
                  </a:cubicBezTo>
                  <a:cubicBezTo>
                    <a:pt x="87" y="35"/>
                    <a:pt x="85" y="34"/>
                    <a:pt x="83" y="35"/>
                  </a:cubicBezTo>
                  <a:cubicBezTo>
                    <a:pt x="82" y="36"/>
                    <a:pt x="79" y="37"/>
                    <a:pt x="77" y="41"/>
                  </a:cubicBezTo>
                  <a:moveTo>
                    <a:pt x="14" y="35"/>
                  </a:moveTo>
                  <a:cubicBezTo>
                    <a:pt x="13" y="35"/>
                    <a:pt x="12" y="36"/>
                    <a:pt x="11" y="37"/>
                  </a:cubicBezTo>
                  <a:cubicBezTo>
                    <a:pt x="11" y="39"/>
                    <a:pt x="12" y="41"/>
                    <a:pt x="13" y="41"/>
                  </a:cubicBezTo>
                  <a:cubicBezTo>
                    <a:pt x="15" y="42"/>
                    <a:pt x="18" y="42"/>
                    <a:pt x="22" y="41"/>
                  </a:cubicBezTo>
                  <a:cubicBezTo>
                    <a:pt x="19" y="37"/>
                    <a:pt x="17" y="36"/>
                    <a:pt x="15" y="35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5"/>
                    <a:pt x="15" y="35"/>
                    <a:pt x="14" y="35"/>
                  </a:cubicBezTo>
                  <a:moveTo>
                    <a:pt x="37" y="50"/>
                  </a:moveTo>
                  <a:cubicBezTo>
                    <a:pt x="37" y="50"/>
                    <a:pt x="37" y="50"/>
                    <a:pt x="37" y="50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9" y="56"/>
                    <a:pt x="40" y="59"/>
                    <a:pt x="41" y="62"/>
                  </a:cubicBezTo>
                  <a:cubicBezTo>
                    <a:pt x="46" y="61"/>
                    <a:pt x="52" y="61"/>
                    <a:pt x="58" y="62"/>
                  </a:cubicBezTo>
                  <a:cubicBezTo>
                    <a:pt x="59" y="59"/>
                    <a:pt x="59" y="56"/>
                    <a:pt x="60" y="53"/>
                  </a:cubicBezTo>
                  <a:cubicBezTo>
                    <a:pt x="61" y="50"/>
                    <a:pt x="62" y="47"/>
                    <a:pt x="64" y="45"/>
                  </a:cubicBezTo>
                  <a:cubicBezTo>
                    <a:pt x="61" y="43"/>
                    <a:pt x="59" y="42"/>
                    <a:pt x="56" y="40"/>
                  </a:cubicBezTo>
                  <a:cubicBezTo>
                    <a:pt x="54" y="38"/>
                    <a:pt x="51" y="37"/>
                    <a:pt x="49" y="35"/>
                  </a:cubicBezTo>
                  <a:cubicBezTo>
                    <a:pt x="47" y="37"/>
                    <a:pt x="45" y="38"/>
                    <a:pt x="43" y="40"/>
                  </a:cubicBezTo>
                  <a:cubicBezTo>
                    <a:pt x="40" y="42"/>
                    <a:pt x="38" y="43"/>
                    <a:pt x="35" y="45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6" y="47"/>
                    <a:pt x="37" y="48"/>
                    <a:pt x="37" y="50"/>
                  </a:cubicBezTo>
                  <a:moveTo>
                    <a:pt x="69" y="81"/>
                  </a:moveTo>
                  <a:cubicBezTo>
                    <a:pt x="69" y="82"/>
                    <a:pt x="71" y="83"/>
                    <a:pt x="73" y="82"/>
                  </a:cubicBezTo>
                  <a:cubicBezTo>
                    <a:pt x="74" y="81"/>
                    <a:pt x="75" y="79"/>
                    <a:pt x="74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3" y="76"/>
                    <a:pt x="70" y="74"/>
                    <a:pt x="66" y="73"/>
                  </a:cubicBezTo>
                  <a:cubicBezTo>
                    <a:pt x="67" y="77"/>
                    <a:pt x="67" y="80"/>
                    <a:pt x="68" y="81"/>
                  </a:cubicBezTo>
                  <a:lnTo>
                    <a:pt x="69" y="81"/>
                  </a:lnTo>
                  <a:close/>
                  <a:moveTo>
                    <a:pt x="32" y="73"/>
                  </a:moveTo>
                  <a:cubicBezTo>
                    <a:pt x="28" y="74"/>
                    <a:pt x="26" y="76"/>
                    <a:pt x="25" y="77"/>
                  </a:cubicBezTo>
                  <a:cubicBezTo>
                    <a:pt x="25" y="78"/>
                    <a:pt x="24" y="79"/>
                    <a:pt x="25" y="80"/>
                  </a:cubicBezTo>
                  <a:cubicBezTo>
                    <a:pt x="25" y="81"/>
                    <a:pt x="25" y="81"/>
                    <a:pt x="26" y="82"/>
                  </a:cubicBezTo>
                  <a:cubicBezTo>
                    <a:pt x="27" y="82"/>
                    <a:pt x="27" y="83"/>
                    <a:pt x="28" y="83"/>
                  </a:cubicBezTo>
                  <a:cubicBezTo>
                    <a:pt x="29" y="83"/>
                    <a:pt x="30" y="82"/>
                    <a:pt x="30" y="81"/>
                  </a:cubicBezTo>
                  <a:cubicBezTo>
                    <a:pt x="31" y="80"/>
                    <a:pt x="32" y="77"/>
                    <a:pt x="32" y="73"/>
                  </a:cubicBezTo>
                  <a:moveTo>
                    <a:pt x="28" y="92"/>
                  </a:moveTo>
                  <a:cubicBezTo>
                    <a:pt x="25" y="92"/>
                    <a:pt x="23" y="91"/>
                    <a:pt x="20" y="89"/>
                  </a:cubicBezTo>
                  <a:cubicBezTo>
                    <a:pt x="18" y="87"/>
                    <a:pt x="16" y="85"/>
                    <a:pt x="15" y="81"/>
                  </a:cubicBezTo>
                  <a:cubicBezTo>
                    <a:pt x="15" y="78"/>
                    <a:pt x="16" y="75"/>
                    <a:pt x="18" y="72"/>
                  </a:cubicBezTo>
                  <a:cubicBezTo>
                    <a:pt x="20" y="68"/>
                    <a:pt x="25" y="65"/>
                    <a:pt x="32" y="63"/>
                  </a:cubicBezTo>
                  <a:cubicBezTo>
                    <a:pt x="31" y="61"/>
                    <a:pt x="31" y="59"/>
                    <a:pt x="30" y="57"/>
                  </a:cubicBezTo>
                  <a:cubicBezTo>
                    <a:pt x="30" y="56"/>
                    <a:pt x="30" y="56"/>
                    <a:pt x="30" y="56"/>
                  </a:cubicBezTo>
                  <a:cubicBezTo>
                    <a:pt x="29" y="53"/>
                    <a:pt x="28" y="51"/>
                    <a:pt x="27" y="49"/>
                  </a:cubicBezTo>
                  <a:cubicBezTo>
                    <a:pt x="20" y="51"/>
                    <a:pt x="15" y="51"/>
                    <a:pt x="10" y="50"/>
                  </a:cubicBezTo>
                  <a:cubicBezTo>
                    <a:pt x="4" y="48"/>
                    <a:pt x="0" y="41"/>
                    <a:pt x="2" y="34"/>
                  </a:cubicBezTo>
                  <a:cubicBezTo>
                    <a:pt x="5" y="28"/>
                    <a:pt x="12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23" y="28"/>
                    <a:pt x="27" y="32"/>
                    <a:pt x="31" y="37"/>
                  </a:cubicBezTo>
                  <a:cubicBezTo>
                    <a:pt x="33" y="36"/>
                    <a:pt x="35" y="34"/>
                    <a:pt x="37" y="33"/>
                  </a:cubicBezTo>
                  <a:cubicBezTo>
                    <a:pt x="39" y="31"/>
                    <a:pt x="41" y="29"/>
                    <a:pt x="43" y="28"/>
                  </a:cubicBezTo>
                  <a:cubicBezTo>
                    <a:pt x="39" y="22"/>
                    <a:pt x="37" y="17"/>
                    <a:pt x="37" y="13"/>
                  </a:cubicBezTo>
                  <a:cubicBezTo>
                    <a:pt x="37" y="6"/>
                    <a:pt x="42" y="0"/>
                    <a:pt x="49" y="0"/>
                  </a:cubicBezTo>
                  <a:cubicBezTo>
                    <a:pt x="56" y="0"/>
                    <a:pt x="62" y="6"/>
                    <a:pt x="62" y="13"/>
                  </a:cubicBezTo>
                  <a:cubicBezTo>
                    <a:pt x="62" y="17"/>
                    <a:pt x="60" y="22"/>
                    <a:pt x="55" y="28"/>
                  </a:cubicBezTo>
                  <a:cubicBezTo>
                    <a:pt x="57" y="29"/>
                    <a:pt x="59" y="31"/>
                    <a:pt x="61" y="33"/>
                  </a:cubicBezTo>
                  <a:cubicBezTo>
                    <a:pt x="64" y="34"/>
                    <a:pt x="66" y="36"/>
                    <a:pt x="68" y="37"/>
                  </a:cubicBezTo>
                  <a:cubicBezTo>
                    <a:pt x="72" y="31"/>
                    <a:pt x="76" y="28"/>
                    <a:pt x="81" y="26"/>
                  </a:cubicBezTo>
                  <a:cubicBezTo>
                    <a:pt x="87" y="24"/>
                    <a:pt x="94" y="28"/>
                    <a:pt x="96" y="34"/>
                  </a:cubicBezTo>
                  <a:cubicBezTo>
                    <a:pt x="98" y="41"/>
                    <a:pt x="95" y="48"/>
                    <a:pt x="88" y="50"/>
                  </a:cubicBezTo>
                  <a:cubicBezTo>
                    <a:pt x="84" y="51"/>
                    <a:pt x="78" y="51"/>
                    <a:pt x="72" y="49"/>
                  </a:cubicBezTo>
                  <a:cubicBezTo>
                    <a:pt x="71" y="51"/>
                    <a:pt x="70" y="53"/>
                    <a:pt x="69" y="56"/>
                  </a:cubicBezTo>
                  <a:cubicBezTo>
                    <a:pt x="68" y="58"/>
                    <a:pt x="68" y="61"/>
                    <a:pt x="67" y="63"/>
                  </a:cubicBezTo>
                  <a:cubicBezTo>
                    <a:pt x="73" y="65"/>
                    <a:pt x="78" y="68"/>
                    <a:pt x="80" y="71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85" y="78"/>
                    <a:pt x="84" y="85"/>
                    <a:pt x="78" y="89"/>
                  </a:cubicBezTo>
                  <a:cubicBezTo>
                    <a:pt x="73" y="93"/>
                    <a:pt x="65" y="92"/>
                    <a:pt x="61" y="87"/>
                  </a:cubicBezTo>
                  <a:cubicBezTo>
                    <a:pt x="61" y="86"/>
                    <a:pt x="61" y="86"/>
                    <a:pt x="61" y="86"/>
                  </a:cubicBezTo>
                  <a:cubicBezTo>
                    <a:pt x="58" y="83"/>
                    <a:pt x="57" y="77"/>
                    <a:pt x="57" y="71"/>
                  </a:cubicBezTo>
                  <a:cubicBezTo>
                    <a:pt x="52" y="70"/>
                    <a:pt x="47" y="70"/>
                    <a:pt x="42" y="71"/>
                  </a:cubicBezTo>
                  <a:cubicBezTo>
                    <a:pt x="42" y="77"/>
                    <a:pt x="40" y="83"/>
                    <a:pt x="38" y="87"/>
                  </a:cubicBezTo>
                  <a:cubicBezTo>
                    <a:pt x="35" y="90"/>
                    <a:pt x="32" y="92"/>
                    <a:pt x="28" y="92"/>
                  </a:cubicBezTo>
                </a:path>
              </a:pathLst>
            </a:custGeom>
            <a:solidFill>
              <a:srgbClr val="00A4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Freeform 9"/>
            <p:cNvSpPr>
              <a:spLocks/>
            </p:cNvSpPr>
            <p:nvPr/>
          </p:nvSpPr>
          <p:spPr bwMode="auto">
            <a:xfrm>
              <a:off x="8147051" y="6240463"/>
              <a:ext cx="206375" cy="220663"/>
            </a:xfrm>
            <a:custGeom>
              <a:avLst/>
              <a:gdLst>
                <a:gd name="T0" fmla="*/ 44 w 45"/>
                <a:gd name="T1" fmla="*/ 30 h 48"/>
                <a:gd name="T2" fmla="*/ 20 w 45"/>
                <a:gd name="T3" fmla="*/ 48 h 48"/>
                <a:gd name="T4" fmla="*/ 0 w 45"/>
                <a:gd name="T5" fmla="*/ 27 h 48"/>
                <a:gd name="T6" fmla="*/ 25 w 45"/>
                <a:gd name="T7" fmla="*/ 0 h 48"/>
                <a:gd name="T8" fmla="*/ 45 w 45"/>
                <a:gd name="T9" fmla="*/ 18 h 48"/>
                <a:gd name="T10" fmla="*/ 31 w 45"/>
                <a:gd name="T11" fmla="*/ 18 h 48"/>
                <a:gd name="T12" fmla="*/ 25 w 45"/>
                <a:gd name="T13" fmla="*/ 11 h 48"/>
                <a:gd name="T14" fmla="*/ 14 w 45"/>
                <a:gd name="T15" fmla="*/ 27 h 48"/>
                <a:gd name="T16" fmla="*/ 22 w 45"/>
                <a:gd name="T17" fmla="*/ 37 h 48"/>
                <a:gd name="T18" fmla="*/ 30 w 45"/>
                <a:gd name="T19" fmla="*/ 30 h 48"/>
                <a:gd name="T20" fmla="*/ 44 w 45"/>
                <a:gd name="T21" fmla="*/ 3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48">
                  <a:moveTo>
                    <a:pt x="44" y="30"/>
                  </a:moveTo>
                  <a:cubicBezTo>
                    <a:pt x="43" y="34"/>
                    <a:pt x="39" y="48"/>
                    <a:pt x="20" y="48"/>
                  </a:cubicBezTo>
                  <a:cubicBezTo>
                    <a:pt x="7" y="48"/>
                    <a:pt x="0" y="40"/>
                    <a:pt x="0" y="27"/>
                  </a:cubicBezTo>
                  <a:cubicBezTo>
                    <a:pt x="0" y="12"/>
                    <a:pt x="9" y="0"/>
                    <a:pt x="25" y="0"/>
                  </a:cubicBezTo>
                  <a:cubicBezTo>
                    <a:pt x="35" y="0"/>
                    <a:pt x="45" y="4"/>
                    <a:pt x="45" y="18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32" y="14"/>
                    <a:pt x="30" y="11"/>
                    <a:pt x="25" y="11"/>
                  </a:cubicBezTo>
                  <a:cubicBezTo>
                    <a:pt x="17" y="11"/>
                    <a:pt x="14" y="20"/>
                    <a:pt x="14" y="27"/>
                  </a:cubicBezTo>
                  <a:cubicBezTo>
                    <a:pt x="14" y="31"/>
                    <a:pt x="15" y="37"/>
                    <a:pt x="22" y="37"/>
                  </a:cubicBezTo>
                  <a:cubicBezTo>
                    <a:pt x="26" y="37"/>
                    <a:pt x="29" y="34"/>
                    <a:pt x="30" y="30"/>
                  </a:cubicBezTo>
                  <a:lnTo>
                    <a:pt x="44" y="30"/>
                  </a:lnTo>
                  <a:close/>
                </a:path>
              </a:pathLst>
            </a:custGeom>
            <a:solidFill>
              <a:srgbClr val="2724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8353426" y="6240463"/>
              <a:ext cx="211138" cy="220663"/>
            </a:xfrm>
            <a:custGeom>
              <a:avLst/>
              <a:gdLst>
                <a:gd name="T0" fmla="*/ 32 w 46"/>
                <a:gd name="T1" fmla="*/ 43 h 48"/>
                <a:gd name="T2" fmla="*/ 31 w 46"/>
                <a:gd name="T3" fmla="*/ 43 h 48"/>
                <a:gd name="T4" fmla="*/ 19 w 46"/>
                <a:gd name="T5" fmla="*/ 48 h 48"/>
                <a:gd name="T6" fmla="*/ 0 w 46"/>
                <a:gd name="T7" fmla="*/ 29 h 48"/>
                <a:gd name="T8" fmla="*/ 27 w 46"/>
                <a:gd name="T9" fmla="*/ 0 h 48"/>
                <a:gd name="T10" fmla="*/ 46 w 46"/>
                <a:gd name="T11" fmla="*/ 17 h 48"/>
                <a:gd name="T12" fmla="*/ 32 w 46"/>
                <a:gd name="T13" fmla="*/ 17 h 48"/>
                <a:gd name="T14" fmla="*/ 26 w 46"/>
                <a:gd name="T15" fmla="*/ 11 h 48"/>
                <a:gd name="T16" fmla="*/ 14 w 46"/>
                <a:gd name="T17" fmla="*/ 28 h 48"/>
                <a:gd name="T18" fmla="*/ 23 w 46"/>
                <a:gd name="T19" fmla="*/ 37 h 48"/>
                <a:gd name="T20" fmla="*/ 31 w 46"/>
                <a:gd name="T21" fmla="*/ 32 h 48"/>
                <a:gd name="T22" fmla="*/ 25 w 46"/>
                <a:gd name="T23" fmla="*/ 32 h 48"/>
                <a:gd name="T24" fmla="*/ 27 w 46"/>
                <a:gd name="T25" fmla="*/ 22 h 48"/>
                <a:gd name="T26" fmla="*/ 46 w 46"/>
                <a:gd name="T27" fmla="*/ 22 h 48"/>
                <a:gd name="T28" fmla="*/ 40 w 46"/>
                <a:gd name="T29" fmla="*/ 47 h 48"/>
                <a:gd name="T30" fmla="*/ 31 w 46"/>
                <a:gd name="T31" fmla="*/ 47 h 48"/>
                <a:gd name="T32" fmla="*/ 32 w 46"/>
                <a:gd name="T33" fmla="*/ 4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48">
                  <a:moveTo>
                    <a:pt x="32" y="43"/>
                  </a:moveTo>
                  <a:cubicBezTo>
                    <a:pt x="31" y="43"/>
                    <a:pt x="31" y="43"/>
                    <a:pt x="31" y="43"/>
                  </a:cubicBezTo>
                  <a:cubicBezTo>
                    <a:pt x="28" y="47"/>
                    <a:pt x="24" y="48"/>
                    <a:pt x="19" y="48"/>
                  </a:cubicBezTo>
                  <a:cubicBezTo>
                    <a:pt x="3" y="48"/>
                    <a:pt x="0" y="35"/>
                    <a:pt x="0" y="29"/>
                  </a:cubicBezTo>
                  <a:cubicBezTo>
                    <a:pt x="0" y="14"/>
                    <a:pt x="8" y="0"/>
                    <a:pt x="27" y="0"/>
                  </a:cubicBezTo>
                  <a:cubicBezTo>
                    <a:pt x="37" y="0"/>
                    <a:pt x="46" y="5"/>
                    <a:pt x="46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13"/>
                    <a:pt x="29" y="11"/>
                    <a:pt x="26" y="11"/>
                  </a:cubicBezTo>
                  <a:cubicBezTo>
                    <a:pt x="18" y="11"/>
                    <a:pt x="14" y="20"/>
                    <a:pt x="14" y="28"/>
                  </a:cubicBezTo>
                  <a:cubicBezTo>
                    <a:pt x="14" y="33"/>
                    <a:pt x="17" y="37"/>
                    <a:pt x="23" y="37"/>
                  </a:cubicBezTo>
                  <a:cubicBezTo>
                    <a:pt x="26" y="37"/>
                    <a:pt x="30" y="35"/>
                    <a:pt x="31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7" y="22"/>
                    <a:pt x="27" y="22"/>
                    <a:pt x="27" y="22"/>
                  </a:cubicBezTo>
                  <a:cubicBezTo>
                    <a:pt x="46" y="22"/>
                    <a:pt x="46" y="22"/>
                    <a:pt x="46" y="22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31" y="47"/>
                    <a:pt x="31" y="47"/>
                    <a:pt x="31" y="47"/>
                  </a:cubicBezTo>
                  <a:lnTo>
                    <a:pt x="32" y="43"/>
                  </a:lnTo>
                  <a:close/>
                </a:path>
              </a:pathLst>
            </a:custGeom>
            <a:solidFill>
              <a:srgbClr val="2724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8812213" y="6240463"/>
              <a:ext cx="201613" cy="220663"/>
            </a:xfrm>
            <a:custGeom>
              <a:avLst/>
              <a:gdLst>
                <a:gd name="T0" fmla="*/ 30 w 44"/>
                <a:gd name="T1" fmla="*/ 15 h 48"/>
                <a:gd name="T2" fmla="*/ 29 w 44"/>
                <a:gd name="T3" fmla="*/ 11 h 48"/>
                <a:gd name="T4" fmla="*/ 25 w 44"/>
                <a:gd name="T5" fmla="*/ 10 h 48"/>
                <a:gd name="T6" fmla="*/ 19 w 44"/>
                <a:gd name="T7" fmla="*/ 14 h 48"/>
                <a:gd name="T8" fmla="*/ 31 w 44"/>
                <a:gd name="T9" fmla="*/ 19 h 48"/>
                <a:gd name="T10" fmla="*/ 41 w 44"/>
                <a:gd name="T11" fmla="*/ 32 h 48"/>
                <a:gd name="T12" fmla="*/ 21 w 44"/>
                <a:gd name="T13" fmla="*/ 48 h 48"/>
                <a:gd name="T14" fmla="*/ 1 w 44"/>
                <a:gd name="T15" fmla="*/ 32 h 48"/>
                <a:gd name="T16" fmla="*/ 15 w 44"/>
                <a:gd name="T17" fmla="*/ 32 h 48"/>
                <a:gd name="T18" fmla="*/ 16 w 44"/>
                <a:gd name="T19" fmla="*/ 37 h 48"/>
                <a:gd name="T20" fmla="*/ 22 w 44"/>
                <a:gd name="T21" fmla="*/ 38 h 48"/>
                <a:gd name="T22" fmla="*/ 28 w 44"/>
                <a:gd name="T23" fmla="*/ 34 h 48"/>
                <a:gd name="T24" fmla="*/ 17 w 44"/>
                <a:gd name="T25" fmla="*/ 28 h 48"/>
                <a:gd name="T26" fmla="*/ 6 w 44"/>
                <a:gd name="T27" fmla="*/ 15 h 48"/>
                <a:gd name="T28" fmla="*/ 25 w 44"/>
                <a:gd name="T29" fmla="*/ 0 h 48"/>
                <a:gd name="T30" fmla="*/ 44 w 44"/>
                <a:gd name="T31" fmla="*/ 15 h 48"/>
                <a:gd name="T32" fmla="*/ 30 w 44"/>
                <a:gd name="T33" fmla="*/ 1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4" h="48">
                  <a:moveTo>
                    <a:pt x="30" y="15"/>
                  </a:moveTo>
                  <a:cubicBezTo>
                    <a:pt x="30" y="13"/>
                    <a:pt x="30" y="12"/>
                    <a:pt x="29" y="11"/>
                  </a:cubicBezTo>
                  <a:cubicBezTo>
                    <a:pt x="28" y="10"/>
                    <a:pt x="26" y="10"/>
                    <a:pt x="25" y="10"/>
                  </a:cubicBezTo>
                  <a:cubicBezTo>
                    <a:pt x="22" y="10"/>
                    <a:pt x="19" y="11"/>
                    <a:pt x="19" y="14"/>
                  </a:cubicBezTo>
                  <a:cubicBezTo>
                    <a:pt x="19" y="17"/>
                    <a:pt x="26" y="17"/>
                    <a:pt x="31" y="19"/>
                  </a:cubicBezTo>
                  <a:cubicBezTo>
                    <a:pt x="39" y="22"/>
                    <a:pt x="41" y="26"/>
                    <a:pt x="41" y="32"/>
                  </a:cubicBezTo>
                  <a:cubicBezTo>
                    <a:pt x="41" y="43"/>
                    <a:pt x="31" y="48"/>
                    <a:pt x="21" y="48"/>
                  </a:cubicBezTo>
                  <a:cubicBezTo>
                    <a:pt x="10" y="48"/>
                    <a:pt x="0" y="43"/>
                    <a:pt x="1" y="32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5" y="34"/>
                    <a:pt x="15" y="36"/>
                    <a:pt x="16" y="37"/>
                  </a:cubicBezTo>
                  <a:cubicBezTo>
                    <a:pt x="18" y="38"/>
                    <a:pt x="19" y="38"/>
                    <a:pt x="22" y="38"/>
                  </a:cubicBezTo>
                  <a:cubicBezTo>
                    <a:pt x="24" y="38"/>
                    <a:pt x="28" y="37"/>
                    <a:pt x="28" y="34"/>
                  </a:cubicBezTo>
                  <a:cubicBezTo>
                    <a:pt x="28" y="30"/>
                    <a:pt x="23" y="30"/>
                    <a:pt x="17" y="28"/>
                  </a:cubicBezTo>
                  <a:cubicBezTo>
                    <a:pt x="11" y="26"/>
                    <a:pt x="6" y="23"/>
                    <a:pt x="6" y="15"/>
                  </a:cubicBezTo>
                  <a:cubicBezTo>
                    <a:pt x="6" y="5"/>
                    <a:pt x="16" y="0"/>
                    <a:pt x="25" y="0"/>
                  </a:cubicBezTo>
                  <a:cubicBezTo>
                    <a:pt x="35" y="0"/>
                    <a:pt x="44" y="4"/>
                    <a:pt x="44" y="15"/>
                  </a:cubicBezTo>
                  <a:lnTo>
                    <a:pt x="30" y="15"/>
                  </a:lnTo>
                  <a:close/>
                </a:path>
              </a:pathLst>
            </a:custGeom>
            <a:solidFill>
              <a:srgbClr val="2724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12"/>
            <p:cNvSpPr>
              <a:spLocks/>
            </p:cNvSpPr>
            <p:nvPr/>
          </p:nvSpPr>
          <p:spPr bwMode="auto">
            <a:xfrm>
              <a:off x="8550276" y="6245225"/>
              <a:ext cx="288925" cy="211138"/>
            </a:xfrm>
            <a:custGeom>
              <a:avLst/>
              <a:gdLst>
                <a:gd name="T0" fmla="*/ 29 w 182"/>
                <a:gd name="T1" fmla="*/ 0 h 133"/>
                <a:gd name="T2" fmla="*/ 84 w 182"/>
                <a:gd name="T3" fmla="*/ 0 h 133"/>
                <a:gd name="T4" fmla="*/ 87 w 182"/>
                <a:gd name="T5" fmla="*/ 73 h 133"/>
                <a:gd name="T6" fmla="*/ 87 w 182"/>
                <a:gd name="T7" fmla="*/ 73 h 133"/>
                <a:gd name="T8" fmla="*/ 125 w 182"/>
                <a:gd name="T9" fmla="*/ 0 h 133"/>
                <a:gd name="T10" fmla="*/ 182 w 182"/>
                <a:gd name="T11" fmla="*/ 0 h 133"/>
                <a:gd name="T12" fmla="*/ 153 w 182"/>
                <a:gd name="T13" fmla="*/ 133 h 133"/>
                <a:gd name="T14" fmla="*/ 116 w 182"/>
                <a:gd name="T15" fmla="*/ 133 h 133"/>
                <a:gd name="T16" fmla="*/ 136 w 182"/>
                <a:gd name="T17" fmla="*/ 47 h 133"/>
                <a:gd name="T18" fmla="*/ 136 w 182"/>
                <a:gd name="T19" fmla="*/ 47 h 133"/>
                <a:gd name="T20" fmla="*/ 93 w 182"/>
                <a:gd name="T21" fmla="*/ 133 h 133"/>
                <a:gd name="T22" fmla="*/ 61 w 182"/>
                <a:gd name="T23" fmla="*/ 133 h 133"/>
                <a:gd name="T24" fmla="*/ 55 w 182"/>
                <a:gd name="T25" fmla="*/ 44 h 133"/>
                <a:gd name="T26" fmla="*/ 55 w 182"/>
                <a:gd name="T27" fmla="*/ 44 h 133"/>
                <a:gd name="T28" fmla="*/ 38 w 182"/>
                <a:gd name="T29" fmla="*/ 133 h 133"/>
                <a:gd name="T30" fmla="*/ 0 w 182"/>
                <a:gd name="T31" fmla="*/ 133 h 133"/>
                <a:gd name="T32" fmla="*/ 29 w 182"/>
                <a:gd name="T33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2" h="133">
                  <a:moveTo>
                    <a:pt x="29" y="0"/>
                  </a:moveTo>
                  <a:lnTo>
                    <a:pt x="84" y="0"/>
                  </a:lnTo>
                  <a:lnTo>
                    <a:pt x="87" y="73"/>
                  </a:lnTo>
                  <a:lnTo>
                    <a:pt x="87" y="73"/>
                  </a:lnTo>
                  <a:lnTo>
                    <a:pt x="125" y="0"/>
                  </a:lnTo>
                  <a:lnTo>
                    <a:pt x="182" y="0"/>
                  </a:lnTo>
                  <a:lnTo>
                    <a:pt x="153" y="133"/>
                  </a:lnTo>
                  <a:lnTo>
                    <a:pt x="116" y="133"/>
                  </a:lnTo>
                  <a:lnTo>
                    <a:pt x="136" y="47"/>
                  </a:lnTo>
                  <a:lnTo>
                    <a:pt x="136" y="47"/>
                  </a:lnTo>
                  <a:lnTo>
                    <a:pt x="93" y="133"/>
                  </a:lnTo>
                  <a:lnTo>
                    <a:pt x="61" y="133"/>
                  </a:lnTo>
                  <a:lnTo>
                    <a:pt x="55" y="44"/>
                  </a:lnTo>
                  <a:lnTo>
                    <a:pt x="55" y="44"/>
                  </a:lnTo>
                  <a:lnTo>
                    <a:pt x="38" y="133"/>
                  </a:lnTo>
                  <a:lnTo>
                    <a:pt x="0" y="133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2724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9" name="Shape 6"/>
          <p:cNvSpPr txBox="1">
            <a:spLocks/>
          </p:cNvSpPr>
          <p:nvPr userDrawn="1"/>
        </p:nvSpPr>
        <p:spPr>
          <a:xfrm>
            <a:off x="8770024" y="6577526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 w="25400" cap="flat" cmpd="sng" algn="ctr">
            <a:solidFill>
              <a:schemeClr val="tx2">
                <a:alpha val="60000"/>
              </a:schemeClr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 defTabSz="457200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  <a:lvl2pPr indent="457200" defTabSz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indent="914400" defTabSz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indent="1371600" defTabSz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indent="1828800" defTabSz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indent="2286000" defTabSz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indent="2743200" defTabSz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indent="3200400" defTabSz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indent="3657600" defTabSz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fld id="{86CB4B4D-7CA3-9044-876B-883B54F8677D}" type="slidenum">
              <a:rPr lang="en-GB" smtClean="0"/>
              <a:pPr defTabSz="914400"/>
              <a:t>‹#›</a:t>
            </a:fld>
            <a:endParaRPr lang="en-GB" dirty="0"/>
          </a:p>
        </p:txBody>
      </p:sp>
      <p:sp>
        <p:nvSpPr>
          <p:cNvPr id="10" name="Shape 3"/>
          <p:cNvSpPr/>
          <p:nvPr userDrawn="1"/>
        </p:nvSpPr>
        <p:spPr>
          <a:xfrm>
            <a:off x="76200" y="6629400"/>
            <a:ext cx="23622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Plenary 20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17, 19-20 October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0734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r>
              <a:rPr lang="en-US" sz="3600" b="0" dirty="0">
                <a:latin typeface="+mj-lt"/>
              </a:rPr>
              <a:t>Synthesis of </a:t>
            </a:r>
            <a:r>
              <a:rPr lang="en-US" sz="3600" b="0" dirty="0" smtClean="0">
                <a:latin typeface="+mj-lt"/>
              </a:rPr>
              <a:t>Carbon Observations </a:t>
            </a:r>
            <a:r>
              <a:rPr lang="en-US" sz="3600" b="0" dirty="0">
                <a:latin typeface="+mj-lt"/>
              </a:rPr>
              <a:t>Discussions </a:t>
            </a:r>
            <a:r>
              <a:rPr lang="en-US" sz="3600" b="0" dirty="0" smtClean="0">
                <a:latin typeface="+mj-lt"/>
              </a:rPr>
              <a:t>in </a:t>
            </a:r>
            <a:r>
              <a:rPr lang="en-GB" sz="3600" b="0" dirty="0" smtClean="0">
                <a:latin typeface="+mj-lt"/>
              </a:rPr>
              <a:t>CGMS</a:t>
            </a:r>
            <a:endParaRPr sz="36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Jörg Schulz, EUMETSAT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Plenary 2017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3.5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Rapid City, South Dakota, USA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 – 20 October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b="1" dirty="0" smtClean="0"/>
              <a:t>Background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9024" y="1447800"/>
            <a:ext cx="8784976" cy="44781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Various reports in recent years on the need for improved monitoring of greenhouse gases (GHGs) and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carbon: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NRC report 2010 - Verifying Greenhouse Gas Emissions</a:t>
            </a:r>
            <a:b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Methods to Support International Climate Agreements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GEO Carbon Strategy 2010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CEOS STRATEGY FOR CARBON OBSERVATIONS FROM SPACE–2014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European Commission: Towards a European Operational Observing System to Monitor Fossil CO2 </a:t>
            </a:r>
            <a:r>
              <a:rPr lang="en-US" alt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Emissions</a:t>
            </a:r>
            <a:endParaRPr lang="en-US" altLang="en-US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en-US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0479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On that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basis, CGMS 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called for a dedicated session at its CGMS-44 meeting in May 2016 in </a:t>
            </a:r>
            <a:r>
              <a:rPr lang="en-US" alt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Biot</a:t>
            </a:r>
            <a:r>
              <a:rPr lang="en-US" alt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with :</a:t>
            </a:r>
          </a:p>
          <a:p>
            <a:endParaRPr lang="en-US" altLang="en-US" dirty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lvl="1"/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Presentation of European initiatives</a:t>
            </a:r>
          </a:p>
          <a:p>
            <a:pPr lvl="1"/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Tour de table with agencies plans for GHG observations</a:t>
            </a:r>
          </a:p>
          <a:p>
            <a:pPr lvl="1"/>
            <a:endParaRPr lang="en-US" altLang="en-US" dirty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marL="0" indent="0">
              <a:buNone/>
            </a:pPr>
            <a:r>
              <a:rPr lang="en-US" alt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sym typeface="Wingdings" panose="05000000000000000000" pitchFamily="2" charset="2"/>
              </a:rPr>
              <a:t> Action was agreed :</a:t>
            </a:r>
            <a:endParaRPr lang="en-US" altLang="en-US" dirty="0" smtClean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endParaRPr lang="en-US" altLang="en-US" dirty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algn="just"/>
            <a:r>
              <a:rPr lang="en-US" sz="1800" i="1" dirty="0" smtClean="0"/>
              <a:t>CGMS </a:t>
            </a:r>
            <a:r>
              <a:rPr lang="en-GB" sz="1800" i="1" dirty="0" smtClean="0"/>
              <a:t>44.13 - </a:t>
            </a:r>
            <a:r>
              <a:rPr lang="en-US" sz="1800" i="1" dirty="0" smtClean="0"/>
              <a:t>Consistent </a:t>
            </a:r>
            <a:r>
              <a:rPr lang="en-US" sz="1800" i="1" dirty="0"/>
              <a:t>with the discussions held at CGMS‐44, CGMS Secretariat to request CEOS SIT Chair to organise a discussion at the CEOS SIT Technical Workshop (September 2016) on developing a suitable mechanism involving both CGMS and CEOS agencies to review how planned carbon observation missions might be better coordinated in response to the GCOS Implementation Plan and to develop a coherent contribution to the WMO Vision for WIGOS 2040.</a:t>
            </a:r>
            <a:r>
              <a:rPr lang="en-US" dirty="0"/>
              <a:t> </a:t>
            </a:r>
            <a:endParaRPr lang="en-US" altLang="en-US" dirty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28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85428" y="1524000"/>
            <a:ext cx="8496944" cy="28469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CEOS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SIT Technical Workshop (September 2016)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discussed the content of the CGMS Action;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CEOS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AC-VC agreed to be the basis for writing a white paper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CGMS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was invited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to nominate experts for writing team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CGMS participation </a:t>
            </a: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to be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confirmed at CGMS-45</a:t>
            </a:r>
          </a:p>
        </p:txBody>
      </p:sp>
    </p:spTree>
    <p:extLst>
      <p:ext uri="{BB962C8B-B14F-4D97-AF65-F5344CB8AC3E}">
        <p14:creationId xmlns:p14="http://schemas.microsoft.com/office/powerpoint/2010/main" val="15515354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Session at CGMS-45 Plenary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1371600"/>
            <a:ext cx="8712968" cy="47705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At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CGMS-45 the discussion continued with </a:t>
            </a: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Agency </a:t>
            </a: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Reports</a:t>
            </a:r>
          </a:p>
          <a:p>
            <a:pPr marL="814388" lvl="1" indent="-357188"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GB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JAXA GOSAT Programme Status</a:t>
            </a:r>
          </a:p>
          <a:p>
            <a:pPr marL="814388" lvl="1" indent="-357188">
              <a:spcAft>
                <a:spcPts val="600"/>
              </a:spcAft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CMA Report on Preliminary Results from Tansat-1</a:t>
            </a:r>
            <a:endParaRPr lang="en-GB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</a:endParaRPr>
          </a:p>
          <a:p>
            <a:pPr marL="357188" indent="-357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WMO Integrated Global GHG Information System</a:t>
            </a:r>
          </a:p>
          <a:p>
            <a:pPr marL="357188" indent="-357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Carbon observation plans of the European Union</a:t>
            </a:r>
          </a:p>
          <a:p>
            <a:pPr marL="357188" indent="-357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Report on the status of the CEOS AC-VC CO2 white paper</a:t>
            </a:r>
          </a:p>
          <a:p>
            <a:pPr marL="357188" indent="-357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Outcome of CGMS WGII/WGIII discussions on carbon observations</a:t>
            </a:r>
          </a:p>
          <a:p>
            <a:pPr marL="357188" indent="-357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</a:rPr>
              <a:t>Discussion</a:t>
            </a:r>
            <a:endParaRPr lang="en-GB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0098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5" name="Straight Connector 95"/>
          <p:cNvCxnSpPr>
            <a:cxnSpLocks noChangeShapeType="1"/>
          </p:cNvCxnSpPr>
          <p:nvPr/>
        </p:nvCxnSpPr>
        <p:spPr bwMode="auto">
          <a:xfrm rot="10800000" flipV="1">
            <a:off x="-720969" y="4722813"/>
            <a:ext cx="228600" cy="150812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102" name="TextBox 101"/>
          <p:cNvSpPr txBox="1"/>
          <p:nvPr/>
        </p:nvSpPr>
        <p:spPr>
          <a:xfrm>
            <a:off x="329816" y="1447800"/>
            <a:ext cx="8712968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CGMS-45 also discussed contribution to AC/VC White Paper Writing Team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The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proposed CGMS participants to the writing team were confirmed by CGMS Plenary:</a:t>
            </a:r>
          </a:p>
          <a:p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	</a:t>
            </a:r>
          </a:p>
          <a:p>
            <a:pPr lvl="1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•	CMA: Dr. Zhang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Xingying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 lvl="1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•	EUMETSAT: Dr. Rosemary Munro</a:t>
            </a:r>
          </a:p>
          <a:p>
            <a:pPr lvl="1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•	NOAA: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Dr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 Chris Barnet</a:t>
            </a:r>
          </a:p>
          <a:p>
            <a:pPr lvl="1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•	ROSHYDROMET: Dr. Alexey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Rublev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 lvl="1"/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•	WMO: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Dr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 Oksana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Tarasova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,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Dr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 Stephan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Bojinski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endParaRPr lang="en-US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Access to OSSEs and CTT modelling teams will be available to the writing team, to help optimize the sampling strategy and proposed constellation.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  <a:sym typeface="Arial Bold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Arial Bold"/>
                <a:cs typeface="Arial" panose="020B0604020202020204" pitchFamily="34" charset="0"/>
                <a:sym typeface="Arial Bold"/>
              </a:rPr>
              <a:t>An additional chapter on User uptake, training, outreach should be added to the White Paper - CGMS expertise considered important.</a:t>
            </a:r>
            <a:endParaRPr lang="en-GB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Arial Bold"/>
              <a:cs typeface="Arial" panose="020B0604020202020204" pitchFamily="34" charset="0"/>
              <a:sym typeface="Arial Bol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1981200" y="304800"/>
            <a:ext cx="4953000" cy="533400"/>
          </a:xfrm>
        </p:spPr>
        <p:txBody>
          <a:bodyPr/>
          <a:lstStyle/>
          <a:p>
            <a:pPr algn="l"/>
            <a:r>
              <a:rPr lang="en-GB" dirty="0" smtClean="0"/>
              <a:t>Session at CGMS-45 Plenary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39071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>
              <a:defRPr/>
            </a:pPr>
            <a:fld id="{8AE4F5B3-C86E-48F7-90B4-22A3CA5B476D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357188" indent="-357188"/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Anticipated CGMS contribution to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the development of the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space component of a carbon monitoring system:</a:t>
            </a:r>
          </a:p>
          <a:p>
            <a:pPr marL="814388" lvl="1" indent="-3571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Orbit/mission coordination of Carbon monitoring satellites</a:t>
            </a:r>
          </a:p>
          <a:p>
            <a:pPr marL="814388" lvl="1" indent="-3571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Enhance capabilities of meteorological satellites</a:t>
            </a:r>
          </a:p>
          <a:p>
            <a:pPr marL="814388" lvl="1" indent="-3571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Data distribution</a:t>
            </a:r>
          </a:p>
          <a:p>
            <a:pPr marL="814388" lvl="1" indent="-3571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Data exchange</a:t>
            </a:r>
          </a:p>
          <a:p>
            <a:pPr marL="814388" lvl="1" indent="-3571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Formats</a:t>
            </a:r>
          </a:p>
          <a:p>
            <a:pPr marL="814388" lvl="1" indent="-3571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Training/outreach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Anticipated CGMS Contribution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344427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1219200"/>
            <a:ext cx="8915400" cy="47244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CGMS Plenary agreed on :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CGMS </a:t>
            </a:r>
            <a:r>
              <a:rPr lang="en-GB" dirty="0"/>
              <a:t>contribution to the CEOS AC-VC CO2 White Paper </a:t>
            </a:r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Specific contribution CGMS can provide to future carbon monitoring system.</a:t>
            </a:r>
          </a:p>
          <a:p>
            <a:pPr marL="0" indent="0">
              <a:spcBef>
                <a:spcPts val="1200"/>
              </a:spcBef>
              <a:buNone/>
            </a:pPr>
            <a:endParaRPr lang="en-GB" dirty="0" smtClean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CGMS recommended to have a reference to the target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architecture for GHG and carbon monitoring from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space in WMO WIGOS Vision 2040</a:t>
            </a:r>
          </a:p>
          <a:p>
            <a:pPr marL="0" indent="0">
              <a:spcBef>
                <a:spcPts val="1200"/>
              </a:spcBef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  <a:latin typeface="Arial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</a:rPr>
              <a:t>A mechanism shall be discussed to ensure that coordination is strengthened between CGMS and CEOS on this matter – Joint WG ? Can be discussed as part of EC CEOS chairmanship. 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417458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9161</TotalTime>
  <Words>427</Words>
  <Application>Microsoft Macintosh PowerPoint</Application>
  <PresentationFormat>On-screen Show (4:3)</PresentationFormat>
  <Paragraphs>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Synthesis of Carbon Observations Discussions in CGMS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Microsoft Office User</cp:lastModifiedBy>
  <cp:revision>151</cp:revision>
  <dcterms:modified xsi:type="dcterms:W3CDTF">2017-10-18T17:39:46Z</dcterms:modified>
</cp:coreProperties>
</file>