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15"/>
  </p:notesMasterIdLst>
  <p:handoutMasterIdLst>
    <p:handoutMasterId r:id="rId16"/>
  </p:handoutMasterIdLst>
  <p:sldIdLst>
    <p:sldId id="448" r:id="rId3"/>
    <p:sldId id="449" r:id="rId4"/>
    <p:sldId id="427" r:id="rId5"/>
    <p:sldId id="454" r:id="rId6"/>
    <p:sldId id="450" r:id="rId7"/>
    <p:sldId id="456" r:id="rId8"/>
    <p:sldId id="455" r:id="rId9"/>
    <p:sldId id="451" r:id="rId10"/>
    <p:sldId id="440" r:id="rId11"/>
    <p:sldId id="452" r:id="rId12"/>
    <p:sldId id="453" r:id="rId13"/>
    <p:sldId id="457" r:id="rId14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nk Martin Seifert" initials="FM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220"/>
    <p:restoredTop sz="87724" autoAdjust="0"/>
  </p:normalViewPr>
  <p:slideViewPr>
    <p:cSldViewPr snapToGrid="0" snapToObjects="1">
      <p:cViewPr varScale="1">
        <p:scale>
          <a:sx n="115" d="100"/>
          <a:sy n="115" d="100"/>
        </p:scale>
        <p:origin x="6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2856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commentAuthors" Target="commentAuthors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F1091E6A-672D-AE46-AC53-375A09660271}" type="datetime1">
              <a:rPr lang="en-US"/>
              <a:pPr>
                <a:defRPr/>
              </a:pPr>
              <a:t>10/18/17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F739E499-1CB6-4F4C-882A-1AFF65B2A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207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EED3E77B-B435-2542-A3DE-7067FFA574A5}" type="datetime1">
              <a:rPr lang="en-US"/>
              <a:pPr>
                <a:defRPr/>
              </a:pPr>
              <a:t>10/18/17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6F5A7900-DBD2-8C40-B940-6C0CEBC9C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009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555972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617830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948195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994595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726462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987494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631598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280630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966064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491397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4763" y="6196013"/>
            <a:ext cx="9148763" cy="66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8" descr="GEO_Header_Presentatio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303963"/>
            <a:ext cx="22907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6329363"/>
            <a:ext cx="9429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6291263"/>
            <a:ext cx="118745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194425"/>
            <a:ext cx="9144000" cy="1588"/>
          </a:xfrm>
          <a:prstGeom prst="line">
            <a:avLst/>
          </a:prstGeom>
          <a:ln w="63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5359400" y="6125545"/>
            <a:ext cx="207010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SDCG-6</a:t>
            </a:r>
          </a:p>
          <a:p>
            <a:pPr algn="ctr">
              <a:defRPr/>
            </a:pPr>
            <a:r>
              <a:rPr lang="en-US" sz="1200" dirty="0" smtClean="0"/>
              <a:t>Oslo, Norway</a:t>
            </a:r>
          </a:p>
          <a:p>
            <a:pPr algn="ctr">
              <a:defRPr/>
            </a:pPr>
            <a:r>
              <a:rPr lang="en-US" sz="1200" dirty="0" smtClean="0"/>
              <a:t>October 22-24, 2014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150" y="1249892"/>
            <a:ext cx="7772400" cy="1470025"/>
          </a:xfr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561" y="2857500"/>
            <a:ext cx="6400800" cy="11980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9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4763" y="6196013"/>
            <a:ext cx="9148763" cy="66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8" descr="GEO_Header_Presentatio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303963"/>
            <a:ext cx="22907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6329363"/>
            <a:ext cx="9429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6291263"/>
            <a:ext cx="118745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194425"/>
            <a:ext cx="9144000" cy="1588"/>
          </a:xfrm>
          <a:prstGeom prst="line">
            <a:avLst/>
          </a:prstGeom>
          <a:ln w="63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5359400" y="6245128"/>
            <a:ext cx="207010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SDCG-6</a:t>
            </a:r>
          </a:p>
          <a:p>
            <a:pPr algn="ctr">
              <a:defRPr/>
            </a:pPr>
            <a:r>
              <a:rPr lang="en-US" sz="1200" dirty="0" smtClean="0"/>
              <a:t>Oslo, Norway</a:t>
            </a:r>
          </a:p>
          <a:p>
            <a:pPr algn="ctr">
              <a:defRPr/>
            </a:pPr>
            <a:r>
              <a:rPr lang="en-US" sz="1200" dirty="0" smtClean="0"/>
              <a:t>October 22-24, 2014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17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67026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19237"/>
            <a:ext cx="6400800" cy="6674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77329" y="2501911"/>
            <a:ext cx="6860028" cy="6987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geo_logo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52"/>
          <a:stretch/>
        </p:blipFill>
        <p:spPr>
          <a:xfrm>
            <a:off x="157593" y="6322870"/>
            <a:ext cx="889949" cy="398431"/>
          </a:xfrm>
          <a:prstGeom prst="rect">
            <a:avLst/>
          </a:prstGeom>
        </p:spPr>
      </p:pic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1447" y="6226899"/>
            <a:ext cx="1307007" cy="569336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b="1" dirty="0" smtClean="0"/>
              <a:t>SDCG-7</a:t>
            </a:r>
          </a:p>
          <a:p>
            <a:pPr>
              <a:defRPr/>
            </a:pPr>
            <a:r>
              <a:rPr lang="en-US" b="1" dirty="0" smtClean="0"/>
              <a:t>Sydney</a:t>
            </a:r>
            <a:r>
              <a:rPr lang="en-US" sz="1000" b="1" dirty="0" smtClean="0"/>
              <a:t>, Australia</a:t>
            </a:r>
          </a:p>
          <a:p>
            <a:pPr>
              <a:defRPr/>
            </a:pPr>
            <a:r>
              <a:rPr lang="en-US" sz="1000" b="1" dirty="0" smtClean="0"/>
              <a:t>March 5</a:t>
            </a:r>
            <a:r>
              <a:rPr lang="en-US" sz="1000" b="1" baseline="30000" dirty="0" smtClean="0"/>
              <a:t>th</a:t>
            </a:r>
            <a:r>
              <a:rPr lang="en-US" sz="1000" b="1" dirty="0" smtClean="0"/>
              <a:t> – 6</a:t>
            </a:r>
            <a:r>
              <a:rPr lang="en-US" sz="1000" b="1" baseline="30000" dirty="0" smtClean="0"/>
              <a:t>th</a:t>
            </a:r>
            <a:r>
              <a:rPr lang="en-US" sz="1000" b="1" dirty="0" smtClean="0"/>
              <a:t> 2015</a:t>
            </a:r>
            <a:endParaRPr lang="en-US" sz="1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163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09" y="89224"/>
            <a:ext cx="6004205" cy="6987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009" y="134989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1447" y="6226899"/>
            <a:ext cx="1307007" cy="569336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b="1" dirty="0" smtClean="0"/>
              <a:t>SDCG-7</a:t>
            </a:r>
          </a:p>
          <a:p>
            <a:pPr>
              <a:defRPr/>
            </a:pPr>
            <a:r>
              <a:rPr lang="en-US" b="1" dirty="0" smtClean="0"/>
              <a:t>Sydney</a:t>
            </a:r>
            <a:r>
              <a:rPr lang="en-US" sz="1000" b="1" dirty="0" smtClean="0"/>
              <a:t>, Australia</a:t>
            </a:r>
          </a:p>
          <a:p>
            <a:pPr>
              <a:defRPr/>
            </a:pPr>
            <a:r>
              <a:rPr lang="en-US" sz="1000" b="1" dirty="0" smtClean="0"/>
              <a:t>March 5</a:t>
            </a:r>
            <a:r>
              <a:rPr lang="en-US" sz="1000" b="1" baseline="30000" dirty="0" smtClean="0"/>
              <a:t>th</a:t>
            </a:r>
            <a:r>
              <a:rPr lang="en-US" sz="1000" b="1" dirty="0" smtClean="0"/>
              <a:t> – 6</a:t>
            </a:r>
            <a:r>
              <a:rPr lang="en-US" sz="1000" b="1" baseline="30000" dirty="0" smtClean="0"/>
              <a:t>th</a:t>
            </a:r>
            <a:r>
              <a:rPr lang="en-US" sz="1000" b="1" dirty="0" smtClean="0"/>
              <a:t> 2015</a:t>
            </a:r>
            <a:endParaRPr lang="en-US" sz="1000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1601" y="6322870"/>
            <a:ext cx="510387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82D36AB3-2316-484A-8EF9-67EFC1B9B32B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7" name="Picture 6" descr="geo_logo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52"/>
          <a:stretch/>
        </p:blipFill>
        <p:spPr>
          <a:xfrm>
            <a:off x="157593" y="6322870"/>
            <a:ext cx="889949" cy="3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2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D5F3CE56-6FB0-AE4F-91CB-BBB4C2C895F5}" type="datetime1">
              <a:rPr lang="en-US"/>
              <a:pPr>
                <a:defRPr/>
              </a:pPr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4BACC6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SDCG-6</a:t>
            </a:r>
          </a:p>
          <a:p>
            <a:pPr>
              <a:defRPr/>
            </a:pPr>
            <a:r>
              <a:rPr lang="en-US" dirty="0" smtClean="0"/>
              <a:t>Oslo, Norway</a:t>
            </a:r>
          </a:p>
          <a:p>
            <a:pPr>
              <a:defRPr/>
            </a:pPr>
            <a:r>
              <a:rPr lang="en-US" dirty="0" smtClean="0"/>
              <a:t>October 22-24,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B4A6B069-877E-1348-9BF8-1DB9290FD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1893888" cy="261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smtClean="0">
                <a:solidFill>
                  <a:schemeClr val="accent1"/>
                </a:solidFill>
                <a:latin typeface="Calibri" charset="0"/>
              </a:rPr>
              <a:t>www.earthobservations.org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985125" y="22225"/>
            <a:ext cx="1147763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dirty="0" err="1" smtClean="0">
                <a:solidFill>
                  <a:srgbClr val="4F81BD"/>
                </a:solidFill>
                <a:latin typeface="Calibri" charset="0"/>
              </a:rPr>
              <a:t>www.gfoi.org</a:t>
            </a:r>
            <a:endParaRPr lang="en-US" sz="1000" dirty="0" smtClean="0">
              <a:solidFill>
                <a:srgbClr val="4F81BD"/>
              </a:solidFill>
              <a:latin typeface="Calibri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5" r:id="rId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eo_logo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52"/>
          <a:stretch/>
        </p:blipFill>
        <p:spPr>
          <a:xfrm>
            <a:off x="157593" y="6322870"/>
            <a:ext cx="889949" cy="398431"/>
          </a:xfrm>
          <a:prstGeom prst="rect">
            <a:avLst/>
          </a:prstGeom>
        </p:spPr>
      </p:pic>
      <p:pic>
        <p:nvPicPr>
          <p:cNvPr id="12" name="Picture 11" descr="ceos_logo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87" y="6267408"/>
            <a:ext cx="1263253" cy="500248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21447" y="6226899"/>
            <a:ext cx="1307007" cy="569336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alibri"/>
                <a:ea typeface=""/>
                <a:cs typeface=""/>
              </a:rPr>
              <a:t>SDCG-7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alibri"/>
                <a:ea typeface=""/>
                <a:cs typeface=""/>
              </a:rPr>
              <a:t>Sydney</a:t>
            </a:r>
            <a:r>
              <a:rPr lang="en-US" sz="1000" b="1" dirty="0" smtClean="0">
                <a:latin typeface="Calibri"/>
                <a:ea typeface=""/>
                <a:cs typeface=""/>
              </a:rPr>
              <a:t>, Australia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smtClean="0">
                <a:latin typeface="Calibri"/>
                <a:ea typeface=""/>
                <a:cs typeface=""/>
              </a:rPr>
              <a:t>March 5</a:t>
            </a:r>
            <a:r>
              <a:rPr lang="en-US" sz="1000" b="1" baseline="30000" dirty="0" smtClean="0">
                <a:latin typeface="Calibri"/>
                <a:ea typeface=""/>
                <a:cs typeface=""/>
              </a:rPr>
              <a:t>th</a:t>
            </a:r>
            <a:r>
              <a:rPr lang="en-US" sz="1000" b="1" dirty="0" smtClean="0">
                <a:latin typeface="Calibri"/>
                <a:ea typeface=""/>
                <a:cs typeface=""/>
              </a:rPr>
              <a:t> – 6</a:t>
            </a:r>
            <a:r>
              <a:rPr lang="en-US" sz="1000" b="1" baseline="30000" dirty="0" smtClean="0">
                <a:latin typeface="Calibri"/>
                <a:ea typeface=""/>
                <a:cs typeface=""/>
              </a:rPr>
              <a:t>th</a:t>
            </a:r>
            <a:r>
              <a:rPr lang="en-US" sz="1000" b="1" dirty="0" smtClean="0">
                <a:latin typeface="Calibri"/>
                <a:ea typeface=""/>
                <a:cs typeface=""/>
              </a:rPr>
              <a:t> 2015</a:t>
            </a:r>
            <a:endParaRPr lang="en-US" sz="1000" dirty="0" smtClean="0">
              <a:latin typeface="Calibri"/>
              <a:ea typeface=""/>
              <a:cs typeface="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"/>
              <a:cs typeface="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1601" y="6322870"/>
            <a:ext cx="510387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fld id="{82D36AB3-2316-484A-8EF9-67EFC1B9B32B}" type="slidenum">
              <a:rPr lang="en-US" smtClean="0">
                <a:latin typeface="Calibri"/>
                <a:ea typeface=""/>
                <a:cs typeface=""/>
              </a:rPr>
              <a:pPr algn="ct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8042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555625" y="2611121"/>
            <a:ext cx="5746750" cy="993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AU" sz="4200" b="1" dirty="0" smtClean="0">
                <a:solidFill>
                  <a:srgbClr val="FFFFFF"/>
                </a:solidFill>
                <a:latin typeface="+mj-lt"/>
              </a:rPr>
              <a:t>GFOI &amp; SDCG</a:t>
            </a: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CEOS Plenary 2017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Agenda Item </a:t>
            </a:r>
            <a:r>
              <a:rPr lang="en-AU" dirty="0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3.4</a:t>
            </a:r>
            <a:endParaRPr lang="en-AU" dirty="0">
              <a:solidFill>
                <a:srgbClr val="FFFFFF"/>
              </a:solidFill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Rapid City, South Dakota, USA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19 – 20 October 2017</a:t>
            </a: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9550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2007" y="119063"/>
            <a:ext cx="6832949" cy="944563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 </a:t>
            </a:r>
            <a:r>
              <a:rPr lang="en-US" sz="2800" dirty="0" smtClean="0"/>
              <a:t>SDCG </a:t>
            </a:r>
            <a:r>
              <a:rPr lang="mr-IN" sz="2800" dirty="0" smtClean="0"/>
              <a:t>–</a:t>
            </a:r>
            <a:r>
              <a:rPr lang="en-US" sz="2800" dirty="0" smtClean="0"/>
              <a:t> Leadership and capacity challenges</a:t>
            </a:r>
            <a:endParaRPr lang="pt-BR" dirty="0" smtClean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42007" y="1063626"/>
            <a:ext cx="8624461" cy="4525963"/>
          </a:xfrm>
        </p:spPr>
        <p:txBody>
          <a:bodyPr/>
          <a:lstStyle/>
          <a:p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Significant changes for attention of Plenary and Principals:</a:t>
            </a:r>
            <a:endParaRPr lang="en-AU" sz="16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AU" sz="1800" dirty="0" smtClean="0">
                <a:latin typeface="Calibri" charset="0"/>
                <a:ea typeface="ＭＳ Ｐゴシック" charset="0"/>
                <a:cs typeface="ＭＳ Ｐゴシック" charset="0"/>
              </a:rPr>
              <a:t>USGS Co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-</a:t>
            </a:r>
            <a:r>
              <a:rPr lang="en-AU" sz="1800" dirty="0" smtClean="0">
                <a:latin typeface="Calibri" charset="0"/>
                <a:ea typeface="ＭＳ Ｐゴシック" charset="0"/>
                <a:cs typeface="ＭＳ Ｐゴシック" charset="0"/>
              </a:rPr>
              <a:t>Chair (Gene </a:t>
            </a:r>
            <a:r>
              <a:rPr lang="en-AU" sz="1800" dirty="0" err="1" smtClean="0">
                <a:latin typeface="Calibri" charset="0"/>
                <a:ea typeface="ＭＳ Ｐゴシック" charset="0"/>
                <a:cs typeface="ＭＳ Ｐゴシック" charset="0"/>
              </a:rPr>
              <a:t>Fosnight</a:t>
            </a:r>
            <a:r>
              <a:rPr lang="en-AU" sz="1800" dirty="0" smtClean="0">
                <a:latin typeface="Calibri" charset="0"/>
                <a:ea typeface="ＭＳ Ｐゴシック" charset="0"/>
                <a:cs typeface="ＭＳ Ｐゴシック" charset="0"/>
              </a:rPr>
              <a:t>) retiring and no prospect of replacement</a:t>
            </a:r>
          </a:p>
          <a:p>
            <a:pPr lvl="1"/>
            <a:r>
              <a:rPr lang="en-AU" sz="1800" dirty="0" smtClean="0">
                <a:latin typeface="Calibri" charset="0"/>
                <a:ea typeface="ＭＳ Ｐゴシック" charset="0"/>
                <a:cs typeface="ＭＳ Ｐゴシック" charset="0"/>
              </a:rPr>
              <a:t>GFOI Lead has appealed for new Co-Chairs</a:t>
            </a:r>
          </a:p>
          <a:p>
            <a:pPr lvl="1"/>
            <a:r>
              <a:rPr lang="en-AU" sz="1800" dirty="0" smtClean="0">
                <a:latin typeface="Calibri" charset="0"/>
                <a:ea typeface="ＭＳ Ｐゴシック" charset="0"/>
                <a:cs typeface="ＭＳ Ｐゴシック" charset="0"/>
              </a:rPr>
              <a:t>CEOS GFOI Lead proposed change from Masanobu Shimada to Osamu </a:t>
            </a:r>
            <a:r>
              <a:rPr lang="en-AU" sz="1800" dirty="0" err="1" smtClean="0">
                <a:latin typeface="Calibri" charset="0"/>
                <a:ea typeface="ＭＳ Ｐゴシック" charset="0"/>
                <a:cs typeface="ＭＳ Ｐゴシック" charset="0"/>
              </a:rPr>
              <a:t>Ochiai</a:t>
            </a:r>
            <a:r>
              <a:rPr lang="en-AU" sz="1800" dirty="0" smtClean="0">
                <a:latin typeface="Calibri" charset="0"/>
                <a:ea typeface="ＭＳ Ｐゴシック" charset="0"/>
                <a:cs typeface="ＭＳ Ｐゴシック" charset="0"/>
              </a:rPr>
              <a:t> with JAXA still willing to support</a:t>
            </a:r>
          </a:p>
          <a:p>
            <a:pPr lvl="1"/>
            <a:r>
              <a:rPr lang="en-AU" sz="1800" dirty="0" smtClean="0">
                <a:latin typeface="Calibri" charset="0"/>
                <a:ea typeface="ＭＳ Ｐゴシック" charset="0"/>
                <a:cs typeface="ＭＳ Ｐゴシック" charset="0"/>
              </a:rPr>
              <a:t>SDCG SEC funding from Australian </a:t>
            </a:r>
            <a:r>
              <a:rPr lang="en-AU" sz="1800" dirty="0" err="1" smtClean="0">
                <a:latin typeface="Calibri" charset="0"/>
                <a:ea typeface="ＭＳ Ｐゴシック" charset="0"/>
                <a:cs typeface="ＭＳ Ｐゴシック" charset="0"/>
              </a:rPr>
              <a:t>Govt</a:t>
            </a:r>
            <a:r>
              <a:rPr lang="en-AU" sz="1800" dirty="0" smtClean="0">
                <a:latin typeface="Calibri" charset="0"/>
                <a:ea typeface="ＭＳ Ｐゴシック" charset="0"/>
                <a:cs typeface="ＭＳ Ｐゴシック" charset="0"/>
              </a:rPr>
              <a:t> has ended</a:t>
            </a:r>
          </a:p>
          <a:p>
            <a:pPr lvl="1">
              <a:buFont typeface="Wingdings" charset="2"/>
              <a:buChar char="è"/>
            </a:pPr>
            <a:r>
              <a:rPr lang="en-AU" sz="1800" b="1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SDCG needs 1-2 Co-Chairs and SEC capacity</a:t>
            </a:r>
          </a:p>
          <a:p>
            <a:pPr lvl="1">
              <a:buFont typeface="Wingdings" charset="2"/>
              <a:buChar char="è"/>
            </a:pPr>
            <a:r>
              <a:rPr lang="en-AU" sz="1800" b="1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Results:</a:t>
            </a:r>
          </a:p>
          <a:p>
            <a:pPr lvl="2">
              <a:buFont typeface="Wingdings" charset="2"/>
              <a:buChar char="è"/>
            </a:pPr>
            <a:r>
              <a:rPr lang="en-AU" sz="1400" b="1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Co-Chair offered by UKSA</a:t>
            </a:r>
          </a:p>
          <a:p>
            <a:pPr lvl="2">
              <a:buFont typeface="Wingdings" charset="2"/>
              <a:buChar char="è"/>
            </a:pPr>
            <a:r>
              <a:rPr lang="en-AU" sz="1400" b="1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Some SDCG SEC capacity (~15%) offered by JAXA</a:t>
            </a:r>
            <a:endParaRPr lang="en-AU" sz="1400" b="1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AU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Per the conclusions from the Joint LSI/GFOI/GEOGLAM </a:t>
            </a:r>
            <a:r>
              <a:rPr lang="en-AU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mtg</a:t>
            </a:r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 in Sept, SDCG notes the ongoing requirement for a CEOS group dedicated to the GFOI interface so long as CEOS is engaged in the flagships (GFOI, GEOGLAM</a:t>
            </a:r>
            <a:r>
              <a:rPr lang="mr-IN" sz="2000" dirty="0" smtClean="0">
                <a:latin typeface="Calibri" charset="0"/>
                <a:ea typeface="ＭＳ Ｐゴシック" charset="0"/>
                <a:cs typeface="ＭＳ Ｐゴシック" charset="0"/>
              </a:rPr>
              <a:t>…</a:t>
            </a:r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 sz="1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2000" dirty="0"/>
          </a:p>
          <a:p>
            <a:endParaRPr lang="en-GB" sz="1600" dirty="0"/>
          </a:p>
          <a:p>
            <a:endParaRPr lang="en-GB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7D5E0-2763-46FC-81F2-37911A87625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5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2008" y="119063"/>
            <a:ext cx="6832949" cy="944563"/>
          </a:xfrm>
        </p:spPr>
        <p:txBody>
          <a:bodyPr/>
          <a:lstStyle/>
          <a:p>
            <a:pPr algn="l">
              <a:defRPr/>
            </a:pPr>
            <a:r>
              <a:rPr lang="en-AU" dirty="0" smtClean="0"/>
              <a:t>Thanks to Gene </a:t>
            </a:r>
            <a:r>
              <a:rPr lang="en-AU" dirty="0" err="1" smtClean="0"/>
              <a:t>Fosnight</a:t>
            </a:r>
            <a:r>
              <a:rPr lang="en-AU" dirty="0" smtClean="0"/>
              <a:t>!</a:t>
            </a:r>
            <a:endParaRPr lang="pt-BR" dirty="0" smtClean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42008" y="1063626"/>
            <a:ext cx="8229600" cy="4525963"/>
          </a:xfrm>
        </p:spPr>
        <p:txBody>
          <a:bodyPr/>
          <a:lstStyle/>
          <a:p>
            <a:endParaRPr lang="en-AU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AU" sz="2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1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2000" dirty="0"/>
          </a:p>
          <a:p>
            <a:endParaRPr lang="en-GB" sz="1600" dirty="0"/>
          </a:p>
          <a:p>
            <a:endParaRPr lang="en-GB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7D5E0-2763-46FC-81F2-37911A87625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68300" y="1385939"/>
            <a:ext cx="5175114" cy="388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9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2008" y="119063"/>
            <a:ext cx="6832949" cy="944563"/>
          </a:xfrm>
        </p:spPr>
        <p:txBody>
          <a:bodyPr/>
          <a:lstStyle/>
          <a:p>
            <a:pPr algn="l">
              <a:defRPr/>
            </a:pPr>
            <a:r>
              <a:rPr lang="en-AU" dirty="0" smtClean="0"/>
              <a:t>Discussion</a:t>
            </a:r>
            <a:endParaRPr lang="pt-BR" dirty="0" smtClean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42008" y="1063626"/>
            <a:ext cx="8229600" cy="4525963"/>
          </a:xfrm>
        </p:spPr>
        <p:txBody>
          <a:bodyPr/>
          <a:lstStyle/>
          <a:p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Questions?</a:t>
            </a:r>
            <a:endParaRPr lang="en-AU" sz="16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AU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AU" sz="2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1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2000" dirty="0"/>
          </a:p>
          <a:p>
            <a:endParaRPr lang="en-GB" sz="1600" dirty="0"/>
          </a:p>
          <a:p>
            <a:endParaRPr lang="en-GB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7D5E0-2763-46FC-81F2-37911A87625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8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647"/>
            <a:ext cx="947286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" y="1120626"/>
            <a:ext cx="7870215" cy="1355422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2A5E34"/>
                </a:solidFill>
                <a:latin typeface="Calibri" charset="0"/>
                <a:ea typeface="ＭＳ Ｐゴシック" charset="0"/>
                <a:cs typeface="ＭＳ Ｐゴシック" charset="0"/>
              </a:rPr>
              <a:t>GFOI </a:t>
            </a:r>
            <a:br>
              <a:rPr lang="en-US" sz="3200" b="1" dirty="0" smtClean="0">
                <a:solidFill>
                  <a:srgbClr val="2A5E34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 b="1" dirty="0" smtClean="0">
                <a:solidFill>
                  <a:srgbClr val="2A5E34"/>
                </a:solidFill>
                <a:latin typeface="Calibri" charset="0"/>
                <a:ea typeface="ＭＳ Ｐゴシック" charset="0"/>
                <a:cs typeface="ＭＳ Ｐゴシック" charset="0"/>
              </a:rPr>
              <a:t>CEOS PLENARY 2017</a:t>
            </a:r>
            <a:endParaRPr lang="en-US" sz="2800" dirty="0">
              <a:solidFill>
                <a:srgbClr val="2A5E34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960" y="2672159"/>
            <a:ext cx="7866255" cy="1345364"/>
          </a:xfrm>
          <a:solidFill>
            <a:srgbClr val="2A5E34">
              <a:alpha val="80000"/>
            </a:srgbClr>
          </a:solidFill>
        </p:spPr>
        <p:txBody>
          <a:bodyPr anchor="ctr" anchorCtr="0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CEOS Lead: Masanobu Shimada</a:t>
            </a: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Alternate: Stephen Ward</a:t>
            </a: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SDCG Co-Chairs: </a:t>
            </a:r>
            <a:r>
              <a:rPr lang="en-US" sz="20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Frank Martin </a:t>
            </a:r>
            <a:r>
              <a:rPr lang="en-US" sz="20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Seifert (ESA) and Gene </a:t>
            </a:r>
            <a:r>
              <a:rPr lang="en-US" sz="2000" b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Fosnight</a:t>
            </a:r>
            <a:r>
              <a:rPr lang="en-US" sz="20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0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USGS</a:t>
            </a:r>
            <a:r>
              <a:rPr lang="en-US" sz="20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5621808"/>
            <a:ext cx="9472864" cy="123619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fo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64" y="5901967"/>
            <a:ext cx="1937293" cy="814225"/>
          </a:xfrm>
          <a:prstGeom prst="rect">
            <a:avLst/>
          </a:prstGeom>
        </p:spPr>
      </p:pic>
      <p:pic>
        <p:nvPicPr>
          <p:cNvPr id="10" name="Picture 9" descr="CEOS_logo-[Converted]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6" y="5829029"/>
            <a:ext cx="1642738" cy="887163"/>
          </a:xfrm>
          <a:prstGeom prst="rect">
            <a:avLst/>
          </a:prstGeom>
        </p:spPr>
      </p:pic>
      <p:pic>
        <p:nvPicPr>
          <p:cNvPr id="11" name="Picture 10" descr="geo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772" y="6286720"/>
            <a:ext cx="1946765" cy="28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6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2008" y="119063"/>
            <a:ext cx="6832949" cy="944563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 Issues</a:t>
            </a:r>
            <a:endParaRPr lang="pt-BR" dirty="0" smtClean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42008" y="1733430"/>
            <a:ext cx="8534159" cy="4525963"/>
          </a:xfrm>
        </p:spPr>
        <p:txBody>
          <a:bodyPr/>
          <a:lstStyle/>
          <a:p>
            <a:r>
              <a:rPr lang="en-GB" sz="2800" dirty="0" smtClean="0"/>
              <a:t>Brief report against 2017 CEOS Work Plan outcomes</a:t>
            </a:r>
          </a:p>
          <a:p>
            <a:r>
              <a:rPr lang="en-GB" sz="2800" dirty="0" smtClean="0"/>
              <a:t>Update on GFOI status &amp; directions for CEOS understanding</a:t>
            </a:r>
          </a:p>
          <a:p>
            <a:r>
              <a:rPr lang="en-GB" sz="2800" dirty="0" smtClean="0"/>
              <a:t>Update on SDCG leadership and capacity </a:t>
            </a:r>
          </a:p>
          <a:p>
            <a:endParaRPr lang="en-GB" sz="1600" dirty="0"/>
          </a:p>
          <a:p>
            <a:endParaRPr lang="en-GB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7D5E0-2763-46FC-81F2-37911A87625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2008" y="119063"/>
            <a:ext cx="6832949" cy="944563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 </a:t>
            </a:r>
            <a:r>
              <a:rPr lang="en-AU" dirty="0" smtClean="0"/>
              <a:t>Recap</a:t>
            </a:r>
            <a:endParaRPr lang="pt-BR" dirty="0" smtClean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42008" y="1063626"/>
            <a:ext cx="8608972" cy="4525963"/>
          </a:xfrm>
        </p:spPr>
        <p:txBody>
          <a:bodyPr/>
          <a:lstStyle/>
          <a:p>
            <a:r>
              <a:rPr lang="en-AU" sz="2000" b="1" dirty="0" smtClean="0">
                <a:latin typeface="Calibri" charset="0"/>
                <a:ea typeface="ＭＳ Ｐゴシック" charset="0"/>
                <a:cs typeface="ＭＳ Ｐゴシック" charset="0"/>
              </a:rPr>
              <a:t>Space Data Strategy for GFOI in 2011:</a:t>
            </a:r>
          </a:p>
          <a:p>
            <a:pPr lvl="1"/>
            <a:r>
              <a:rPr lang="en-AU" sz="1600" b="1" dirty="0" smtClean="0">
                <a:latin typeface="Calibri" charset="0"/>
                <a:ea typeface="ＭＳ Ｐゴシック" charset="0"/>
                <a:cs typeface="ＭＳ Ｐゴシック" charset="0"/>
              </a:rPr>
              <a:t>Global baseline coverage based on core data streams</a:t>
            </a:r>
          </a:p>
          <a:p>
            <a:pPr lvl="1"/>
            <a:r>
              <a:rPr lang="en-AU" sz="1600" b="1" dirty="0" smtClean="0">
                <a:latin typeface="Calibri" charset="0"/>
                <a:ea typeface="ＭＳ Ｐゴシック" charset="0"/>
                <a:cs typeface="ＭＳ Ｐゴシック" charset="0"/>
              </a:rPr>
              <a:t>Space Data Services</a:t>
            </a:r>
          </a:p>
          <a:p>
            <a:pPr lvl="1"/>
            <a:r>
              <a:rPr lang="en-AU" sz="1600" b="1" dirty="0" smtClean="0">
                <a:latin typeface="Calibri" charset="0"/>
                <a:ea typeface="ＭＳ Ｐゴシック" charset="0"/>
                <a:cs typeface="ＭＳ Ｐゴシック" charset="0"/>
              </a:rPr>
              <a:t>Data for R&amp;D</a:t>
            </a:r>
          </a:p>
          <a:p>
            <a:endParaRPr lang="en-AU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AU" sz="2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1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2000" dirty="0"/>
          </a:p>
          <a:p>
            <a:endParaRPr lang="en-GB" sz="1600" dirty="0"/>
          </a:p>
          <a:p>
            <a:endParaRPr lang="en-GB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7D5E0-2763-46FC-81F2-37911A87625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51" y="2381348"/>
            <a:ext cx="5500200" cy="3614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083" y="983542"/>
            <a:ext cx="3232080" cy="510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5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2008" y="119063"/>
            <a:ext cx="6832949" cy="944563"/>
          </a:xfrm>
        </p:spPr>
        <p:txBody>
          <a:bodyPr/>
          <a:lstStyle/>
          <a:p>
            <a:pPr algn="l">
              <a:defRPr/>
            </a:pPr>
            <a:r>
              <a:rPr lang="en-US" sz="2400" dirty="0" smtClean="0"/>
              <a:t> Claiming success on global </a:t>
            </a:r>
            <a:r>
              <a:rPr lang="en-US" sz="2400" smtClean="0"/>
              <a:t>baseline from 2017</a:t>
            </a:r>
            <a:endParaRPr lang="pt-BR" sz="2400" dirty="0" smtClean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42008" y="1197130"/>
            <a:ext cx="4614819" cy="4525963"/>
          </a:xfrm>
        </p:spPr>
        <p:txBody>
          <a:bodyPr/>
          <a:lstStyle/>
          <a:p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Significant milestone in support for all countries that wish to report on forest cover (</a:t>
            </a:r>
            <a:r>
              <a:rPr lang="en-AU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eg</a:t>
            </a:r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 for UNFCCC, REDD+, market incentives)</a:t>
            </a:r>
          </a:p>
          <a:p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Confident in annual wall-to-wall coverage for all countries through next decade and beyond</a:t>
            </a:r>
          </a:p>
          <a:p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CEOS/GEO/GFOI/agency PR timed to coincide with CEOS and GEO plenaries</a:t>
            </a:r>
          </a:p>
          <a:p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One of SDCG major CEOS WP outcomes for 2017</a:t>
            </a:r>
          </a:p>
          <a:p>
            <a:endParaRPr lang="en-AU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AU" sz="2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AU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AU" sz="2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7D5E0-2763-46FC-81F2-37911A87625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77" y="1336001"/>
            <a:ext cx="4054514" cy="1446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057" y="3054486"/>
            <a:ext cx="3238594" cy="2331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030" y="3460111"/>
            <a:ext cx="3133033" cy="1331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2200" y="3893057"/>
            <a:ext cx="2961124" cy="1796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6787" y="4220268"/>
            <a:ext cx="4237517" cy="179335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00893" y="934411"/>
            <a:ext cx="4410358" cy="2145622"/>
            <a:chOff x="4733642" y="4026701"/>
            <a:chExt cx="4410358" cy="214562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642" y="4291871"/>
              <a:ext cx="4387173" cy="18804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756827" y="4026701"/>
              <a:ext cx="43871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Landsat data contributing  to cloud free monitoring of forests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7306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2008" y="119063"/>
            <a:ext cx="6832949" cy="944563"/>
          </a:xfrm>
        </p:spPr>
        <p:txBody>
          <a:bodyPr/>
          <a:lstStyle/>
          <a:p>
            <a:pPr algn="l">
              <a:defRPr/>
            </a:pPr>
            <a:r>
              <a:rPr lang="en-US" sz="2400" dirty="0" smtClean="0"/>
              <a:t> Other CEOS WP items from SDCG</a:t>
            </a:r>
            <a:endParaRPr lang="pt-BR" sz="2400" dirty="0" smtClean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42008" y="1197130"/>
            <a:ext cx="4614819" cy="4525963"/>
          </a:xfrm>
        </p:spPr>
        <p:txBody>
          <a:bodyPr/>
          <a:lstStyle/>
          <a:p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CEOS WP features highlights of SDCG’s own 3-yr WP</a:t>
            </a:r>
          </a:p>
          <a:p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Needs revisiting due to definition of Phase 2 of GFOI</a:t>
            </a:r>
          </a:p>
          <a:p>
            <a:endParaRPr lang="en-AU" sz="2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AU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AU" sz="2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AU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AU" sz="2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7D5E0-2763-46FC-81F2-37911A87625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31" y="2761174"/>
            <a:ext cx="2362825" cy="3331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933" y="2327748"/>
            <a:ext cx="5473700" cy="438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950" y="1700297"/>
            <a:ext cx="4223660" cy="465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2008" y="119063"/>
            <a:ext cx="6832949" cy="944563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 GFOI Phase 2</a:t>
            </a:r>
            <a:endParaRPr lang="pt-BR" dirty="0" smtClean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42007" y="1031760"/>
            <a:ext cx="8534159" cy="4525963"/>
          </a:xfrm>
        </p:spPr>
        <p:txBody>
          <a:bodyPr/>
          <a:lstStyle/>
          <a:p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Strong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country 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emphasis </a:t>
            </a:r>
            <a:r>
              <a:rPr lang="mr-IN" sz="2000" dirty="0" smtClean="0">
                <a:latin typeface="Calibri" charset="0"/>
                <a:ea typeface="ＭＳ Ｐゴシック" charset="0"/>
                <a:cs typeface="ＭＳ Ｐゴシック" charset="0"/>
              </a:rPr>
              <a:t>–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reflecting the development aid finance nature of funding</a:t>
            </a:r>
          </a:p>
          <a:p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Improved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mechanisms for 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coordination</a:t>
            </a: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gap 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analysis and needs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assessments</a:t>
            </a:r>
          </a:p>
          <a:p>
            <a:pPr lvl="1"/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joint 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work planning for priority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needs/gaps</a:t>
            </a:r>
          </a:p>
          <a:p>
            <a:pPr lvl="1"/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joint 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implementation of work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plans</a:t>
            </a:r>
          </a:p>
          <a:p>
            <a:pPr lvl="1"/>
            <a:endParaRPr lang="en-US" sz="16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Proposal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for Office to have budget to support some joint implementation that directly benefits countries.</a:t>
            </a:r>
          </a:p>
          <a:p>
            <a:endParaRPr lang="en-US" sz="2000" dirty="0" smtClean="0"/>
          </a:p>
          <a:p>
            <a:r>
              <a:rPr lang="en-US" sz="2000" dirty="0" smtClean="0"/>
              <a:t>ESA (R&amp;D support), UK and German </a:t>
            </a:r>
            <a:r>
              <a:rPr lang="en-US" sz="2000" dirty="0" err="1" smtClean="0"/>
              <a:t>govts</a:t>
            </a:r>
            <a:r>
              <a:rPr lang="en-US" sz="2000" dirty="0" smtClean="0"/>
              <a:t> all invited to serve on expanded Leads group and all understood to be accepting</a:t>
            </a:r>
            <a:endParaRPr lang="en-US" sz="2000" dirty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7D5E0-2763-46FC-81F2-37911A87625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0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2008" y="119063"/>
            <a:ext cx="6832949" cy="944563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 GFOI Phase 2</a:t>
            </a:r>
            <a:endParaRPr lang="pt-BR" dirty="0" smtClean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42007" y="1031760"/>
            <a:ext cx="8534159" cy="5071124"/>
          </a:xfrm>
        </p:spPr>
        <p:txBody>
          <a:bodyPr/>
          <a:lstStyle/>
          <a:p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MGD:</a:t>
            </a:r>
          </a:p>
          <a:p>
            <a:pPr lvl="1"/>
            <a:r>
              <a:rPr lang="en-AU" sz="1600" dirty="0" smtClean="0">
                <a:latin typeface="Calibri" charset="0"/>
                <a:ea typeface="ＭＳ Ｐゴシック" charset="0"/>
                <a:cs typeface="ＭＳ Ｐゴシック" charset="0"/>
              </a:rPr>
              <a:t>Re</a:t>
            </a:r>
            <a:r>
              <a:rPr lang="en-US" sz="1600" dirty="0">
                <a:latin typeface="Calibri" charset="0"/>
                <a:ea typeface="ＭＳ Ｐゴシック" charset="0"/>
                <a:cs typeface="ＭＳ Ｐゴシック" charset="0"/>
              </a:rPr>
              <a:t>-e</a:t>
            </a:r>
            <a:r>
              <a:rPr lang="en-AU" sz="1600" dirty="0">
                <a:latin typeface="Calibri" charset="0"/>
                <a:ea typeface="ＭＳ Ｐゴシック" charset="0"/>
                <a:cs typeface="ＭＳ Ｐゴシック" charset="0"/>
              </a:rPr>
              <a:t>stablished the MGD Advisory Group</a:t>
            </a:r>
          </a:p>
          <a:p>
            <a:pPr lvl="1"/>
            <a:r>
              <a:rPr lang="en-AU" sz="1600" dirty="0" smtClean="0">
                <a:latin typeface="Calibri" charset="0"/>
                <a:ea typeface="ＭＳ Ｐゴシック" charset="0"/>
                <a:cs typeface="ＭＳ Ｐゴシック" charset="0"/>
              </a:rPr>
              <a:t>Ake </a:t>
            </a:r>
            <a:r>
              <a:rPr lang="en-AU" sz="1600" dirty="0" err="1" smtClean="0">
                <a:latin typeface="Calibri" charset="0"/>
                <a:ea typeface="ＭＳ Ｐゴシック" charset="0"/>
                <a:cs typeface="ＭＳ Ｐゴシック" charset="0"/>
              </a:rPr>
              <a:t>Rosenqvist</a:t>
            </a:r>
            <a:r>
              <a:rPr lang="en-AU" sz="1600" dirty="0" smtClean="0">
                <a:latin typeface="Calibri" charset="0"/>
                <a:ea typeface="ＭＳ Ｐゴシック" charset="0"/>
                <a:cs typeface="ＭＳ Ｐゴシック" charset="0"/>
              </a:rPr>
              <a:t> (JAXA) the CEOS technical rep</a:t>
            </a:r>
          </a:p>
          <a:p>
            <a:pPr lvl="1"/>
            <a:r>
              <a:rPr lang="en-AU" sz="1600" dirty="0">
                <a:latin typeface="Calibri" charset="0"/>
                <a:ea typeface="ＭＳ Ｐゴシック" charset="0"/>
                <a:cs typeface="ＭＳ Ｐゴシック" charset="0"/>
              </a:rPr>
              <a:t>Role and use of </a:t>
            </a:r>
            <a:r>
              <a:rPr lang="en-AU" sz="1600" dirty="0" err="1">
                <a:latin typeface="Calibri" charset="0"/>
                <a:ea typeface="ＭＳ Ｐゴシック" charset="0"/>
                <a:cs typeface="ＭＳ Ｐゴシック" charset="0"/>
              </a:rPr>
              <a:t>REDDcompass</a:t>
            </a:r>
            <a:r>
              <a:rPr lang="en-AU" sz="1600" dirty="0">
                <a:latin typeface="Calibri" charset="0"/>
                <a:ea typeface="ＭＳ Ｐゴシック" charset="0"/>
                <a:cs typeface="ＭＳ Ｐゴシック" charset="0"/>
              </a:rPr>
              <a:t> continues to grow rapidly</a:t>
            </a:r>
          </a:p>
          <a:p>
            <a:pPr lvl="1"/>
            <a:r>
              <a:rPr lang="en-AU" sz="1600" dirty="0">
                <a:latin typeface="Calibri" charset="0"/>
                <a:ea typeface="ＭＳ Ｐゴシック" charset="0"/>
                <a:cs typeface="ＭＳ Ｐゴシック" charset="0"/>
              </a:rPr>
              <a:t>University courses </a:t>
            </a:r>
            <a:r>
              <a:rPr lang="en-AU" sz="1600" dirty="0" smtClean="0">
                <a:latin typeface="Calibri" charset="0"/>
                <a:ea typeface="ＭＳ Ｐゴシック" charset="0"/>
                <a:cs typeface="ＭＳ Ｐゴシック" charset="0"/>
              </a:rPr>
              <a:t>increasing</a:t>
            </a:r>
            <a:endParaRPr lang="en-AU" sz="2000" dirty="0" smtClean="0"/>
          </a:p>
          <a:p>
            <a:r>
              <a:rPr lang="en-AU" sz="2000" dirty="0" smtClean="0"/>
              <a:t>Capacity Building:</a:t>
            </a:r>
          </a:p>
          <a:p>
            <a:pPr lvl="1"/>
            <a:r>
              <a:rPr lang="en-AU" sz="1600" dirty="0" err="1" smtClean="0"/>
              <a:t>SilvaCarbon</a:t>
            </a:r>
            <a:r>
              <a:rPr lang="en-AU" sz="1600" dirty="0" smtClean="0"/>
              <a:t> </a:t>
            </a:r>
            <a:r>
              <a:rPr lang="en-AU" sz="1600" dirty="0"/>
              <a:t>continuing to implement full work plan until September 30 2018. </a:t>
            </a:r>
            <a:r>
              <a:rPr lang="en-AU" sz="1600" dirty="0" smtClean="0"/>
              <a:t>Assumption of same level </a:t>
            </a:r>
            <a:r>
              <a:rPr lang="en-AU" sz="1600" dirty="0" err="1"/>
              <a:t>USAid</a:t>
            </a:r>
            <a:r>
              <a:rPr lang="en-AU" sz="1600" dirty="0"/>
              <a:t> funding </a:t>
            </a:r>
            <a:r>
              <a:rPr lang="en-AU" sz="1600" dirty="0" smtClean="0"/>
              <a:t> for next FY with significant uncertainty </a:t>
            </a:r>
            <a:r>
              <a:rPr lang="en-AU" sz="1600" dirty="0"/>
              <a:t>(</a:t>
            </a:r>
            <a:r>
              <a:rPr lang="en-AU" sz="1600" dirty="0" smtClean="0"/>
              <a:t>broadly)</a:t>
            </a:r>
            <a:endParaRPr lang="en-AU" sz="16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AU" sz="1600" dirty="0">
                <a:latin typeface="Calibri" charset="0"/>
                <a:ea typeface="ＭＳ Ｐゴシック" charset="0"/>
                <a:cs typeface="ＭＳ Ｐゴシック" charset="0"/>
              </a:rPr>
              <a:t>Hopeful that GIZ will continue to grow involvement </a:t>
            </a:r>
          </a:p>
          <a:p>
            <a:pPr lvl="1"/>
            <a:r>
              <a:rPr lang="en-AU" sz="1600" dirty="0" err="1">
                <a:latin typeface="Calibri" charset="0"/>
                <a:ea typeface="ＭＳ Ｐゴシック" charset="0"/>
                <a:cs typeface="ＭＳ Ｐゴシック" charset="0"/>
              </a:rPr>
              <a:t>REDDcompass</a:t>
            </a:r>
            <a:r>
              <a:rPr lang="en-AU" sz="1600" dirty="0">
                <a:latin typeface="Calibri" charset="0"/>
                <a:ea typeface="ＭＳ Ｐゴシック" charset="0"/>
                <a:cs typeface="ＭＳ Ｐゴシック" charset="0"/>
              </a:rPr>
              <a:t> short courses being jointly delivered by CB Partners and the MGD Component</a:t>
            </a:r>
            <a:endParaRPr lang="en-GB" sz="1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AU" sz="2000" dirty="0" smtClean="0"/>
              <a:t>R&amp;D:</a:t>
            </a:r>
            <a:endParaRPr lang="en-AU" sz="2000" dirty="0"/>
          </a:p>
          <a:p>
            <a:pPr lvl="1"/>
            <a:r>
              <a:rPr lang="en-AU" sz="1600" dirty="0" smtClean="0"/>
              <a:t>ESA will finance GOFC GOLD office including GFOI R&amp;D Coordination for the next 3 years (open ITT in autumn 2017)</a:t>
            </a:r>
            <a:endParaRPr lang="en-AU" sz="1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AU" sz="1600" dirty="0" smtClean="0">
                <a:latin typeface="Calibri" charset="0"/>
                <a:ea typeface="ＭＳ Ｐゴシック" charset="0"/>
                <a:cs typeface="ＭＳ Ｐゴシック" charset="0"/>
              </a:rPr>
              <a:t>Expert meetings and materials underway</a:t>
            </a:r>
          </a:p>
          <a:p>
            <a:pPr lvl="1"/>
            <a:r>
              <a:rPr lang="en-US" sz="1600" dirty="0"/>
              <a:t>Working closely with </a:t>
            </a:r>
            <a:r>
              <a:rPr lang="en-US" sz="1600" dirty="0" smtClean="0"/>
              <a:t>World Bank’s FCPF </a:t>
            </a:r>
            <a:r>
              <a:rPr lang="en-US" sz="1600" dirty="0"/>
              <a:t>to help address technical issues that countries are facing in reporting to the Carbon Fund.</a:t>
            </a:r>
          </a:p>
          <a:p>
            <a:pPr lvl="1"/>
            <a:endParaRPr lang="en-GB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7D5E0-2763-46FC-81F2-37911A87625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2008" y="119063"/>
            <a:ext cx="6832949" cy="944563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 Space Data </a:t>
            </a:r>
            <a:r>
              <a:rPr lang="en-AU" dirty="0" smtClean="0"/>
              <a:t>in Phase 2</a:t>
            </a:r>
            <a:endParaRPr lang="pt-BR" dirty="0" smtClean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42008" y="1063626"/>
            <a:ext cx="8608972" cy="4525963"/>
          </a:xfrm>
        </p:spPr>
        <p:txBody>
          <a:bodyPr/>
          <a:lstStyle/>
          <a:p>
            <a:r>
              <a:rPr lang="en-AU" sz="2000" dirty="0" smtClean="0"/>
              <a:t>Emphasis </a:t>
            </a:r>
            <a:r>
              <a:rPr lang="en-AU" sz="2000" dirty="0"/>
              <a:t>turns to data uptake and application </a:t>
            </a:r>
            <a:r>
              <a:rPr lang="mr-IN" sz="2000" dirty="0"/>
              <a:t>–</a:t>
            </a:r>
            <a:r>
              <a:rPr lang="en-AU" sz="2000" dirty="0"/>
              <a:t> consistent with </a:t>
            </a:r>
            <a:r>
              <a:rPr lang="en-AU" sz="2000" dirty="0" smtClean="0"/>
              <a:t>GFOI Phase </a:t>
            </a:r>
            <a:r>
              <a:rPr lang="en-AU" sz="2000" dirty="0"/>
              <a:t>2</a:t>
            </a:r>
            <a:endParaRPr lang="en-AU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Pilot </a:t>
            </a:r>
            <a:r>
              <a:rPr lang="en-AU" sz="2000" dirty="0">
                <a:latin typeface="Calibri" charset="0"/>
                <a:ea typeface="ＭＳ Ｐゴシック" charset="0"/>
                <a:cs typeface="ＭＳ Ｐゴシック" charset="0"/>
              </a:rPr>
              <a:t>activities </a:t>
            </a:r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ongoing – </a:t>
            </a:r>
            <a:r>
              <a:rPr lang="en-AU" sz="2000" dirty="0">
                <a:latin typeface="Calibri" charset="0"/>
                <a:ea typeface="ＭＳ Ｐゴシック" charset="0"/>
                <a:cs typeface="ＭＳ Ｐゴシック" charset="0"/>
              </a:rPr>
              <a:t>Data Cube for Colombia and now Vietnam</a:t>
            </a:r>
          </a:p>
          <a:p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SDCG </a:t>
            </a:r>
            <a:r>
              <a:rPr lang="en-AU" sz="2000" dirty="0">
                <a:latin typeface="Calibri" charset="0"/>
                <a:ea typeface="ＭＳ Ｐゴシック" charset="0"/>
                <a:cs typeface="ＭＳ Ｐゴシック" charset="0"/>
              </a:rPr>
              <a:t>EXEC pursuing inclusion of Early Warning as GFOI activity </a:t>
            </a:r>
            <a:r>
              <a:rPr lang="mr-IN" sz="2000" dirty="0">
                <a:latin typeface="Calibri" charset="0"/>
                <a:ea typeface="ＭＳ Ｐゴシック" charset="0"/>
                <a:cs typeface="ＭＳ Ｐゴシック" charset="0"/>
              </a:rPr>
              <a:t>–</a:t>
            </a:r>
            <a:r>
              <a:rPr lang="en-AU" sz="2000" dirty="0">
                <a:latin typeface="Calibri" charset="0"/>
                <a:ea typeface="ＭＳ Ｐゴシック" charset="0"/>
                <a:cs typeface="ＭＳ Ｐゴシック" charset="0"/>
              </a:rPr>
              <a:t> possible basis for the long-promised cooperation with </a:t>
            </a:r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WRI/Global Forest Watch </a:t>
            </a:r>
          </a:p>
          <a:p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All </a:t>
            </a:r>
            <a:r>
              <a:rPr lang="en-AU" sz="2000" dirty="0">
                <a:latin typeface="Calibri" charset="0"/>
                <a:ea typeface="ＭＳ Ｐゴシック" charset="0"/>
                <a:cs typeface="ＭＳ Ｐゴシック" charset="0"/>
              </a:rPr>
              <a:t>Element-3 agencies actively </a:t>
            </a:r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contributing to R&amp;D activities </a:t>
            </a:r>
          </a:p>
          <a:p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Awaiting further definition of a new Data User Advisory Group proposed by Leads to further narrow the gap between EO data suppliers and user country agencies</a:t>
            </a:r>
          </a:p>
          <a:p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Significant opportunities to deepen the benefits that CEOS and agencies get from this thematic coordination initiative</a:t>
            </a:r>
          </a:p>
          <a:p>
            <a:pPr lvl="1"/>
            <a:r>
              <a:rPr lang="en-AU" sz="1600" dirty="0" smtClean="0">
                <a:latin typeface="Calibri" charset="0"/>
                <a:ea typeface="ＭＳ Ｐゴシック" charset="0"/>
                <a:cs typeface="ＭＳ Ｐゴシック" charset="0"/>
              </a:rPr>
              <a:t>Closer than ever to users and their implementing partners, </a:t>
            </a:r>
            <a:r>
              <a:rPr lang="en-AU" sz="1600" dirty="0" err="1" smtClean="0">
                <a:latin typeface="Calibri" charset="0"/>
                <a:ea typeface="ＭＳ Ｐゴシック" charset="0"/>
                <a:cs typeface="ＭＳ Ｐゴシック" charset="0"/>
              </a:rPr>
              <a:t>inc</a:t>
            </a:r>
            <a:r>
              <a:rPr lang="en-AU" sz="1600" dirty="0" smtClean="0">
                <a:latin typeface="Calibri" charset="0"/>
                <a:ea typeface="ＭＳ Ｐゴシック" charset="0"/>
                <a:cs typeface="ＭＳ Ｐゴシック" charset="0"/>
              </a:rPr>
              <a:t> IFI funding</a:t>
            </a:r>
          </a:p>
          <a:p>
            <a:pPr lvl="1"/>
            <a:r>
              <a:rPr lang="en-AU" sz="1600" dirty="0" smtClean="0">
                <a:latin typeface="Calibri" charset="0"/>
                <a:ea typeface="ＭＳ Ｐゴシック" charset="0"/>
                <a:cs typeface="ＭＳ Ｐゴシック" charset="0"/>
              </a:rPr>
              <a:t>Strong policy foundations (UNFCCC, IPCC, REDD, SDG methodologies..)</a:t>
            </a:r>
          </a:p>
          <a:p>
            <a:pPr lvl="1"/>
            <a:r>
              <a:rPr lang="en-AU" sz="1600" dirty="0" smtClean="0">
                <a:latin typeface="Calibri" charset="0"/>
                <a:ea typeface="ＭＳ Ｐゴシック" charset="0"/>
                <a:cs typeface="ＭＳ Ｐゴシック" charset="0"/>
              </a:rPr>
              <a:t>Proving ground for our FDA ambitions</a:t>
            </a:r>
          </a:p>
          <a:p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But needs leadership and capacity!</a:t>
            </a:r>
            <a:endParaRPr lang="en-AU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AU" sz="2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1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2000" dirty="0"/>
          </a:p>
          <a:p>
            <a:endParaRPr lang="en-GB" sz="1600" dirty="0"/>
          </a:p>
          <a:p>
            <a:endParaRPr lang="en-GB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7D5E0-2763-46FC-81F2-37911A87625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7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27585</TotalTime>
  <Words>692</Words>
  <Application>Microsoft Macintosh PowerPoint</Application>
  <PresentationFormat>On-screen Show (4:3)</PresentationFormat>
  <Paragraphs>113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 Bold</vt:lpstr>
      <vt:lpstr>Calibri</vt:lpstr>
      <vt:lpstr>Droid Serif</vt:lpstr>
      <vt:lpstr>Mangal</vt:lpstr>
      <vt:lpstr>ＭＳ Ｐゴシック</vt:lpstr>
      <vt:lpstr>Wingdings</vt:lpstr>
      <vt:lpstr>Arial</vt:lpstr>
      <vt:lpstr>Office Theme</vt:lpstr>
      <vt:lpstr>1_Office Theme</vt:lpstr>
      <vt:lpstr>GFOI &amp; SDCG</vt:lpstr>
      <vt:lpstr>GFOI  CEOS PLENARY 2017</vt:lpstr>
      <vt:lpstr> Issues</vt:lpstr>
      <vt:lpstr> Recap</vt:lpstr>
      <vt:lpstr> Claiming success on global baseline from 2017</vt:lpstr>
      <vt:lpstr> Other CEOS WP items from SDCG</vt:lpstr>
      <vt:lpstr> GFOI Phase 2</vt:lpstr>
      <vt:lpstr> GFOI Phase 2</vt:lpstr>
      <vt:lpstr> Space Data in Phase 2</vt:lpstr>
      <vt:lpstr> SDCG – Leadership and capacity challenges</vt:lpstr>
      <vt:lpstr>Thanks to Gene Fosnight!</vt:lpstr>
      <vt:lpstr>Discussion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George Dyke</dc:creator>
  <cp:lastModifiedBy>Microsoft Office User</cp:lastModifiedBy>
  <cp:revision>430</cp:revision>
  <dcterms:created xsi:type="dcterms:W3CDTF">2013-01-29T13:10:08Z</dcterms:created>
  <dcterms:modified xsi:type="dcterms:W3CDTF">2017-10-18T18:22:29Z</dcterms:modified>
</cp:coreProperties>
</file>