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56" r:id="rId2"/>
    <p:sldId id="278" r:id="rId3"/>
    <p:sldId id="265" r:id="rId4"/>
    <p:sldId id="277" r:id="rId5"/>
    <p:sldId id="266" r:id="rId6"/>
    <p:sldId id="268" r:id="rId7"/>
    <p:sldId id="279" r:id="rId8"/>
    <p:sldId id="275" r:id="rId9"/>
    <p:sldId id="271" r:id="rId10"/>
  </p:sldIdLst>
  <p:sldSz cx="9144000" cy="6858000" type="screen4x3"/>
  <p:notesSz cx="6807200" cy="9939338"/>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69"/>
    <a:srgbClr val="CC0099"/>
    <a:srgbClr val="FF33CC"/>
    <a:srgbClr val="FCD5B5"/>
    <a:srgbClr val="000000"/>
    <a:srgbClr val="D7E4BD"/>
    <a:srgbClr val="558E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3"/>
    <p:restoredTop sz="94444" autoAdjust="0"/>
  </p:normalViewPr>
  <p:slideViewPr>
    <p:cSldViewPr>
      <p:cViewPr varScale="1">
        <p:scale>
          <a:sx n="72" d="100"/>
          <a:sy n="72" d="100"/>
        </p:scale>
        <p:origin x="772" y="4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7" d="100"/>
          <a:sy n="47" d="100"/>
        </p:scale>
        <p:origin x="2720"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920750" y="746125"/>
            <a:ext cx="4965700" cy="3725863"/>
          </a:xfrm>
          <a:prstGeom prst="rect">
            <a:avLst/>
          </a:prstGeom>
        </p:spPr>
        <p:txBody>
          <a:bodyPr/>
          <a:lstStyle/>
          <a:p>
            <a:pPr lvl="0"/>
            <a:endParaRPr dirty="0"/>
          </a:p>
        </p:txBody>
      </p:sp>
      <p:sp>
        <p:nvSpPr>
          <p:cNvPr id="8" name="Shape 8"/>
          <p:cNvSpPr>
            <a:spLocks noGrp="1"/>
          </p:cNvSpPr>
          <p:nvPr>
            <p:ph type="body" sz="quarter" idx="1"/>
          </p:nvPr>
        </p:nvSpPr>
        <p:spPr>
          <a:xfrm>
            <a:off x="907627" y="4721186"/>
            <a:ext cx="4991947" cy="4472702"/>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7E1725B-1AB5-C546-B9D2-7F3C14DD68B0}" type="slidenum">
              <a:rPr kumimoji="1" lang="ja-JP" altLang="en-US" smtClean="0"/>
              <a:t>3</a:t>
            </a:fld>
            <a:endParaRPr kumimoji="1" lang="ja-JP" altLang="en-US" dirty="0"/>
          </a:p>
        </p:txBody>
      </p:sp>
    </p:spTree>
    <p:extLst>
      <p:ext uri="{BB962C8B-B14F-4D97-AF65-F5344CB8AC3E}">
        <p14:creationId xmlns:p14="http://schemas.microsoft.com/office/powerpoint/2010/main" val="1987146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32541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52063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9</a:t>
            </a:r>
            <a:r>
              <a:rPr kumimoji="1" lang="ja-JP" altLang="en-US" dirty="0"/>
              <a:t>月</a:t>
            </a:r>
            <a:r>
              <a:rPr kumimoji="1" lang="en-US" altLang="ja-JP" dirty="0"/>
              <a:t>13</a:t>
            </a:r>
            <a:r>
              <a:rPr kumimoji="1" lang="ja-JP" altLang="en-US" dirty="0"/>
              <a:t>日には、東京で</a:t>
            </a:r>
            <a:r>
              <a:rPr kumimoji="1" lang="en-US" altLang="ja-JP" dirty="0"/>
              <a:t>Thelma</a:t>
            </a:r>
            <a:r>
              <a:rPr kumimoji="1" lang="en-US" altLang="ja-JP" baseline="0" dirty="0"/>
              <a:t> Krug </a:t>
            </a:r>
            <a:r>
              <a:rPr kumimoji="1" lang="en-US" altLang="ja-JP" dirty="0"/>
              <a:t>IPCC</a:t>
            </a:r>
            <a:r>
              <a:rPr kumimoji="1" lang="ja-JP" altLang="en-US" dirty="0"/>
              <a:t>副議長が気候変動シンポジウムに登壇（</a:t>
            </a:r>
            <a:r>
              <a:rPr kumimoji="1" lang="en-US" altLang="ja-JP" dirty="0"/>
              <a:t>hosted by </a:t>
            </a:r>
            <a:r>
              <a:rPr lang="ja-JP" altLang="en-US" dirty="0"/>
              <a:t>環境省、外務省、国連広報センター</a:t>
            </a:r>
            <a:r>
              <a:rPr lang="en-US" altLang="ja-JP" dirty="0"/>
              <a:t>)</a:t>
            </a:r>
            <a:r>
              <a:rPr kumimoji="1" lang="ja-JP" altLang="en-US" dirty="0"/>
              <a:t>。</a:t>
            </a:r>
            <a:r>
              <a:rPr lang="ja-JP" altLang="en-US" dirty="0"/>
              <a:t>気候変動によるリスクに関する最新の科学的知見の概要について基調講演を行う。</a:t>
            </a:r>
            <a:endParaRPr kumimoji="1" lang="ja-JP" altLang="en-US" dirty="0"/>
          </a:p>
        </p:txBody>
      </p:sp>
    </p:spTree>
    <p:extLst>
      <p:ext uri="{BB962C8B-B14F-4D97-AF65-F5344CB8AC3E}">
        <p14:creationId xmlns:p14="http://schemas.microsoft.com/office/powerpoint/2010/main" val="3009969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SIT TWS ‘17, 13-14 Sept 2017</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F41526B-900F-5A47-9059-B91BDBEF979E}" type="datetimeFigureOut">
              <a:rPr kumimoji="1" lang="ja-JP" altLang="en-US" smtClean="0"/>
              <a:t>2017/10/19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a:xfrm>
            <a:off x="7239000" y="6546850"/>
            <a:ext cx="1905000" cy="246221"/>
          </a:xfrm>
        </p:spPr>
        <p:txBody>
          <a:bodyPr/>
          <a:lstStyle/>
          <a:p>
            <a:fld id="{39C6FC07-3F76-2B47-A200-EB83A73F3AB4}" type="slidenum">
              <a:rPr kumimoji="1" lang="ja-JP" altLang="en-US" smtClean="0"/>
              <a:t>‹#›</a:t>
            </a:fld>
            <a:endParaRPr kumimoji="1" lang="ja-JP" altLang="en-US" dirty="0"/>
          </a:p>
        </p:txBody>
      </p:sp>
    </p:spTree>
    <p:extLst>
      <p:ext uri="{BB962C8B-B14F-4D97-AF65-F5344CB8AC3E}">
        <p14:creationId xmlns:p14="http://schemas.microsoft.com/office/powerpoint/2010/main" val="2183575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1325563"/>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628650" y="1825625"/>
            <a:ext cx="78867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628650" y="6356351"/>
            <a:ext cx="2057400" cy="365125"/>
          </a:xfrm>
          <a:prstGeom prst="rect">
            <a:avLst/>
          </a:prstGeom>
        </p:spPr>
        <p:txBody>
          <a:bodyPr/>
          <a:lstStyle/>
          <a:p>
            <a:fld id="{A3A550A4-A068-484E-8E02-98BBF74D543C}" type="datetimeFigureOut">
              <a:rPr kumimoji="1" lang="ja-JP" altLang="en-US" smtClean="0"/>
              <a:t>2017/10/19</a:t>
            </a:fld>
            <a:endParaRPr kumimoji="1" lang="ja-JP" altLang="en-US" dirty="0"/>
          </a:p>
        </p:txBody>
      </p:sp>
      <p:sp>
        <p:nvSpPr>
          <p:cNvPr id="5" name="フッター プレースホルダー 4"/>
          <p:cNvSpPr>
            <a:spLocks noGrp="1"/>
          </p:cNvSpPr>
          <p:nvPr>
            <p:ph type="ftr" sz="quarter" idx="11"/>
          </p:nvPr>
        </p:nvSpPr>
        <p:spPr>
          <a:xfrm>
            <a:off x="3028950" y="6356351"/>
            <a:ext cx="3086100" cy="365125"/>
          </a:xfrm>
          <a:prstGeom prst="rect">
            <a:avLst/>
          </a:prstGeom>
        </p:spPr>
        <p:txBody>
          <a:bodyPr/>
          <a:lstStyle/>
          <a:p>
            <a:endParaRPr kumimoji="1" lang="ja-JP" altLang="en-US" dirty="0"/>
          </a:p>
        </p:txBody>
      </p:sp>
      <p:sp>
        <p:nvSpPr>
          <p:cNvPr id="6" name="スライド番号プレースホルダー 5"/>
          <p:cNvSpPr>
            <a:spLocks noGrp="1"/>
          </p:cNvSpPr>
          <p:nvPr>
            <p:ph type="sldNum" sz="quarter" idx="12"/>
          </p:nvPr>
        </p:nvSpPr>
        <p:spPr>
          <a:xfrm>
            <a:off x="7239000" y="6546850"/>
            <a:ext cx="1905000" cy="246221"/>
          </a:xfrm>
        </p:spPr>
        <p:txBody>
          <a:bodyPr/>
          <a:lstStyle/>
          <a:p>
            <a:fld id="{77D65504-0737-4728-B22E-62453D106271}" type="slidenum">
              <a:rPr kumimoji="1" lang="ja-JP" altLang="en-US" smtClean="0"/>
              <a:t>‹#›</a:t>
            </a:fld>
            <a:endParaRPr kumimoji="1" lang="ja-JP" altLang="en-US" dirty="0"/>
          </a:p>
        </p:txBody>
      </p:sp>
    </p:spTree>
    <p:extLst>
      <p:ext uri="{BB962C8B-B14F-4D97-AF65-F5344CB8AC3E}">
        <p14:creationId xmlns:p14="http://schemas.microsoft.com/office/powerpoint/2010/main" val="2697493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79E7956E-AB1E-46AA-B957-236084A8CC8D}" type="datetime1">
              <a:rPr lang="ja-JP" altLang="en-US" smtClean="0"/>
              <a:t>2017/10/19</a:t>
            </a:fld>
            <a:endParaRPr lang="ja-JP" altLang="en-US" dirty="0"/>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5" name="スライド番号プレースホルダー 5"/>
          <p:cNvSpPr>
            <a:spLocks noGrp="1"/>
          </p:cNvSpPr>
          <p:nvPr>
            <p:ph type="sldNum" sz="quarter" idx="12"/>
          </p:nvPr>
        </p:nvSpPr>
        <p:spPr>
          <a:xfrm>
            <a:off x="7239000" y="6546850"/>
            <a:ext cx="1905000" cy="246221"/>
          </a:xfrm>
        </p:spPr>
        <p:txBody>
          <a:bodyPr/>
          <a:lstStyle>
            <a:lvl1pPr>
              <a:defRPr/>
            </a:lvl1pPr>
          </a:lstStyle>
          <a:p>
            <a:pPr>
              <a:defRPr/>
            </a:pPr>
            <a:fld id="{3A749885-650E-4CC5-B7A6-C6DBE271E0F0}" type="slidenum">
              <a:rPr lang="ja-JP" altLang="en-US"/>
              <a:pPr>
                <a:defRPr/>
              </a:pPr>
              <a:t>‹#›</a:t>
            </a:fld>
            <a:endParaRPr lang="ja-JP" altLang="en-US" dirty="0"/>
          </a:p>
        </p:txBody>
      </p:sp>
    </p:spTree>
    <p:extLst>
      <p:ext uri="{BB962C8B-B14F-4D97-AF65-F5344CB8AC3E}">
        <p14:creationId xmlns:p14="http://schemas.microsoft.com/office/powerpoint/2010/main" val="34233522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7" r:id="rId4"/>
    <p:sldLayoutId id="2147483669" r:id="rId5"/>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1.jp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emf"/><Relationship Id="rId11" Type="http://schemas.openxmlformats.org/officeDocument/2006/relationships/image" Target="../media/image20.emf"/><Relationship Id="rId5" Type="http://schemas.openxmlformats.org/officeDocument/2006/relationships/image" Target="../media/image14.emf"/><Relationship Id="rId10" Type="http://schemas.openxmlformats.org/officeDocument/2006/relationships/image" Target="../media/image19.emf"/><Relationship Id="rId4" Type="http://schemas.openxmlformats.org/officeDocument/2006/relationships/image" Target="../media/image13.emf"/><Relationship Id="rId9" Type="http://schemas.openxmlformats.org/officeDocument/2006/relationships/image" Target="../media/image18.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381000" y="2492914"/>
            <a:ext cx="8534400"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3200" dirty="0">
                <a:solidFill>
                  <a:schemeClr val="bg1"/>
                </a:solidFill>
                <a:latin typeface="+mj-lt"/>
              </a:rPr>
              <a:t>Overview of Progress of GHG Activities and Engagement with UNFCCC/IPCC</a:t>
            </a:r>
            <a:endParaRPr sz="6000" dirty="0">
              <a:solidFill>
                <a:schemeClr val="bg1"/>
              </a:solidFill>
              <a:latin typeface="+mj-lt"/>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
        <p:nvSpPr>
          <p:cNvPr id="7" name="Shape 11"/>
          <p:cNvSpPr/>
          <p:nvPr/>
        </p:nvSpPr>
        <p:spPr>
          <a:xfrm>
            <a:off x="381000" y="3810000"/>
            <a:ext cx="4810858" cy="2541589"/>
          </a:xfrm>
          <a:prstGeom prst="rect">
            <a:avLst/>
          </a:prstGeom>
          <a:ln w="12700">
            <a:miter lim="400000"/>
          </a:ln>
          <a:extLst>
            <a:ext uri="{C572A759-6A51-4108-AA02-DFA0A04FC94B}">
              <ma14:wrappingTextBoxFlag xmlns="" xmlns:ma14="http://schemas.microsoft.com/office/mac/drawingml/2011/main" xmlns:lc="http://schemas.openxmlformats.org/drawingml/2006/lockedCanvas" val="1"/>
            </a:ext>
          </a:extLst>
        </p:spPr>
        <p:txBody>
          <a:bodyPr lIns="0" tIns="0" rIns="0" bIns="0"/>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lvl="0" defTabSz="914400">
              <a:lnSpc>
                <a:spcPct val="150000"/>
              </a:lnSpc>
              <a:defRPr>
                <a:solidFill>
                  <a:srgbClr val="000000"/>
                </a:solidFill>
              </a:defRPr>
            </a:pPr>
            <a:r>
              <a:rPr lang="en-US" dirty="0">
                <a:solidFill>
                  <a:srgbClr val="FFFFFF"/>
                </a:solidFill>
                <a:latin typeface="+mj-lt"/>
                <a:ea typeface="Arial Bold"/>
                <a:cs typeface="Arial Bold"/>
                <a:sym typeface="Arial Bold"/>
              </a:rPr>
              <a:t>Akiko Suzuki</a:t>
            </a:r>
          </a:p>
          <a:p>
            <a:pPr lvl="0" defTabSz="914400">
              <a:lnSpc>
                <a:spcPct val="150000"/>
              </a:lnSpc>
              <a:defRPr>
                <a:solidFill>
                  <a:srgbClr val="000000"/>
                </a:solidFill>
              </a:defRPr>
            </a:pPr>
            <a:r>
              <a:rPr lang="en-US" dirty="0">
                <a:solidFill>
                  <a:srgbClr val="FFFFFF"/>
                </a:solidFill>
                <a:latin typeface="+mj-lt"/>
                <a:ea typeface="Arial Bold"/>
                <a:cs typeface="Arial Bold"/>
                <a:sym typeface="Arial Bold"/>
              </a:rPr>
              <a:t>Japan Aerospace Exploration Agency (JAXA)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dirty="0">
                <a:solidFill>
                  <a:srgbClr val="FFFF00"/>
                </a:solidFill>
                <a:latin typeface="+mj-lt"/>
                <a:ea typeface="Arial Bold"/>
                <a:cs typeface="Arial Bold"/>
                <a:sym typeface="Arial Bold"/>
              </a:rPr>
              <a:t>Agenda Item </a:t>
            </a:r>
            <a:r>
              <a:rPr lang="en-US" altLang="ja-JP" dirty="0">
                <a:solidFill>
                  <a:srgbClr val="FFFF00"/>
                </a:solidFill>
                <a:latin typeface="+mj-lt"/>
                <a:ea typeface="Arial Bold"/>
                <a:cs typeface="Arial Bold"/>
                <a:sym typeface="Arial Bold"/>
              </a:rPr>
              <a:t>3.3</a:t>
            </a:r>
            <a:endParaRPr lang="en-AU" dirty="0">
              <a:solidFill>
                <a:srgbClr val="FFFF00"/>
              </a:solidFill>
              <a:latin typeface="+mj-lt"/>
              <a:ea typeface="Arial Bold"/>
              <a:cs typeface="Arial Bold"/>
              <a:sym typeface="Arial Bold"/>
            </a:endParaRPr>
          </a:p>
          <a:p>
            <a:pPr lvl="0" defTabSz="914400">
              <a:lnSpc>
                <a:spcPct val="150000"/>
              </a:lnSpc>
              <a:defRPr>
                <a:solidFill>
                  <a:srgbClr val="000000"/>
                </a:solidFill>
              </a:defRPr>
            </a:pPr>
            <a:r>
              <a:rPr dirty="0">
                <a:solidFill>
                  <a:srgbClr val="FFFFFF"/>
                </a:solidFill>
                <a:latin typeface="+mj-lt"/>
                <a:ea typeface="Arial Bold"/>
                <a:cs typeface="Arial Bold"/>
                <a:sym typeface="Arial Bold"/>
              </a:rPr>
              <a:t>CEOS </a:t>
            </a:r>
            <a:r>
              <a:rPr lang="en-AU" dirty="0">
                <a:solidFill>
                  <a:srgbClr val="FFFFFF"/>
                </a:solidFill>
                <a:latin typeface="+mj-lt"/>
                <a:ea typeface="Arial Bold"/>
                <a:cs typeface="Arial Bold"/>
                <a:sym typeface="Arial Bold"/>
              </a:rPr>
              <a:t>Plenary</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USGS, Rapid</a:t>
            </a:r>
            <a:r>
              <a:rPr lang="ja-JP" altLang="en-US" dirty="0">
                <a:solidFill>
                  <a:srgbClr val="FFFFFF"/>
                </a:solidFill>
                <a:latin typeface="+mj-lt"/>
                <a:ea typeface="Arial Bold"/>
                <a:cs typeface="Arial Bold"/>
                <a:sym typeface="Arial Bold"/>
              </a:rPr>
              <a:t> </a:t>
            </a:r>
            <a:r>
              <a:rPr lang="en-US" altLang="ja-JP" dirty="0">
                <a:solidFill>
                  <a:srgbClr val="FFFFFF"/>
                </a:solidFill>
                <a:latin typeface="+mj-lt"/>
                <a:ea typeface="Arial Bold"/>
                <a:cs typeface="Arial Bold"/>
                <a:sym typeface="Arial Bold"/>
              </a:rPr>
              <a:t>C</a:t>
            </a:r>
            <a:r>
              <a:rPr lang="en-AU" dirty="0" err="1">
                <a:solidFill>
                  <a:srgbClr val="FFFFFF"/>
                </a:solidFill>
                <a:latin typeface="+mj-lt"/>
                <a:ea typeface="Arial Bold"/>
                <a:cs typeface="Arial Bold"/>
                <a:sym typeface="Arial Bold"/>
              </a:rPr>
              <a:t>ity</a:t>
            </a:r>
            <a:r>
              <a:rPr lang="en-AU" dirty="0">
                <a:solidFill>
                  <a:srgbClr val="FFFFFF"/>
                </a:solidFill>
                <a:latin typeface="+mj-lt"/>
                <a:ea typeface="Arial Bold"/>
                <a:cs typeface="Arial Bold"/>
                <a:sym typeface="Arial Bold"/>
              </a:rPr>
              <a:t>, USA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19</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-20</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 September 2017</a:t>
            </a:r>
            <a:endParaRPr dirty="0">
              <a:solidFill>
                <a:srgbClr val="FFFFFF"/>
              </a:solidFill>
              <a:latin typeface="+mj-lt"/>
              <a:ea typeface="Arial Bold"/>
              <a:cs typeface="Arial Bold"/>
              <a:sym typeface="Arial Bol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467FE73-8250-46D8-9BD2-52818C16F2BC}"/>
              </a:ext>
            </a:extLst>
          </p:cNvPr>
          <p:cNvSpPr>
            <a:spLocks noGrp="1"/>
          </p:cNvSpPr>
          <p:nvPr>
            <p:ph type="sldNum" sz="quarter" idx="2"/>
          </p:nvPr>
        </p:nvSpPr>
        <p:spPr/>
        <p:txBody>
          <a:bodyPr/>
          <a:lstStyle/>
          <a:p>
            <a:pPr defTabSz="914400"/>
            <a:fld id="{86CB4B4D-7CA3-9044-876B-883B54F8677D}" type="slidenum">
              <a:rPr lang="uk-UA" smtClean="0"/>
              <a:pPr defTabSz="914400"/>
              <a:t>2</a:t>
            </a:fld>
            <a:endParaRPr lang="uk-UA" dirty="0"/>
          </a:p>
        </p:txBody>
      </p:sp>
      <p:sp>
        <p:nvSpPr>
          <p:cNvPr id="3" name="コンテンツ プレースホルダー 2">
            <a:extLst>
              <a:ext uri="{FF2B5EF4-FFF2-40B4-BE49-F238E27FC236}">
                <a16:creationId xmlns:a16="http://schemas.microsoft.com/office/drawing/2014/main" id="{CD1CCDC5-4975-4A7C-932F-B63464A9C306}"/>
              </a:ext>
            </a:extLst>
          </p:cNvPr>
          <p:cNvSpPr>
            <a:spLocks noGrp="1"/>
          </p:cNvSpPr>
          <p:nvPr>
            <p:ph sz="quarter" idx="10"/>
          </p:nvPr>
        </p:nvSpPr>
        <p:spPr>
          <a:xfrm>
            <a:off x="266700" y="1277155"/>
            <a:ext cx="8534400" cy="5334000"/>
          </a:xfrm>
        </p:spPr>
        <p:txBody>
          <a:bodyPr/>
          <a:lstStyle/>
          <a:p>
            <a:pPr marL="0" indent="0">
              <a:buNone/>
            </a:pPr>
            <a:r>
              <a:rPr kumimoji="1" lang="en-US" altLang="ja-JP" sz="1800" u="sng" dirty="0"/>
              <a:t>30th CEOS Plenary in Brisbane in October 2016</a:t>
            </a:r>
          </a:p>
          <a:p>
            <a:r>
              <a:rPr kumimoji="1" lang="en-US" altLang="ja-JP" sz="1600" dirty="0">
                <a:latin typeface="Helvetica" panose="020B0604020202020204" pitchFamily="34" charset="0"/>
                <a:cs typeface="Helvetica" panose="020B0604020202020204" pitchFamily="34" charset="0"/>
              </a:rPr>
              <a:t>The Plenary agreed on the initial selection of WG and VC initiatives including engagement with IPCC and </a:t>
            </a:r>
            <a:r>
              <a:rPr kumimoji="1" lang="en-US" altLang="ja-JP" sz="1600">
                <a:latin typeface="Helvetica" panose="020B0604020202020204" pitchFamily="34" charset="0"/>
                <a:cs typeface="Helvetica" panose="020B0604020202020204" pitchFamily="34" charset="0"/>
              </a:rPr>
              <a:t>UNFCCC.</a:t>
            </a:r>
          </a:p>
          <a:p>
            <a:endParaRPr kumimoji="1" lang="en-US" altLang="ja-JP" sz="1600" dirty="0">
              <a:latin typeface="Helvetica" panose="020B0604020202020204" pitchFamily="34" charset="0"/>
              <a:cs typeface="Helvetica" panose="020B0604020202020204" pitchFamily="34" charset="0"/>
            </a:endParaRPr>
          </a:p>
          <a:p>
            <a:pPr marL="0" indent="0">
              <a:buNone/>
            </a:pPr>
            <a:r>
              <a:rPr kumimoji="1" lang="en-US" altLang="ja-JP" sz="1800" u="sng"/>
              <a:t>SIT-32 </a:t>
            </a:r>
            <a:r>
              <a:rPr kumimoji="1" lang="en-US" altLang="ja-JP" sz="1800" u="sng" dirty="0"/>
              <a:t>in Paris in April 2017</a:t>
            </a:r>
          </a:p>
          <a:p>
            <a:r>
              <a:rPr kumimoji="1" lang="en-US" altLang="ja-JP" sz="1600" dirty="0"/>
              <a:t>JAXA held a side meeting to share information about refinement schedule of the IPCC guidelines on National Greenhouse Gas Inventories and Japanese efforts for the guidelines; and to discuss  </a:t>
            </a:r>
            <a:r>
              <a:rPr kumimoji="1" lang="en-US" altLang="ja-JP" sz="1600" dirty="0">
                <a:solidFill>
                  <a:srgbClr val="FF0000"/>
                </a:solidFill>
              </a:rPr>
              <a:t>how satellite GHG data support accuracy of National GHG inventories. </a:t>
            </a:r>
            <a:r>
              <a:rPr kumimoji="1" lang="en-US" altLang="ja-JP" sz="1600" dirty="0"/>
              <a:t> </a:t>
            </a:r>
          </a:p>
          <a:p>
            <a:r>
              <a:rPr kumimoji="1" lang="en-US" altLang="ja-JP" sz="1600" dirty="0"/>
              <a:t>CEOS agreed to provide review of and input to, via the AC-VC, “Methodology Document” developed by MOE/</a:t>
            </a:r>
            <a:r>
              <a:rPr kumimoji="1" lang="en-US" altLang="ja-JP" sz="1600"/>
              <a:t>NIES.</a:t>
            </a:r>
          </a:p>
          <a:p>
            <a:endParaRPr kumimoji="1" lang="en-US" altLang="ja-JP" sz="1600" dirty="0"/>
          </a:p>
          <a:p>
            <a:pPr marL="0" indent="0">
              <a:buNone/>
            </a:pPr>
            <a:r>
              <a:rPr kumimoji="1" lang="en-US" altLang="ja-JP" sz="1800" u="sng" dirty="0"/>
              <a:t>SIT Technical Workshop in ESRIN in September 2017</a:t>
            </a:r>
          </a:p>
          <a:p>
            <a:r>
              <a:rPr kumimoji="1" lang="en-US" altLang="ja-JP" sz="1600" dirty="0"/>
              <a:t>JAXA</a:t>
            </a:r>
            <a:r>
              <a:rPr kumimoji="1" lang="ja-JP" altLang="en-US" sz="1600" dirty="0"/>
              <a:t> </a:t>
            </a:r>
            <a:r>
              <a:rPr kumimoji="1" lang="en-US" altLang="ja-JP" sz="1600" dirty="0"/>
              <a:t>held</a:t>
            </a:r>
            <a:r>
              <a:rPr kumimoji="1" lang="ja-JP" altLang="en-US" sz="1600" dirty="0"/>
              <a:t> </a:t>
            </a:r>
            <a:r>
              <a:rPr kumimoji="1" lang="en-US" altLang="ja-JP" sz="1600" dirty="0"/>
              <a:t>a</a:t>
            </a:r>
            <a:r>
              <a:rPr kumimoji="1" lang="ja-JP" altLang="en-US" sz="1600" dirty="0"/>
              <a:t> </a:t>
            </a:r>
            <a:r>
              <a:rPr kumimoji="1" lang="en-US" altLang="ja-JP" sz="1600" dirty="0"/>
              <a:t>side</a:t>
            </a:r>
            <a:r>
              <a:rPr kumimoji="1" lang="ja-JP" altLang="en-US" sz="1600" dirty="0"/>
              <a:t> </a:t>
            </a:r>
            <a:r>
              <a:rPr kumimoji="1" lang="en-US" altLang="ja-JP" sz="1600" dirty="0"/>
              <a:t>meeting</a:t>
            </a:r>
            <a:r>
              <a:rPr kumimoji="1" lang="ja-JP" altLang="en-US" sz="1600" dirty="0"/>
              <a:t> </a:t>
            </a:r>
            <a:r>
              <a:rPr kumimoji="1" lang="en-US" altLang="ja-JP" sz="1600" dirty="0"/>
              <a:t>to</a:t>
            </a:r>
            <a:r>
              <a:rPr kumimoji="1" lang="ja-JP" altLang="en-US" sz="1600" dirty="0"/>
              <a:t> </a:t>
            </a:r>
            <a:r>
              <a:rPr kumimoji="1" lang="en-US" altLang="ja-JP" sz="1600" dirty="0"/>
              <a:t>follow-up to the side event of SIT-32 meeting.  Participants </a:t>
            </a:r>
            <a:r>
              <a:rPr kumimoji="1" lang="en-US" altLang="ja-JP" sz="1600" dirty="0">
                <a:solidFill>
                  <a:srgbClr val="FF0000"/>
                </a:solidFill>
              </a:rPr>
              <a:t>reaffirmed the importance of implementation of Paris agreement</a:t>
            </a:r>
            <a:r>
              <a:rPr kumimoji="1" lang="en-US" altLang="ja-JP" sz="1600" dirty="0"/>
              <a:t> and </a:t>
            </a:r>
            <a:r>
              <a:rPr kumimoji="1" lang="en-US" altLang="ja-JP" sz="1600" dirty="0">
                <a:solidFill>
                  <a:srgbClr val="FF0000"/>
                </a:solidFill>
              </a:rPr>
              <a:t>shared the progress of greenhouse gas (GHG) related initiatives of CEOS</a:t>
            </a:r>
            <a:r>
              <a:rPr kumimoji="1" lang="en-US" altLang="ja-JP" sz="1600" dirty="0"/>
              <a:t>, such as Japanese UNFCCC/IPCC engagement activity, AC-VC and CEOS carbon strategy and discussed next steps for potential CEOS contributions to stakeholders.</a:t>
            </a:r>
          </a:p>
          <a:p>
            <a:pPr>
              <a:buFont typeface="Arial" panose="020B0604020202020204" pitchFamily="34" charset="0"/>
              <a:buChar char="•"/>
            </a:pPr>
            <a:endParaRPr kumimoji="1" lang="en-US" altLang="ja-JP" sz="1600" u="sng" dirty="0"/>
          </a:p>
          <a:p>
            <a:pPr marL="0" indent="0">
              <a:buNone/>
            </a:pPr>
            <a:endParaRPr kumimoji="1" lang="en-US" altLang="ja-JP" sz="1800" dirty="0"/>
          </a:p>
          <a:p>
            <a:endParaRPr kumimoji="1" lang="ja-JP" altLang="en-US" sz="1800" dirty="0"/>
          </a:p>
        </p:txBody>
      </p:sp>
      <p:sp>
        <p:nvSpPr>
          <p:cNvPr id="4" name="コンテンツ プレースホルダー 3">
            <a:extLst>
              <a:ext uri="{FF2B5EF4-FFF2-40B4-BE49-F238E27FC236}">
                <a16:creationId xmlns:a16="http://schemas.microsoft.com/office/drawing/2014/main" id="{EC016CE9-F18D-4039-900C-F1813D1AB0EE}"/>
              </a:ext>
            </a:extLst>
          </p:cNvPr>
          <p:cNvSpPr>
            <a:spLocks noGrp="1"/>
          </p:cNvSpPr>
          <p:nvPr>
            <p:ph sz="quarter" idx="11"/>
          </p:nvPr>
        </p:nvSpPr>
        <p:spPr/>
        <p:txBody>
          <a:bodyPr/>
          <a:lstStyle/>
          <a:p>
            <a:pPr algn="ctr"/>
            <a:r>
              <a:rPr kumimoji="1" lang="en-US" altLang="ja-JP" sz="2800" dirty="0"/>
              <a:t>Background</a:t>
            </a:r>
            <a:endParaRPr kumimoji="1" lang="ja-JP" altLang="en-US" sz="2800" dirty="0"/>
          </a:p>
        </p:txBody>
      </p:sp>
    </p:spTree>
    <p:extLst>
      <p:ext uri="{BB962C8B-B14F-4D97-AF65-F5344CB8AC3E}">
        <p14:creationId xmlns:p14="http://schemas.microsoft.com/office/powerpoint/2010/main" val="393443559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正方形/長方形 58"/>
          <p:cNvSpPr/>
          <p:nvPr/>
        </p:nvSpPr>
        <p:spPr>
          <a:xfrm>
            <a:off x="92501" y="1160517"/>
            <a:ext cx="8839200" cy="5573871"/>
          </a:xfrm>
          <a:prstGeom prst="rect">
            <a:avLst/>
          </a:prstGeom>
          <a:solidFill>
            <a:schemeClr val="bg1">
              <a:lumMod val="9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263776" indent="-263776" algn="ctr">
              <a:buFont typeface="Wingdings" panose="05000000000000000000" pitchFamily="2" charset="2"/>
              <a:buChar char="u"/>
            </a:pPr>
            <a:endParaRPr kumimoji="1" lang="ja-JP" altLang="en-US" dirty="0"/>
          </a:p>
        </p:txBody>
      </p:sp>
      <p:sp>
        <p:nvSpPr>
          <p:cNvPr id="2" name="タイトル 1"/>
          <p:cNvSpPr>
            <a:spLocks noGrp="1"/>
          </p:cNvSpPr>
          <p:nvPr>
            <p:ph type="ctrTitle"/>
          </p:nvPr>
        </p:nvSpPr>
        <p:spPr>
          <a:xfrm>
            <a:off x="1196876" y="131422"/>
            <a:ext cx="7291795" cy="588437"/>
          </a:xfrm>
          <a:noFill/>
        </p:spPr>
        <p:txBody>
          <a:bodyPr>
            <a:noAutofit/>
          </a:bodyPr>
          <a:lstStyle/>
          <a:p>
            <a:pPr algn="ctr"/>
            <a:r>
              <a:rPr lang="en-US" altLang="ja-JP" dirty="0">
                <a:latin typeface="+mj-lt"/>
              </a:rPr>
              <a:t>Summary of Progress</a:t>
            </a:r>
            <a:br>
              <a:rPr lang="en-US" altLang="ja-JP" dirty="0">
                <a:latin typeface="+mj-lt"/>
              </a:rPr>
            </a:br>
            <a:r>
              <a:rPr lang="en-US" altLang="ja-JP" sz="2600" dirty="0">
                <a:latin typeface="+mj-lt"/>
              </a:rPr>
              <a:t>“</a:t>
            </a:r>
            <a:r>
              <a:rPr kumimoji="1" lang="en-US" altLang="ja-JP" sz="2600" dirty="0">
                <a:latin typeface="+mj-lt"/>
              </a:rPr>
              <a:t>Road to Refinement of IPCC Guidelines”</a:t>
            </a:r>
            <a:endParaRPr kumimoji="1" lang="ja-JP" altLang="en-US" sz="2600" dirty="0">
              <a:latin typeface="+mj-lt"/>
            </a:endParaRPr>
          </a:p>
        </p:txBody>
      </p:sp>
      <p:sp>
        <p:nvSpPr>
          <p:cNvPr id="9" name="正方形/長方形 8"/>
          <p:cNvSpPr/>
          <p:nvPr/>
        </p:nvSpPr>
        <p:spPr>
          <a:xfrm>
            <a:off x="877871" y="3143827"/>
            <a:ext cx="3205510" cy="456535"/>
          </a:xfrm>
          <a:prstGeom prst="rect">
            <a:avLst/>
          </a:prstGeom>
          <a:solidFill>
            <a:schemeClr val="bg1"/>
          </a:solidFill>
          <a:ln>
            <a:solidFill>
              <a:schemeClr val="tx1"/>
            </a:solidFill>
            <a:prstDash val="dash"/>
          </a:ln>
        </p:spPr>
        <p:txBody>
          <a:bodyPr wrap="square">
            <a:spAutoFit/>
          </a:bodyPr>
          <a:lstStyle/>
          <a:p>
            <a:pPr algn="ctr">
              <a:lnSpc>
                <a:spcPct val="150000"/>
              </a:lnSpc>
            </a:pPr>
            <a:r>
              <a:rPr lang="en-US" altLang="ja-JP" dirty="0">
                <a:solidFill>
                  <a:schemeClr val="tx1">
                    <a:lumMod val="65000"/>
                    <a:lumOff val="35000"/>
                  </a:schemeClr>
                </a:solidFill>
              </a:rPr>
              <a:t>Methodology document</a:t>
            </a:r>
            <a:endParaRPr lang="ja-JP" altLang="en-US" dirty="0">
              <a:solidFill>
                <a:schemeClr val="tx1">
                  <a:lumMod val="65000"/>
                  <a:lumOff val="35000"/>
                </a:schemeClr>
              </a:solidFill>
            </a:endParaRPr>
          </a:p>
        </p:txBody>
      </p:sp>
      <p:sp>
        <p:nvSpPr>
          <p:cNvPr id="10" name="正方形/長方形 9"/>
          <p:cNvSpPr/>
          <p:nvPr/>
        </p:nvSpPr>
        <p:spPr>
          <a:xfrm>
            <a:off x="5614554" y="3139580"/>
            <a:ext cx="2654187" cy="646331"/>
          </a:xfrm>
          <a:prstGeom prst="rect">
            <a:avLst/>
          </a:prstGeom>
          <a:solidFill>
            <a:schemeClr val="bg1"/>
          </a:solidFill>
          <a:ln>
            <a:solidFill>
              <a:schemeClr val="tx1"/>
            </a:solidFill>
            <a:prstDash val="dash"/>
          </a:ln>
        </p:spPr>
        <p:txBody>
          <a:bodyPr wrap="square">
            <a:spAutoFit/>
          </a:bodyPr>
          <a:lstStyle/>
          <a:p>
            <a:pPr algn="ctr"/>
            <a:r>
              <a:rPr lang="en-US" altLang="ja-JP" dirty="0">
                <a:solidFill>
                  <a:schemeClr val="tx1">
                    <a:lumMod val="65000"/>
                    <a:lumOff val="35000"/>
                  </a:schemeClr>
                </a:solidFill>
              </a:rPr>
              <a:t>Satellite-based GHG Data</a:t>
            </a:r>
            <a:endParaRPr lang="ja-JP" altLang="en-US" dirty="0">
              <a:solidFill>
                <a:schemeClr val="tx1">
                  <a:lumMod val="65000"/>
                  <a:lumOff val="35000"/>
                </a:schemeClr>
              </a:solidFill>
            </a:endParaRPr>
          </a:p>
        </p:txBody>
      </p:sp>
      <p:sp>
        <p:nvSpPr>
          <p:cNvPr id="12" name="正方形/長方形 11"/>
          <p:cNvSpPr/>
          <p:nvPr/>
        </p:nvSpPr>
        <p:spPr>
          <a:xfrm>
            <a:off x="676228" y="5796469"/>
            <a:ext cx="1275247" cy="617713"/>
          </a:xfrm>
          <a:prstGeom prst="rect">
            <a:avLst/>
          </a:prstGeom>
          <a:solidFill>
            <a:schemeClr val="bg1"/>
          </a:solidFill>
          <a:ln w="19050" cmpd="sng">
            <a:solidFill>
              <a:schemeClr val="tx1">
                <a:lumMod val="65000"/>
                <a:lumOff val="35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Ministry of Environment/NIES</a:t>
            </a:r>
            <a:endParaRPr kumimoji="1" lang="en-US" altLang="ja-JP" sz="1477" dirty="0">
              <a:solidFill>
                <a:schemeClr val="tx1"/>
              </a:solidFill>
            </a:endParaRPr>
          </a:p>
        </p:txBody>
      </p:sp>
      <p:sp>
        <p:nvSpPr>
          <p:cNvPr id="13" name="正方形/長方形 12"/>
          <p:cNvSpPr/>
          <p:nvPr/>
        </p:nvSpPr>
        <p:spPr>
          <a:xfrm>
            <a:off x="3969109" y="5787533"/>
            <a:ext cx="843766" cy="747734"/>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JAXA</a:t>
            </a:r>
          </a:p>
          <a:p>
            <a:pPr algn="ctr"/>
            <a:r>
              <a:rPr kumimoji="1" lang="en-US" altLang="ja-JP" sz="1108" dirty="0">
                <a:solidFill>
                  <a:schemeClr val="tx1"/>
                </a:solidFill>
              </a:rPr>
              <a:t>GOSAT/</a:t>
            </a:r>
          </a:p>
          <a:p>
            <a:pPr algn="ctr"/>
            <a:r>
              <a:rPr kumimoji="1" lang="en-US" altLang="ja-JP" sz="1108" dirty="0">
                <a:solidFill>
                  <a:schemeClr val="tx1"/>
                </a:solidFill>
              </a:rPr>
              <a:t>GOSAT-2(*)</a:t>
            </a:r>
          </a:p>
        </p:txBody>
      </p:sp>
      <p:sp>
        <p:nvSpPr>
          <p:cNvPr id="8" name="正方形/長方形 7"/>
          <p:cNvSpPr/>
          <p:nvPr/>
        </p:nvSpPr>
        <p:spPr>
          <a:xfrm>
            <a:off x="3120614" y="2021249"/>
            <a:ext cx="2446423" cy="546945"/>
          </a:xfrm>
          <a:prstGeom prst="rect">
            <a:avLst/>
          </a:prstGeom>
          <a:solidFill>
            <a:schemeClr val="bg1"/>
          </a:solidFill>
          <a:ln>
            <a:solidFill>
              <a:schemeClr val="tx1"/>
            </a:solidFill>
          </a:ln>
        </p:spPr>
        <p:txBody>
          <a:bodyPr wrap="square">
            <a:spAutoFit/>
          </a:bodyPr>
          <a:lstStyle/>
          <a:p>
            <a:pPr algn="ctr"/>
            <a:r>
              <a:rPr lang="en-US" altLang="ja-JP" sz="1477" dirty="0">
                <a:solidFill>
                  <a:schemeClr val="tx1">
                    <a:lumMod val="65000"/>
                    <a:lumOff val="35000"/>
                  </a:schemeClr>
                </a:solidFill>
              </a:rPr>
              <a:t>IPCC Guidelines</a:t>
            </a:r>
          </a:p>
          <a:p>
            <a:pPr algn="ctr"/>
            <a:r>
              <a:rPr lang="en-US" altLang="ja-JP" sz="1477" dirty="0">
                <a:solidFill>
                  <a:schemeClr val="tx1">
                    <a:lumMod val="65000"/>
                    <a:lumOff val="35000"/>
                  </a:schemeClr>
                </a:solidFill>
              </a:rPr>
              <a:t> </a:t>
            </a:r>
            <a:r>
              <a:rPr lang="ja-JP" altLang="en-US" sz="1477" dirty="0">
                <a:solidFill>
                  <a:schemeClr val="tx1">
                    <a:lumMod val="65000"/>
                    <a:lumOff val="35000"/>
                  </a:schemeClr>
                </a:solidFill>
              </a:rPr>
              <a:t>（</a:t>
            </a:r>
            <a:r>
              <a:rPr lang="en-US" altLang="ja-JP" sz="1477" dirty="0">
                <a:solidFill>
                  <a:schemeClr val="tx1">
                    <a:lumMod val="65000"/>
                    <a:lumOff val="35000"/>
                  </a:schemeClr>
                </a:solidFill>
              </a:rPr>
              <a:t>to be refined in 2019</a:t>
            </a:r>
            <a:r>
              <a:rPr lang="ja-JP" altLang="en-US" sz="1477" dirty="0">
                <a:solidFill>
                  <a:schemeClr val="tx1">
                    <a:lumMod val="65000"/>
                    <a:lumOff val="35000"/>
                  </a:schemeClr>
                </a:solidFill>
              </a:rPr>
              <a:t>）</a:t>
            </a:r>
            <a:r>
              <a:rPr lang="ja-JP" altLang="ja-JP" sz="1477" dirty="0">
                <a:solidFill>
                  <a:schemeClr val="tx1">
                    <a:lumMod val="65000"/>
                    <a:lumOff val="35000"/>
                  </a:schemeClr>
                </a:solidFill>
              </a:rPr>
              <a:t> </a:t>
            </a:r>
            <a:endParaRPr lang="ja-JP" altLang="en-US" sz="1477" dirty="0">
              <a:solidFill>
                <a:schemeClr val="tx1">
                  <a:lumMod val="65000"/>
                  <a:lumOff val="35000"/>
                </a:schemeClr>
              </a:solidFill>
            </a:endParaRPr>
          </a:p>
        </p:txBody>
      </p:sp>
      <p:sp>
        <p:nvSpPr>
          <p:cNvPr id="19" name="正方形/長方形 18"/>
          <p:cNvSpPr/>
          <p:nvPr/>
        </p:nvSpPr>
        <p:spPr>
          <a:xfrm>
            <a:off x="4868042" y="5787535"/>
            <a:ext cx="763892" cy="771979"/>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NASA</a:t>
            </a:r>
          </a:p>
          <a:p>
            <a:pPr algn="ctr"/>
            <a:r>
              <a:rPr kumimoji="1" lang="en-US" altLang="ja-JP" sz="1108" dirty="0">
                <a:solidFill>
                  <a:schemeClr val="tx1"/>
                </a:solidFill>
              </a:rPr>
              <a:t>OCO-2</a:t>
            </a:r>
          </a:p>
          <a:p>
            <a:pPr algn="ctr"/>
            <a:r>
              <a:rPr kumimoji="1" lang="en-US" altLang="ja-JP" sz="1108" dirty="0">
                <a:solidFill>
                  <a:schemeClr val="tx1"/>
                </a:solidFill>
              </a:rPr>
              <a:t>GeoCarb</a:t>
            </a:r>
          </a:p>
        </p:txBody>
      </p:sp>
      <p:sp>
        <p:nvSpPr>
          <p:cNvPr id="20" name="正方形/長方形 19"/>
          <p:cNvSpPr/>
          <p:nvPr/>
        </p:nvSpPr>
        <p:spPr>
          <a:xfrm>
            <a:off x="5601622" y="5787534"/>
            <a:ext cx="826934" cy="765196"/>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ESA</a:t>
            </a:r>
          </a:p>
          <a:p>
            <a:pPr algn="ctr">
              <a:lnSpc>
                <a:spcPts val="1108"/>
              </a:lnSpc>
            </a:pPr>
            <a:r>
              <a:rPr kumimoji="1" lang="en-US" altLang="ja-JP" sz="1108" dirty="0">
                <a:solidFill>
                  <a:schemeClr val="tx1"/>
                </a:solidFill>
              </a:rPr>
              <a:t>Sentinel-5p,</a:t>
            </a:r>
          </a:p>
          <a:p>
            <a:pPr algn="ctr">
              <a:lnSpc>
                <a:spcPts val="1108"/>
              </a:lnSpc>
            </a:pPr>
            <a:r>
              <a:rPr kumimoji="1" lang="en-US" altLang="ja-JP" sz="1108" dirty="0">
                <a:solidFill>
                  <a:schemeClr val="tx1"/>
                </a:solidFill>
              </a:rPr>
              <a:t>FLEX</a:t>
            </a:r>
          </a:p>
        </p:txBody>
      </p:sp>
      <p:sp>
        <p:nvSpPr>
          <p:cNvPr id="21" name="正方形/長方形 20"/>
          <p:cNvSpPr/>
          <p:nvPr/>
        </p:nvSpPr>
        <p:spPr>
          <a:xfrm>
            <a:off x="6428558" y="5787534"/>
            <a:ext cx="876859" cy="761490"/>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CNES</a:t>
            </a:r>
          </a:p>
          <a:p>
            <a:pPr algn="ctr">
              <a:lnSpc>
                <a:spcPts val="1015"/>
              </a:lnSpc>
            </a:pPr>
            <a:r>
              <a:rPr kumimoji="1" lang="en-US" altLang="ja-JP" sz="1108" dirty="0">
                <a:solidFill>
                  <a:schemeClr val="tx1"/>
                </a:solidFill>
              </a:rPr>
              <a:t>IASI, MicroCarb, MERLIN</a:t>
            </a:r>
          </a:p>
        </p:txBody>
      </p:sp>
      <p:sp>
        <p:nvSpPr>
          <p:cNvPr id="53" name="角丸四角形 52"/>
          <p:cNvSpPr/>
          <p:nvPr/>
        </p:nvSpPr>
        <p:spPr>
          <a:xfrm>
            <a:off x="693037" y="3053948"/>
            <a:ext cx="7948246" cy="803626"/>
          </a:xfrm>
          <a:prstGeom prst="roundRect">
            <a:avLst>
              <a:gd name="adj" fmla="val 15641"/>
            </a:avLst>
          </a:prstGeom>
          <a:noFill/>
          <a:ln w="28575" cmpd="sng">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3" name="左矢印 32"/>
          <p:cNvSpPr/>
          <p:nvPr/>
        </p:nvSpPr>
        <p:spPr>
          <a:xfrm rot="5400000">
            <a:off x="1593893" y="4279069"/>
            <a:ext cx="1776126" cy="443180"/>
          </a:xfrm>
          <a:prstGeom prst="leftArrow">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5" name="左矢印 34"/>
          <p:cNvSpPr/>
          <p:nvPr/>
        </p:nvSpPr>
        <p:spPr>
          <a:xfrm rot="5400000">
            <a:off x="3255363" y="3920742"/>
            <a:ext cx="1136163" cy="519872"/>
          </a:xfrm>
          <a:prstGeom prst="leftArrow">
            <a:avLst>
              <a:gd name="adj1" fmla="val 50000"/>
              <a:gd name="adj2" fmla="val 34269"/>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2" name="テキスト ボックス 61"/>
          <p:cNvSpPr txBox="1"/>
          <p:nvPr/>
        </p:nvSpPr>
        <p:spPr>
          <a:xfrm>
            <a:off x="242508" y="3951589"/>
            <a:ext cx="2053301" cy="1569660"/>
          </a:xfrm>
          <a:prstGeom prst="rect">
            <a:avLst/>
          </a:prstGeom>
          <a:noFill/>
        </p:spPr>
        <p:txBody>
          <a:bodyPr wrap="square" rtlCol="0">
            <a:spAutoFit/>
          </a:bodyPr>
          <a:lstStyle/>
          <a:p>
            <a:pPr marL="263776" indent="-263776">
              <a:buFont typeface="Wingdings" panose="05000000000000000000" pitchFamily="2" charset="2"/>
              <a:buChar char="u"/>
            </a:pPr>
            <a:r>
              <a:rPr lang="en-US" altLang="ja-JP" sz="1200" b="1" dirty="0">
                <a:solidFill>
                  <a:schemeClr val="tx1">
                    <a:lumMod val="65000"/>
                    <a:lumOff val="35000"/>
                  </a:schemeClr>
                </a:solidFill>
              </a:rPr>
              <a:t>Develop methodology document to support for national statistician to use  GHG data for the accuracy of the greenhouse gases inventory.</a:t>
            </a:r>
          </a:p>
        </p:txBody>
      </p:sp>
      <p:sp>
        <p:nvSpPr>
          <p:cNvPr id="64" name="テキスト ボックス 63"/>
          <p:cNvSpPr txBox="1"/>
          <p:nvPr/>
        </p:nvSpPr>
        <p:spPr>
          <a:xfrm>
            <a:off x="4283640" y="3940166"/>
            <a:ext cx="2745330" cy="553998"/>
          </a:xfrm>
          <a:prstGeom prst="rect">
            <a:avLst/>
          </a:prstGeom>
          <a:noFill/>
        </p:spPr>
        <p:txBody>
          <a:bodyPr wrap="square" rtlCol="0">
            <a:spAutoFit/>
          </a:bodyPr>
          <a:lstStyle/>
          <a:p>
            <a:pPr marL="263776" indent="-263776">
              <a:lnSpc>
                <a:spcPts val="1200"/>
              </a:lnSpc>
              <a:buFont typeface="Wingdings" panose="05000000000000000000" pitchFamily="2" charset="2"/>
              <a:buChar char="u"/>
            </a:pPr>
            <a:r>
              <a:rPr lang="en-US" altLang="ja-JP" sz="1200" b="1" dirty="0">
                <a:solidFill>
                  <a:schemeClr val="tx1">
                    <a:lumMod val="65000"/>
                    <a:lumOff val="35000"/>
                  </a:schemeClr>
                </a:solidFill>
              </a:rPr>
              <a:t>Provide high accurate data set  and documents (ATBD)</a:t>
            </a:r>
          </a:p>
          <a:p>
            <a:pPr marL="263776" indent="-263776">
              <a:lnSpc>
                <a:spcPts val="1200"/>
              </a:lnSpc>
              <a:buFont typeface="Wingdings" panose="05000000000000000000" pitchFamily="2" charset="2"/>
              <a:buChar char="u"/>
            </a:pPr>
            <a:r>
              <a:rPr lang="en-US" altLang="ja-JP" sz="1200" b="1" dirty="0">
                <a:solidFill>
                  <a:schemeClr val="tx1">
                    <a:lumMod val="65000"/>
                    <a:lumOff val="35000"/>
                  </a:schemeClr>
                </a:solidFill>
              </a:rPr>
              <a:t>Calibrations for quality control</a:t>
            </a:r>
          </a:p>
        </p:txBody>
      </p:sp>
      <p:sp>
        <p:nvSpPr>
          <p:cNvPr id="16" name="正方形/長方形 15"/>
          <p:cNvSpPr/>
          <p:nvPr/>
        </p:nvSpPr>
        <p:spPr>
          <a:xfrm>
            <a:off x="3544386" y="4808077"/>
            <a:ext cx="4603561" cy="306286"/>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400" b="1" dirty="0">
                <a:solidFill>
                  <a:schemeClr val="tx1"/>
                </a:solidFill>
                <a:latin typeface="+mj-ea"/>
                <a:ea typeface="+mj-ea"/>
              </a:rPr>
              <a:t>CEOS</a:t>
            </a:r>
            <a:endParaRPr kumimoji="1" lang="en-US" altLang="ja-JP" sz="2400" b="1" dirty="0">
              <a:solidFill>
                <a:schemeClr val="tx1"/>
              </a:solidFill>
              <a:latin typeface="+mj-ea"/>
              <a:ea typeface="+mj-ea"/>
            </a:endParaRPr>
          </a:p>
        </p:txBody>
      </p:sp>
      <p:cxnSp>
        <p:nvCxnSpPr>
          <p:cNvPr id="71" name="直線コネクタ 70"/>
          <p:cNvCxnSpPr/>
          <p:nvPr/>
        </p:nvCxnSpPr>
        <p:spPr>
          <a:xfrm flipH="1" flipV="1">
            <a:off x="4687910" y="2575775"/>
            <a:ext cx="2373" cy="563806"/>
          </a:xfrm>
          <a:prstGeom prst="line">
            <a:avLst/>
          </a:prstGeom>
          <a:ln w="85725">
            <a:solidFill>
              <a:schemeClr val="tx1">
                <a:lumMod val="50000"/>
                <a:lumOff val="50000"/>
              </a:schemeClr>
            </a:solidFill>
            <a:prstDash val="sysDot"/>
          </a:ln>
        </p:spPr>
        <p:style>
          <a:lnRef idx="2">
            <a:schemeClr val="accent1"/>
          </a:lnRef>
          <a:fillRef idx="0">
            <a:schemeClr val="accent1"/>
          </a:fillRef>
          <a:effectRef idx="1">
            <a:schemeClr val="accent1"/>
          </a:effectRef>
          <a:fontRef idx="minor">
            <a:schemeClr val="tx1"/>
          </a:fontRef>
        </p:style>
      </p:cxnSp>
      <p:sp>
        <p:nvSpPr>
          <p:cNvPr id="74" name="正方形/長方形 73"/>
          <p:cNvSpPr/>
          <p:nvPr/>
        </p:nvSpPr>
        <p:spPr>
          <a:xfrm>
            <a:off x="8001370" y="5814837"/>
            <a:ext cx="696066" cy="725223"/>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CMA</a:t>
            </a:r>
          </a:p>
          <a:p>
            <a:pPr algn="ctr"/>
            <a:r>
              <a:rPr kumimoji="1" lang="en-US" altLang="ja-JP" sz="1108" dirty="0">
                <a:solidFill>
                  <a:schemeClr val="tx1"/>
                </a:solidFill>
              </a:rPr>
              <a:t>TanSat</a:t>
            </a:r>
          </a:p>
        </p:txBody>
      </p:sp>
      <p:sp>
        <p:nvSpPr>
          <p:cNvPr id="75" name="左矢印 34"/>
          <p:cNvSpPr/>
          <p:nvPr/>
        </p:nvSpPr>
        <p:spPr>
          <a:xfrm rot="5400000">
            <a:off x="6706305" y="4008956"/>
            <a:ext cx="962849" cy="516760"/>
          </a:xfrm>
          <a:prstGeom prst="leftArrow">
            <a:avLst>
              <a:gd name="adj1" fmla="val 50000"/>
              <a:gd name="adj2" fmla="val 34269"/>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8" name="左矢印 34"/>
          <p:cNvSpPr/>
          <p:nvPr/>
        </p:nvSpPr>
        <p:spPr>
          <a:xfrm rot="5400000">
            <a:off x="6774556" y="5104768"/>
            <a:ext cx="364394" cy="449927"/>
          </a:xfrm>
          <a:prstGeom prst="leftArrow">
            <a:avLst>
              <a:gd name="adj1" fmla="val 50000"/>
              <a:gd name="adj2" fmla="val 34269"/>
            </a:avLst>
          </a:prstGeom>
          <a:solidFill>
            <a:schemeClr val="bg1"/>
          </a:solidFill>
          <a:ln w="19050">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2" name="加算記号 21"/>
          <p:cNvSpPr/>
          <p:nvPr/>
        </p:nvSpPr>
        <p:spPr>
          <a:xfrm>
            <a:off x="4423047" y="3176954"/>
            <a:ext cx="679002" cy="633046"/>
          </a:xfrm>
          <a:prstGeom prst="mathPlus">
            <a:avLst/>
          </a:prstGeom>
          <a:solidFill>
            <a:srgbClr val="FFFFFF"/>
          </a:solidFill>
          <a:ln w="25400" cap="flat">
            <a:solidFill>
              <a:schemeClr val="tx1">
                <a:lumMod val="65000"/>
                <a:lumOff val="3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2202" tIns="42202" rIns="42202" bIns="42202" numCol="1" spcCol="38100" rtlCol="0" anchor="ctr">
            <a:spAutoFit/>
          </a:bodyPr>
          <a:lstStyle/>
          <a:p>
            <a:pPr defTabSz="422041" latinLnBrk="1" hangingPunct="0"/>
            <a:endParaRPr lang="ja-JP" altLang="en-US" dirty="0">
              <a:solidFill>
                <a:srgbClr val="002569"/>
              </a:solidFill>
            </a:endParaRPr>
          </a:p>
        </p:txBody>
      </p:sp>
      <p:sp>
        <p:nvSpPr>
          <p:cNvPr id="25" name="正方形/長方形 24"/>
          <p:cNvSpPr/>
          <p:nvPr/>
        </p:nvSpPr>
        <p:spPr>
          <a:xfrm>
            <a:off x="4466492" y="5209401"/>
            <a:ext cx="4220308" cy="276999"/>
          </a:xfrm>
          <a:prstGeom prst="rect">
            <a:avLst/>
          </a:prstGeom>
        </p:spPr>
        <p:txBody>
          <a:bodyPr>
            <a:spAutoFit/>
          </a:bodyPr>
          <a:lstStyle/>
          <a:p>
            <a:r>
              <a:rPr lang="en-US" altLang="ja-JP" sz="1200" b="1" dirty="0">
                <a:solidFill>
                  <a:schemeClr val="tx1">
                    <a:lumMod val="65000"/>
                    <a:lumOff val="35000"/>
                  </a:schemeClr>
                </a:solidFill>
              </a:rPr>
              <a:t>Provide and share GHG data</a:t>
            </a:r>
            <a:endParaRPr lang="ja-JP" altLang="en-US" sz="1200" b="1" dirty="0">
              <a:solidFill>
                <a:schemeClr val="tx1">
                  <a:lumMod val="65000"/>
                  <a:lumOff val="35000"/>
                </a:schemeClr>
              </a:solidFill>
            </a:endParaRPr>
          </a:p>
        </p:txBody>
      </p:sp>
      <p:grpSp>
        <p:nvGrpSpPr>
          <p:cNvPr id="54" name="グループ化 53"/>
          <p:cNvGrpSpPr/>
          <p:nvPr/>
        </p:nvGrpSpPr>
        <p:grpSpPr>
          <a:xfrm>
            <a:off x="486314" y="5501335"/>
            <a:ext cx="4366342" cy="1084846"/>
            <a:chOff x="980932" y="5940216"/>
            <a:chExt cx="3697428" cy="855038"/>
          </a:xfrm>
        </p:grpSpPr>
        <p:cxnSp>
          <p:nvCxnSpPr>
            <p:cNvPr id="42" name="直線コネクタ 41"/>
            <p:cNvCxnSpPr/>
            <p:nvPr/>
          </p:nvCxnSpPr>
          <p:spPr>
            <a:xfrm>
              <a:off x="3924474" y="6152311"/>
              <a:ext cx="753886" cy="11727"/>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85" name="直線コネクタ 84"/>
            <p:cNvCxnSpPr/>
            <p:nvPr/>
          </p:nvCxnSpPr>
          <p:spPr>
            <a:xfrm flipV="1">
              <a:off x="990600" y="6781269"/>
              <a:ext cx="3681797" cy="9175"/>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86" name="直線コネクタ 85"/>
            <p:cNvCxnSpPr/>
            <p:nvPr/>
          </p:nvCxnSpPr>
          <p:spPr>
            <a:xfrm flipH="1">
              <a:off x="4669992" y="6164038"/>
              <a:ext cx="8367" cy="604851"/>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87" name="直線コネクタ 86"/>
            <p:cNvCxnSpPr/>
            <p:nvPr/>
          </p:nvCxnSpPr>
          <p:spPr>
            <a:xfrm>
              <a:off x="990600" y="5943600"/>
              <a:ext cx="0" cy="851654"/>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88" name="直線コネクタ 87"/>
            <p:cNvCxnSpPr/>
            <p:nvPr/>
          </p:nvCxnSpPr>
          <p:spPr>
            <a:xfrm flipV="1">
              <a:off x="980932" y="5940216"/>
              <a:ext cx="2959287" cy="22043"/>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pic>
        <p:nvPicPr>
          <p:cNvPr id="90" name="図 89"/>
          <p:cNvPicPr>
            <a:picLocks noChangeAspect="1"/>
          </p:cNvPicPr>
          <p:nvPr/>
        </p:nvPicPr>
        <p:blipFill>
          <a:blip r:embed="rId3"/>
          <a:stretch>
            <a:fillRect/>
          </a:stretch>
        </p:blipFill>
        <p:spPr>
          <a:xfrm>
            <a:off x="3184165" y="1238578"/>
            <a:ext cx="2312946" cy="770437"/>
          </a:xfrm>
          <a:prstGeom prst="rect">
            <a:avLst/>
          </a:prstGeom>
        </p:spPr>
      </p:pic>
      <p:sp>
        <p:nvSpPr>
          <p:cNvPr id="40" name="正方形/長方形 39"/>
          <p:cNvSpPr/>
          <p:nvPr/>
        </p:nvSpPr>
        <p:spPr>
          <a:xfrm>
            <a:off x="2626537" y="5767799"/>
            <a:ext cx="1252437" cy="750701"/>
          </a:xfrm>
          <a:prstGeom prst="rect">
            <a:avLst/>
          </a:prstGeom>
          <a:solidFill>
            <a:schemeClr val="bg1"/>
          </a:solidFill>
          <a:ln w="19050" cmpd="sng">
            <a:solidFill>
              <a:schemeClr val="tx1">
                <a:lumMod val="65000"/>
                <a:lumOff val="35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108"/>
              </a:lnSpc>
            </a:pPr>
            <a:r>
              <a:rPr lang="en-US" altLang="ja-JP" sz="1108" dirty="0">
                <a:solidFill>
                  <a:schemeClr val="tx1"/>
                </a:solidFill>
              </a:rPr>
              <a:t>Ministry of Education, Sports, Culture, Science and Technology </a:t>
            </a:r>
            <a:endParaRPr kumimoji="1" lang="en-US" altLang="ja-JP" sz="1108" dirty="0">
              <a:solidFill>
                <a:schemeClr val="tx1"/>
              </a:solidFill>
            </a:endParaRPr>
          </a:p>
        </p:txBody>
      </p:sp>
      <p:cxnSp>
        <p:nvCxnSpPr>
          <p:cNvPr id="89" name="直線コネクタ 88"/>
          <p:cNvCxnSpPr/>
          <p:nvPr/>
        </p:nvCxnSpPr>
        <p:spPr>
          <a:xfrm>
            <a:off x="3980975" y="5455190"/>
            <a:ext cx="3420" cy="313219"/>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pic>
        <p:nvPicPr>
          <p:cNvPr id="44" name="図 43"/>
          <p:cNvPicPr>
            <a:picLocks noChangeAspect="1"/>
          </p:cNvPicPr>
          <p:nvPr/>
        </p:nvPicPr>
        <p:blipFill>
          <a:blip r:embed="rId4">
            <a:clrChange>
              <a:clrFrom>
                <a:srgbClr val="EDF2F8"/>
              </a:clrFrom>
              <a:clrTo>
                <a:srgbClr val="EDF2F8">
                  <a:alpha val="0"/>
                </a:srgbClr>
              </a:clrTo>
            </a:clrChange>
          </a:blip>
          <a:stretch>
            <a:fillRect/>
          </a:stretch>
        </p:blipFill>
        <p:spPr>
          <a:xfrm>
            <a:off x="5830068" y="1529315"/>
            <a:ext cx="1278376" cy="1156625"/>
          </a:xfrm>
          <a:prstGeom prst="rect">
            <a:avLst/>
          </a:prstGeom>
        </p:spPr>
      </p:pic>
      <p:sp>
        <p:nvSpPr>
          <p:cNvPr id="46" name="加算記号 45"/>
          <p:cNvSpPr/>
          <p:nvPr/>
        </p:nvSpPr>
        <p:spPr>
          <a:xfrm>
            <a:off x="2049336" y="5927541"/>
            <a:ext cx="434604" cy="391852"/>
          </a:xfrm>
          <a:prstGeom prst="mathPlus">
            <a:avLst/>
          </a:prstGeom>
          <a:solidFill>
            <a:srgbClr val="FFFFFF"/>
          </a:solidFill>
          <a:ln w="25400" cap="flat">
            <a:solidFill>
              <a:schemeClr val="tx1">
                <a:lumMod val="65000"/>
                <a:lumOff val="3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2202" tIns="42202" rIns="42202" bIns="42202" numCol="1" spcCol="38100" rtlCol="0" anchor="ctr">
            <a:spAutoFit/>
          </a:bodyPr>
          <a:lstStyle/>
          <a:p>
            <a:pPr defTabSz="422041" latinLnBrk="1" hangingPunct="0"/>
            <a:endParaRPr lang="ja-JP" altLang="en-US" dirty="0">
              <a:solidFill>
                <a:srgbClr val="002569"/>
              </a:solidFill>
            </a:endParaRPr>
          </a:p>
        </p:txBody>
      </p:sp>
      <p:sp>
        <p:nvSpPr>
          <p:cNvPr id="43" name="正方形/長方形 42"/>
          <p:cNvSpPr/>
          <p:nvPr/>
        </p:nvSpPr>
        <p:spPr>
          <a:xfrm>
            <a:off x="4157165" y="6477735"/>
            <a:ext cx="4741469" cy="373302"/>
          </a:xfrm>
          <a:prstGeom prst="rect">
            <a:avLst/>
          </a:prstGeom>
          <a:noFill/>
          <a:ln w="19050" cmpd="sng">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108"/>
              </a:lnSpc>
            </a:pPr>
            <a:r>
              <a:rPr lang="en-US" altLang="ja-JP" sz="1015" dirty="0">
                <a:solidFill>
                  <a:schemeClr val="tx1"/>
                </a:solidFill>
              </a:rPr>
              <a:t>*GOSAT/GOSAT-2 are joint projects by Ministry of Environment, NIES and JAXA .</a:t>
            </a:r>
            <a:endParaRPr kumimoji="1" lang="en-US" altLang="ja-JP" sz="1015" dirty="0">
              <a:solidFill>
                <a:schemeClr val="tx1"/>
              </a:solidFill>
            </a:endParaRPr>
          </a:p>
        </p:txBody>
      </p:sp>
      <p:sp>
        <p:nvSpPr>
          <p:cNvPr id="39" name="正方形/長方形 38"/>
          <p:cNvSpPr/>
          <p:nvPr/>
        </p:nvSpPr>
        <p:spPr>
          <a:xfrm>
            <a:off x="7214907" y="5814837"/>
            <a:ext cx="786577" cy="734186"/>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DLR</a:t>
            </a:r>
          </a:p>
          <a:p>
            <a:pPr algn="ctr"/>
            <a:r>
              <a:rPr kumimoji="1" lang="en-US" altLang="ja-JP" sz="1108" dirty="0">
                <a:solidFill>
                  <a:schemeClr val="tx1"/>
                </a:solidFill>
              </a:rPr>
              <a:t>MERLIN</a:t>
            </a:r>
          </a:p>
        </p:txBody>
      </p:sp>
      <p:grpSp>
        <p:nvGrpSpPr>
          <p:cNvPr id="17" name="グループ化 16"/>
          <p:cNvGrpSpPr/>
          <p:nvPr/>
        </p:nvGrpSpPr>
        <p:grpSpPr>
          <a:xfrm>
            <a:off x="458122" y="2199312"/>
            <a:ext cx="2080612" cy="796527"/>
            <a:chOff x="711436" y="1508916"/>
            <a:chExt cx="2253996" cy="862904"/>
          </a:xfrm>
        </p:grpSpPr>
        <p:sp>
          <p:nvSpPr>
            <p:cNvPr id="14" name="正方形/長方形 13"/>
            <p:cNvSpPr/>
            <p:nvPr/>
          </p:nvSpPr>
          <p:spPr>
            <a:xfrm>
              <a:off x="711436" y="1508916"/>
              <a:ext cx="2253996" cy="862904"/>
            </a:xfrm>
            <a:prstGeom prst="rect">
              <a:avLst/>
            </a:prstGeom>
            <a:solidFill>
              <a:schemeClr val="bg1"/>
            </a:solidFill>
            <a:ln w="2540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nvGrpSpPr>
            <p:cNvPr id="15" name="グループ化 14"/>
            <p:cNvGrpSpPr/>
            <p:nvPr/>
          </p:nvGrpSpPr>
          <p:grpSpPr>
            <a:xfrm>
              <a:off x="1012945" y="1545424"/>
              <a:ext cx="1773184" cy="737621"/>
              <a:chOff x="715959" y="1670692"/>
              <a:chExt cx="1773184" cy="737621"/>
            </a:xfrm>
          </p:grpSpPr>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9910" y="2069030"/>
                <a:ext cx="1062449" cy="339283"/>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7421" y="1670692"/>
                <a:ext cx="1151722" cy="397146"/>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5959" y="1734117"/>
                <a:ext cx="529097" cy="275253"/>
              </a:xfrm>
              <a:prstGeom prst="rect">
                <a:avLst/>
              </a:prstGeom>
            </p:spPr>
          </p:pic>
        </p:grpSp>
      </p:grpSp>
      <p:sp>
        <p:nvSpPr>
          <p:cNvPr id="50" name="テキスト ボックス 49"/>
          <p:cNvSpPr txBox="1"/>
          <p:nvPr/>
        </p:nvSpPr>
        <p:spPr>
          <a:xfrm>
            <a:off x="242508" y="1816963"/>
            <a:ext cx="2828140" cy="276999"/>
          </a:xfrm>
          <a:prstGeom prst="rect">
            <a:avLst/>
          </a:prstGeom>
          <a:noFill/>
        </p:spPr>
        <p:txBody>
          <a:bodyPr wrap="square" rtlCol="0">
            <a:spAutoFit/>
          </a:bodyPr>
          <a:lstStyle/>
          <a:p>
            <a:pPr marL="263776" indent="-263776">
              <a:buFont typeface="Wingdings" panose="05000000000000000000" pitchFamily="2" charset="2"/>
              <a:buChar char="u"/>
            </a:pPr>
            <a:r>
              <a:rPr lang="en-US" altLang="ja-JP" sz="1200" b="1" dirty="0">
                <a:solidFill>
                  <a:schemeClr val="tx1">
                    <a:lumMod val="65000"/>
                    <a:lumOff val="35000"/>
                  </a:schemeClr>
                </a:solidFill>
              </a:rPr>
              <a:t>Support coordination with IPCC</a:t>
            </a:r>
          </a:p>
        </p:txBody>
      </p:sp>
      <p:sp>
        <p:nvSpPr>
          <p:cNvPr id="3" name="スライド番号プレースホルダー 2"/>
          <p:cNvSpPr>
            <a:spLocks noGrp="1"/>
          </p:cNvSpPr>
          <p:nvPr>
            <p:ph type="sldNum" sz="quarter" idx="12"/>
          </p:nvPr>
        </p:nvSpPr>
        <p:spPr/>
        <p:txBody>
          <a:bodyPr/>
          <a:lstStyle/>
          <a:p>
            <a:fld id="{39C6FC07-3F76-2B47-A200-EB83A73F3AB4}" type="slidenum">
              <a:rPr kumimoji="1" lang="ja-JP" altLang="en-US" smtClean="0"/>
              <a:t>3</a:t>
            </a:fld>
            <a:endParaRPr kumimoji="1" lang="ja-JP" altLang="en-US" dirty="0"/>
          </a:p>
        </p:txBody>
      </p:sp>
      <p:sp>
        <p:nvSpPr>
          <p:cNvPr id="68" name="正方形/長方形 67"/>
          <p:cNvSpPr/>
          <p:nvPr/>
        </p:nvSpPr>
        <p:spPr>
          <a:xfrm>
            <a:off x="3982065" y="5560779"/>
            <a:ext cx="4715258" cy="254790"/>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a:solidFill>
                  <a:schemeClr val="tx1"/>
                </a:solidFill>
              </a:rPr>
              <a:t>Space Agencies</a:t>
            </a:r>
            <a:endParaRPr kumimoji="1" lang="en-US" altLang="ja-JP" dirty="0">
              <a:solidFill>
                <a:schemeClr val="tx1"/>
              </a:solidFill>
            </a:endParaRPr>
          </a:p>
        </p:txBody>
      </p:sp>
      <p:grpSp>
        <p:nvGrpSpPr>
          <p:cNvPr id="38" name="グループ化 37"/>
          <p:cNvGrpSpPr/>
          <p:nvPr/>
        </p:nvGrpSpPr>
        <p:grpSpPr>
          <a:xfrm>
            <a:off x="3217416" y="5557283"/>
            <a:ext cx="4803751" cy="1177105"/>
            <a:chOff x="3217416" y="5557283"/>
            <a:chExt cx="4803751" cy="1177105"/>
          </a:xfrm>
          <a:solidFill>
            <a:srgbClr val="D7E4BD">
              <a:alpha val="54902"/>
            </a:srgbClr>
          </a:solidFill>
        </p:grpSpPr>
        <p:sp>
          <p:nvSpPr>
            <p:cNvPr id="23" name="楕円 22"/>
            <p:cNvSpPr/>
            <p:nvPr/>
          </p:nvSpPr>
          <p:spPr>
            <a:xfrm>
              <a:off x="3217416" y="5557283"/>
              <a:ext cx="4768412" cy="1177105"/>
            </a:xfrm>
            <a:prstGeom prst="ellipse">
              <a:avLst/>
            </a:prstGeom>
            <a:grpFill/>
            <a:ln w="76200" cap="flat">
              <a:solidFill>
                <a:srgbClr val="92D05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sp>
          <p:nvSpPr>
            <p:cNvPr id="67" name="テキスト ボックス 66"/>
            <p:cNvSpPr txBox="1"/>
            <p:nvPr/>
          </p:nvSpPr>
          <p:spPr>
            <a:xfrm>
              <a:off x="5859843" y="5913785"/>
              <a:ext cx="2161324" cy="584773"/>
            </a:xfrm>
            <a:prstGeom prst="rect">
              <a:avLst/>
            </a:prstGeom>
            <a:solidFill>
              <a:srgbClr val="92D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hangingPunct="0">
                <a:lnSpc>
                  <a:spcPct val="100000"/>
                </a:lnSpc>
                <a:spcBef>
                  <a:spcPts val="0"/>
                </a:spcBef>
                <a:spcAft>
                  <a:spcPts val="0"/>
                </a:spcAft>
                <a:buClrTx/>
                <a:buSzTx/>
                <a:buFontTx/>
                <a:buNone/>
                <a:tabLst/>
              </a:pPr>
              <a:r>
                <a:rPr lang="en-US" altLang="ja-JP" sz="1600" b="1" dirty="0">
                  <a:solidFill>
                    <a:schemeClr val="accent3">
                      <a:lumMod val="50000"/>
                    </a:schemeClr>
                  </a:solidFill>
                </a:rPr>
                <a:t>Cooperation with Space Agencies</a:t>
              </a:r>
            </a:p>
          </p:txBody>
        </p:sp>
      </p:grpSp>
      <p:grpSp>
        <p:nvGrpSpPr>
          <p:cNvPr id="41" name="グループ化 40"/>
          <p:cNvGrpSpPr/>
          <p:nvPr/>
        </p:nvGrpSpPr>
        <p:grpSpPr>
          <a:xfrm>
            <a:off x="-29430" y="2630270"/>
            <a:ext cx="3177373" cy="3985227"/>
            <a:chOff x="298764" y="2652386"/>
            <a:chExt cx="3177373" cy="3985227"/>
          </a:xfrm>
        </p:grpSpPr>
        <p:grpSp>
          <p:nvGrpSpPr>
            <p:cNvPr id="37" name="グループ化 36"/>
            <p:cNvGrpSpPr/>
            <p:nvPr/>
          </p:nvGrpSpPr>
          <p:grpSpPr>
            <a:xfrm>
              <a:off x="298764" y="2652386"/>
              <a:ext cx="3177373" cy="3985227"/>
              <a:chOff x="298764" y="2652386"/>
              <a:chExt cx="3177373" cy="3985227"/>
            </a:xfrm>
          </p:grpSpPr>
          <p:grpSp>
            <p:nvGrpSpPr>
              <p:cNvPr id="30" name="グループ化 29"/>
              <p:cNvGrpSpPr/>
              <p:nvPr/>
            </p:nvGrpSpPr>
            <p:grpSpPr>
              <a:xfrm>
                <a:off x="814853" y="2947035"/>
                <a:ext cx="2661284" cy="3690578"/>
                <a:chOff x="814853" y="2947035"/>
                <a:chExt cx="2661284" cy="3690578"/>
              </a:xfrm>
            </p:grpSpPr>
            <p:sp>
              <p:nvSpPr>
                <p:cNvPr id="5" name="楕円 4"/>
                <p:cNvSpPr/>
                <p:nvPr/>
              </p:nvSpPr>
              <p:spPr>
                <a:xfrm>
                  <a:off x="814853" y="2947035"/>
                  <a:ext cx="2661284" cy="3690578"/>
                </a:xfrm>
                <a:prstGeom prst="ellipse">
                  <a:avLst/>
                </a:prstGeom>
                <a:solidFill>
                  <a:srgbClr val="558ED5">
                    <a:alpha val="54902"/>
                  </a:srgbClr>
                </a:solidFill>
                <a:ln w="76200" cap="flat">
                  <a:solidFill>
                    <a:schemeClr val="tx2">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sp>
              <p:nvSpPr>
                <p:cNvPr id="65" name="テキスト ボックス 64"/>
                <p:cNvSpPr txBox="1"/>
                <p:nvPr/>
              </p:nvSpPr>
              <p:spPr>
                <a:xfrm>
                  <a:off x="840345" y="4494819"/>
                  <a:ext cx="2600358" cy="584773"/>
                </a:xfrm>
                <a:prstGeom prst="rect">
                  <a:avLst/>
                </a:prstGeom>
                <a:solidFill>
                  <a:schemeClr val="tx2">
                    <a:lumMod val="20000"/>
                    <a:lumOff val="8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hangingPunct="0">
                    <a:lnSpc>
                      <a:spcPct val="100000"/>
                    </a:lnSpc>
                    <a:spcBef>
                      <a:spcPts val="0"/>
                    </a:spcBef>
                    <a:spcAft>
                      <a:spcPts val="0"/>
                    </a:spcAft>
                    <a:buClrTx/>
                    <a:buSzTx/>
                    <a:buFontTx/>
                    <a:buNone/>
                    <a:tabLst/>
                  </a:pPr>
                  <a:r>
                    <a:rPr lang="en-US" altLang="ja-JP" sz="1600" b="1" dirty="0"/>
                    <a:t>Drafting “Methodology Document”</a:t>
                  </a:r>
                  <a:endParaRPr kumimoji="0" lang="ja-JP" altLang="en-US" sz="1600" b="1" i="0" u="none" strike="noStrike" cap="none" spc="0" normalizeH="0" baseline="0" dirty="0">
                    <a:ln>
                      <a:noFill/>
                    </a:ln>
                    <a:solidFill>
                      <a:srgbClr val="002569"/>
                    </a:solidFill>
                    <a:effectLst/>
                    <a:uFillTx/>
                  </a:endParaRPr>
                </a:p>
              </p:txBody>
            </p:sp>
          </p:grpSp>
          <p:sp>
            <p:nvSpPr>
              <p:cNvPr id="31" name="吹き出し: 円形 30"/>
              <p:cNvSpPr/>
              <p:nvPr/>
            </p:nvSpPr>
            <p:spPr>
              <a:xfrm>
                <a:off x="298764" y="2652386"/>
                <a:ext cx="1793342" cy="639346"/>
              </a:xfrm>
              <a:prstGeom prst="wedgeEllipseCallout">
                <a:avLst>
                  <a:gd name="adj1" fmla="val 15602"/>
                  <a:gd name="adj2" fmla="val 98137"/>
                </a:avLst>
              </a:prstGeom>
              <a:solidFill>
                <a:schemeClr val="tx2">
                  <a:lumMod val="60000"/>
                  <a:lumOff val="40000"/>
                </a:schemeClr>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grpSp>
        <p:sp>
          <p:nvSpPr>
            <p:cNvPr id="34" name="テキスト ボックス 33"/>
            <p:cNvSpPr txBox="1"/>
            <p:nvPr/>
          </p:nvSpPr>
          <p:spPr>
            <a:xfrm>
              <a:off x="361598" y="2749606"/>
              <a:ext cx="1758779"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1" lang="en-US" altLang="ja-JP" b="1" u="sng" dirty="0">
                  <a:solidFill>
                    <a:schemeClr val="bg1"/>
                  </a:solidFill>
                </a:rPr>
                <a:t>CEOS Review</a:t>
              </a:r>
              <a:endParaRPr kumimoji="1" lang="ja-JP" altLang="en-US" b="1" u="sng" dirty="0">
                <a:solidFill>
                  <a:schemeClr val="bg1"/>
                </a:solidFill>
              </a:endParaRPr>
            </a:p>
          </p:txBody>
        </p:sp>
      </p:grpSp>
      <p:grpSp>
        <p:nvGrpSpPr>
          <p:cNvPr id="7" name="グループ化 6"/>
          <p:cNvGrpSpPr/>
          <p:nvPr/>
        </p:nvGrpSpPr>
        <p:grpSpPr>
          <a:xfrm>
            <a:off x="3135111" y="4722376"/>
            <a:ext cx="4541285" cy="2023442"/>
            <a:chOff x="3613964" y="4668180"/>
            <a:chExt cx="4128441" cy="2023442"/>
          </a:xfrm>
        </p:grpSpPr>
        <p:sp>
          <p:nvSpPr>
            <p:cNvPr id="72" name="テキスト ボックス 71"/>
            <p:cNvSpPr txBox="1"/>
            <p:nvPr/>
          </p:nvSpPr>
          <p:spPr>
            <a:xfrm>
              <a:off x="6518033" y="4764716"/>
              <a:ext cx="822631" cy="369330"/>
            </a:xfrm>
            <a:prstGeom prst="rect">
              <a:avLst/>
            </a:prstGeom>
            <a:solidFill>
              <a:schemeClr val="bg1"/>
            </a:solidFill>
            <a:ln w="25400" cap="flat">
              <a:solidFill>
                <a:srgbClr val="FFC00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1" lang="en-US" altLang="ja-JP">
                  <a:solidFill>
                    <a:schemeClr val="accent6">
                      <a:lumMod val="75000"/>
                    </a:schemeClr>
                  </a:solidFill>
                </a:rPr>
                <a:t>WGCV</a:t>
              </a:r>
              <a:endParaRPr kumimoji="1" lang="ja-JP" altLang="en-US" dirty="0">
                <a:solidFill>
                  <a:schemeClr val="accent6">
                    <a:lumMod val="75000"/>
                  </a:schemeClr>
                </a:solidFill>
              </a:endParaRPr>
            </a:p>
          </p:txBody>
        </p:sp>
        <p:grpSp>
          <p:nvGrpSpPr>
            <p:cNvPr id="32" name="グループ化 31"/>
            <p:cNvGrpSpPr/>
            <p:nvPr/>
          </p:nvGrpSpPr>
          <p:grpSpPr>
            <a:xfrm>
              <a:off x="3613964" y="4668180"/>
              <a:ext cx="4128441" cy="2023442"/>
              <a:chOff x="3613964" y="4668180"/>
              <a:chExt cx="4128441" cy="2023442"/>
            </a:xfrm>
          </p:grpSpPr>
          <p:sp>
            <p:nvSpPr>
              <p:cNvPr id="26" name="楕円 25"/>
              <p:cNvSpPr/>
              <p:nvPr/>
            </p:nvSpPr>
            <p:spPr>
              <a:xfrm>
                <a:off x="3678545" y="5586725"/>
                <a:ext cx="2095458" cy="1104897"/>
              </a:xfrm>
              <a:prstGeom prst="ellipse">
                <a:avLst/>
              </a:prstGeom>
              <a:solidFill>
                <a:srgbClr val="FCD5B5">
                  <a:alpha val="54902"/>
                </a:srgbClr>
              </a:solidFill>
              <a:ln w="762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sp>
            <p:nvSpPr>
              <p:cNvPr id="70" name="楕円 69"/>
              <p:cNvSpPr/>
              <p:nvPr/>
            </p:nvSpPr>
            <p:spPr>
              <a:xfrm>
                <a:off x="4609658" y="4668180"/>
                <a:ext cx="3132747" cy="569574"/>
              </a:xfrm>
              <a:prstGeom prst="ellipse">
                <a:avLst/>
              </a:prstGeom>
              <a:solidFill>
                <a:srgbClr val="FCD5B5">
                  <a:alpha val="54902"/>
                </a:srgbClr>
              </a:solidFill>
              <a:ln w="762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sp>
            <p:nvSpPr>
              <p:cNvPr id="76" name="テキスト ボックス 75"/>
              <p:cNvSpPr txBox="1"/>
              <p:nvPr/>
            </p:nvSpPr>
            <p:spPr>
              <a:xfrm>
                <a:off x="3613964" y="5069216"/>
                <a:ext cx="2977021" cy="584773"/>
              </a:xfrm>
              <a:prstGeom prst="rect">
                <a:avLst/>
              </a:prstGeom>
              <a:solidFill>
                <a:schemeClr val="accent6">
                  <a:lumMod val="40000"/>
                  <a:lumOff val="6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hangingPunct="0"/>
                <a:r>
                  <a:rPr lang="en-US" altLang="ja-JP" sz="1600" b="1" dirty="0">
                    <a:solidFill>
                      <a:schemeClr val="accent6">
                        <a:lumMod val="75000"/>
                      </a:schemeClr>
                    </a:solidFill>
                  </a:rPr>
                  <a:t>Efforts for Quality Control and Accuracy of GHG Data</a:t>
                </a:r>
              </a:p>
            </p:txBody>
          </p:sp>
        </p:grpSp>
      </p:grpSp>
      <p:sp>
        <p:nvSpPr>
          <p:cNvPr id="24" name="矢印: 左右 23"/>
          <p:cNvSpPr/>
          <p:nvPr/>
        </p:nvSpPr>
        <p:spPr>
          <a:xfrm>
            <a:off x="2497418" y="2523085"/>
            <a:ext cx="2126919" cy="484632"/>
          </a:xfrm>
          <a:prstGeom prst="leftRightArrow">
            <a:avLst/>
          </a:prstGeom>
          <a:solidFill>
            <a:schemeClr val="bg1">
              <a:lumMod val="65000"/>
            </a:schemeClr>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grpSp>
        <p:nvGrpSpPr>
          <p:cNvPr id="36" name="グループ化 35"/>
          <p:cNvGrpSpPr/>
          <p:nvPr/>
        </p:nvGrpSpPr>
        <p:grpSpPr>
          <a:xfrm>
            <a:off x="3524030" y="2416600"/>
            <a:ext cx="4518317" cy="826456"/>
            <a:chOff x="3524030" y="2416600"/>
            <a:chExt cx="4518317" cy="826456"/>
          </a:xfrm>
        </p:grpSpPr>
        <p:sp>
          <p:nvSpPr>
            <p:cNvPr id="28" name="楕円 27"/>
            <p:cNvSpPr/>
            <p:nvPr/>
          </p:nvSpPr>
          <p:spPr>
            <a:xfrm>
              <a:off x="3524030" y="2416600"/>
              <a:ext cx="2266560" cy="826456"/>
            </a:xfrm>
            <a:prstGeom prst="ellipse">
              <a:avLst/>
            </a:prstGeom>
            <a:solidFill>
              <a:srgbClr val="FF33CC">
                <a:alpha val="54902"/>
              </a:srgbClr>
            </a:solidFill>
            <a:ln w="76200" cap="flat">
              <a:solidFill>
                <a:srgbClr val="FF33CC"/>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sp>
          <p:nvSpPr>
            <p:cNvPr id="77" name="テキスト ボックス 76"/>
            <p:cNvSpPr txBox="1"/>
            <p:nvPr/>
          </p:nvSpPr>
          <p:spPr>
            <a:xfrm>
              <a:off x="5294812" y="2546759"/>
              <a:ext cx="2747535" cy="584773"/>
            </a:xfrm>
            <a:prstGeom prst="rect">
              <a:avLst/>
            </a:prstGeom>
            <a:solidFill>
              <a:schemeClr val="accent2">
                <a:lumMod val="40000"/>
                <a:lumOff val="6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hangingPunct="0"/>
              <a:r>
                <a:rPr lang="en-US" altLang="ja-JP" sz="1600" b="1" dirty="0">
                  <a:solidFill>
                    <a:srgbClr val="C00000"/>
                  </a:solidFill>
                </a:rPr>
                <a:t> Efforts for Engagement with International Bodies</a:t>
              </a:r>
            </a:p>
          </p:txBody>
        </p:sp>
      </p:grpSp>
      <p:sp>
        <p:nvSpPr>
          <p:cNvPr id="18" name="テキスト ボックス 17"/>
          <p:cNvSpPr txBox="1"/>
          <p:nvPr/>
        </p:nvSpPr>
        <p:spPr>
          <a:xfrm>
            <a:off x="1421064" y="3388507"/>
            <a:ext cx="797737" cy="76943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1" lang="en-US" altLang="ja-JP" sz="4400" b="1" dirty="0">
                <a:solidFill>
                  <a:schemeClr val="tx2"/>
                </a:solidFill>
              </a:rPr>
              <a:t>A</a:t>
            </a:r>
            <a:endParaRPr kumimoji="1" lang="ja-JP" altLang="en-US" sz="4400" b="1" dirty="0">
              <a:solidFill>
                <a:schemeClr val="tx2"/>
              </a:solidFill>
            </a:endParaRPr>
          </a:p>
        </p:txBody>
      </p:sp>
      <p:sp>
        <p:nvSpPr>
          <p:cNvPr id="69" name="テキスト ボックス 68"/>
          <p:cNvSpPr txBox="1"/>
          <p:nvPr/>
        </p:nvSpPr>
        <p:spPr>
          <a:xfrm>
            <a:off x="5976285" y="5405388"/>
            <a:ext cx="797737" cy="76943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1" lang="ja-JP" altLang="en-US" sz="4400" b="1" dirty="0">
                <a:solidFill>
                  <a:schemeClr val="accent3">
                    <a:lumMod val="50000"/>
                  </a:schemeClr>
                </a:solidFill>
              </a:rPr>
              <a:t>Ｃ</a:t>
            </a:r>
          </a:p>
        </p:txBody>
      </p:sp>
      <p:sp>
        <p:nvSpPr>
          <p:cNvPr id="73" name="テキスト ボックス 72"/>
          <p:cNvSpPr txBox="1"/>
          <p:nvPr/>
        </p:nvSpPr>
        <p:spPr>
          <a:xfrm>
            <a:off x="4358652" y="4583368"/>
            <a:ext cx="797737" cy="76943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1" lang="en-US" altLang="ja-JP" sz="4400" b="1" dirty="0">
                <a:solidFill>
                  <a:schemeClr val="accent6">
                    <a:lumMod val="50000"/>
                  </a:schemeClr>
                </a:solidFill>
              </a:rPr>
              <a:t>B</a:t>
            </a:r>
            <a:endParaRPr kumimoji="1" lang="ja-JP" altLang="en-US" sz="4400" b="1" dirty="0">
              <a:solidFill>
                <a:schemeClr val="accent6">
                  <a:lumMod val="50000"/>
                </a:schemeClr>
              </a:solidFill>
            </a:endParaRPr>
          </a:p>
        </p:txBody>
      </p:sp>
      <p:sp>
        <p:nvSpPr>
          <p:cNvPr id="79" name="テキスト ボックス 78"/>
          <p:cNvSpPr txBox="1"/>
          <p:nvPr/>
        </p:nvSpPr>
        <p:spPr>
          <a:xfrm>
            <a:off x="4760275" y="2438819"/>
            <a:ext cx="797737" cy="76943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1" lang="en-US" altLang="ja-JP" sz="4400" b="1" dirty="0">
                <a:solidFill>
                  <a:schemeClr val="bg1"/>
                </a:solidFill>
              </a:rPr>
              <a:t>D</a:t>
            </a:r>
            <a:endParaRPr kumimoji="1" lang="ja-JP" altLang="en-US" sz="4400" b="1" dirty="0">
              <a:solidFill>
                <a:schemeClr val="bg1"/>
              </a:solidFill>
            </a:endParaRPr>
          </a:p>
        </p:txBody>
      </p:sp>
    </p:spTree>
    <p:extLst>
      <p:ext uri="{BB962C8B-B14F-4D97-AF65-F5344CB8AC3E}">
        <p14:creationId xmlns:p14="http://schemas.microsoft.com/office/powerpoint/2010/main" val="44030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additive="base">
                                        <p:cTn id="17" dur="500" fill="hold"/>
                                        <p:tgtEl>
                                          <p:spTgt spid="73"/>
                                        </p:tgtEl>
                                        <p:attrNameLst>
                                          <p:attrName>ppt_x</p:attrName>
                                        </p:attrNameLst>
                                      </p:cBhvr>
                                      <p:tavLst>
                                        <p:tav tm="0">
                                          <p:val>
                                            <p:strVal val="#ppt_x"/>
                                          </p:val>
                                        </p:tav>
                                        <p:tav tm="100000">
                                          <p:val>
                                            <p:strVal val="#ppt_x"/>
                                          </p:val>
                                        </p:tav>
                                      </p:tavLst>
                                    </p:anim>
                                    <p:anim calcmode="lin" valueType="num">
                                      <p:cBhvr additive="base">
                                        <p:cTn id="18" dur="500" fill="hold"/>
                                        <p:tgtEl>
                                          <p:spTgt spid="7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ppt_x"/>
                                          </p:val>
                                        </p:tav>
                                        <p:tav tm="100000">
                                          <p:val>
                                            <p:strVal val="#ppt_x"/>
                                          </p:val>
                                        </p:tav>
                                      </p:tavLst>
                                    </p:anim>
                                    <p:anim calcmode="lin" valueType="num">
                                      <p:cBhvr additive="base">
                                        <p:cTn id="28" dur="500" fill="hold"/>
                                        <p:tgtEl>
                                          <p:spTgt spid="3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anim calcmode="lin" valueType="num">
                                      <p:cBhvr additive="base">
                                        <p:cTn id="31" dur="500" fill="hold"/>
                                        <p:tgtEl>
                                          <p:spTgt spid="69"/>
                                        </p:tgtEl>
                                        <p:attrNameLst>
                                          <p:attrName>ppt_x</p:attrName>
                                        </p:attrNameLst>
                                      </p:cBhvr>
                                      <p:tavLst>
                                        <p:tav tm="0">
                                          <p:val>
                                            <p:strVal val="#ppt_x"/>
                                          </p:val>
                                        </p:tav>
                                        <p:tav tm="100000">
                                          <p:val>
                                            <p:strVal val="#ppt_x"/>
                                          </p:val>
                                        </p:tav>
                                      </p:tavLst>
                                    </p:anim>
                                    <p:anim calcmode="lin" valueType="num">
                                      <p:cBhvr additive="base">
                                        <p:cTn id="32"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ppt_x"/>
                                          </p:val>
                                        </p:tav>
                                        <p:tav tm="100000">
                                          <p:val>
                                            <p:strVal val="#ppt_x"/>
                                          </p:val>
                                        </p:tav>
                                      </p:tavLst>
                                    </p:anim>
                                    <p:anim calcmode="lin" valueType="num">
                                      <p:cBhvr additive="base">
                                        <p:cTn id="38" dur="500" fill="hold"/>
                                        <p:tgtEl>
                                          <p:spTgt spid="3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500" fill="hold"/>
                                        <p:tgtEl>
                                          <p:spTgt spid="79"/>
                                        </p:tgtEl>
                                        <p:attrNameLst>
                                          <p:attrName>ppt_x</p:attrName>
                                        </p:attrNameLst>
                                      </p:cBhvr>
                                      <p:tavLst>
                                        <p:tav tm="0">
                                          <p:val>
                                            <p:strVal val="#ppt_x"/>
                                          </p:val>
                                        </p:tav>
                                        <p:tav tm="100000">
                                          <p:val>
                                            <p:strVal val="#ppt_x"/>
                                          </p:val>
                                        </p:tav>
                                      </p:tavLst>
                                    </p:anim>
                                    <p:anim calcmode="lin" valueType="num">
                                      <p:cBhvr additive="base">
                                        <p:cTn id="42"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9" grpId="0"/>
      <p:bldP spid="73" grpId="0"/>
      <p:bldP spid="7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p:cNvSpPr/>
          <p:nvPr/>
        </p:nvSpPr>
        <p:spPr>
          <a:xfrm>
            <a:off x="317989" y="2923305"/>
            <a:ext cx="5902866" cy="2791695"/>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 name="コンテンツ プレースホルダー 2"/>
          <p:cNvSpPr>
            <a:spLocks noGrp="1"/>
          </p:cNvSpPr>
          <p:nvPr>
            <p:ph sz="quarter" idx="4294967295"/>
          </p:nvPr>
        </p:nvSpPr>
        <p:spPr>
          <a:xfrm>
            <a:off x="163290" y="1219200"/>
            <a:ext cx="8959194" cy="1639268"/>
          </a:xfrm>
          <a:solidFill>
            <a:schemeClr val="bg1"/>
          </a:solidFill>
        </p:spPr>
        <p:txBody>
          <a:bodyPr>
            <a:noAutofit/>
          </a:bodyPr>
          <a:lstStyle/>
          <a:p>
            <a:pPr>
              <a:lnSpc>
                <a:spcPts val="1772"/>
              </a:lnSpc>
              <a:spcBef>
                <a:spcPts val="554"/>
              </a:spcBef>
              <a:buFont typeface="Wingdings" panose="05000000000000000000" pitchFamily="2" charset="2"/>
              <a:buChar char="u"/>
            </a:pPr>
            <a:r>
              <a:rPr lang="en-US" altLang="ja-JP" sz="1477" dirty="0">
                <a:latin typeface="Helvetica" panose="020B0604020202020204" pitchFamily="34" charset="0"/>
                <a:cs typeface="Helvetica" panose="020B0604020202020204" pitchFamily="34" charset="0"/>
              </a:rPr>
              <a:t>Parties of the Paris Agreement are required to submit Nationally Determined Contributions (NDC)  every 5 years. </a:t>
            </a:r>
          </a:p>
          <a:p>
            <a:pPr>
              <a:lnSpc>
                <a:spcPts val="1772"/>
              </a:lnSpc>
              <a:spcBef>
                <a:spcPts val="554"/>
              </a:spcBef>
              <a:buFont typeface="Wingdings" panose="05000000000000000000" pitchFamily="2" charset="2"/>
              <a:buChar char="u"/>
            </a:pPr>
            <a:r>
              <a:rPr lang="en-US" altLang="ja-JP" sz="1477" dirty="0">
                <a:latin typeface="Helvetica" panose="020B0604020202020204" pitchFamily="34" charset="0"/>
                <a:cs typeface="Helvetica" panose="020B0604020202020204" pitchFamily="34" charset="0"/>
              </a:rPr>
              <a:t>Reporting of national GHG emissions and removals is required to comply with the guidelines adopted by IPCC. The guidelines are important to enhance transparency framework for building mutual trust and confidence and promote effective implementation of the Paris agreement.</a:t>
            </a:r>
          </a:p>
          <a:p>
            <a:pPr>
              <a:lnSpc>
                <a:spcPts val="1772"/>
              </a:lnSpc>
              <a:spcBef>
                <a:spcPts val="554"/>
              </a:spcBef>
              <a:buFont typeface="Wingdings" panose="05000000000000000000" pitchFamily="2" charset="2"/>
              <a:buChar char="u"/>
            </a:pPr>
            <a:r>
              <a:rPr lang="en-US" altLang="ja-JP" sz="1477" dirty="0">
                <a:latin typeface="Helvetica" panose="020B0604020202020204" pitchFamily="34" charset="0"/>
                <a:cs typeface="Helvetica" panose="020B0604020202020204" pitchFamily="34" charset="0"/>
              </a:rPr>
              <a:t>Developed in 2006, and will be refined in 2019</a:t>
            </a:r>
          </a:p>
          <a:p>
            <a:pPr marL="0" indent="0">
              <a:spcBef>
                <a:spcPts val="1108"/>
              </a:spcBef>
              <a:buNone/>
            </a:pPr>
            <a:endParaRPr lang="en-US" altLang="ja-JP" sz="1477" dirty="0">
              <a:latin typeface="Helvetica" panose="020B0604020202020204" pitchFamily="34" charset="0"/>
              <a:cs typeface="Helvetica" panose="020B0604020202020204" pitchFamily="34" charset="0"/>
            </a:endParaRPr>
          </a:p>
        </p:txBody>
      </p:sp>
      <p:sp>
        <p:nvSpPr>
          <p:cNvPr id="4" name="コンテンツ プレースホルダー 3"/>
          <p:cNvSpPr>
            <a:spLocks noGrp="1"/>
          </p:cNvSpPr>
          <p:nvPr>
            <p:ph sz="quarter" idx="4294967295"/>
          </p:nvPr>
        </p:nvSpPr>
        <p:spPr>
          <a:xfrm>
            <a:off x="229881" y="343182"/>
            <a:ext cx="8826011" cy="492369"/>
          </a:xfrm>
        </p:spPr>
        <p:txBody>
          <a:bodyPr>
            <a:noAutofit/>
          </a:bodyPr>
          <a:lstStyle/>
          <a:p>
            <a:pPr marL="0" indent="0" algn="ctr">
              <a:buNone/>
            </a:pPr>
            <a:r>
              <a:rPr lang="en-US" altLang="ja-JP" sz="2800" dirty="0">
                <a:solidFill>
                  <a:schemeClr val="bg1"/>
                </a:solidFill>
                <a:latin typeface="+mj-lt"/>
              </a:rPr>
              <a:t>Follow-up to the Paris Agreement</a:t>
            </a:r>
            <a:endParaRPr lang="ja-JP" altLang="en-US" sz="2800" dirty="0">
              <a:solidFill>
                <a:schemeClr val="bg1"/>
              </a:solidFill>
              <a:latin typeface="+mj-lt"/>
            </a:endParaRPr>
          </a:p>
        </p:txBody>
      </p:sp>
      <p:sp>
        <p:nvSpPr>
          <p:cNvPr id="5" name="正方形/長方形 4"/>
          <p:cNvSpPr/>
          <p:nvPr/>
        </p:nvSpPr>
        <p:spPr>
          <a:xfrm>
            <a:off x="535547" y="2989774"/>
            <a:ext cx="5516921" cy="2677080"/>
          </a:xfrm>
          <a:prstGeom prst="rect">
            <a:avLst/>
          </a:prstGeom>
        </p:spPr>
        <p:txBody>
          <a:bodyPr wrap="square">
            <a:spAutoFit/>
          </a:bodyPr>
          <a:lstStyle/>
          <a:p>
            <a:pPr>
              <a:spcBef>
                <a:spcPts val="1108"/>
              </a:spcBef>
            </a:pPr>
            <a:r>
              <a:rPr lang="ja-JP" altLang="en-US" sz="1292" b="1" dirty="0">
                <a:latin typeface="+mn-ea"/>
              </a:rPr>
              <a:t>○　</a:t>
            </a:r>
            <a:r>
              <a:rPr lang="en-US" altLang="ja-JP" sz="1292" b="1" dirty="0">
                <a:latin typeface="+mj-lt"/>
              </a:rPr>
              <a:t>Existing Guideline (IPCC Developed in 2006)</a:t>
            </a:r>
          </a:p>
          <a:p>
            <a:pPr>
              <a:spcBef>
                <a:spcPts val="277"/>
              </a:spcBef>
            </a:pPr>
            <a:r>
              <a:rPr lang="en-US" altLang="ja-JP" sz="1292" b="1" dirty="0">
                <a:solidFill>
                  <a:srgbClr val="00B050"/>
                </a:solidFill>
                <a:latin typeface="+mj-lt"/>
              </a:rPr>
              <a:t>”Even the availability of satellite-borne sensors for greenhouse gas concentration measurements will not fully resolve this problem, due to limitations in spatial, vertical and temporal resolution.”</a:t>
            </a:r>
            <a:endParaRPr lang="en-US" altLang="ja-JP" sz="1292" b="1" dirty="0">
              <a:solidFill>
                <a:srgbClr val="00B050"/>
              </a:solidFill>
              <a:latin typeface="+mn-ea"/>
            </a:endParaRPr>
          </a:p>
          <a:p>
            <a:pPr>
              <a:spcBef>
                <a:spcPts val="1108"/>
              </a:spcBef>
            </a:pPr>
            <a:r>
              <a:rPr lang="ja-JP" altLang="en-US" sz="1292" b="1" dirty="0">
                <a:latin typeface="+mn-ea"/>
              </a:rPr>
              <a:t>○　</a:t>
            </a:r>
            <a:r>
              <a:rPr lang="en-US" altLang="ja-JP" sz="1292" b="1" dirty="0">
                <a:latin typeface="+mj-lt"/>
              </a:rPr>
              <a:t>43rd Session of the IPCC (in 2016, Kenya)</a:t>
            </a:r>
          </a:p>
          <a:p>
            <a:pPr>
              <a:spcBef>
                <a:spcPts val="277"/>
              </a:spcBef>
            </a:pPr>
            <a:r>
              <a:rPr lang="en-US" altLang="ja-JP" sz="1292" b="1" dirty="0">
                <a:solidFill>
                  <a:srgbClr val="00B050"/>
                </a:solidFill>
                <a:latin typeface="+mj-lt"/>
              </a:rPr>
              <a:t>“To maintain the scientific validity of 2006 IPCC Guidelines, certain refinement may be required, taking into account scientific and other technical advances that have matured sufficiently since 2006.”</a:t>
            </a:r>
          </a:p>
          <a:p>
            <a:pPr>
              <a:spcBef>
                <a:spcPts val="1108"/>
              </a:spcBef>
            </a:pPr>
            <a:r>
              <a:rPr lang="ja-JP" altLang="en-US" sz="1292" b="1" dirty="0">
                <a:latin typeface="+mj-lt"/>
              </a:rPr>
              <a:t>○　</a:t>
            </a:r>
            <a:r>
              <a:rPr lang="en-US" altLang="ja-JP" sz="1292" b="1" dirty="0">
                <a:latin typeface="+mj-lt"/>
              </a:rPr>
              <a:t>44th Session of the IPCC (in 2017, Thailand)</a:t>
            </a:r>
          </a:p>
          <a:p>
            <a:pPr>
              <a:spcBef>
                <a:spcPts val="277"/>
              </a:spcBef>
            </a:pPr>
            <a:r>
              <a:rPr lang="en-US" altLang="ja-JP" sz="1292" b="1" dirty="0">
                <a:solidFill>
                  <a:srgbClr val="00B050"/>
                </a:solidFill>
                <a:latin typeface="+mj-lt"/>
              </a:rPr>
              <a:t>“Lead authors must consider all recent scientific developments and national methods used by countries in their inventories.”</a:t>
            </a:r>
            <a:endParaRPr lang="en-US" altLang="ja-JP" dirty="0">
              <a:solidFill>
                <a:srgbClr val="00B050"/>
              </a:solidFill>
              <a:latin typeface="+mj-lt"/>
            </a:endParaRPr>
          </a:p>
        </p:txBody>
      </p:sp>
      <p:sp>
        <p:nvSpPr>
          <p:cNvPr id="10" name="正方形/長方形 9"/>
          <p:cNvSpPr/>
          <p:nvPr/>
        </p:nvSpPr>
        <p:spPr>
          <a:xfrm>
            <a:off x="510962" y="5855389"/>
            <a:ext cx="5516921" cy="926151"/>
          </a:xfrm>
          <a:prstGeom prst="rect">
            <a:avLst/>
          </a:prstGeom>
          <a:solidFill>
            <a:schemeClr val="bg1"/>
          </a:solidFill>
        </p:spPr>
        <p:txBody>
          <a:bodyPr wrap="square">
            <a:spAutoFit/>
          </a:bodyPr>
          <a:lstStyle/>
          <a:p>
            <a:pPr>
              <a:spcBef>
                <a:spcPts val="1108"/>
              </a:spcBef>
            </a:pPr>
            <a:r>
              <a:rPr lang="ja-JP" altLang="en-US" sz="1292" b="1" dirty="0">
                <a:latin typeface="+mn-ea"/>
              </a:rPr>
              <a:t>○　</a:t>
            </a:r>
            <a:r>
              <a:rPr lang="en-US" altLang="ja-JP" sz="1292" b="1" dirty="0">
                <a:latin typeface="+mj-lt"/>
              </a:rPr>
              <a:t>Refinement of Guideline (2019)</a:t>
            </a:r>
          </a:p>
          <a:p>
            <a:pPr>
              <a:spcBef>
                <a:spcPts val="277"/>
              </a:spcBef>
            </a:pPr>
            <a:r>
              <a:rPr lang="en-US" altLang="ja-JP" sz="1292" b="1" u="sng" dirty="0">
                <a:solidFill>
                  <a:srgbClr val="FF0000"/>
                </a:solidFill>
                <a:latin typeface="+mj-lt"/>
              </a:rPr>
              <a:t>In addition to the ground networks, there is </a:t>
            </a:r>
            <a:r>
              <a:rPr lang="en-US" altLang="ja-JP" sz="1292" b="1" dirty="0">
                <a:solidFill>
                  <a:srgbClr val="FF0000"/>
                </a:solidFill>
                <a:latin typeface="+mj-lt"/>
              </a:rPr>
              <a:t>aim for Satellite data  to be included as one of methods to support  accuracy  of national GHG emissions and removals</a:t>
            </a:r>
            <a:r>
              <a:rPr lang="ja-JP" altLang="en-US" sz="1292" b="1" dirty="0">
                <a:solidFill>
                  <a:srgbClr val="FF0000"/>
                </a:solidFill>
                <a:latin typeface="+mj-lt"/>
              </a:rPr>
              <a:t>．</a:t>
            </a:r>
            <a:r>
              <a:rPr lang="en-US" altLang="ja-JP" sz="1292" b="1" dirty="0">
                <a:solidFill>
                  <a:srgbClr val="FF0000"/>
                </a:solidFill>
                <a:latin typeface="+mj-lt"/>
              </a:rPr>
              <a:t>(As reference data)</a:t>
            </a:r>
          </a:p>
        </p:txBody>
      </p:sp>
      <p:sp>
        <p:nvSpPr>
          <p:cNvPr id="9" name="矢印: 山形 8"/>
          <p:cNvSpPr/>
          <p:nvPr/>
        </p:nvSpPr>
        <p:spPr>
          <a:xfrm rot="5400000">
            <a:off x="3116752" y="5501821"/>
            <a:ext cx="265876" cy="465282"/>
          </a:xfrm>
          <a:prstGeom prst="chevron">
            <a:avLst>
              <a:gd name="adj" fmla="val 3634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1" name="正方形/長方形 10"/>
          <p:cNvSpPr/>
          <p:nvPr/>
        </p:nvSpPr>
        <p:spPr>
          <a:xfrm>
            <a:off x="0" y="5888350"/>
            <a:ext cx="535547" cy="5798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nvGrpSpPr>
          <p:cNvPr id="12" name="グループ化 11"/>
          <p:cNvGrpSpPr/>
          <p:nvPr/>
        </p:nvGrpSpPr>
        <p:grpSpPr>
          <a:xfrm>
            <a:off x="6352874" y="2879641"/>
            <a:ext cx="2532185" cy="1679331"/>
            <a:chOff x="7219569" y="3693803"/>
            <a:chExt cx="2743200" cy="1819275"/>
          </a:xfrm>
        </p:grpSpPr>
        <p:pic>
          <p:nvPicPr>
            <p:cNvPr id="7" name="図 6"/>
            <p:cNvPicPr>
              <a:picLocks noChangeAspect="1"/>
            </p:cNvPicPr>
            <p:nvPr/>
          </p:nvPicPr>
          <p:blipFill>
            <a:blip r:embed="rId3"/>
            <a:stretch>
              <a:fillRect/>
            </a:stretch>
          </p:blipFill>
          <p:spPr>
            <a:xfrm>
              <a:off x="7219569" y="3693803"/>
              <a:ext cx="2743200" cy="1819275"/>
            </a:xfrm>
            <a:prstGeom prst="rect">
              <a:avLst/>
            </a:prstGeom>
          </p:spPr>
        </p:pic>
        <p:pic>
          <p:nvPicPr>
            <p:cNvPr id="8" name="図 7"/>
            <p:cNvPicPr>
              <a:picLocks noChangeAspect="1"/>
            </p:cNvPicPr>
            <p:nvPr/>
          </p:nvPicPr>
          <p:blipFill>
            <a:blip r:embed="rId4"/>
            <a:stretch>
              <a:fillRect/>
            </a:stretch>
          </p:blipFill>
          <p:spPr>
            <a:xfrm>
              <a:off x="7229852" y="3763087"/>
              <a:ext cx="642348" cy="279282"/>
            </a:xfrm>
            <a:prstGeom prst="rect">
              <a:avLst/>
            </a:prstGeom>
          </p:spPr>
        </p:pic>
      </p:grpSp>
      <p:sp>
        <p:nvSpPr>
          <p:cNvPr id="13" name="テキスト ボックス 12"/>
          <p:cNvSpPr txBox="1"/>
          <p:nvPr/>
        </p:nvSpPr>
        <p:spPr>
          <a:xfrm>
            <a:off x="6300192" y="2790711"/>
            <a:ext cx="1029784" cy="451406"/>
          </a:xfrm>
          <a:prstGeom prst="rect">
            <a:avLst/>
          </a:prstGeom>
          <a:noFill/>
        </p:spPr>
        <p:txBody>
          <a:bodyPr wrap="square" rtlCol="0">
            <a:spAutoFit/>
          </a:bodyPr>
          <a:lstStyle/>
          <a:p>
            <a:pPr algn="ctr">
              <a:lnSpc>
                <a:spcPts val="2769"/>
              </a:lnSpc>
            </a:pPr>
            <a:r>
              <a:rPr kumimoji="1" lang="en-US" altLang="ja-JP" b="1" dirty="0">
                <a:solidFill>
                  <a:srgbClr val="000090"/>
                </a:solidFill>
                <a:latin typeface="+mj-lt"/>
                <a:cs typeface="Arial" panose="020B0604020202020204" pitchFamily="34" charset="0"/>
              </a:rPr>
              <a:t>2009</a:t>
            </a:r>
            <a:r>
              <a:rPr kumimoji="1" lang="ja-JP" altLang="en-US" b="1" dirty="0">
                <a:solidFill>
                  <a:srgbClr val="000090"/>
                </a:solidFill>
                <a:latin typeface="+mj-lt"/>
                <a:cs typeface="Arial" panose="020B0604020202020204" pitchFamily="34" charset="0"/>
              </a:rPr>
              <a:t>～</a:t>
            </a:r>
          </a:p>
        </p:txBody>
      </p:sp>
      <p:sp>
        <p:nvSpPr>
          <p:cNvPr id="15" name="テキスト ボックス 14"/>
          <p:cNvSpPr txBox="1"/>
          <p:nvPr/>
        </p:nvSpPr>
        <p:spPr>
          <a:xfrm>
            <a:off x="7444237" y="4558972"/>
            <a:ext cx="417102" cy="451406"/>
          </a:xfrm>
          <a:prstGeom prst="rect">
            <a:avLst/>
          </a:prstGeom>
          <a:noFill/>
        </p:spPr>
        <p:txBody>
          <a:bodyPr wrap="none" rtlCol="0">
            <a:spAutoFit/>
          </a:bodyPr>
          <a:lstStyle/>
          <a:p>
            <a:pPr algn="ctr">
              <a:lnSpc>
                <a:spcPts val="2769"/>
              </a:lnSpc>
            </a:pPr>
            <a:r>
              <a:rPr kumimoji="1" lang="ja-JP" altLang="en-US" b="1" dirty="0">
                <a:solidFill>
                  <a:srgbClr val="000090"/>
                </a:solidFill>
                <a:latin typeface="+mj-lt"/>
                <a:cs typeface="Arial" panose="020B0604020202020204" pitchFamily="34" charset="0"/>
              </a:rPr>
              <a:t>＋</a:t>
            </a:r>
          </a:p>
        </p:txBody>
      </p:sp>
      <p:sp>
        <p:nvSpPr>
          <p:cNvPr id="16" name="スライド番号プレースホルダー 15"/>
          <p:cNvSpPr>
            <a:spLocks noGrp="1"/>
          </p:cNvSpPr>
          <p:nvPr>
            <p:ph type="sldNum" sz="quarter" idx="12"/>
          </p:nvPr>
        </p:nvSpPr>
        <p:spPr>
          <a:xfrm>
            <a:off x="7010400" y="6181211"/>
            <a:ext cx="2133600" cy="291170"/>
          </a:xfrm>
        </p:spPr>
        <p:txBody>
          <a:bodyPr/>
          <a:lstStyle/>
          <a:p>
            <a:fld id="{39C6FC07-3F76-2B47-A200-EB83A73F3AB4}" type="slidenum">
              <a:rPr kumimoji="1" lang="ja-JP" altLang="en-US" sz="1292"/>
              <a:t>4</a:t>
            </a:fld>
            <a:endParaRPr kumimoji="1" lang="ja-JP" altLang="en-US" sz="1292" dirty="0"/>
          </a:p>
        </p:txBody>
      </p:sp>
      <p:pic>
        <p:nvPicPr>
          <p:cNvPr id="17" name="図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0855" y="5086164"/>
            <a:ext cx="2872163" cy="984605"/>
          </a:xfrm>
          <a:prstGeom prst="rect">
            <a:avLst/>
          </a:prstGeom>
        </p:spPr>
      </p:pic>
    </p:spTree>
    <p:extLst>
      <p:ext uri="{BB962C8B-B14F-4D97-AF65-F5344CB8AC3E}">
        <p14:creationId xmlns:p14="http://schemas.microsoft.com/office/powerpoint/2010/main" val="2025114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
        <p:nvSpPr>
          <p:cNvPr id="3" name="コンテンツ プレースホルダー 2"/>
          <p:cNvSpPr>
            <a:spLocks noGrp="1"/>
          </p:cNvSpPr>
          <p:nvPr>
            <p:ph sz="quarter" idx="10"/>
          </p:nvPr>
        </p:nvSpPr>
        <p:spPr>
          <a:xfrm>
            <a:off x="-152400" y="1310680"/>
            <a:ext cx="8915400" cy="4724400"/>
          </a:xfrm>
        </p:spPr>
        <p:txBody>
          <a:bodyPr/>
          <a:lstStyle/>
          <a:p>
            <a:pPr marL="914400" lvl="1" indent="-457200">
              <a:buFont typeface="+mj-lt"/>
              <a:buAutoNum type="alphaUcParenR"/>
            </a:pPr>
            <a:r>
              <a:rPr kumimoji="1" lang="en-US" altLang="ja-JP" dirty="0"/>
              <a:t> </a:t>
            </a:r>
            <a:r>
              <a:rPr kumimoji="1" lang="en-US" altLang="ja-JP" u="sng" dirty="0"/>
              <a:t>Drafting Methodology Document</a:t>
            </a:r>
          </a:p>
          <a:p>
            <a:pPr marL="1219892" lvl="2" indent="-342900">
              <a:buFont typeface="Arial" panose="020B0604020202020204" pitchFamily="34" charset="0"/>
              <a:buChar char="•"/>
            </a:pPr>
            <a:r>
              <a:rPr kumimoji="1" lang="en-US" altLang="ja-JP" sz="1800" dirty="0"/>
              <a:t>NIES is drafting the methodology document for its release for review </a:t>
            </a:r>
            <a:r>
              <a:rPr kumimoji="1" lang="en-US" altLang="ja-JP" sz="1800" dirty="0">
                <a:solidFill>
                  <a:srgbClr val="FF0000"/>
                </a:solidFill>
              </a:rPr>
              <a:t>at the end of September</a:t>
            </a:r>
            <a:r>
              <a:rPr kumimoji="1" lang="en-US" altLang="ja-JP" sz="1800" dirty="0"/>
              <a:t>.</a:t>
            </a:r>
          </a:p>
          <a:p>
            <a:pPr marL="1219892" lvl="2" indent="-342900">
              <a:buFont typeface="Arial" panose="020B0604020202020204" pitchFamily="34" charset="0"/>
              <a:buChar char="•"/>
            </a:pPr>
            <a:endParaRPr kumimoji="1" lang="en-US" altLang="ja-JP" sz="1800" dirty="0"/>
          </a:p>
          <a:p>
            <a:pPr marL="914400" lvl="1" indent="-457200">
              <a:buFont typeface="+mj-lt"/>
              <a:buAutoNum type="alphaUcParenR"/>
            </a:pPr>
            <a:r>
              <a:rPr kumimoji="1" lang="en-US" altLang="ja-JP" u="sng" dirty="0"/>
              <a:t>Efforts for quality control and accuracy of GHG data</a:t>
            </a:r>
          </a:p>
          <a:p>
            <a:pPr marL="1334192" lvl="2" indent="-457200">
              <a:buFont typeface="Arial" panose="020B0604020202020204" pitchFamily="34" charset="0"/>
              <a:buChar char="•"/>
            </a:pPr>
            <a:r>
              <a:rPr kumimoji="1" lang="en-US" altLang="ja-JP" sz="1800" dirty="0"/>
              <a:t>In July, JAXA conducted </a:t>
            </a:r>
            <a:r>
              <a:rPr kumimoji="1" lang="en-US" altLang="ja-JP" sz="1800" dirty="0">
                <a:solidFill>
                  <a:srgbClr val="FF0000"/>
                </a:solidFill>
              </a:rPr>
              <a:t>annual GOSAT – OCO-2 Joint Vicarious Calibration in Nevada </a:t>
            </a:r>
            <a:r>
              <a:rPr kumimoji="1" lang="en-US" altLang="ja-JP" sz="1800" dirty="0"/>
              <a:t>in cooperation with NASA.</a:t>
            </a:r>
          </a:p>
          <a:p>
            <a:pPr marL="1334192" lvl="2" indent="-457200">
              <a:buFont typeface="Arial" panose="020B0604020202020204" pitchFamily="34" charset="0"/>
              <a:buChar char="•"/>
            </a:pPr>
            <a:r>
              <a:rPr kumimoji="1" lang="en-US" altLang="ja-JP" sz="1800" dirty="0"/>
              <a:t>JAXA reported WGCV knowledge </a:t>
            </a:r>
            <a:r>
              <a:rPr kumimoji="1" lang="en-US" altLang="ja-JP" sz="1800" dirty="0">
                <a:solidFill>
                  <a:srgbClr val="FF0000"/>
                </a:solidFill>
              </a:rPr>
              <a:t>accumulated through 8-year GOSAT – OCO-2 Joint Vicarious Calibration Campaign.</a:t>
            </a:r>
          </a:p>
          <a:p>
            <a:pPr marL="1334192" lvl="2" indent="-457200">
              <a:buFont typeface="Arial" panose="020B0604020202020204" pitchFamily="34" charset="0"/>
              <a:buChar char="•"/>
            </a:pPr>
            <a:endParaRPr kumimoji="1" lang="en-US" altLang="ja-JP" sz="1800" dirty="0">
              <a:solidFill>
                <a:srgbClr val="FF0000"/>
              </a:solidFill>
            </a:endParaRPr>
          </a:p>
          <a:p>
            <a:pPr marL="914400" lvl="1" indent="-457200">
              <a:buFont typeface="+mj-lt"/>
              <a:buAutoNum type="alphaUcParenR"/>
            </a:pPr>
            <a:endParaRPr kumimoji="1" lang="en-US" altLang="ja-JP" dirty="0"/>
          </a:p>
          <a:p>
            <a:pPr marL="914400" lvl="1" indent="-457200">
              <a:buFont typeface="+mj-lt"/>
              <a:buAutoNum type="alphaUcParenR"/>
            </a:pPr>
            <a:endParaRPr kumimoji="1" lang="ja-JP" altLang="en-US" dirty="0"/>
          </a:p>
        </p:txBody>
      </p:sp>
      <p:pic>
        <p:nvPicPr>
          <p:cNvPr id="9" name="図 8"/>
          <p:cNvPicPr>
            <a:picLocks noChangeAspect="1"/>
          </p:cNvPicPr>
          <p:nvPr/>
        </p:nvPicPr>
        <p:blipFill>
          <a:blip r:embed="rId3"/>
          <a:stretch>
            <a:fillRect/>
          </a:stretch>
        </p:blipFill>
        <p:spPr>
          <a:xfrm>
            <a:off x="3733800" y="4205115"/>
            <a:ext cx="4953000" cy="2611570"/>
          </a:xfrm>
          <a:prstGeom prst="rect">
            <a:avLst/>
          </a:prstGeom>
          <a:effectLst>
            <a:softEdge rad="139700"/>
          </a:effectLst>
        </p:spPr>
      </p:pic>
      <p:pic>
        <p:nvPicPr>
          <p:cNvPr id="10" name="図 9"/>
          <p:cNvPicPr>
            <a:picLocks noChangeAspect="1"/>
          </p:cNvPicPr>
          <p:nvPr/>
        </p:nvPicPr>
        <p:blipFill>
          <a:blip r:embed="rId4"/>
          <a:stretch>
            <a:fillRect/>
          </a:stretch>
        </p:blipFill>
        <p:spPr>
          <a:xfrm>
            <a:off x="2079299" y="4403301"/>
            <a:ext cx="523539" cy="443085"/>
          </a:xfrm>
          <a:prstGeom prst="rect">
            <a:avLst/>
          </a:prstGeom>
        </p:spPr>
      </p:pic>
      <p:pic>
        <p:nvPicPr>
          <p:cNvPr id="11" name="図 10"/>
          <p:cNvPicPr>
            <a:picLocks noChangeAspect="1"/>
          </p:cNvPicPr>
          <p:nvPr/>
        </p:nvPicPr>
        <p:blipFill>
          <a:blip r:embed="rId5"/>
          <a:stretch>
            <a:fillRect/>
          </a:stretch>
        </p:blipFill>
        <p:spPr>
          <a:xfrm>
            <a:off x="2700246" y="4406091"/>
            <a:ext cx="561627" cy="253620"/>
          </a:xfrm>
          <a:prstGeom prst="rect">
            <a:avLst/>
          </a:prstGeom>
        </p:spPr>
      </p:pic>
      <p:pic>
        <p:nvPicPr>
          <p:cNvPr id="12" name="図 11"/>
          <p:cNvPicPr>
            <a:picLocks noChangeAspect="1"/>
          </p:cNvPicPr>
          <p:nvPr/>
        </p:nvPicPr>
        <p:blipFill>
          <a:blip r:embed="rId6"/>
          <a:stretch>
            <a:fillRect/>
          </a:stretch>
        </p:blipFill>
        <p:spPr>
          <a:xfrm>
            <a:off x="2059582" y="4903632"/>
            <a:ext cx="1738386" cy="212821"/>
          </a:xfrm>
          <a:prstGeom prst="rect">
            <a:avLst/>
          </a:prstGeom>
        </p:spPr>
      </p:pic>
      <p:pic>
        <p:nvPicPr>
          <p:cNvPr id="13" name="図 12"/>
          <p:cNvPicPr>
            <a:picLocks noChangeAspect="1"/>
          </p:cNvPicPr>
          <p:nvPr/>
        </p:nvPicPr>
        <p:blipFill>
          <a:blip r:embed="rId7"/>
          <a:stretch>
            <a:fillRect/>
          </a:stretch>
        </p:blipFill>
        <p:spPr>
          <a:xfrm>
            <a:off x="2074531" y="5186189"/>
            <a:ext cx="1357386" cy="254059"/>
          </a:xfrm>
          <a:prstGeom prst="rect">
            <a:avLst/>
          </a:prstGeom>
        </p:spPr>
      </p:pic>
      <p:pic>
        <p:nvPicPr>
          <p:cNvPr id="14" name="図 13"/>
          <p:cNvPicPr>
            <a:picLocks noChangeAspect="1"/>
          </p:cNvPicPr>
          <p:nvPr/>
        </p:nvPicPr>
        <p:blipFill>
          <a:blip r:embed="rId8"/>
          <a:stretch>
            <a:fillRect/>
          </a:stretch>
        </p:blipFill>
        <p:spPr>
          <a:xfrm>
            <a:off x="2075837" y="5509984"/>
            <a:ext cx="648548" cy="392175"/>
          </a:xfrm>
          <a:prstGeom prst="rect">
            <a:avLst/>
          </a:prstGeom>
        </p:spPr>
      </p:pic>
      <p:pic>
        <p:nvPicPr>
          <p:cNvPr id="15" name="図 14"/>
          <p:cNvPicPr>
            <a:picLocks noChangeAspect="1"/>
          </p:cNvPicPr>
          <p:nvPr/>
        </p:nvPicPr>
        <p:blipFill>
          <a:blip r:embed="rId9"/>
          <a:stretch>
            <a:fillRect/>
          </a:stretch>
        </p:blipFill>
        <p:spPr>
          <a:xfrm>
            <a:off x="2849857" y="5509983"/>
            <a:ext cx="703031" cy="392175"/>
          </a:xfrm>
          <a:prstGeom prst="rect">
            <a:avLst/>
          </a:prstGeom>
        </p:spPr>
      </p:pic>
      <p:pic>
        <p:nvPicPr>
          <p:cNvPr id="16" name="図 15"/>
          <p:cNvPicPr>
            <a:picLocks noChangeAspect="1"/>
          </p:cNvPicPr>
          <p:nvPr/>
        </p:nvPicPr>
        <p:blipFill>
          <a:blip r:embed="rId10"/>
          <a:stretch>
            <a:fillRect/>
          </a:stretch>
        </p:blipFill>
        <p:spPr>
          <a:xfrm>
            <a:off x="2074530" y="5943600"/>
            <a:ext cx="1127785" cy="243921"/>
          </a:xfrm>
          <a:prstGeom prst="rect">
            <a:avLst/>
          </a:prstGeom>
        </p:spPr>
      </p:pic>
      <p:pic>
        <p:nvPicPr>
          <p:cNvPr id="17" name="図 16"/>
          <p:cNvPicPr>
            <a:picLocks noChangeAspect="1"/>
          </p:cNvPicPr>
          <p:nvPr/>
        </p:nvPicPr>
        <p:blipFill>
          <a:blip r:embed="rId11"/>
          <a:stretch>
            <a:fillRect/>
          </a:stretch>
        </p:blipFill>
        <p:spPr>
          <a:xfrm>
            <a:off x="2869292" y="6238621"/>
            <a:ext cx="598766" cy="504314"/>
          </a:xfrm>
          <a:prstGeom prst="rect">
            <a:avLst/>
          </a:prstGeom>
        </p:spPr>
      </p:pic>
      <p:sp>
        <p:nvSpPr>
          <p:cNvPr id="18" name="タイトル 1"/>
          <p:cNvSpPr txBox="1">
            <a:spLocks/>
          </p:cNvSpPr>
          <p:nvPr/>
        </p:nvSpPr>
        <p:spPr>
          <a:xfrm>
            <a:off x="1980082" y="93463"/>
            <a:ext cx="5213826" cy="588437"/>
          </a:xfrm>
          <a:noFill/>
        </p:spPr>
        <p:txBody>
          <a:bodyPr>
            <a:noAutofit/>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ctr" defTabSz="914400"/>
            <a:r>
              <a:rPr lang="en-US" altLang="ja-JP" dirty="0">
                <a:latin typeface="+mj-lt"/>
              </a:rPr>
              <a:t>Summary of Progress</a:t>
            </a:r>
            <a:br>
              <a:rPr lang="en-US" altLang="ja-JP" dirty="0">
                <a:latin typeface="+mj-lt"/>
              </a:rPr>
            </a:br>
            <a:r>
              <a:rPr lang="en-US" altLang="ja-JP" sz="2800" dirty="0">
                <a:latin typeface="+mj-lt"/>
              </a:rPr>
              <a:t>“</a:t>
            </a:r>
            <a:r>
              <a:rPr kumimoji="1" lang="en-US" altLang="ja-JP" sz="2800" dirty="0">
                <a:latin typeface="+mj-lt"/>
              </a:rPr>
              <a:t>Road to IPCC Guidelines”</a:t>
            </a:r>
            <a:endParaRPr kumimoji="1" lang="ja-JP" altLang="en-US" dirty="0">
              <a:latin typeface="+mj-lt"/>
            </a:endParaRPr>
          </a:p>
        </p:txBody>
      </p:sp>
    </p:spTree>
    <p:extLst>
      <p:ext uri="{BB962C8B-B14F-4D97-AF65-F5344CB8AC3E}">
        <p14:creationId xmlns:p14="http://schemas.microsoft.com/office/powerpoint/2010/main" val="85403084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sp>
        <p:nvSpPr>
          <p:cNvPr id="3" name="コンテンツ プレースホルダー 2"/>
          <p:cNvSpPr>
            <a:spLocks noGrp="1"/>
          </p:cNvSpPr>
          <p:nvPr>
            <p:ph sz="quarter" idx="10"/>
          </p:nvPr>
        </p:nvSpPr>
        <p:spPr>
          <a:xfrm>
            <a:off x="-82082" y="1219200"/>
            <a:ext cx="8839200" cy="5410200"/>
          </a:xfrm>
        </p:spPr>
        <p:txBody>
          <a:bodyPr/>
          <a:lstStyle/>
          <a:p>
            <a:pPr marL="914400" lvl="1" indent="-457200">
              <a:buFont typeface="+mj-lt"/>
              <a:buAutoNum type="alphaUcParenR" startAt="3"/>
            </a:pPr>
            <a:r>
              <a:rPr kumimoji="1" lang="en-US" altLang="ja-JP" u="sng" dirty="0"/>
              <a:t>Cooperation with Space Agencies</a:t>
            </a:r>
          </a:p>
          <a:p>
            <a:pPr marL="1219892" lvl="2" indent="-342900">
              <a:buFont typeface="Arial" panose="020B0604020202020204" pitchFamily="34" charset="0"/>
              <a:buChar char="•"/>
            </a:pPr>
            <a:r>
              <a:rPr kumimoji="1" lang="en-US" altLang="ja-JP" sz="1800" dirty="0"/>
              <a:t>JAXA shared </a:t>
            </a:r>
            <a:r>
              <a:rPr kumimoji="1" lang="en-US" altLang="ja-JP" sz="1800" dirty="0">
                <a:solidFill>
                  <a:srgbClr val="FF0000"/>
                </a:solidFill>
              </a:rPr>
              <a:t>idea of “Road to Refinement of IPCC</a:t>
            </a:r>
            <a:r>
              <a:rPr kumimoji="1" lang="ja-JP" altLang="en-US" sz="1800" dirty="0">
                <a:solidFill>
                  <a:srgbClr val="FF0000"/>
                </a:solidFill>
              </a:rPr>
              <a:t> </a:t>
            </a:r>
            <a:r>
              <a:rPr kumimoji="1" lang="en-US" altLang="ja-JP" sz="1800" dirty="0">
                <a:solidFill>
                  <a:srgbClr val="FF0000"/>
                </a:solidFill>
              </a:rPr>
              <a:t>Guidelines” </a:t>
            </a:r>
            <a:r>
              <a:rPr kumimoji="1" lang="en-US" altLang="ja-JP" sz="1800" dirty="0"/>
              <a:t>with</a:t>
            </a:r>
            <a:r>
              <a:rPr kumimoji="1" lang="en-US" altLang="ja-JP" sz="1800" dirty="0">
                <a:solidFill>
                  <a:srgbClr val="FF0000"/>
                </a:solidFill>
              </a:rPr>
              <a:t> ESA, CNES and DLR </a:t>
            </a:r>
            <a:r>
              <a:rPr kumimoji="1" lang="en-US" altLang="ja-JP" sz="1800" dirty="0"/>
              <a:t>and each Head of Agencies agreed to cooperate.  </a:t>
            </a:r>
          </a:p>
          <a:p>
            <a:pPr marL="1219892" lvl="2" indent="-342900">
              <a:buFont typeface="Arial" panose="020B0604020202020204" pitchFamily="34" charset="0"/>
              <a:buChar char="•"/>
            </a:pPr>
            <a:r>
              <a:rPr kumimoji="1" lang="en-US" altLang="ja-JP" sz="1800" dirty="0"/>
              <a:t>JAXA, ESA, CNES and DLR recognized that </a:t>
            </a:r>
            <a:r>
              <a:rPr kumimoji="1" lang="en-US" altLang="ja-JP" sz="1800" dirty="0">
                <a:solidFill>
                  <a:srgbClr val="FF0000"/>
                </a:solidFill>
              </a:rPr>
              <a:t>enhancement of  accuracy of satellite GHG data </a:t>
            </a:r>
            <a:r>
              <a:rPr kumimoji="1" lang="en-US" altLang="ja-JP" sz="1800" dirty="0"/>
              <a:t>through cross calibration and validation was </a:t>
            </a:r>
            <a:r>
              <a:rPr kumimoji="1" lang="en-US" altLang="ja-JP" sz="1800" dirty="0">
                <a:solidFill>
                  <a:srgbClr val="FF0000"/>
                </a:solidFill>
              </a:rPr>
              <a:t>essential for engagement with IPCC</a:t>
            </a:r>
            <a:r>
              <a:rPr kumimoji="1" lang="en-US" altLang="ja-JP" sz="1800" dirty="0"/>
              <a:t>.</a:t>
            </a:r>
            <a:endParaRPr kumimoji="1" lang="en-US" altLang="ja-JP" sz="1800" dirty="0">
              <a:solidFill>
                <a:srgbClr val="FF0000"/>
              </a:solidFill>
            </a:endParaRPr>
          </a:p>
          <a:p>
            <a:pPr marL="1219892" lvl="2" indent="-342900">
              <a:buFont typeface="Arial" panose="020B0604020202020204" pitchFamily="34" charset="0"/>
              <a:buChar char="•"/>
            </a:pPr>
            <a:endParaRPr kumimoji="1" lang="en-US" altLang="ja-JP" sz="1800" dirty="0">
              <a:solidFill>
                <a:srgbClr val="FF0000"/>
              </a:solidFill>
            </a:endParaRPr>
          </a:p>
          <a:p>
            <a:pPr marL="914400" lvl="1" indent="-457200">
              <a:buFont typeface="+mj-lt"/>
              <a:buAutoNum type="alphaUcParenR" startAt="3"/>
            </a:pPr>
            <a:r>
              <a:rPr kumimoji="1" lang="en-US" altLang="ja-JP" u="sng" dirty="0"/>
              <a:t>Efforts for engagement with international bodies</a:t>
            </a:r>
          </a:p>
          <a:p>
            <a:pPr marL="1334192" lvl="2" indent="-457200">
              <a:buFont typeface="Arial" panose="020B0604020202020204" pitchFamily="34" charset="0"/>
              <a:buChar char="•"/>
            </a:pPr>
            <a:r>
              <a:rPr kumimoji="1" lang="en-US" altLang="ja-JP" sz="1800" dirty="0"/>
              <a:t>JAXA shared idea of “Road to IPCC Guidelines” with </a:t>
            </a:r>
            <a:r>
              <a:rPr kumimoji="1" lang="en-US" altLang="ja-JP" sz="1800" dirty="0">
                <a:solidFill>
                  <a:srgbClr val="FF0000"/>
                </a:solidFill>
              </a:rPr>
              <a:t>the Secretary General of WMO. </a:t>
            </a:r>
          </a:p>
          <a:p>
            <a:pPr marL="1334192" lvl="2" indent="-457200">
              <a:buFont typeface="Arial" panose="020B0604020202020204" pitchFamily="34" charset="0"/>
              <a:buChar char="•"/>
            </a:pPr>
            <a:r>
              <a:rPr kumimoji="1" lang="en-US" altLang="ja-JP" sz="1800" dirty="0">
                <a:solidFill>
                  <a:schemeClr val="tx1"/>
                </a:solidFill>
              </a:rPr>
              <a:t>Japanese</a:t>
            </a:r>
            <a:r>
              <a:rPr kumimoji="1" lang="ja-JP" altLang="en-US" sz="1800" dirty="0">
                <a:solidFill>
                  <a:schemeClr val="tx1"/>
                </a:solidFill>
              </a:rPr>
              <a:t> </a:t>
            </a:r>
            <a:r>
              <a:rPr kumimoji="1" lang="en-US" altLang="ja-JP" sz="1800" dirty="0">
                <a:solidFill>
                  <a:schemeClr val="tx1"/>
                </a:solidFill>
              </a:rPr>
              <a:t>Government</a:t>
            </a:r>
            <a:r>
              <a:rPr kumimoji="1" lang="ja-JP" altLang="en-US" sz="1800" dirty="0">
                <a:solidFill>
                  <a:schemeClr val="tx1"/>
                </a:solidFill>
              </a:rPr>
              <a:t> </a:t>
            </a:r>
            <a:r>
              <a:rPr kumimoji="1" lang="en-US" altLang="ja-JP" sz="1800" dirty="0">
                <a:solidFill>
                  <a:schemeClr val="tx1"/>
                </a:solidFill>
              </a:rPr>
              <a:t>and</a:t>
            </a:r>
            <a:r>
              <a:rPr kumimoji="1" lang="ja-JP" altLang="en-US" sz="1800" dirty="0">
                <a:solidFill>
                  <a:schemeClr val="tx1"/>
                </a:solidFill>
              </a:rPr>
              <a:t> </a:t>
            </a:r>
            <a:r>
              <a:rPr kumimoji="1" lang="en-US" altLang="ja-JP" sz="1800" dirty="0">
                <a:solidFill>
                  <a:schemeClr val="tx1"/>
                </a:solidFill>
              </a:rPr>
              <a:t>JAXA</a:t>
            </a:r>
            <a:r>
              <a:rPr kumimoji="1" lang="ja-JP" altLang="en-US" sz="1800" dirty="0">
                <a:solidFill>
                  <a:schemeClr val="tx1"/>
                </a:solidFill>
              </a:rPr>
              <a:t> </a:t>
            </a:r>
            <a:r>
              <a:rPr kumimoji="1" lang="en-US" altLang="ja-JP" sz="1800" dirty="0">
                <a:solidFill>
                  <a:schemeClr val="tx1"/>
                </a:solidFill>
              </a:rPr>
              <a:t>will</a:t>
            </a:r>
            <a:r>
              <a:rPr kumimoji="1" lang="ja-JP" altLang="en-US" sz="1800" dirty="0">
                <a:solidFill>
                  <a:schemeClr val="tx1"/>
                </a:solidFill>
              </a:rPr>
              <a:t> </a:t>
            </a:r>
            <a:r>
              <a:rPr kumimoji="1" lang="en-US" altLang="ja-JP" sz="1800" dirty="0">
                <a:solidFill>
                  <a:schemeClr val="tx1"/>
                </a:solidFill>
              </a:rPr>
              <a:t>host</a:t>
            </a:r>
            <a:r>
              <a:rPr kumimoji="1" lang="ja-JP" altLang="en-US" sz="1800" dirty="0">
                <a:solidFill>
                  <a:schemeClr val="tx1"/>
                </a:solidFill>
              </a:rPr>
              <a:t> </a:t>
            </a:r>
            <a:r>
              <a:rPr kumimoji="1" lang="en-US" altLang="ja-JP" sz="1800" dirty="0">
                <a:solidFill>
                  <a:schemeClr val="tx1"/>
                </a:solidFill>
              </a:rPr>
              <a:t>two</a:t>
            </a:r>
            <a:r>
              <a:rPr kumimoji="1" lang="ja-JP" altLang="en-US" sz="1800" dirty="0">
                <a:solidFill>
                  <a:schemeClr val="tx1"/>
                </a:solidFill>
              </a:rPr>
              <a:t> </a:t>
            </a:r>
            <a:r>
              <a:rPr kumimoji="1" lang="en-US" altLang="ja-JP" sz="1800" dirty="0">
                <a:solidFill>
                  <a:schemeClr val="tx1"/>
                </a:solidFill>
              </a:rPr>
              <a:t>events</a:t>
            </a:r>
            <a:r>
              <a:rPr kumimoji="1" lang="ja-JP" altLang="en-US" sz="1800" dirty="0">
                <a:solidFill>
                  <a:schemeClr val="tx1"/>
                </a:solidFill>
              </a:rPr>
              <a:t> </a:t>
            </a:r>
            <a:r>
              <a:rPr kumimoji="1" lang="en-US" altLang="ja-JP" sz="1800" dirty="0">
                <a:solidFill>
                  <a:schemeClr val="tx1"/>
                </a:solidFill>
              </a:rPr>
              <a:t>at</a:t>
            </a:r>
            <a:r>
              <a:rPr kumimoji="1" lang="ja-JP" altLang="en-US" sz="1800" dirty="0">
                <a:solidFill>
                  <a:schemeClr val="tx1"/>
                </a:solidFill>
              </a:rPr>
              <a:t> </a:t>
            </a:r>
            <a:r>
              <a:rPr kumimoji="1" lang="en-US" altLang="ja-JP" sz="1800" dirty="0">
                <a:solidFill>
                  <a:schemeClr val="tx1"/>
                </a:solidFill>
              </a:rPr>
              <a:t>COP-23</a:t>
            </a:r>
            <a:r>
              <a:rPr kumimoji="1" lang="ja-JP" altLang="en-US" sz="1800" dirty="0">
                <a:solidFill>
                  <a:schemeClr val="tx1"/>
                </a:solidFill>
              </a:rPr>
              <a:t> </a:t>
            </a:r>
            <a:r>
              <a:rPr kumimoji="1" lang="en-US" altLang="ja-JP" sz="1800" dirty="0">
                <a:solidFill>
                  <a:schemeClr val="tx1"/>
                </a:solidFill>
              </a:rPr>
              <a:t>on 7</a:t>
            </a:r>
            <a:r>
              <a:rPr kumimoji="1" lang="en-US" altLang="ja-JP" sz="1800" baseline="30000" dirty="0">
                <a:solidFill>
                  <a:schemeClr val="tx1"/>
                </a:solidFill>
              </a:rPr>
              <a:t>th</a:t>
            </a:r>
            <a:r>
              <a:rPr kumimoji="1" lang="en-US" altLang="ja-JP" sz="1800" dirty="0">
                <a:solidFill>
                  <a:schemeClr val="tx1"/>
                </a:solidFill>
              </a:rPr>
              <a:t> of November</a:t>
            </a:r>
            <a:r>
              <a:rPr kumimoji="1" lang="ja-JP" altLang="en-US" sz="1800" dirty="0">
                <a:solidFill>
                  <a:schemeClr val="tx1"/>
                </a:solidFill>
              </a:rPr>
              <a:t> </a:t>
            </a:r>
            <a:r>
              <a:rPr kumimoji="1" lang="en-US" altLang="ja-JP" sz="1800" dirty="0">
                <a:solidFill>
                  <a:schemeClr val="tx1"/>
                </a:solidFill>
              </a:rPr>
              <a:t>2017:</a:t>
            </a:r>
            <a:r>
              <a:rPr kumimoji="1" lang="ja-JP" altLang="en-US" sz="1800" dirty="0">
                <a:solidFill>
                  <a:schemeClr val="tx1"/>
                </a:solidFill>
              </a:rPr>
              <a:t> </a:t>
            </a:r>
            <a:endParaRPr kumimoji="1" lang="en-US" altLang="ja-JP" sz="1800" dirty="0">
              <a:solidFill>
                <a:schemeClr val="tx1"/>
              </a:solidFill>
            </a:endParaRPr>
          </a:p>
          <a:p>
            <a:pPr marL="1334192" lvl="2" indent="-457200">
              <a:buFont typeface="Arial" panose="020B0604020202020204" pitchFamily="34" charset="0"/>
              <a:buChar char="•"/>
            </a:pPr>
            <a:r>
              <a:rPr kumimoji="1" lang="en-US" altLang="ja-JP" sz="1800" dirty="0">
                <a:solidFill>
                  <a:schemeClr val="tx1"/>
                </a:solidFill>
              </a:rPr>
              <a:t>GEO and GCOS in corporation with RESTEC will host a side event at COP-23 on 8</a:t>
            </a:r>
            <a:r>
              <a:rPr kumimoji="1" lang="en-US" altLang="ja-JP" sz="1800" baseline="30000" dirty="0">
                <a:solidFill>
                  <a:schemeClr val="tx1"/>
                </a:solidFill>
              </a:rPr>
              <a:t>th</a:t>
            </a:r>
            <a:r>
              <a:rPr kumimoji="1" lang="en-US" altLang="ja-JP" sz="1800" dirty="0">
                <a:solidFill>
                  <a:schemeClr val="tx1"/>
                </a:solidFill>
              </a:rPr>
              <a:t> of November 2017:</a:t>
            </a:r>
          </a:p>
          <a:p>
            <a:pPr marL="876992" lvl="2" indent="0">
              <a:buNone/>
            </a:pPr>
            <a:r>
              <a:rPr lang="ja-JP" altLang="en-US" dirty="0"/>
              <a:t>　　</a:t>
            </a:r>
            <a:endParaRPr lang="en-US" altLang="ja-JP" sz="1600" dirty="0"/>
          </a:p>
          <a:p>
            <a:pPr marL="876992" lvl="2" indent="0">
              <a:buNone/>
            </a:pPr>
            <a:endParaRPr lang="en-US" altLang="ja-JP" sz="1600" dirty="0"/>
          </a:p>
          <a:p>
            <a:pPr marL="876992" lvl="2" indent="0">
              <a:buNone/>
            </a:pPr>
            <a:r>
              <a:rPr kumimoji="1" lang="en-US" altLang="ja-JP" sz="1800" dirty="0">
                <a:solidFill>
                  <a:schemeClr val="tx1"/>
                </a:solidFill>
              </a:rPr>
              <a:t>         </a:t>
            </a:r>
          </a:p>
          <a:p>
            <a:endParaRPr kumimoji="1" lang="ja-JP" altLang="en-US" dirty="0"/>
          </a:p>
        </p:txBody>
      </p:sp>
      <p:sp>
        <p:nvSpPr>
          <p:cNvPr id="6" name="タイトル 1"/>
          <p:cNvSpPr txBox="1">
            <a:spLocks/>
          </p:cNvSpPr>
          <p:nvPr/>
        </p:nvSpPr>
        <p:spPr>
          <a:xfrm>
            <a:off x="1980082" y="93463"/>
            <a:ext cx="5213826" cy="588437"/>
          </a:xfrm>
          <a:noFill/>
        </p:spPr>
        <p:txBody>
          <a:bodyPr>
            <a:noAutofit/>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ctr" defTabSz="914400"/>
            <a:r>
              <a:rPr lang="en-US" altLang="ja-JP" dirty="0">
                <a:latin typeface="+mj-lt"/>
              </a:rPr>
              <a:t>Summary of Progress</a:t>
            </a:r>
            <a:br>
              <a:rPr lang="en-US" altLang="ja-JP" dirty="0">
                <a:latin typeface="+mj-lt"/>
              </a:rPr>
            </a:br>
            <a:r>
              <a:rPr lang="en-US" altLang="ja-JP" sz="2800" dirty="0">
                <a:latin typeface="+mj-lt"/>
              </a:rPr>
              <a:t>“</a:t>
            </a:r>
            <a:r>
              <a:rPr kumimoji="1" lang="en-US" altLang="ja-JP" sz="2800" dirty="0">
                <a:latin typeface="+mj-lt"/>
              </a:rPr>
              <a:t>Road to IPCC Guidelines”</a:t>
            </a:r>
            <a:endParaRPr kumimoji="1" lang="ja-JP" altLang="en-US" dirty="0">
              <a:latin typeface="+mj-lt"/>
            </a:endParaRPr>
          </a:p>
        </p:txBody>
      </p:sp>
    </p:spTree>
    <p:extLst>
      <p:ext uri="{BB962C8B-B14F-4D97-AF65-F5344CB8AC3E}">
        <p14:creationId xmlns:p14="http://schemas.microsoft.com/office/powerpoint/2010/main" val="195441683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2"/>
          </p:nvPr>
        </p:nvSpPr>
        <p:spPr/>
        <p:txBody>
          <a:bodyPr/>
          <a:lstStyle/>
          <a:p>
            <a:pPr defTabSz="914400"/>
            <a:fld id="{86CB4B4D-7CA3-9044-876B-883B54F8677D}" type="slidenum">
              <a:rPr lang="uk-UA" smtClean="0"/>
              <a:pPr defTabSz="914400"/>
              <a:t>7</a:t>
            </a:fld>
            <a:endParaRPr lang="uk-UA" dirty="0"/>
          </a:p>
        </p:txBody>
      </p:sp>
      <p:sp>
        <p:nvSpPr>
          <p:cNvPr id="5" name="コンテンツ プレースホルダー 3"/>
          <p:cNvSpPr>
            <a:spLocks noGrp="1"/>
          </p:cNvSpPr>
          <p:nvPr>
            <p:ph sz="quarter" idx="11"/>
          </p:nvPr>
        </p:nvSpPr>
        <p:spPr>
          <a:xfrm>
            <a:off x="2590800" y="121840"/>
            <a:ext cx="4305300" cy="640160"/>
          </a:xfrm>
        </p:spPr>
        <p:txBody>
          <a:bodyPr/>
          <a:lstStyle/>
          <a:p>
            <a:pPr marL="0" indent="0" algn="ctr">
              <a:buNone/>
            </a:pPr>
            <a:r>
              <a:rPr kumimoji="1" lang="en-US" altLang="ja-JP" sz="3200" dirty="0"/>
              <a:t>COP-23 Side Events</a:t>
            </a:r>
            <a:endParaRPr kumimoji="1" lang="ja-JP" altLang="en-US" sz="3200" dirty="0"/>
          </a:p>
        </p:txBody>
      </p:sp>
      <p:sp>
        <p:nvSpPr>
          <p:cNvPr id="8" name="コンテンツ プレースホルダー 2"/>
          <p:cNvSpPr>
            <a:spLocks noGrp="1"/>
          </p:cNvSpPr>
          <p:nvPr>
            <p:ph sz="quarter" idx="10"/>
          </p:nvPr>
        </p:nvSpPr>
        <p:spPr>
          <a:xfrm>
            <a:off x="-76200" y="1295400"/>
            <a:ext cx="8915400" cy="5257800"/>
          </a:xfrm>
        </p:spPr>
        <p:txBody>
          <a:bodyPr/>
          <a:lstStyle/>
          <a:p>
            <a:pPr lvl="1">
              <a:buFont typeface="Wingdings" panose="05000000000000000000" pitchFamily="2" charset="2"/>
              <a:buChar char="u"/>
            </a:pPr>
            <a:r>
              <a:rPr kumimoji="1" lang="en-US" altLang="ja-JP" dirty="0">
                <a:solidFill>
                  <a:schemeClr val="tx1"/>
                </a:solidFill>
              </a:rPr>
              <a:t>Japan Pavilion</a:t>
            </a:r>
          </a:p>
          <a:p>
            <a:pPr marL="1334192" lvl="2" indent="-457200">
              <a:buFont typeface="+mj-lt"/>
              <a:buAutoNum type="arabicPeriod"/>
            </a:pPr>
            <a:r>
              <a:rPr lang="en-US" altLang="ja-JP" u="sng" dirty="0">
                <a:solidFill>
                  <a:schemeClr val="tx1"/>
                </a:solidFill>
              </a:rPr>
              <a:t>Cutting-edge Satellite Monitoring and Scientific Knowledge to contribute to the Paris Agreement:  Focusing on the IPCC Guidelines for National Greenhouse Gas Inventories</a:t>
            </a:r>
            <a:endParaRPr kumimoji="1" lang="en-US" altLang="ja-JP" u="sng" dirty="0">
              <a:solidFill>
                <a:schemeClr val="tx1"/>
              </a:solidFill>
            </a:endParaRPr>
          </a:p>
          <a:p>
            <a:pPr marL="1650423" lvl="3" indent="-285750"/>
            <a:r>
              <a:rPr kumimoji="1" lang="en-US" altLang="ja-JP" sz="1600" dirty="0">
                <a:solidFill>
                  <a:schemeClr val="tx1"/>
                </a:solidFill>
              </a:rPr>
              <a:t>7</a:t>
            </a:r>
            <a:r>
              <a:rPr kumimoji="1" lang="en-US" altLang="ja-JP" sz="1600" baseline="30000" dirty="0">
                <a:solidFill>
                  <a:schemeClr val="tx1"/>
                </a:solidFill>
              </a:rPr>
              <a:t>th</a:t>
            </a:r>
            <a:r>
              <a:rPr kumimoji="1" lang="en-US" altLang="ja-JP" sz="1600" dirty="0">
                <a:solidFill>
                  <a:schemeClr val="tx1"/>
                </a:solidFill>
              </a:rPr>
              <a:t> November (Tue) , 13:00 – 15:00</a:t>
            </a:r>
          </a:p>
          <a:p>
            <a:pPr marL="1650423" lvl="3" indent="-285750"/>
            <a:r>
              <a:rPr kumimoji="1" lang="en-US" altLang="ja-JP" sz="1600" dirty="0">
                <a:solidFill>
                  <a:schemeClr val="tx1"/>
                </a:solidFill>
              </a:rPr>
              <a:t>Co-organized with MEXT, MOE, JAMSTEC, NIES</a:t>
            </a:r>
          </a:p>
          <a:p>
            <a:pPr marL="1334192" lvl="2" indent="-457200">
              <a:buFont typeface="+mj-lt"/>
              <a:buAutoNum type="arabicPeriod"/>
            </a:pPr>
            <a:r>
              <a:rPr kumimoji="1" lang="en-US" altLang="ja-JP" u="sng" dirty="0">
                <a:solidFill>
                  <a:schemeClr val="tx1"/>
                </a:solidFill>
              </a:rPr>
              <a:t>Space Agency Round Table</a:t>
            </a:r>
          </a:p>
          <a:p>
            <a:pPr marL="1650423" lvl="3" indent="-285750"/>
            <a:r>
              <a:rPr kumimoji="1" lang="en-US" altLang="ja-JP" sz="1600" dirty="0">
                <a:solidFill>
                  <a:schemeClr val="tx1"/>
                </a:solidFill>
              </a:rPr>
              <a:t>7</a:t>
            </a:r>
            <a:r>
              <a:rPr kumimoji="1" lang="en-US" altLang="ja-JP" sz="1600" baseline="30000" dirty="0">
                <a:solidFill>
                  <a:schemeClr val="tx1"/>
                </a:solidFill>
              </a:rPr>
              <a:t>th</a:t>
            </a:r>
            <a:r>
              <a:rPr kumimoji="1" lang="en-US" altLang="ja-JP" sz="1600" dirty="0">
                <a:solidFill>
                  <a:schemeClr val="tx1"/>
                </a:solidFill>
              </a:rPr>
              <a:t> November (Tue), 15:15 – 16:15</a:t>
            </a:r>
          </a:p>
          <a:p>
            <a:pPr marL="1650423" lvl="3" indent="-285750"/>
            <a:r>
              <a:rPr kumimoji="1" lang="en-US" altLang="ja-JP" sz="1600" dirty="0">
                <a:solidFill>
                  <a:schemeClr val="tx1"/>
                </a:solidFill>
              </a:rPr>
              <a:t>Representatives from ESA, CNES, DLR, EC, WMO, and China</a:t>
            </a:r>
          </a:p>
          <a:p>
            <a:pPr marL="1650423" lvl="3" indent="-285750"/>
            <a:r>
              <a:rPr kumimoji="1" lang="en-US" altLang="ja-JP" sz="1600" dirty="0">
                <a:solidFill>
                  <a:schemeClr val="tx1"/>
                </a:solidFill>
              </a:rPr>
              <a:t>Space agencies to present satellite GHG observation programs and to show that the satellite GHG observation is to support the Paris agreement.</a:t>
            </a:r>
          </a:p>
          <a:p>
            <a:pPr marL="1650423" lvl="3" indent="-285750"/>
            <a:r>
              <a:rPr kumimoji="1" lang="en-US" altLang="ja-JP" sz="1600" dirty="0">
                <a:solidFill>
                  <a:schemeClr val="tx1"/>
                </a:solidFill>
              </a:rPr>
              <a:t>WMO to show the expectation to satellite GHG programs as user agency</a:t>
            </a:r>
          </a:p>
          <a:p>
            <a:pPr lvl="1">
              <a:buFont typeface="Wingdings" panose="05000000000000000000" pitchFamily="2" charset="2"/>
              <a:buChar char="u"/>
            </a:pPr>
            <a:r>
              <a:rPr kumimoji="1" lang="en-US" altLang="ja-JP" sz="1800" dirty="0">
                <a:solidFill>
                  <a:schemeClr val="tx1"/>
                </a:solidFill>
              </a:rPr>
              <a:t>An official side event on Climate Change hosted by GEO and GCOS in corporation with RESTEC, 8</a:t>
            </a:r>
            <a:r>
              <a:rPr kumimoji="1" lang="en-US" altLang="ja-JP" sz="1800" baseline="30000" dirty="0">
                <a:solidFill>
                  <a:schemeClr val="tx1"/>
                </a:solidFill>
              </a:rPr>
              <a:t>th</a:t>
            </a:r>
            <a:r>
              <a:rPr kumimoji="1" lang="en-US" altLang="ja-JP" sz="1800" dirty="0">
                <a:solidFill>
                  <a:schemeClr val="tx1"/>
                </a:solidFill>
              </a:rPr>
              <a:t> of November 2017:</a:t>
            </a:r>
          </a:p>
          <a:p>
            <a:pPr marL="1364673" lvl="3" indent="0">
              <a:buNone/>
            </a:pPr>
            <a:r>
              <a:rPr lang="en-GB" altLang="ja-JP" sz="1800" dirty="0"/>
              <a:t>Integrated observations for mitigation and adaptation &amp; </a:t>
            </a:r>
            <a:r>
              <a:rPr lang="en-US" altLang="ja-JP" sz="1800" u="sng" dirty="0"/>
              <a:t>supporting National Greenhouse Gas Inventories</a:t>
            </a:r>
            <a:r>
              <a:rPr lang="en-GB" altLang="ja-JP" sz="1800" u="sng" dirty="0"/>
              <a:t> including IPCC Engagement</a:t>
            </a:r>
            <a:endParaRPr lang="en-US" altLang="ja-JP" sz="1800" u="sng" dirty="0"/>
          </a:p>
          <a:p>
            <a:pPr marL="1334192" lvl="2" indent="-457200">
              <a:buFont typeface="Arial" panose="020B0604020202020204" pitchFamily="34" charset="0"/>
              <a:buChar char="•"/>
            </a:pPr>
            <a:endParaRPr kumimoji="1" lang="en-US" altLang="ja-JP" sz="1800" u="sng" dirty="0">
              <a:solidFill>
                <a:schemeClr val="tx1"/>
              </a:solidFill>
            </a:endParaRPr>
          </a:p>
          <a:p>
            <a:pPr marL="742950" lvl="1" indent="-285750"/>
            <a:endParaRPr kumimoji="1" lang="en-US" altLang="ja-JP" sz="1800" dirty="0">
              <a:solidFill>
                <a:schemeClr val="tx1"/>
              </a:solidFill>
            </a:endParaRPr>
          </a:p>
        </p:txBody>
      </p:sp>
    </p:spTree>
    <p:extLst>
      <p:ext uri="{BB962C8B-B14F-4D97-AF65-F5344CB8AC3E}">
        <p14:creationId xmlns:p14="http://schemas.microsoft.com/office/powerpoint/2010/main" val="281342275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a:xfrm>
            <a:off x="228600" y="1371600"/>
            <a:ext cx="8763000" cy="5181600"/>
          </a:xfrm>
        </p:spPr>
        <p:txBody>
          <a:bodyPr>
            <a:noAutofit/>
          </a:bodyPr>
          <a:lstStyle/>
          <a:p>
            <a:r>
              <a:rPr kumimoji="1" lang="en-US" altLang="ja-JP" sz="1800" dirty="0">
                <a:latin typeface="+mj-ea"/>
                <a:ea typeface="+mj-ea"/>
              </a:rPr>
              <a:t>CEOS should understand the timeline for the IPCC Guidelines Refinement. </a:t>
            </a:r>
          </a:p>
          <a:p>
            <a:pPr lvl="1"/>
            <a:r>
              <a:rPr lang="en-US" altLang="ja-JP" sz="1800" dirty="0">
                <a:latin typeface="+mj-ea"/>
              </a:rPr>
              <a:t>The 1</a:t>
            </a:r>
            <a:r>
              <a:rPr lang="en-US" altLang="ja-JP" sz="1800" baseline="30000" dirty="0">
                <a:latin typeface="+mj-ea"/>
              </a:rPr>
              <a:t>st</a:t>
            </a:r>
            <a:r>
              <a:rPr lang="en-US" altLang="ja-JP" sz="1800" dirty="0">
                <a:latin typeface="+mj-ea"/>
              </a:rPr>
              <a:t> order draft will be released by end of Nov. 2017</a:t>
            </a:r>
          </a:p>
          <a:p>
            <a:pPr lvl="1"/>
            <a:r>
              <a:rPr lang="en-US" altLang="ja-JP" sz="1800" dirty="0">
                <a:latin typeface="+mj-ea"/>
              </a:rPr>
              <a:t>Expert Review for the draft in Dec. 2017 - Jan. 2018. </a:t>
            </a:r>
          </a:p>
          <a:p>
            <a:r>
              <a:rPr lang="en-US" altLang="ja-JP" sz="1800" dirty="0">
                <a:latin typeface="+mj-ea"/>
                <a:ea typeface="+mj-ea"/>
              </a:rPr>
              <a:t>NIES will publish the GHG Guidebook by Mar. 2018</a:t>
            </a:r>
          </a:p>
          <a:p>
            <a:pPr lvl="1"/>
            <a:r>
              <a:rPr kumimoji="1" lang="en-US" altLang="ja-JP" sz="1800" dirty="0">
                <a:latin typeface="+mj-ea"/>
                <a:ea typeface="+mj-ea"/>
              </a:rPr>
              <a:t>The draft will be open to the public in Oct. 2017.</a:t>
            </a:r>
          </a:p>
          <a:p>
            <a:pPr lvl="1"/>
            <a:r>
              <a:rPr kumimoji="1" lang="en-US" altLang="ja-JP" sz="1800" dirty="0">
                <a:latin typeface="+mj-ea"/>
                <a:ea typeface="+mj-ea"/>
              </a:rPr>
              <a:t>CEOS AC-VC to review the Guidebook in Nov. 2017.</a:t>
            </a:r>
          </a:p>
          <a:p>
            <a:r>
              <a:rPr kumimoji="1" lang="en-US" altLang="ja-JP" sz="1800" dirty="0">
                <a:latin typeface="+mj-ea"/>
                <a:ea typeface="+mj-ea"/>
              </a:rPr>
              <a:t>CEOS AC-VC white paper </a:t>
            </a:r>
            <a:r>
              <a:rPr kumimoji="1" lang="en-US" altLang="ja-JP" sz="1800" dirty="0">
                <a:latin typeface="+mj-ea"/>
              </a:rPr>
              <a:t>could also be input to IPCC authors.</a:t>
            </a:r>
            <a:r>
              <a:rPr kumimoji="1" lang="en-US" altLang="ja-JP" sz="1800" dirty="0">
                <a:latin typeface="+mj-ea"/>
                <a:ea typeface="+mj-ea"/>
              </a:rPr>
              <a:t> </a:t>
            </a:r>
          </a:p>
          <a:p>
            <a:pPr lvl="1"/>
            <a:r>
              <a:rPr kumimoji="1" lang="en-US" altLang="ja-JP" sz="1800" dirty="0">
                <a:latin typeface="+mj-ea"/>
                <a:ea typeface="+mj-ea"/>
              </a:rPr>
              <a:t>The draft will be available by end of 2017. </a:t>
            </a:r>
          </a:p>
          <a:p>
            <a:r>
              <a:rPr lang="en-US" altLang="ja-JP" sz="1800" dirty="0">
                <a:latin typeface="+mj-ea"/>
                <a:ea typeface="+mj-ea"/>
              </a:rPr>
              <a:t>Recognizing</a:t>
            </a:r>
            <a:r>
              <a:rPr kumimoji="1" lang="en-US" altLang="ja-JP" sz="1800" dirty="0">
                <a:latin typeface="+mj-ea"/>
                <a:ea typeface="+mj-ea"/>
              </a:rPr>
              <a:t> the importance of agency comments on the 1</a:t>
            </a:r>
            <a:r>
              <a:rPr kumimoji="1" lang="en-US" altLang="ja-JP" sz="1800" baseline="30000" dirty="0">
                <a:latin typeface="+mj-ea"/>
                <a:ea typeface="+mj-ea"/>
              </a:rPr>
              <a:t>st</a:t>
            </a:r>
            <a:r>
              <a:rPr kumimoji="1" lang="en-US" altLang="ja-JP" sz="1800" dirty="0">
                <a:latin typeface="+mj-ea"/>
                <a:ea typeface="+mj-ea"/>
              </a:rPr>
              <a:t> order draft of the IPCC Guidelines during Expert Review, </a:t>
            </a:r>
            <a:r>
              <a:rPr lang="en-US" altLang="ja-JP" sz="1800" dirty="0">
                <a:latin typeface="+mj-ea"/>
                <a:ea typeface="+mj-ea"/>
              </a:rPr>
              <a:t>JAXA proposes CEOS and individual Agencies submit comments such as achievements of space-based GHG measurements. </a:t>
            </a:r>
          </a:p>
          <a:p>
            <a:r>
              <a:rPr lang="en-US" altLang="ja-JP" sz="1800" dirty="0">
                <a:latin typeface="+mj-ea"/>
                <a:ea typeface="+mj-ea"/>
              </a:rPr>
              <a:t>This is a long term process, recognizing the respective process of IPCC guidelines update. Topics such as mitigation and adaptation can be next steps</a:t>
            </a:r>
          </a:p>
          <a:p>
            <a:r>
              <a:rPr lang="en-US" altLang="ja-JP" sz="1800" dirty="0">
                <a:latin typeface="+mj-ea"/>
                <a:ea typeface="+mj-ea"/>
              </a:rPr>
              <a:t>CEOS AC-VC asked to input ideas for EC Chair follow-up</a:t>
            </a:r>
            <a:endParaRPr kumimoji="1" lang="ja-JP" altLang="en-US" sz="1800" dirty="0">
              <a:latin typeface="+mj-ea"/>
              <a:ea typeface="+mj-ea"/>
            </a:endParaRPr>
          </a:p>
        </p:txBody>
      </p:sp>
      <p:sp>
        <p:nvSpPr>
          <p:cNvPr id="6" name="タイトル 1"/>
          <p:cNvSpPr txBox="1">
            <a:spLocks/>
          </p:cNvSpPr>
          <p:nvPr/>
        </p:nvSpPr>
        <p:spPr>
          <a:xfrm>
            <a:off x="1905000" y="228600"/>
            <a:ext cx="5791200" cy="588437"/>
          </a:xfrm>
          <a:prstGeom prst="rect">
            <a:avLst/>
          </a:prstGeom>
          <a:noFill/>
        </p:spPr>
        <p:txBody>
          <a:bodyPr>
            <a:noAutofit/>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ctr" defTabSz="914400"/>
            <a:r>
              <a:rPr lang="en-US" altLang="ja-JP" sz="2400" dirty="0">
                <a:latin typeface="+mj-lt"/>
              </a:rPr>
              <a:t>Summary of side event discussion at SIT Technical Workshop in September</a:t>
            </a:r>
            <a:endParaRPr kumimoji="1" lang="ja-JP" altLang="en-US" sz="2400" dirty="0">
              <a:latin typeface="+mj-lt"/>
            </a:endParaRPr>
          </a:p>
        </p:txBody>
      </p:sp>
    </p:spTree>
    <p:extLst>
      <p:ext uri="{BB962C8B-B14F-4D97-AF65-F5344CB8AC3E}">
        <p14:creationId xmlns:p14="http://schemas.microsoft.com/office/powerpoint/2010/main" val="1020063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2"/>
          </p:nvPr>
        </p:nvSpPr>
        <p:spPr/>
        <p:txBody>
          <a:bodyPr/>
          <a:lstStyle/>
          <a:p>
            <a:pPr marL="0" marR="0" lvl="0" indent="0" algn="ctr" defTabSz="914400" eaLnBrk="1" fontAlgn="auto" latinLnBrk="0" hangingPunct="1">
              <a:lnSpc>
                <a:spcPct val="100000"/>
              </a:lnSpc>
              <a:spcBef>
                <a:spcPts val="600"/>
              </a:spcBef>
              <a:spcAft>
                <a:spcPts val="0"/>
              </a:spcAft>
              <a:buClrTx/>
              <a:buSzTx/>
              <a:buFontTx/>
              <a:buNone/>
              <a:tabLst/>
              <a:defRPr/>
            </a:pPr>
            <a:fld id="{86CB4B4D-7CA3-9044-876B-883B54F8677D}" type="slidenum">
              <a:rPr kumimoji="0" lang="uk-UA" sz="1100" b="0" i="1" u="none" strike="noStrike" kern="0" cap="none" spc="0" normalizeH="0" baseline="0" noProof="0" smtClean="0">
                <a:ln>
                  <a:noFill/>
                </a:ln>
                <a:solidFill>
                  <a:srgbClr val="1F497D"/>
                </a:solidFill>
                <a:effectLst/>
                <a:uLnTx/>
                <a:uFillTx/>
                <a:latin typeface="Helvetica"/>
                <a:sym typeface="Calibri"/>
              </a:rPr>
              <a:pPr marL="0" marR="0" lvl="0" indent="0" algn="ctr" defTabSz="914400" eaLnBrk="1" fontAlgn="auto" latinLnBrk="0" hangingPunct="1">
                <a:lnSpc>
                  <a:spcPct val="100000"/>
                </a:lnSpc>
                <a:spcBef>
                  <a:spcPts val="600"/>
                </a:spcBef>
                <a:spcAft>
                  <a:spcPts val="0"/>
                </a:spcAft>
                <a:buClrTx/>
                <a:buSzTx/>
                <a:buFontTx/>
                <a:buNone/>
                <a:tabLst/>
                <a:defRPr/>
              </a:pPr>
              <a:t>9</a:t>
            </a:fld>
            <a:endParaRPr kumimoji="0" lang="uk-UA" sz="1100" b="0" i="1" u="none" strike="noStrike" kern="0" cap="none" spc="0" normalizeH="0" baseline="0" noProof="0" dirty="0">
              <a:ln>
                <a:noFill/>
              </a:ln>
              <a:solidFill>
                <a:srgbClr val="1F497D"/>
              </a:solidFill>
              <a:effectLst/>
              <a:uLnTx/>
              <a:uFillTx/>
              <a:latin typeface="Helvetica"/>
              <a:sym typeface="Calibri"/>
            </a:endParaRPr>
          </a:p>
        </p:txBody>
      </p:sp>
      <p:graphicFrame>
        <p:nvGraphicFramePr>
          <p:cNvPr id="5" name="コンテンツ プレースホルダー 4"/>
          <p:cNvGraphicFramePr>
            <a:graphicFrameLocks noGrp="1"/>
          </p:cNvGraphicFramePr>
          <p:nvPr>
            <p:ph sz="quarter" idx="10"/>
            <p:extLst>
              <p:ext uri="{D42A27DB-BD31-4B8C-83A1-F6EECF244321}">
                <p14:modId xmlns:p14="http://schemas.microsoft.com/office/powerpoint/2010/main" val="2888815421"/>
              </p:ext>
            </p:extLst>
          </p:nvPr>
        </p:nvGraphicFramePr>
        <p:xfrm>
          <a:off x="152400" y="1417320"/>
          <a:ext cx="8839200" cy="5059680"/>
        </p:xfrm>
        <a:graphic>
          <a:graphicData uri="http://schemas.openxmlformats.org/drawingml/2006/table">
            <a:tbl>
              <a:tblPr bandRow="1" bandCol="1">
                <a:tableStyleId>{69012ECD-51FC-41F1-AA8D-1B2483CD663E}</a:tableStyleId>
              </a:tblPr>
              <a:tblGrid>
                <a:gridCol w="20574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370840">
                <a:tc>
                  <a:txBody>
                    <a:bodyPr/>
                    <a:lstStyle/>
                    <a:p>
                      <a:pPr algn="l"/>
                      <a:r>
                        <a:rPr kumimoji="1" lang="en-US" altLang="ja-JP" sz="2000" dirty="0">
                          <a:latin typeface="+mj-ea"/>
                          <a:ea typeface="+mj-ea"/>
                        </a:rPr>
                        <a:t>2016 Sep</a:t>
                      </a:r>
                      <a:endParaRPr kumimoji="1" lang="ja-JP" altLang="en-US" sz="2000" dirty="0">
                        <a:latin typeface="+mj-ea"/>
                        <a:ea typeface="+mj-ea"/>
                      </a:endParaRPr>
                    </a:p>
                  </a:txBody>
                  <a:tcPr/>
                </a:tc>
                <a:tc>
                  <a:txBody>
                    <a:bodyPr/>
                    <a:lstStyle/>
                    <a:p>
                      <a:pPr algn="l"/>
                      <a:r>
                        <a:rPr kumimoji="1" lang="en-US" altLang="ja-JP" sz="2000" dirty="0">
                          <a:latin typeface="+mj-ea"/>
                          <a:ea typeface="+mj-ea"/>
                        </a:rPr>
                        <a:t>Scoping Group meeting</a:t>
                      </a:r>
                      <a:endParaRPr kumimoji="1" lang="ja-JP" altLang="en-US" sz="2000" dirty="0">
                        <a:latin typeface="+mj-ea"/>
                        <a:ea typeface="+mj-ea"/>
                      </a:endParaRPr>
                    </a:p>
                  </a:txBody>
                  <a:tcPr/>
                </a:tc>
                <a:extLst>
                  <a:ext uri="{0D108BD9-81ED-4DB2-BD59-A6C34878D82A}">
                    <a16:rowId xmlns:a16="http://schemas.microsoft.com/office/drawing/2014/main" val="10000"/>
                  </a:ext>
                </a:extLst>
              </a:tr>
              <a:tr h="370840">
                <a:tc>
                  <a:txBody>
                    <a:bodyPr/>
                    <a:lstStyle/>
                    <a:p>
                      <a:pPr algn="l"/>
                      <a:r>
                        <a:rPr kumimoji="1" lang="en-US" altLang="ja-JP" sz="2000" dirty="0">
                          <a:latin typeface="+mj-ea"/>
                          <a:ea typeface="+mj-ea"/>
                        </a:rPr>
                        <a:t>2016 Oct</a:t>
                      </a:r>
                      <a:endParaRPr kumimoji="1" lang="ja-JP" altLang="en-US" sz="2000" dirty="0">
                        <a:latin typeface="+mj-ea"/>
                        <a:ea typeface="+mj-ea"/>
                      </a:endParaRPr>
                    </a:p>
                  </a:txBody>
                  <a:tcPr/>
                </a:tc>
                <a:tc>
                  <a:txBody>
                    <a:bodyPr/>
                    <a:lstStyle/>
                    <a:p>
                      <a:pPr algn="l"/>
                      <a:r>
                        <a:rPr kumimoji="1" lang="en-US" altLang="ja-JP" sz="2000" dirty="0">
                          <a:latin typeface="+mj-ea"/>
                          <a:ea typeface="+mj-ea"/>
                        </a:rPr>
                        <a:t>IPCC decision on outline</a:t>
                      </a:r>
                      <a:endParaRPr kumimoji="1" lang="ja-JP" altLang="en-US" sz="2000" dirty="0">
                        <a:latin typeface="+mj-ea"/>
                        <a:ea typeface="+mj-ea"/>
                      </a:endParaRPr>
                    </a:p>
                  </a:txBody>
                  <a:tcPr/>
                </a:tc>
                <a:extLst>
                  <a:ext uri="{0D108BD9-81ED-4DB2-BD59-A6C34878D82A}">
                    <a16:rowId xmlns:a16="http://schemas.microsoft.com/office/drawing/2014/main" val="10001"/>
                  </a:ext>
                </a:extLst>
              </a:tr>
              <a:tr h="370840">
                <a:tc>
                  <a:txBody>
                    <a:bodyPr/>
                    <a:lstStyle/>
                    <a:p>
                      <a:pPr algn="l"/>
                      <a:r>
                        <a:rPr kumimoji="1" lang="en-US" altLang="ja-JP" sz="2000" dirty="0">
                          <a:latin typeface="+mj-ea"/>
                          <a:ea typeface="+mj-ea"/>
                        </a:rPr>
                        <a:t>2017 Feb</a:t>
                      </a:r>
                      <a:endParaRPr kumimoji="1" lang="ja-JP" altLang="en-US" sz="2000" dirty="0">
                        <a:latin typeface="+mj-ea"/>
                        <a:ea typeface="+mj-ea"/>
                      </a:endParaRPr>
                    </a:p>
                  </a:txBody>
                  <a:tcPr/>
                </a:tc>
                <a:tc>
                  <a:txBody>
                    <a:bodyPr/>
                    <a:lstStyle/>
                    <a:p>
                      <a:pPr algn="l"/>
                      <a:r>
                        <a:rPr kumimoji="1" lang="en-US" altLang="ja-JP" sz="2000" dirty="0">
                          <a:solidFill>
                            <a:schemeClr val="tx1"/>
                          </a:solidFill>
                          <a:latin typeface="+mj-ea"/>
                          <a:ea typeface="+mn-ea"/>
                          <a:cs typeface="+mn-cs"/>
                          <a:sym typeface="Calibri"/>
                        </a:rPr>
                        <a:t>Decision on selection of Authors</a:t>
                      </a:r>
                      <a:endParaRPr kumimoji="1" lang="ja-JP" altLang="en-US" sz="2000" dirty="0">
                        <a:latin typeface="+mj-ea"/>
                        <a:ea typeface="+mj-ea"/>
                      </a:endParaRPr>
                    </a:p>
                  </a:txBody>
                  <a:tcPr/>
                </a:tc>
                <a:extLst>
                  <a:ext uri="{0D108BD9-81ED-4DB2-BD59-A6C34878D82A}">
                    <a16:rowId xmlns:a16="http://schemas.microsoft.com/office/drawing/2014/main" val="10002"/>
                  </a:ext>
                </a:extLst>
              </a:tr>
              <a:tr h="370840">
                <a:tc>
                  <a:txBody>
                    <a:bodyPr/>
                    <a:lstStyle/>
                    <a:p>
                      <a:pPr algn="l"/>
                      <a:r>
                        <a:rPr kumimoji="1" lang="en-US" altLang="ja-JP" sz="2000" dirty="0">
                          <a:latin typeface="+mj-ea"/>
                          <a:ea typeface="+mj-ea"/>
                        </a:rPr>
                        <a:t>2017 Jun</a:t>
                      </a:r>
                      <a:endParaRPr kumimoji="1" lang="ja-JP" altLang="en-US" sz="2000" dirty="0">
                        <a:latin typeface="+mj-ea"/>
                        <a:ea typeface="+mj-ea"/>
                      </a:endParaRPr>
                    </a:p>
                  </a:txBody>
                  <a:tcPr/>
                </a:tc>
                <a:tc>
                  <a:txBody>
                    <a:bodyPr/>
                    <a:lstStyle/>
                    <a:p>
                      <a:pPr marL="0" marR="0" lvl="0" indent="0" algn="l" defTabSz="457200" eaLnBrk="1" fontAlgn="auto" latinLnBrk="0" hangingPunct="1">
                        <a:lnSpc>
                          <a:spcPct val="100000"/>
                        </a:lnSpc>
                        <a:spcBef>
                          <a:spcPts val="600"/>
                        </a:spcBef>
                        <a:spcAft>
                          <a:spcPts val="0"/>
                        </a:spcAft>
                        <a:buClrTx/>
                        <a:buSzTx/>
                        <a:buFontTx/>
                        <a:buNone/>
                        <a:tabLst/>
                        <a:defRPr/>
                      </a:pPr>
                      <a:r>
                        <a:rPr kumimoji="1" lang="en-US" altLang="ja-JP" sz="2000" dirty="0">
                          <a:solidFill>
                            <a:schemeClr val="tx1"/>
                          </a:solidFill>
                          <a:latin typeface="+mj-ea"/>
                          <a:ea typeface="+mn-ea"/>
                          <a:cs typeface="+mn-cs"/>
                          <a:sym typeface="Calibri"/>
                        </a:rPr>
                        <a:t>First Lead Author Meeting (LAM1)</a:t>
                      </a:r>
                    </a:p>
                  </a:txBody>
                  <a:tcPr/>
                </a:tc>
                <a:extLst>
                  <a:ext uri="{0D108BD9-81ED-4DB2-BD59-A6C34878D82A}">
                    <a16:rowId xmlns:a16="http://schemas.microsoft.com/office/drawing/2014/main" val="10003"/>
                  </a:ext>
                </a:extLst>
              </a:tr>
              <a:tr h="370840">
                <a:tc>
                  <a:txBody>
                    <a:bodyPr/>
                    <a:lstStyle/>
                    <a:p>
                      <a:pPr algn="l"/>
                      <a:r>
                        <a:rPr kumimoji="1" lang="en-US" altLang="ja-JP" sz="2000" dirty="0">
                          <a:latin typeface="+mj-ea"/>
                          <a:ea typeface="+mj-ea"/>
                        </a:rPr>
                        <a:t>2017 Sep</a:t>
                      </a:r>
                      <a:endParaRPr kumimoji="1" lang="ja-JP" altLang="en-US" sz="2000" dirty="0">
                        <a:latin typeface="+mj-ea"/>
                        <a:ea typeface="+mj-ea"/>
                      </a:endParaRPr>
                    </a:p>
                  </a:txBody>
                  <a:tcPr/>
                </a:tc>
                <a:tc>
                  <a:txBody>
                    <a:bodyPr/>
                    <a:lstStyle/>
                    <a:p>
                      <a:pPr algn="l"/>
                      <a:r>
                        <a:rPr kumimoji="1" lang="en-US" altLang="ja-JP" sz="2000" dirty="0">
                          <a:latin typeface="+mj-ea"/>
                          <a:ea typeface="+mj-ea"/>
                        </a:rPr>
                        <a:t>Second Lead Author Meeting (LAM2)</a:t>
                      </a:r>
                      <a:endParaRPr kumimoji="1" lang="ja-JP" altLang="en-US" sz="2000" dirty="0">
                        <a:latin typeface="+mj-ea"/>
                        <a:ea typeface="+mj-ea"/>
                      </a:endParaRPr>
                    </a:p>
                  </a:txBody>
                  <a:tcPr/>
                </a:tc>
                <a:extLst>
                  <a:ext uri="{0D108BD9-81ED-4DB2-BD59-A6C34878D82A}">
                    <a16:rowId xmlns:a16="http://schemas.microsoft.com/office/drawing/2014/main" val="10004"/>
                  </a:ext>
                </a:extLst>
              </a:tr>
              <a:tr h="370840">
                <a:tc>
                  <a:txBody>
                    <a:bodyPr/>
                    <a:lstStyle/>
                    <a:p>
                      <a:pPr algn="l"/>
                      <a:r>
                        <a:rPr kumimoji="1" lang="en-US" altLang="ja-JP" sz="2000" dirty="0">
                          <a:latin typeface="+mj-ea"/>
                          <a:ea typeface="+mj-ea"/>
                        </a:rPr>
                        <a:t>2017</a:t>
                      </a:r>
                      <a:r>
                        <a:rPr kumimoji="1" lang="en-US" altLang="ja-JP" sz="2000" baseline="0" dirty="0">
                          <a:latin typeface="+mj-ea"/>
                          <a:ea typeface="+mj-ea"/>
                        </a:rPr>
                        <a:t> Dec – 2018 Jan</a:t>
                      </a:r>
                      <a:endParaRPr kumimoji="1" lang="ja-JP" altLang="en-US" sz="2000" dirty="0">
                        <a:latin typeface="+mj-ea"/>
                        <a:ea typeface="+mj-ea"/>
                      </a:endParaRPr>
                    </a:p>
                  </a:txBody>
                  <a:tcPr/>
                </a:tc>
                <a:tc>
                  <a:txBody>
                    <a:bodyPr/>
                    <a:lstStyle/>
                    <a:p>
                      <a:pPr marL="0" marR="0" lvl="0" indent="0" algn="l" defTabSz="457200" eaLnBrk="1" fontAlgn="auto" latinLnBrk="0" hangingPunct="1">
                        <a:lnSpc>
                          <a:spcPct val="100000"/>
                        </a:lnSpc>
                        <a:spcBef>
                          <a:spcPts val="600"/>
                        </a:spcBef>
                        <a:spcAft>
                          <a:spcPts val="0"/>
                        </a:spcAft>
                        <a:buClrTx/>
                        <a:buSzTx/>
                        <a:buFontTx/>
                        <a:buNone/>
                        <a:tabLst/>
                        <a:defRPr/>
                      </a:pPr>
                      <a:r>
                        <a:rPr kumimoji="1" lang="en-US" altLang="ja-JP" sz="2000" dirty="0">
                          <a:solidFill>
                            <a:schemeClr val="tx1"/>
                          </a:solidFill>
                          <a:latin typeface="+mj-ea"/>
                          <a:ea typeface="+mn-ea"/>
                          <a:cs typeface="+mn-cs"/>
                          <a:sym typeface="Calibri"/>
                        </a:rPr>
                        <a:t>First Order Draft (FOD) Expert Review</a:t>
                      </a:r>
                    </a:p>
                  </a:txBody>
                  <a:tcPr/>
                </a:tc>
                <a:extLst>
                  <a:ext uri="{0D108BD9-81ED-4DB2-BD59-A6C34878D82A}">
                    <a16:rowId xmlns:a16="http://schemas.microsoft.com/office/drawing/2014/main" val="10005"/>
                  </a:ext>
                </a:extLst>
              </a:tr>
              <a:tr h="370840">
                <a:tc>
                  <a:txBody>
                    <a:bodyPr/>
                    <a:lstStyle/>
                    <a:p>
                      <a:pPr algn="l"/>
                      <a:r>
                        <a:rPr kumimoji="1" lang="en-US" altLang="ja-JP" sz="2000" dirty="0">
                          <a:latin typeface="+mj-ea"/>
                          <a:ea typeface="+mj-ea"/>
                        </a:rPr>
                        <a:t>2018 Mar</a:t>
                      </a:r>
                      <a:endParaRPr kumimoji="1" lang="ja-JP" altLang="en-US" sz="2000" dirty="0">
                        <a:latin typeface="+mj-ea"/>
                        <a:ea typeface="+mj-ea"/>
                      </a:endParaRPr>
                    </a:p>
                  </a:txBody>
                  <a:tcPr/>
                </a:tc>
                <a:tc>
                  <a:txBody>
                    <a:bodyPr/>
                    <a:lstStyle/>
                    <a:p>
                      <a:pPr algn="l"/>
                      <a:r>
                        <a:rPr kumimoji="1" lang="en-US" altLang="ja-JP" sz="2000" dirty="0">
                          <a:latin typeface="+mj-ea"/>
                          <a:ea typeface="+mj-ea"/>
                        </a:rPr>
                        <a:t>Science Meeting</a:t>
                      </a:r>
                      <a:endParaRPr kumimoji="1" lang="ja-JP" altLang="en-US" sz="2000" dirty="0">
                        <a:latin typeface="+mj-ea"/>
                        <a:ea typeface="+mj-ea"/>
                      </a:endParaRPr>
                    </a:p>
                  </a:txBody>
                  <a:tcPr/>
                </a:tc>
                <a:extLst>
                  <a:ext uri="{0D108BD9-81ED-4DB2-BD59-A6C34878D82A}">
                    <a16:rowId xmlns:a16="http://schemas.microsoft.com/office/drawing/2014/main" val="10006"/>
                  </a:ext>
                </a:extLst>
              </a:tr>
              <a:tr h="370840">
                <a:tc>
                  <a:txBody>
                    <a:bodyPr/>
                    <a:lstStyle/>
                    <a:p>
                      <a:pPr algn="l"/>
                      <a:r>
                        <a:rPr kumimoji="1" lang="en-US" altLang="ja-JP" sz="2000" dirty="0">
                          <a:latin typeface="+mj-ea"/>
                          <a:ea typeface="+mj-ea"/>
                        </a:rPr>
                        <a:t>2018 Apr</a:t>
                      </a:r>
                      <a:endParaRPr kumimoji="1" lang="ja-JP" altLang="en-US" sz="2000" dirty="0">
                        <a:latin typeface="+mj-ea"/>
                        <a:ea typeface="+mj-ea"/>
                      </a:endParaRPr>
                    </a:p>
                  </a:txBody>
                  <a:tcPr/>
                </a:tc>
                <a:tc>
                  <a:txBody>
                    <a:bodyPr/>
                    <a:lstStyle/>
                    <a:p>
                      <a:pPr marL="0" marR="0" lvl="0" indent="0" algn="l" defTabSz="457200" eaLnBrk="1" fontAlgn="auto" latinLnBrk="0" hangingPunct="1">
                        <a:lnSpc>
                          <a:spcPct val="100000"/>
                        </a:lnSpc>
                        <a:spcBef>
                          <a:spcPts val="600"/>
                        </a:spcBef>
                        <a:spcAft>
                          <a:spcPts val="0"/>
                        </a:spcAft>
                        <a:buClrTx/>
                        <a:buSzTx/>
                        <a:buFontTx/>
                        <a:buNone/>
                        <a:tabLst/>
                        <a:defRPr/>
                      </a:pPr>
                      <a:r>
                        <a:rPr kumimoji="1" lang="en-US" altLang="ja-JP" sz="2000" dirty="0">
                          <a:solidFill>
                            <a:schemeClr val="tx1"/>
                          </a:solidFill>
                          <a:latin typeface="+mj-ea"/>
                          <a:ea typeface="+mn-ea"/>
                          <a:cs typeface="+mn-cs"/>
                          <a:sym typeface="Calibri"/>
                        </a:rPr>
                        <a:t>Third Lead Author Meeting (LAM3)</a:t>
                      </a:r>
                      <a:endParaRPr kumimoji="1" lang="ja-JP" altLang="en-US" sz="2000" dirty="0">
                        <a:solidFill>
                          <a:schemeClr val="tx1"/>
                        </a:solidFill>
                        <a:latin typeface="+mj-ea"/>
                        <a:ea typeface="+mn-ea"/>
                        <a:cs typeface="+mn-cs"/>
                        <a:sym typeface="Calibri"/>
                      </a:endParaRPr>
                    </a:p>
                  </a:txBody>
                  <a:tcPr/>
                </a:tc>
                <a:extLst>
                  <a:ext uri="{0D108BD9-81ED-4DB2-BD59-A6C34878D82A}">
                    <a16:rowId xmlns:a16="http://schemas.microsoft.com/office/drawing/2014/main" val="10007"/>
                  </a:ext>
                </a:extLst>
              </a:tr>
              <a:tr h="370840">
                <a:tc>
                  <a:txBody>
                    <a:bodyPr/>
                    <a:lstStyle/>
                    <a:p>
                      <a:pPr algn="l"/>
                      <a:r>
                        <a:rPr kumimoji="1" lang="en-US" altLang="ja-JP" sz="2000" dirty="0">
                          <a:latin typeface="+mj-ea"/>
                          <a:ea typeface="+mj-ea"/>
                        </a:rPr>
                        <a:t>2018 July - Sep</a:t>
                      </a:r>
                      <a:endParaRPr kumimoji="1" lang="ja-JP" altLang="en-US" sz="2000" dirty="0">
                        <a:latin typeface="+mj-ea"/>
                        <a:ea typeface="+mj-ea"/>
                      </a:endParaRPr>
                    </a:p>
                  </a:txBody>
                  <a:tcPr/>
                </a:tc>
                <a:tc>
                  <a:txBody>
                    <a:bodyPr/>
                    <a:lstStyle/>
                    <a:p>
                      <a:pPr marL="0" marR="0" lvl="0" indent="0" algn="l" defTabSz="457200" eaLnBrk="1" fontAlgn="auto" latinLnBrk="0" hangingPunct="1">
                        <a:lnSpc>
                          <a:spcPct val="100000"/>
                        </a:lnSpc>
                        <a:spcBef>
                          <a:spcPts val="600"/>
                        </a:spcBef>
                        <a:spcAft>
                          <a:spcPts val="0"/>
                        </a:spcAft>
                        <a:buClrTx/>
                        <a:buSzTx/>
                        <a:buFontTx/>
                        <a:buNone/>
                        <a:tabLst/>
                        <a:defRPr/>
                      </a:pPr>
                      <a:r>
                        <a:rPr kumimoji="1" lang="en-US" altLang="ja-JP" sz="2000" dirty="0">
                          <a:solidFill>
                            <a:schemeClr val="tx1"/>
                          </a:solidFill>
                          <a:latin typeface="+mj-ea"/>
                          <a:ea typeface="+mn-ea"/>
                          <a:cs typeface="+mn-cs"/>
                          <a:sym typeface="Calibri"/>
                        </a:rPr>
                        <a:t>Second Order Draft (SOD) Government &amp; Expert Review</a:t>
                      </a:r>
                    </a:p>
                  </a:txBody>
                  <a:tcPr/>
                </a:tc>
                <a:extLst>
                  <a:ext uri="{0D108BD9-81ED-4DB2-BD59-A6C34878D82A}">
                    <a16:rowId xmlns:a16="http://schemas.microsoft.com/office/drawing/2014/main" val="10008"/>
                  </a:ext>
                </a:extLst>
              </a:tr>
              <a:tr h="370840">
                <a:tc>
                  <a:txBody>
                    <a:bodyPr/>
                    <a:lstStyle/>
                    <a:p>
                      <a:pPr algn="l"/>
                      <a:r>
                        <a:rPr kumimoji="1" lang="en-US" altLang="ja-JP" sz="2000" dirty="0">
                          <a:latin typeface="+mj-ea"/>
                          <a:ea typeface="+mj-ea"/>
                        </a:rPr>
                        <a:t>2018</a:t>
                      </a:r>
                      <a:r>
                        <a:rPr kumimoji="1" lang="en-US" altLang="ja-JP" sz="2000" baseline="0" dirty="0">
                          <a:latin typeface="+mj-ea"/>
                          <a:ea typeface="+mj-ea"/>
                        </a:rPr>
                        <a:t> Oct</a:t>
                      </a:r>
                      <a:endParaRPr kumimoji="1" lang="ja-JP" altLang="en-US" sz="2000" dirty="0">
                        <a:latin typeface="+mj-ea"/>
                        <a:ea typeface="+mj-ea"/>
                      </a:endParaRPr>
                    </a:p>
                  </a:txBody>
                  <a:tcPr/>
                </a:tc>
                <a:tc>
                  <a:txBody>
                    <a:bodyPr/>
                    <a:lstStyle/>
                    <a:p>
                      <a:pPr marL="0" marR="0" lvl="0" indent="0" algn="l" defTabSz="457200" eaLnBrk="1" fontAlgn="auto" latinLnBrk="0" hangingPunct="1">
                        <a:lnSpc>
                          <a:spcPct val="100000"/>
                        </a:lnSpc>
                        <a:spcBef>
                          <a:spcPts val="600"/>
                        </a:spcBef>
                        <a:spcAft>
                          <a:spcPts val="0"/>
                        </a:spcAft>
                        <a:buClrTx/>
                        <a:buSzTx/>
                        <a:buFontTx/>
                        <a:buNone/>
                        <a:tabLst/>
                        <a:defRPr/>
                      </a:pPr>
                      <a:r>
                        <a:rPr kumimoji="1" lang="en-US" altLang="ja-JP" sz="2000" dirty="0">
                          <a:solidFill>
                            <a:schemeClr val="tx1"/>
                          </a:solidFill>
                          <a:latin typeface="+mj-ea"/>
                          <a:ea typeface="+mn-ea"/>
                          <a:cs typeface="+mn-cs"/>
                          <a:sym typeface="Calibri"/>
                        </a:rPr>
                        <a:t>Forth Lead Author Meeting (LAM4)</a:t>
                      </a:r>
                      <a:endParaRPr kumimoji="1" lang="ja-JP" altLang="en-US" sz="2000" dirty="0">
                        <a:solidFill>
                          <a:schemeClr val="tx1"/>
                        </a:solidFill>
                        <a:latin typeface="+mj-ea"/>
                        <a:ea typeface="+mn-ea"/>
                        <a:cs typeface="+mn-cs"/>
                        <a:sym typeface="Calibri"/>
                      </a:endParaRPr>
                    </a:p>
                  </a:txBody>
                  <a:tcPr/>
                </a:tc>
                <a:extLst>
                  <a:ext uri="{0D108BD9-81ED-4DB2-BD59-A6C34878D82A}">
                    <a16:rowId xmlns:a16="http://schemas.microsoft.com/office/drawing/2014/main" val="10009"/>
                  </a:ext>
                </a:extLst>
              </a:tr>
              <a:tr h="370840">
                <a:tc>
                  <a:txBody>
                    <a:bodyPr/>
                    <a:lstStyle/>
                    <a:p>
                      <a:pPr algn="l"/>
                      <a:r>
                        <a:rPr kumimoji="1" lang="en-US" altLang="ja-JP" sz="2000" dirty="0">
                          <a:latin typeface="+mj-ea"/>
                          <a:ea typeface="+mj-ea"/>
                        </a:rPr>
                        <a:t>2019 Jan - Mar</a:t>
                      </a:r>
                      <a:endParaRPr kumimoji="1" lang="ja-JP" altLang="en-US" sz="2000" dirty="0">
                        <a:latin typeface="+mj-ea"/>
                        <a:ea typeface="+mj-ea"/>
                      </a:endParaRPr>
                    </a:p>
                  </a:txBody>
                  <a:tcPr/>
                </a:tc>
                <a:tc>
                  <a:txBody>
                    <a:bodyPr/>
                    <a:lstStyle/>
                    <a:p>
                      <a:pPr algn="l"/>
                      <a:r>
                        <a:rPr kumimoji="1" lang="en-US" altLang="ja-JP" sz="2000" dirty="0">
                          <a:latin typeface="+mj-ea"/>
                          <a:ea typeface="+mj-ea"/>
                        </a:rPr>
                        <a:t>Final Government Distribution (FGD) Government Review</a:t>
                      </a:r>
                    </a:p>
                  </a:txBody>
                  <a:tcPr/>
                </a:tc>
                <a:extLst>
                  <a:ext uri="{0D108BD9-81ED-4DB2-BD59-A6C34878D82A}">
                    <a16:rowId xmlns:a16="http://schemas.microsoft.com/office/drawing/2014/main" val="10010"/>
                  </a:ext>
                </a:extLst>
              </a:tr>
              <a:tr h="370840">
                <a:tc>
                  <a:txBody>
                    <a:bodyPr/>
                    <a:lstStyle/>
                    <a:p>
                      <a:pPr algn="l"/>
                      <a:r>
                        <a:rPr kumimoji="1" lang="en-US" altLang="ja-JP" sz="2000" dirty="0">
                          <a:latin typeface="+mj-ea"/>
                          <a:ea typeface="+mj-ea"/>
                        </a:rPr>
                        <a:t>2019 May</a:t>
                      </a:r>
                      <a:endParaRPr kumimoji="1" lang="ja-JP" altLang="en-US" sz="2000" dirty="0">
                        <a:latin typeface="+mj-ea"/>
                        <a:ea typeface="+mj-ea"/>
                      </a:endParaRPr>
                    </a:p>
                  </a:txBody>
                  <a:tcPr/>
                </a:tc>
                <a:tc>
                  <a:txBody>
                    <a:bodyPr/>
                    <a:lstStyle/>
                    <a:p>
                      <a:pPr algn="l"/>
                      <a:r>
                        <a:rPr kumimoji="1" lang="en-US" altLang="ja-JP" sz="2000" dirty="0">
                          <a:solidFill>
                            <a:schemeClr val="tx1"/>
                          </a:solidFill>
                          <a:latin typeface="+mj-ea"/>
                          <a:ea typeface="+mn-ea"/>
                          <a:cs typeface="+mn-cs"/>
                          <a:sym typeface="Calibri"/>
                        </a:rPr>
                        <a:t>IPCC adoption/acceptance</a:t>
                      </a:r>
                      <a:endParaRPr kumimoji="1" lang="en-US" altLang="ja-JP" sz="2000" dirty="0">
                        <a:latin typeface="+mj-ea"/>
                        <a:ea typeface="+mj-ea"/>
                      </a:endParaRPr>
                    </a:p>
                  </a:txBody>
                  <a:tcPr/>
                </a:tc>
                <a:extLst>
                  <a:ext uri="{0D108BD9-81ED-4DB2-BD59-A6C34878D82A}">
                    <a16:rowId xmlns:a16="http://schemas.microsoft.com/office/drawing/2014/main" val="10011"/>
                  </a:ext>
                </a:extLst>
              </a:tr>
            </a:tbl>
          </a:graphicData>
        </a:graphic>
      </p:graphicFrame>
      <p:sp>
        <p:nvSpPr>
          <p:cNvPr id="4" name="コンテンツ プレースホルダー 3"/>
          <p:cNvSpPr>
            <a:spLocks noGrp="1"/>
          </p:cNvSpPr>
          <p:nvPr>
            <p:ph sz="quarter" idx="11"/>
          </p:nvPr>
        </p:nvSpPr>
        <p:spPr>
          <a:xfrm>
            <a:off x="1905000" y="304800"/>
            <a:ext cx="6477000" cy="533400"/>
          </a:xfrm>
        </p:spPr>
        <p:txBody>
          <a:bodyPr/>
          <a:lstStyle/>
          <a:p>
            <a:pPr marL="0" indent="0">
              <a:buNone/>
            </a:pPr>
            <a:r>
              <a:rPr kumimoji="1" lang="en-US" altLang="ja-JP" sz="2800" dirty="0"/>
              <a:t>Timeline for Guidelines Refinement</a:t>
            </a:r>
            <a:endParaRPr kumimoji="1" lang="ja-JP" altLang="en-US" sz="2800" dirty="0"/>
          </a:p>
        </p:txBody>
      </p:sp>
    </p:spTree>
    <p:extLst>
      <p:ext uri="{BB962C8B-B14F-4D97-AF65-F5344CB8AC3E}">
        <p14:creationId xmlns:p14="http://schemas.microsoft.com/office/powerpoint/2010/main" val="3315307899"/>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solidFill>
          <a:schemeClr val="bg1"/>
        </a:solid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1" sz="1200" b="1" smtClean="0">
            <a:solidFill>
              <a:schemeClr val="tx1"/>
            </a:solidFill>
          </a:defRPr>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10547</TotalTime>
  <Words>1118</Words>
  <Application>Microsoft Office PowerPoint</Application>
  <PresentationFormat>画面に合わせる (4:3)</PresentationFormat>
  <Paragraphs>151</Paragraphs>
  <Slides>9</Slides>
  <Notes>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9</vt:i4>
      </vt:variant>
    </vt:vector>
  </HeadingPairs>
  <TitlesOfParts>
    <vt:vector size="19" baseType="lpstr">
      <vt:lpstr>Avenir Roman</vt:lpstr>
      <vt:lpstr>Droid Serif</vt:lpstr>
      <vt:lpstr>Proxima Nova Regular</vt:lpstr>
      <vt:lpstr>Arial</vt:lpstr>
      <vt:lpstr>Arial Bold</vt:lpstr>
      <vt:lpstr>Calibri</vt:lpstr>
      <vt:lpstr>Courier New</vt:lpstr>
      <vt:lpstr>Helvetica</vt:lpstr>
      <vt:lpstr>Wingdings</vt:lpstr>
      <vt:lpstr>Default</vt:lpstr>
      <vt:lpstr>Overview of Progress of GHG Activities and Engagement with UNFCCC/IPCC</vt:lpstr>
      <vt:lpstr>PowerPoint プレゼンテーション</vt:lpstr>
      <vt:lpstr>Summary of Progress “Road to Refinement of IPCC Guidelines”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落合　治</cp:lastModifiedBy>
  <cp:revision>245</cp:revision>
  <cp:lastPrinted>2017-10-05T09:51:15Z</cp:lastPrinted>
  <dcterms:modified xsi:type="dcterms:W3CDTF">2017-10-19T14:45:39Z</dcterms:modified>
</cp:coreProperties>
</file>