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60" r:id="rId3"/>
    <p:sldId id="261" r:id="rId4"/>
    <p:sldId id="262" r:id="rId5"/>
    <p:sldId id="263" r:id="rId6"/>
    <p:sldId id="264" r:id="rId7"/>
    <p:sldId id="265" r:id="rId8"/>
    <p:sldId id="267" r:id="rId9"/>
    <p:sldId id="269" r:id="rId10"/>
    <p:sldId id="270" r:id="rId11"/>
    <p:sldId id="271" r:id="rId12"/>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4"/>
    <p:restoredTop sz="94745"/>
  </p:normalViewPr>
  <p:slideViewPr>
    <p:cSldViewPr>
      <p:cViewPr>
        <p:scale>
          <a:sx n="87" d="100"/>
          <a:sy n="87" d="100"/>
        </p:scale>
        <p:origin x="1728" y="4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Plenary 20</a:t>
            </a:r>
            <a:r>
              <a:rPr lang="en-AU" sz="1100" i="1" dirty="0" smtClean="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image" Target="../media/image13.jpeg"/><Relationship Id="rId12" Type="http://schemas.openxmlformats.org/officeDocument/2006/relationships/image" Target="../media/image14.png"/><Relationship Id="rId13" Type="http://schemas.openxmlformats.org/officeDocument/2006/relationships/image" Target="../media/image15.emf"/><Relationship Id="rId1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image" Target="../media/image9.emf"/><Relationship Id="rId8" Type="http://schemas.openxmlformats.org/officeDocument/2006/relationships/image" Target="../media/image10.png"/><Relationship Id="rId9" Type="http://schemas.openxmlformats.org/officeDocument/2006/relationships/image" Target="../media/image11.jpeg"/><Relationship Id="rId10"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7686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600" dirty="0">
                <a:solidFill>
                  <a:schemeClr val="bg1"/>
                </a:solidFill>
                <a:latin typeface="+mj-lt"/>
              </a:rPr>
              <a:t>AC-VC Greenhouse Gas Constellation Interim White Paper (For Information)</a:t>
            </a:r>
            <a:endParaRPr sz="3600" dirty="0">
              <a:solidFill>
                <a:schemeClr val="bg1"/>
              </a:solidFill>
              <a:latin typeface="+mj-lt"/>
            </a:endParaRPr>
          </a:p>
        </p:txBody>
      </p:sp>
      <p:sp>
        <p:nvSpPr>
          <p:cNvPr id="11" name="Shape 11"/>
          <p:cNvSpPr/>
          <p:nvPr/>
        </p:nvSpPr>
        <p:spPr>
          <a:xfrm>
            <a:off x="596119" y="4278311"/>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Atmospheric Composition Virtual Constellation</a:t>
            </a: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CEOS Plenary 2017</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lang="en-US" dirty="0" smtClean="0">
                <a:solidFill>
                  <a:srgbClr val="FFFFFF"/>
                </a:solidFill>
                <a:latin typeface="+mj-lt"/>
                <a:ea typeface="Arial Bold"/>
                <a:cs typeface="Arial Bold"/>
                <a:sym typeface="Arial Bold"/>
              </a:rPr>
              <a:t>3.2</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Rapid City, South Dakota,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19 – 20 October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19200"/>
            <a:ext cx="8153400" cy="4724400"/>
          </a:xfrm>
        </p:spPr>
        <p:txBody>
          <a:bodyPr/>
          <a:lstStyle/>
          <a:p>
            <a:pPr>
              <a:spcBef>
                <a:spcPts val="600"/>
              </a:spcBef>
              <a:spcAft>
                <a:spcPts val="400"/>
              </a:spcAft>
            </a:pPr>
            <a:r>
              <a:rPr lang="en-US" dirty="0" smtClean="0">
                <a:latin typeface="Arial" panose="020B0604020202020204" pitchFamily="34" charset="0"/>
              </a:rPr>
              <a:t>Data from a future, coordinated GHG constellation that combines LEO, GEO, and HEO vantage points could meet the measurement accuracy, precision, resolution, and coverage requirements</a:t>
            </a:r>
            <a:endParaRPr lang="en-US" baseline="-25000" dirty="0" smtClean="0">
              <a:latin typeface="Arial" panose="020B0604020202020204" pitchFamily="34" charset="0"/>
            </a:endParaRPr>
          </a:p>
          <a:p>
            <a:pPr>
              <a:spcBef>
                <a:spcPts val="600"/>
              </a:spcBef>
              <a:spcAft>
                <a:spcPts val="400"/>
              </a:spcAft>
            </a:pPr>
            <a:r>
              <a:rPr lang="en-US" dirty="0" smtClean="0">
                <a:latin typeface="Arial" panose="020B0604020202020204" pitchFamily="34" charset="0"/>
              </a:rPr>
              <a:t>To </a:t>
            </a:r>
            <a:r>
              <a:rPr lang="en-US" dirty="0">
                <a:latin typeface="Arial" panose="020B0604020202020204" pitchFamily="34" charset="0"/>
              </a:rPr>
              <a:t>provide reliable, verifiable constraints on GHG inventories as well as the response of the natural carbon cycle to climate </a:t>
            </a:r>
            <a:r>
              <a:rPr lang="en-US" dirty="0" smtClean="0">
                <a:latin typeface="Arial" panose="020B0604020202020204" pitchFamily="34" charset="0"/>
              </a:rPr>
              <a:t>change, advances are needed in:</a:t>
            </a:r>
          </a:p>
          <a:p>
            <a:pPr lvl="1">
              <a:spcBef>
                <a:spcPts val="600"/>
              </a:spcBef>
              <a:spcAft>
                <a:spcPts val="400"/>
              </a:spcAft>
            </a:pPr>
            <a:r>
              <a:rPr lang="en-US" sz="1800" dirty="0">
                <a:latin typeface="Arial" panose="020B0604020202020204" pitchFamily="34" charset="0"/>
              </a:rPr>
              <a:t>L</a:t>
            </a:r>
            <a:r>
              <a:rPr lang="en-US" sz="1800" dirty="0" smtClean="0">
                <a:latin typeface="Arial" panose="020B0604020202020204" pitchFamily="34" charset="0"/>
              </a:rPr>
              <a:t>aboratory measurements of gas absorption cross sections</a:t>
            </a:r>
          </a:p>
          <a:p>
            <a:pPr lvl="1">
              <a:spcBef>
                <a:spcPts val="600"/>
              </a:spcBef>
              <a:spcAft>
                <a:spcPts val="400"/>
              </a:spcAft>
            </a:pPr>
            <a:r>
              <a:rPr lang="en-US" sz="1800" dirty="0" smtClean="0">
                <a:latin typeface="Arial" panose="020B0604020202020204" pitchFamily="34" charset="0"/>
              </a:rPr>
              <a:t>pre-launch and on-orbit calibration capabilities, </a:t>
            </a:r>
          </a:p>
          <a:p>
            <a:pPr lvl="1">
              <a:spcBef>
                <a:spcPts val="600"/>
              </a:spcBef>
              <a:spcAft>
                <a:spcPts val="400"/>
              </a:spcAft>
            </a:pPr>
            <a:r>
              <a:rPr lang="en-US" sz="1800" dirty="0" smtClean="0">
                <a:latin typeface="Arial" panose="020B0604020202020204" pitchFamily="34" charset="0"/>
              </a:rPr>
              <a:t>GHG retrieval algorithms</a:t>
            </a:r>
          </a:p>
          <a:p>
            <a:pPr lvl="1">
              <a:spcBef>
                <a:spcPts val="600"/>
              </a:spcBef>
              <a:spcAft>
                <a:spcPts val="400"/>
              </a:spcAft>
            </a:pPr>
            <a:r>
              <a:rPr lang="en-US" sz="1800" dirty="0" smtClean="0">
                <a:latin typeface="Arial" panose="020B0604020202020204" pitchFamily="34" charset="0"/>
              </a:rPr>
              <a:t>flux inversion algorithms</a:t>
            </a:r>
          </a:p>
          <a:p>
            <a:pPr lvl="1">
              <a:spcBef>
                <a:spcPts val="600"/>
              </a:spcBef>
              <a:spcAft>
                <a:spcPts val="400"/>
              </a:spcAft>
            </a:pPr>
            <a:r>
              <a:rPr lang="en-US" sz="1800" dirty="0" smtClean="0">
                <a:latin typeface="Arial" panose="020B0604020202020204" pitchFamily="34" charset="0"/>
              </a:rPr>
              <a:t>GHG concentration and flux validation techniques </a:t>
            </a:r>
          </a:p>
          <a:p>
            <a:pPr>
              <a:spcBef>
                <a:spcPts val="600"/>
              </a:spcBef>
              <a:spcAft>
                <a:spcPts val="400"/>
              </a:spcAft>
            </a:pPr>
            <a:r>
              <a:rPr lang="en-US" dirty="0" smtClean="0">
                <a:latin typeface="Arial" panose="020B0604020202020204" pitchFamily="34" charset="0"/>
              </a:rPr>
              <a:t>Open data policies that encourage the cross-calibration of sensors, the cross validation and free exchange of space based data products will accelerate the development of these capabilities and the acceptance of their results by scientists and policy makers</a:t>
            </a:r>
          </a:p>
        </p:txBody>
      </p:sp>
      <p:sp>
        <p:nvSpPr>
          <p:cNvPr id="3" name="Content Placeholder 2"/>
          <p:cNvSpPr>
            <a:spLocks noGrp="1"/>
          </p:cNvSpPr>
          <p:nvPr>
            <p:ph sz="quarter" idx="11"/>
          </p:nvPr>
        </p:nvSpPr>
        <p:spPr/>
        <p:txBody>
          <a:bodyPr/>
          <a:lstStyle/>
          <a:p>
            <a:r>
              <a:rPr lang="en-US" dirty="0" smtClean="0"/>
              <a:t>Conclusions</a:t>
            </a:r>
            <a:endParaRPr lang="en-US" dirty="0"/>
          </a:p>
        </p:txBody>
      </p:sp>
    </p:spTree>
    <p:extLst>
      <p:ext uri="{BB962C8B-B14F-4D97-AF65-F5344CB8AC3E}">
        <p14:creationId xmlns:p14="http://schemas.microsoft.com/office/powerpoint/2010/main" val="300914451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Content Placeholder 2"/>
          <p:cNvSpPr>
            <a:spLocks noGrp="1"/>
          </p:cNvSpPr>
          <p:nvPr>
            <p:ph sz="quarter" idx="10"/>
          </p:nvPr>
        </p:nvSpPr>
        <p:spPr/>
        <p:txBody>
          <a:bodyPr/>
          <a:lstStyle/>
          <a:p>
            <a:r>
              <a:rPr lang="en-US" dirty="0" smtClean="0"/>
              <a:t>Rapid progress was made in May and June, but summer vacations and other commitments slowed progress during July and August. </a:t>
            </a:r>
          </a:p>
          <a:p>
            <a:r>
              <a:rPr lang="en-US" dirty="0" smtClean="0"/>
              <a:t>A series of weekly </a:t>
            </a:r>
            <a:r>
              <a:rPr lang="en-US" dirty="0" err="1" smtClean="0"/>
              <a:t>telecons</a:t>
            </a:r>
            <a:r>
              <a:rPr lang="en-US" dirty="0" smtClean="0"/>
              <a:t> is now being implemented to accelerate progress</a:t>
            </a:r>
          </a:p>
          <a:p>
            <a:r>
              <a:rPr lang="en-US" dirty="0" smtClean="0"/>
              <a:t>We are still targeting an end-to-end draft of the white paper by the end of calendar year 2017</a:t>
            </a:r>
          </a:p>
          <a:p>
            <a:r>
              <a:rPr lang="en-US" dirty="0" smtClean="0"/>
              <a:t>The target due date for publication is the 2018 CEOS SIT plenary</a:t>
            </a:r>
          </a:p>
        </p:txBody>
      </p:sp>
      <p:sp>
        <p:nvSpPr>
          <p:cNvPr id="4" name="Content Placeholder 3"/>
          <p:cNvSpPr>
            <a:spLocks noGrp="1"/>
          </p:cNvSpPr>
          <p:nvPr>
            <p:ph sz="quarter" idx="11"/>
          </p:nvPr>
        </p:nvSpPr>
        <p:spPr/>
        <p:txBody>
          <a:bodyPr/>
          <a:lstStyle/>
          <a:p>
            <a:r>
              <a:rPr lang="en-US" dirty="0" smtClean="0"/>
              <a:t>White Paper Status and Schedule</a:t>
            </a:r>
            <a:endParaRPr lang="en-US" dirty="0"/>
          </a:p>
        </p:txBody>
      </p:sp>
    </p:spTree>
    <p:extLst>
      <p:ext uri="{BB962C8B-B14F-4D97-AF65-F5344CB8AC3E}">
        <p14:creationId xmlns:p14="http://schemas.microsoft.com/office/powerpoint/2010/main" val="364971049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a:p>
        </p:txBody>
      </p:sp>
      <p:sp>
        <p:nvSpPr>
          <p:cNvPr id="2" name="Content Placeholder 1"/>
          <p:cNvSpPr>
            <a:spLocks noGrp="1"/>
          </p:cNvSpPr>
          <p:nvPr>
            <p:ph sz="quarter" idx="10"/>
          </p:nvPr>
        </p:nvSpPr>
        <p:spPr>
          <a:xfrm>
            <a:off x="457200" y="1600200"/>
            <a:ext cx="8153400" cy="5029200"/>
          </a:xfrm>
        </p:spPr>
        <p:txBody>
          <a:bodyPr/>
          <a:lstStyle/>
          <a:p>
            <a:pPr marL="0" indent="0">
              <a:buNone/>
            </a:pPr>
            <a:r>
              <a:rPr lang="en-US" b="1" dirty="0" smtClean="0"/>
              <a:t>The primary focus of the AC-VC Greenhouse Gas (GHG) effort since the CEOS SIT-32 meeting has been the development of the GHG White Paper.  </a:t>
            </a:r>
          </a:p>
          <a:p>
            <a:pPr marL="0" indent="0">
              <a:buNone/>
            </a:pPr>
            <a:r>
              <a:rPr lang="en-US" b="1" dirty="0" smtClean="0"/>
              <a:t>Community contributions to the White Paper were solicited at the following meetings:</a:t>
            </a:r>
          </a:p>
          <a:p>
            <a:r>
              <a:rPr lang="en-US" dirty="0" smtClean="0"/>
              <a:t>6-8 June: IWGGMS-13, Helsinki, Finland</a:t>
            </a:r>
          </a:p>
          <a:p>
            <a:pPr lvl="1"/>
            <a:r>
              <a:rPr lang="en-US" dirty="0" smtClean="0"/>
              <a:t>Discussion of Requirements of Future GHG missions</a:t>
            </a:r>
          </a:p>
          <a:p>
            <a:r>
              <a:rPr lang="en-US" dirty="0" smtClean="0"/>
              <a:t>11-16 June: CGMS </a:t>
            </a:r>
            <a:r>
              <a:rPr lang="en-US" dirty="0" err="1" smtClean="0"/>
              <a:t>Jeju</a:t>
            </a:r>
            <a:r>
              <a:rPr lang="en-US" dirty="0" smtClean="0"/>
              <a:t> Korea</a:t>
            </a:r>
          </a:p>
          <a:p>
            <a:pPr lvl="1"/>
            <a:r>
              <a:rPr lang="en-US" dirty="0" smtClean="0"/>
              <a:t>WG-II/WG-III GHG joint session on carbon observations</a:t>
            </a:r>
          </a:p>
          <a:p>
            <a:pPr lvl="1"/>
            <a:r>
              <a:rPr lang="en-US" dirty="0" smtClean="0"/>
              <a:t>CGMS Plenary Session G: Carbon Observations </a:t>
            </a:r>
          </a:p>
          <a:p>
            <a:r>
              <a:rPr lang="en-US" dirty="0" smtClean="0"/>
              <a:t>28-30 June: CEOS he AC-VC-13 in Paris, France </a:t>
            </a:r>
          </a:p>
          <a:p>
            <a:pPr lvl="1"/>
            <a:r>
              <a:rPr lang="en-US" dirty="0" smtClean="0"/>
              <a:t>Devoted the afternoon session to a discussion of the AC-VC GHG White Paper</a:t>
            </a:r>
          </a:p>
          <a:p>
            <a:r>
              <a:rPr lang="en-US" dirty="0" smtClean="0"/>
              <a:t>11-14 September: 2017 </a:t>
            </a:r>
            <a:r>
              <a:rPr lang="en-US" dirty="0"/>
              <a:t>SIT Technical </a:t>
            </a:r>
            <a:r>
              <a:rPr lang="en-US" dirty="0" smtClean="0"/>
              <a:t>Workshop, </a:t>
            </a:r>
            <a:r>
              <a:rPr lang="en-US" dirty="0" err="1" smtClean="0"/>
              <a:t>Frascati</a:t>
            </a:r>
            <a:r>
              <a:rPr lang="en-US" dirty="0" smtClean="0"/>
              <a:t>, Italy</a:t>
            </a:r>
            <a:endParaRPr lang="en-US" dirty="0"/>
          </a:p>
          <a:p>
            <a:pPr marL="0" indent="0">
              <a:buNone/>
            </a:pPr>
            <a:endParaRPr lang="en-US" dirty="0" smtClean="0">
              <a:latin typeface="+mj-lt"/>
            </a:endParaRPr>
          </a:p>
          <a:p>
            <a:endParaRPr lang="en-US" dirty="0">
              <a:latin typeface="+mj-lt"/>
            </a:endParaRPr>
          </a:p>
        </p:txBody>
      </p:sp>
      <p:sp>
        <p:nvSpPr>
          <p:cNvPr id="4" name="Content Placeholder 3"/>
          <p:cNvSpPr>
            <a:spLocks noGrp="1"/>
          </p:cNvSpPr>
          <p:nvPr>
            <p:ph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Progress since the CEOS SIT-32</a:t>
            </a:r>
            <a:endParaRPr lang="en-US" dirty="0"/>
          </a:p>
        </p:txBody>
      </p:sp>
    </p:spTree>
    <p:extLst>
      <p:ext uri="{BB962C8B-B14F-4D97-AF65-F5344CB8AC3E}">
        <p14:creationId xmlns:p14="http://schemas.microsoft.com/office/powerpoint/2010/main" val="49291814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3</a:t>
            </a:fld>
            <a:endParaRPr lang="uk-UA"/>
          </a:p>
        </p:txBody>
      </p:sp>
      <p:sp>
        <p:nvSpPr>
          <p:cNvPr id="2" name="Content Placeholder 1"/>
          <p:cNvSpPr>
            <a:spLocks noGrp="1"/>
          </p:cNvSpPr>
          <p:nvPr>
            <p:ph sz="quarter" idx="10"/>
          </p:nvPr>
        </p:nvSpPr>
        <p:spPr>
          <a:xfrm>
            <a:off x="457200" y="1600200"/>
            <a:ext cx="8305800" cy="4724400"/>
          </a:xfrm>
        </p:spPr>
        <p:txBody>
          <a:bodyPr/>
          <a:lstStyle/>
          <a:p>
            <a:pPr marL="0" indent="0">
              <a:buNone/>
            </a:pPr>
            <a:r>
              <a:rPr lang="en-US" dirty="0" smtClean="0"/>
              <a:t>Contributions from participants at the CGMS and CEOS AC-VC meeting were incorporated into the White Paper structure</a:t>
            </a:r>
            <a:r>
              <a:rPr lang="en-US" dirty="0"/>
              <a:t>:</a:t>
            </a:r>
          </a:p>
          <a:p>
            <a:r>
              <a:rPr lang="en-US" dirty="0" smtClean="0"/>
              <a:t>Chapter 1: Need for space-based measurements of CO</a:t>
            </a:r>
            <a:r>
              <a:rPr lang="en-US" baseline="-25000" dirty="0" smtClean="0"/>
              <a:t>2</a:t>
            </a:r>
            <a:r>
              <a:rPr lang="en-US" dirty="0" smtClean="0"/>
              <a:t> and CH</a:t>
            </a:r>
            <a:r>
              <a:rPr lang="en-US" baseline="-25000" dirty="0" smtClean="0"/>
              <a:t>4</a:t>
            </a:r>
            <a:endParaRPr lang="en-US" baseline="-25000" dirty="0"/>
          </a:p>
          <a:p>
            <a:r>
              <a:rPr lang="en-US" dirty="0" smtClean="0"/>
              <a:t>Chapter 2: Existing space-based GHG Satellites and near term plans</a:t>
            </a:r>
            <a:endParaRPr lang="en-US" dirty="0"/>
          </a:p>
          <a:p>
            <a:r>
              <a:rPr lang="en-US" dirty="0" smtClean="0"/>
              <a:t>Chapter 3: Lessons Learned from GOSAT and OCO-2</a:t>
            </a:r>
            <a:endParaRPr lang="en-US" dirty="0"/>
          </a:p>
          <a:p>
            <a:r>
              <a:rPr lang="en-US" dirty="0" smtClean="0"/>
              <a:t>Chapter 4: Integrating Near-term Missions into a Virtual Constellation</a:t>
            </a:r>
            <a:endParaRPr lang="en-US" dirty="0"/>
          </a:p>
          <a:p>
            <a:r>
              <a:rPr lang="en-US" dirty="0" smtClean="0"/>
              <a:t>Chapter 5: Defining GHG Constellation Requirements</a:t>
            </a:r>
            <a:endParaRPr lang="en-US" dirty="0"/>
          </a:p>
          <a:p>
            <a:r>
              <a:rPr lang="en-US" dirty="0" smtClean="0"/>
              <a:t>Chapter 6: Candidate Constellation Architectures</a:t>
            </a:r>
            <a:endParaRPr lang="en-US" dirty="0"/>
          </a:p>
          <a:p>
            <a:r>
              <a:rPr lang="en-US" dirty="0" smtClean="0"/>
              <a:t>Chapter 7</a:t>
            </a:r>
            <a:r>
              <a:rPr lang="en-US" dirty="0"/>
              <a:t>: Ongoing studies of operational GHG constellations: the Copernicus CO</a:t>
            </a:r>
            <a:r>
              <a:rPr lang="en-US" baseline="-25000" dirty="0"/>
              <a:t>2</a:t>
            </a:r>
            <a:r>
              <a:rPr lang="en-US" dirty="0"/>
              <a:t> Sentinels </a:t>
            </a:r>
          </a:p>
          <a:p>
            <a:r>
              <a:rPr lang="en-US" dirty="0" smtClean="0"/>
              <a:t>Chapter 8: The Transition from Science to Operations</a:t>
            </a:r>
            <a:endParaRPr lang="en-US" dirty="0"/>
          </a:p>
          <a:p>
            <a:r>
              <a:rPr lang="en-US" dirty="0" smtClean="0"/>
              <a:t>Chapter 9: Conclusions</a:t>
            </a:r>
            <a:endParaRPr lang="en-US" dirty="0"/>
          </a:p>
          <a:p>
            <a:endParaRPr lang="en-US" sz="1600" dirty="0">
              <a:latin typeface="+mj-lt"/>
            </a:endParaRPr>
          </a:p>
          <a:p>
            <a:endParaRPr lang="en-US" dirty="0">
              <a:latin typeface="+mj-lt"/>
            </a:endParaRPr>
          </a:p>
          <a:p>
            <a:endParaRPr lang="en-US" dirty="0">
              <a:latin typeface="+mj-lt"/>
            </a:endParaRPr>
          </a:p>
        </p:txBody>
      </p:sp>
      <p:sp>
        <p:nvSpPr>
          <p:cNvPr id="4" name="Content Placeholder 3"/>
          <p:cNvSpPr>
            <a:spLocks noGrp="1"/>
          </p:cNvSpPr>
          <p:nvPr>
            <p:ph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White Paper Chapters</a:t>
            </a:r>
            <a:endParaRPr lang="en-US" dirty="0"/>
          </a:p>
        </p:txBody>
      </p:sp>
    </p:spTree>
    <p:extLst>
      <p:ext uri="{BB962C8B-B14F-4D97-AF65-F5344CB8AC3E}">
        <p14:creationId xmlns:p14="http://schemas.microsoft.com/office/powerpoint/2010/main" val="241043044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p:cNvSpPr>
            <a:spLocks noGrp="1"/>
          </p:cNvSpPr>
          <p:nvPr>
            <p:ph sz="quarter" idx="10"/>
          </p:nvPr>
        </p:nvSpPr>
        <p:spPr/>
        <p:txBody>
          <a:bodyPr/>
          <a:lstStyle/>
          <a:p>
            <a:r>
              <a:rPr lang="en-US" dirty="0" smtClean="0"/>
              <a:t>Reduce uncertainty in fossil fuel emission inventories and their time evolution </a:t>
            </a:r>
            <a:endParaRPr lang="en-US" dirty="0"/>
          </a:p>
          <a:p>
            <a:pPr lvl="1"/>
            <a:r>
              <a:rPr lang="en-US" dirty="0" smtClean="0"/>
              <a:t>Review origin, content, and limitations of present GHG inventories</a:t>
            </a:r>
            <a:endParaRPr lang="en-US" dirty="0"/>
          </a:p>
          <a:p>
            <a:pPr lvl="1"/>
            <a:r>
              <a:rPr lang="en-US" dirty="0" smtClean="0"/>
              <a:t>New requirements from UNFCCC Paris agreement (</a:t>
            </a:r>
            <a:r>
              <a:rPr lang="en-US" dirty="0"/>
              <a:t>e.g</a:t>
            </a:r>
            <a:r>
              <a:rPr lang="en-US" dirty="0" smtClean="0"/>
              <a:t>. “global stocktaking</a:t>
            </a:r>
            <a:r>
              <a:rPr lang="en-US" dirty="0"/>
              <a:t>”)</a:t>
            </a:r>
          </a:p>
          <a:p>
            <a:pPr lvl="1"/>
            <a:r>
              <a:rPr lang="en-US" dirty="0" smtClean="0"/>
              <a:t>Summarize challenges of discriminating and quantifying anthropogenic emissions in context of natural carbon cycle  </a:t>
            </a:r>
            <a:endParaRPr lang="en-US" dirty="0"/>
          </a:p>
          <a:p>
            <a:r>
              <a:rPr lang="en-US" dirty="0" smtClean="0"/>
              <a:t>Monitoring and predicting changes in the natural carbon cycle associated with climate change and human activities</a:t>
            </a:r>
            <a:endParaRPr lang="en-US" dirty="0"/>
          </a:p>
          <a:p>
            <a:pPr lvl="1"/>
            <a:r>
              <a:rPr lang="en-US" dirty="0"/>
              <a:t>Deforestation</a:t>
            </a:r>
            <a:r>
              <a:rPr lang="en-US" dirty="0" smtClean="0"/>
              <a:t>, degradation, fire</a:t>
            </a:r>
            <a:endParaRPr lang="en-US" dirty="0"/>
          </a:p>
          <a:p>
            <a:pPr lvl="1"/>
            <a:r>
              <a:rPr lang="en-US" dirty="0" smtClean="0"/>
              <a:t>Changes in CO</a:t>
            </a:r>
            <a:r>
              <a:rPr lang="en-US" baseline="-25000" dirty="0" smtClean="0"/>
              <a:t>2</a:t>
            </a:r>
            <a:r>
              <a:rPr lang="en-US" dirty="0" smtClean="0"/>
              <a:t> and CH</a:t>
            </a:r>
            <a:r>
              <a:rPr lang="en-US" baseline="-25000" dirty="0" smtClean="0"/>
              <a:t>4</a:t>
            </a:r>
            <a:r>
              <a:rPr lang="en-US" dirty="0" smtClean="0"/>
              <a:t> associated with drought, temperature stress, melting permafrost</a:t>
            </a:r>
            <a:endParaRPr lang="en-US" dirty="0"/>
          </a:p>
          <a:p>
            <a:pPr lvl="1"/>
            <a:r>
              <a:rPr lang="en-US" dirty="0" smtClean="0"/>
              <a:t>Ocean thermal structure and dynamics</a:t>
            </a:r>
            <a:endParaRPr lang="en-US" dirty="0"/>
          </a:p>
          <a:p>
            <a:endParaRPr lang="en-US" dirty="0"/>
          </a:p>
        </p:txBody>
      </p:sp>
      <p:sp>
        <p:nvSpPr>
          <p:cNvPr id="4" name="Content Placeholder 3"/>
          <p:cNvSpPr>
            <a:spLocks noGrp="1"/>
          </p:cNvSpPr>
          <p:nvPr>
            <p:ph sz="quarter" idx="11"/>
          </p:nvPr>
        </p:nvSpPr>
        <p:spPr/>
        <p:txBody>
          <a:bodyPr/>
          <a:lstStyle/>
          <a:p>
            <a:r>
              <a:rPr lang="en-US" dirty="0" smtClean="0">
                <a:latin typeface="Arial" panose="020B0604020202020204" pitchFamily="34" charset="0"/>
              </a:rPr>
              <a:t>Need for space-based measurements of CO</a:t>
            </a:r>
            <a:r>
              <a:rPr lang="en-US" baseline="-25000" dirty="0" smtClean="0">
                <a:latin typeface="Arial" panose="020B0604020202020204" pitchFamily="34" charset="0"/>
              </a:rPr>
              <a:t>2</a:t>
            </a:r>
            <a:r>
              <a:rPr lang="en-US" dirty="0" smtClean="0">
                <a:latin typeface="Arial" panose="020B0604020202020204" pitchFamily="34" charset="0"/>
              </a:rPr>
              <a:t> and CH</a:t>
            </a:r>
            <a:r>
              <a:rPr lang="en-US" baseline="-25000" dirty="0" smtClean="0">
                <a:latin typeface="Arial" panose="020B0604020202020204" pitchFamily="34" charset="0"/>
              </a:rPr>
              <a:t>4</a:t>
            </a:r>
            <a:endParaRPr lang="en-US" dirty="0"/>
          </a:p>
        </p:txBody>
      </p:sp>
    </p:spTree>
    <p:extLst>
      <p:ext uri="{BB962C8B-B14F-4D97-AF65-F5344CB8AC3E}">
        <p14:creationId xmlns:p14="http://schemas.microsoft.com/office/powerpoint/2010/main" val="427081235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7507346" y="2720920"/>
            <a:ext cx="1331854" cy="1165280"/>
          </a:xfrm>
          <a:prstGeom prst="rect">
            <a:avLst/>
          </a:prstGeom>
          <a:solidFill>
            <a:schemeClr val="tx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4" name="Content Placeholder 3"/>
          <p:cNvSpPr>
            <a:spLocks noGrp="1"/>
          </p:cNvSpPr>
          <p:nvPr>
            <p:ph sz="quarter" idx="11"/>
          </p:nvPr>
        </p:nvSpPr>
        <p:spPr/>
        <p:txBody>
          <a:bodyPr/>
          <a:lstStyle/>
          <a:p>
            <a:r>
              <a:rPr lang="en-US" dirty="0" smtClean="0"/>
              <a:t>Existing space-based GHG Satellites and near term plans</a:t>
            </a:r>
            <a:endParaRPr lang="en-US" dirty="0"/>
          </a:p>
        </p:txBody>
      </p:sp>
      <p:grpSp>
        <p:nvGrpSpPr>
          <p:cNvPr id="5" name="Group 4"/>
          <p:cNvGrpSpPr/>
          <p:nvPr/>
        </p:nvGrpSpPr>
        <p:grpSpPr>
          <a:xfrm>
            <a:off x="421688" y="1455199"/>
            <a:ext cx="2392732" cy="1268797"/>
            <a:chOff x="588678" y="348734"/>
            <a:chExt cx="6885793" cy="3651338"/>
          </a:xfrm>
        </p:grpSpPr>
        <p:pic>
          <p:nvPicPr>
            <p:cNvPr id="6" name="Picture 10"/>
            <p:cNvPicPr>
              <a:picLocks noChangeAspect="1" noChangeArrowheads="1"/>
            </p:cNvPicPr>
            <p:nvPr/>
          </p:nvPicPr>
          <p:blipFill>
            <a:blip r:embed="rId2" cstate="print"/>
            <a:srcRect/>
            <a:stretch>
              <a:fillRect/>
            </a:stretch>
          </p:blipFill>
          <p:spPr bwMode="auto">
            <a:xfrm>
              <a:off x="811920" y="514440"/>
              <a:ext cx="6509187" cy="3271301"/>
            </a:xfrm>
            <a:prstGeom prst="rect">
              <a:avLst/>
            </a:prstGeom>
            <a:noFill/>
            <a:ln w="9525">
              <a:noFill/>
              <a:miter lim="800000"/>
              <a:headEnd/>
              <a:tailEnd/>
            </a:ln>
          </p:spPr>
        </p:pic>
        <p:sp>
          <p:nvSpPr>
            <p:cNvPr id="7" name="TextBox 6"/>
            <p:cNvSpPr txBox="1"/>
            <p:nvPr/>
          </p:nvSpPr>
          <p:spPr>
            <a:xfrm>
              <a:off x="588678" y="348734"/>
              <a:ext cx="6778143" cy="961929"/>
            </a:xfrm>
            <a:prstGeom prst="rect">
              <a:avLst/>
            </a:prstGeom>
            <a:noFill/>
          </p:spPr>
          <p:txBody>
            <a:bodyPr wrap="none" rtlCol="0">
              <a:spAutoFit/>
            </a:bodyPr>
            <a:lstStyle/>
            <a:p>
              <a:r>
                <a:rPr lang="en-US" sz="1572" dirty="0" err="1" smtClean="0">
                  <a:solidFill>
                    <a:srgbClr val="FFFF00"/>
                  </a:solidFill>
                  <a:effectLst>
                    <a:outerShdw blurRad="38100" dist="38100" dir="2700000" algn="tl">
                      <a:srgbClr val="000000">
                        <a:alpha val="43137"/>
                      </a:srgbClr>
                    </a:outerShdw>
                  </a:effectLst>
                  <a:latin typeface="Arial Rounded MT Bold" panose="020F0704030504030204" pitchFamily="34" charset="0"/>
                </a:rPr>
                <a:t>EnviSat</a:t>
              </a:r>
              <a:r>
                <a:rPr lang="en-US" sz="1572"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 SCHIAMACHY</a:t>
              </a:r>
              <a:endParaRPr lang="en-US" sz="1572"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8" name="TextBox 7"/>
            <p:cNvSpPr txBox="1"/>
            <p:nvPr/>
          </p:nvSpPr>
          <p:spPr>
            <a:xfrm>
              <a:off x="3981420" y="3038143"/>
              <a:ext cx="3493051" cy="961929"/>
            </a:xfrm>
            <a:prstGeom prst="rect">
              <a:avLst/>
            </a:prstGeom>
            <a:noFill/>
          </p:spPr>
          <p:txBody>
            <a:bodyPr wrap="non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2002-2012</a:t>
              </a:r>
            </a:p>
          </p:txBody>
        </p:sp>
      </p:grpSp>
      <p:grpSp>
        <p:nvGrpSpPr>
          <p:cNvPr id="9" name="Group 8"/>
          <p:cNvGrpSpPr/>
          <p:nvPr/>
        </p:nvGrpSpPr>
        <p:grpSpPr>
          <a:xfrm>
            <a:off x="509791" y="2669797"/>
            <a:ext cx="6292573" cy="1333465"/>
            <a:chOff x="441332" y="1997195"/>
            <a:chExt cx="6404941" cy="1357277"/>
          </a:xfrm>
        </p:grpSpPr>
        <p:grpSp>
          <p:nvGrpSpPr>
            <p:cNvPr id="10" name="Group 9"/>
            <p:cNvGrpSpPr/>
            <p:nvPr/>
          </p:nvGrpSpPr>
          <p:grpSpPr>
            <a:xfrm>
              <a:off x="5133609" y="2019354"/>
              <a:ext cx="1712664" cy="1318120"/>
              <a:chOff x="8906658" y="4063983"/>
              <a:chExt cx="4749386" cy="3655279"/>
            </a:xfrm>
          </p:grpSpPr>
          <p:pic>
            <p:nvPicPr>
              <p:cNvPr id="21" name="Picture 3" descr="D:\CO2\文档\会议\AGU_2011_FALL_MEETING\ppt\2011-11-08上海会议材料\碳卫星展板1.jpg"/>
              <p:cNvPicPr>
                <a:picLocks noChangeAspect="1" noChangeArrowheads="1"/>
              </p:cNvPicPr>
              <p:nvPr/>
            </p:nvPicPr>
            <p:blipFill>
              <a:blip r:embed="rId3" cstate="print">
                <a:extLst>
                  <a:ext uri="{28A0092B-C50C-407E-A947-70E740481C1C}">
                    <a14:useLocalDpi xmlns:a14="http://schemas.microsoft.com/office/drawing/2010/main" val="0"/>
                  </a:ext>
                </a:extLst>
              </a:blip>
              <a:srcRect l="4167" t="29172" r="2556" b="34370"/>
              <a:stretch>
                <a:fillRect/>
              </a:stretch>
            </p:blipFill>
            <p:spPr bwMode="auto">
              <a:xfrm>
                <a:off x="9114638" y="4063983"/>
                <a:ext cx="4541406" cy="355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9187593" y="4063983"/>
                <a:ext cx="2628287" cy="943486"/>
              </a:xfrm>
              <a:prstGeom prst="rect">
                <a:avLst/>
              </a:prstGeom>
              <a:noFill/>
            </p:spPr>
            <p:txBody>
              <a:bodyPr wrap="none" rtlCol="0">
                <a:spAutoFit/>
              </a:bodyPr>
              <a:lstStyle/>
              <a:p>
                <a:r>
                  <a:rPr lang="en-US" sz="1572" dirty="0" err="1">
                    <a:solidFill>
                      <a:schemeClr val="bg1"/>
                    </a:solidFill>
                    <a:effectLst>
                      <a:outerShdw blurRad="38100" dist="38100" dir="2700000" algn="tl">
                        <a:srgbClr val="000000">
                          <a:alpha val="43137"/>
                        </a:srgbClr>
                      </a:outerShdw>
                    </a:effectLst>
                    <a:latin typeface="Arial Rounded MT Bold" panose="020F0704030504030204" pitchFamily="34" charset="0"/>
                  </a:rPr>
                  <a:t>TanSAT</a:t>
                </a:r>
                <a:endPar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23" name="TextBox 22"/>
              <p:cNvSpPr txBox="1"/>
              <p:nvPr/>
            </p:nvSpPr>
            <p:spPr>
              <a:xfrm>
                <a:off x="8906658" y="6775776"/>
                <a:ext cx="2589016" cy="943486"/>
              </a:xfrm>
              <a:prstGeom prst="rect">
                <a:avLst/>
              </a:prstGeom>
              <a:noFill/>
            </p:spPr>
            <p:txBody>
              <a:bodyPr wrap="none" rtlCol="0">
                <a:spAutoFit/>
              </a:bodyPr>
              <a:lstStyle/>
              <a:p>
                <a:r>
                  <a:rPr lang="en-US" sz="1572"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2016 …</a:t>
                </a:r>
                <a:endPar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grpSp>
        <p:grpSp>
          <p:nvGrpSpPr>
            <p:cNvPr id="11" name="Group 10"/>
            <p:cNvGrpSpPr/>
            <p:nvPr/>
          </p:nvGrpSpPr>
          <p:grpSpPr>
            <a:xfrm>
              <a:off x="441332" y="1997195"/>
              <a:ext cx="2299363" cy="1357277"/>
              <a:chOff x="509060" y="2322642"/>
              <a:chExt cx="2463603" cy="1454226"/>
            </a:xfrm>
          </p:grpSpPr>
          <p:grpSp>
            <p:nvGrpSpPr>
              <p:cNvPr id="17" name="Group 16"/>
              <p:cNvGrpSpPr/>
              <p:nvPr/>
            </p:nvGrpSpPr>
            <p:grpSpPr>
              <a:xfrm>
                <a:off x="509060" y="2322642"/>
                <a:ext cx="2463603" cy="1429823"/>
                <a:chOff x="1461614" y="3616580"/>
                <a:chExt cx="6295950" cy="3654036"/>
              </a:xfrm>
            </p:grpSpPr>
            <p:pic>
              <p:nvPicPr>
                <p:cNvPr id="19" name="Picture 18" descr="C:\dcrisp\OCO\Internaltional_Affairs\GOSAT\GOSAT_Information\GOSAT_ART.jpg"/>
                <p:cNvPicPr>
                  <a:picLocks noChangeAspect="1" noChangeArrowheads="1"/>
                </p:cNvPicPr>
                <p:nvPr/>
              </p:nvPicPr>
              <p:blipFill>
                <a:blip r:embed="rId4" cstate="print"/>
                <a:srcRect/>
                <a:stretch>
                  <a:fillRect/>
                </a:stretch>
              </p:blipFill>
              <p:spPr bwMode="auto">
                <a:xfrm>
                  <a:off x="1461614" y="3626636"/>
                  <a:ext cx="6295950" cy="3643980"/>
                </a:xfrm>
                <a:prstGeom prst="rect">
                  <a:avLst/>
                </a:prstGeom>
                <a:noFill/>
                <a:ln w="9525">
                  <a:noFill/>
                  <a:miter lim="800000"/>
                  <a:headEnd/>
                  <a:tailEnd/>
                </a:ln>
              </p:spPr>
            </p:pic>
            <p:sp>
              <p:nvSpPr>
                <p:cNvPr id="20" name="TextBox 19"/>
                <p:cNvSpPr txBox="1"/>
                <p:nvPr/>
              </p:nvSpPr>
              <p:spPr>
                <a:xfrm>
                  <a:off x="5099797" y="3616580"/>
                  <a:ext cx="2489174" cy="931588"/>
                </a:xfrm>
                <a:prstGeom prst="rect">
                  <a:avLst/>
                </a:prstGeom>
                <a:noFill/>
              </p:spPr>
              <p:txBody>
                <a:bodyPr wrap="none" rtlCol="0">
                  <a:spAutoFit/>
                </a:bodyPr>
                <a:lstStyle/>
                <a:p>
                  <a:r>
                    <a:rPr lang="en-US" sz="1572" dirty="0">
                      <a:solidFill>
                        <a:srgbClr val="FFFF00"/>
                      </a:solidFill>
                      <a:effectLst>
                        <a:outerShdw blurRad="38100" dist="38100" dir="2700000" algn="tl">
                          <a:srgbClr val="000000">
                            <a:alpha val="43137"/>
                          </a:srgbClr>
                        </a:outerShdw>
                      </a:effectLst>
                      <a:latin typeface="Arial Rounded MT Bold" panose="020F0704030504030204" pitchFamily="34" charset="0"/>
                    </a:rPr>
                    <a:t>GOSAT</a:t>
                  </a:r>
                </a:p>
              </p:txBody>
            </p:sp>
          </p:grpSp>
          <p:sp>
            <p:nvSpPr>
              <p:cNvPr id="18" name="TextBox 17"/>
              <p:cNvSpPr txBox="1"/>
              <p:nvPr/>
            </p:nvSpPr>
            <p:spPr>
              <a:xfrm>
                <a:off x="571875" y="3412338"/>
                <a:ext cx="1000305" cy="364530"/>
              </a:xfrm>
              <a:prstGeom prst="rect">
                <a:avLst/>
              </a:prstGeom>
              <a:noFill/>
            </p:spPr>
            <p:txBody>
              <a:bodyPr wrap="none" rtlCol="0">
                <a:spAutoFit/>
              </a:bodyPr>
              <a:lstStyle/>
              <a:p>
                <a:r>
                  <a:rPr lang="en-US" sz="1572"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2009 …</a:t>
                </a:r>
                <a:endPar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grpSp>
        <p:grpSp>
          <p:nvGrpSpPr>
            <p:cNvPr id="12" name="Group 11"/>
            <p:cNvGrpSpPr/>
            <p:nvPr/>
          </p:nvGrpSpPr>
          <p:grpSpPr>
            <a:xfrm>
              <a:off x="2729142" y="2015692"/>
              <a:ext cx="2457659" cy="1338780"/>
              <a:chOff x="3056521" y="2326224"/>
              <a:chExt cx="2633206" cy="1434407"/>
            </a:xfrm>
          </p:grpSpPr>
          <p:grpSp>
            <p:nvGrpSpPr>
              <p:cNvPr id="13" name="Group 12"/>
              <p:cNvGrpSpPr/>
              <p:nvPr/>
            </p:nvGrpSpPr>
            <p:grpSpPr>
              <a:xfrm>
                <a:off x="3086377" y="2326224"/>
                <a:ext cx="2603350" cy="1398770"/>
                <a:chOff x="9702304" y="4044690"/>
                <a:chExt cx="6653084" cy="3574677"/>
              </a:xfrm>
            </p:grpSpPr>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2293" t="17205" r="4469" b="32712"/>
                <a:stretch/>
              </p:blipFill>
              <p:spPr>
                <a:xfrm>
                  <a:off x="9702304" y="4045590"/>
                  <a:ext cx="6653084" cy="3573777"/>
                </a:xfrm>
                <a:prstGeom prst="rect">
                  <a:avLst/>
                </a:prstGeom>
              </p:spPr>
            </p:pic>
            <p:sp>
              <p:nvSpPr>
                <p:cNvPr id="16" name="TextBox 15"/>
                <p:cNvSpPr txBox="1"/>
                <p:nvPr/>
              </p:nvSpPr>
              <p:spPr>
                <a:xfrm>
                  <a:off x="10177589" y="4044690"/>
                  <a:ext cx="2346386" cy="931588"/>
                </a:xfrm>
                <a:prstGeom prst="rect">
                  <a:avLst/>
                </a:prstGeom>
                <a:noFill/>
              </p:spPr>
              <p:txBody>
                <a:bodyPr wrap="non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OCO-2</a:t>
                  </a:r>
                </a:p>
              </p:txBody>
            </p:sp>
          </p:grpSp>
          <p:sp>
            <p:nvSpPr>
              <p:cNvPr id="14" name="TextBox 13"/>
              <p:cNvSpPr txBox="1"/>
              <p:nvPr/>
            </p:nvSpPr>
            <p:spPr>
              <a:xfrm>
                <a:off x="3056521" y="3396101"/>
                <a:ext cx="1000305" cy="364530"/>
              </a:xfrm>
              <a:prstGeom prst="rect">
                <a:avLst/>
              </a:prstGeom>
              <a:noFill/>
            </p:spPr>
            <p:txBody>
              <a:bodyPr wrap="none" rtlCol="0">
                <a:spAutoFit/>
              </a:bodyPr>
              <a:lstStyle/>
              <a:p>
                <a:r>
                  <a:rPr lang="en-US" sz="1572"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2014 …</a:t>
                </a:r>
                <a:endPar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grpSp>
      </p:grpSp>
      <p:sp>
        <p:nvSpPr>
          <p:cNvPr id="24" name="TextBox 23"/>
          <p:cNvSpPr txBox="1"/>
          <p:nvPr/>
        </p:nvSpPr>
        <p:spPr>
          <a:xfrm rot="16200000">
            <a:off x="19484" y="1962581"/>
            <a:ext cx="630044" cy="304058"/>
          </a:xfrm>
          <a:prstGeom prst="rect">
            <a:avLst/>
          </a:prstGeom>
          <a:noFill/>
        </p:spPr>
        <p:txBody>
          <a:bodyPr wrap="none" rtlCol="0">
            <a:spAutoFit/>
          </a:bodyPr>
          <a:lstStyle/>
          <a:p>
            <a:r>
              <a:rPr lang="en-US" sz="1376" dirty="0"/>
              <a:t>PAST</a:t>
            </a:r>
          </a:p>
        </p:txBody>
      </p:sp>
      <p:sp>
        <p:nvSpPr>
          <p:cNvPr id="25" name="TextBox 24"/>
          <p:cNvSpPr txBox="1"/>
          <p:nvPr/>
        </p:nvSpPr>
        <p:spPr>
          <a:xfrm rot="16200000">
            <a:off x="-161072" y="3165337"/>
            <a:ext cx="1013419" cy="304058"/>
          </a:xfrm>
          <a:prstGeom prst="rect">
            <a:avLst/>
          </a:prstGeom>
          <a:noFill/>
        </p:spPr>
        <p:txBody>
          <a:bodyPr wrap="none" rtlCol="0">
            <a:spAutoFit/>
          </a:bodyPr>
          <a:lstStyle/>
          <a:p>
            <a:r>
              <a:rPr lang="en-US" sz="1376" dirty="0"/>
              <a:t>PRESENT</a:t>
            </a:r>
          </a:p>
        </p:txBody>
      </p:sp>
      <p:sp>
        <p:nvSpPr>
          <p:cNvPr id="41" name="TextBox 40"/>
          <p:cNvSpPr txBox="1"/>
          <p:nvPr/>
        </p:nvSpPr>
        <p:spPr>
          <a:xfrm rot="16200000">
            <a:off x="-14571" y="5778500"/>
            <a:ext cx="771365" cy="304058"/>
          </a:xfrm>
          <a:prstGeom prst="rect">
            <a:avLst/>
          </a:prstGeom>
          <a:noFill/>
        </p:spPr>
        <p:txBody>
          <a:bodyPr wrap="none" rtlCol="0">
            <a:spAutoFit/>
          </a:bodyPr>
          <a:lstStyle/>
          <a:p>
            <a:r>
              <a:rPr lang="en-US" sz="1376" dirty="0" smtClean="0"/>
              <a:t>2020’s</a:t>
            </a:r>
            <a:r>
              <a:rPr lang="en-US" sz="1376" dirty="0" smtClean="0">
                <a:solidFill>
                  <a:srgbClr val="FF0000"/>
                </a:solidFill>
              </a:rPr>
              <a:t>*</a:t>
            </a:r>
            <a:endParaRPr lang="en-US" sz="1376" dirty="0">
              <a:solidFill>
                <a:srgbClr val="FF0000"/>
              </a:solidFill>
            </a:endParaRPr>
          </a:p>
        </p:txBody>
      </p:sp>
      <p:sp>
        <p:nvSpPr>
          <p:cNvPr id="80" name="TextBox 79"/>
          <p:cNvSpPr txBox="1"/>
          <p:nvPr/>
        </p:nvSpPr>
        <p:spPr>
          <a:xfrm>
            <a:off x="2886793" y="1180458"/>
            <a:ext cx="5876207" cy="17543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45719" numCol="1" spcCol="38100" rtlCol="0" anchor="t">
            <a:spAutoFit/>
          </a:bodyPr>
          <a:lstStyle/>
          <a:p>
            <a:pPr algn="l" rtl="0" latinLnBrk="1" hangingPunct="0"/>
            <a:r>
              <a:rPr lang="en-US" dirty="0" smtClean="0"/>
              <a:t>Most existing and planned GHG missions are “</a:t>
            </a:r>
            <a:r>
              <a:rPr lang="en-US" dirty="0"/>
              <a:t>science</a:t>
            </a:r>
            <a:r>
              <a:rPr lang="en-US" dirty="0" smtClean="0"/>
              <a:t>” missions, designed to identify optimal methods for        measuring CO</a:t>
            </a:r>
            <a:r>
              <a:rPr lang="en-US" baseline="-25000" dirty="0" smtClean="0"/>
              <a:t>2</a:t>
            </a:r>
            <a:r>
              <a:rPr lang="en-US" dirty="0" smtClean="0"/>
              <a:t> and CH</a:t>
            </a:r>
            <a:r>
              <a:rPr lang="en-US" baseline="-25000" dirty="0" smtClean="0"/>
              <a:t>4</a:t>
            </a:r>
            <a:r>
              <a:rPr lang="en-US" dirty="0" smtClean="0"/>
              <a:t>, not “</a:t>
            </a:r>
            <a:r>
              <a:rPr lang="en-US" dirty="0"/>
              <a:t>operational</a:t>
            </a:r>
            <a:r>
              <a:rPr lang="en-US" dirty="0" smtClean="0"/>
              <a:t>” missions      designed to deliver policy relevant GHG products           focused on anthropogenic emissions</a:t>
            </a:r>
            <a:endParaRPr lang="en-US" dirty="0"/>
          </a:p>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2569"/>
                </a:solidFill>
                <a:effectLst/>
                <a:uFillTx/>
              </a:rPr>
              <a:t> </a:t>
            </a:r>
            <a:endParaRPr kumimoji="0" lang="en-US" sz="1800" b="0" i="0" u="none" strike="noStrike" cap="none" spc="0" normalizeH="0" baseline="0" dirty="0">
              <a:ln>
                <a:noFill/>
              </a:ln>
              <a:solidFill>
                <a:srgbClr val="002569"/>
              </a:solidFill>
              <a:effectLst/>
              <a:uFillTx/>
            </a:endParaRPr>
          </a:p>
        </p:txBody>
      </p:sp>
      <p:grpSp>
        <p:nvGrpSpPr>
          <p:cNvPr id="86" name="Group 85"/>
          <p:cNvGrpSpPr/>
          <p:nvPr/>
        </p:nvGrpSpPr>
        <p:grpSpPr>
          <a:xfrm>
            <a:off x="439888" y="5360048"/>
            <a:ext cx="7843632" cy="1269352"/>
            <a:chOff x="439888" y="5360048"/>
            <a:chExt cx="7429827" cy="1202385"/>
          </a:xfrm>
        </p:grpSpPr>
        <p:pic>
          <p:nvPicPr>
            <p:cNvPr id="84" name="Picture 83"/>
            <p:cNvPicPr>
              <a:picLocks noChangeAspect="1"/>
            </p:cNvPicPr>
            <p:nvPr/>
          </p:nvPicPr>
          <p:blipFill>
            <a:blip r:embed="rId6"/>
            <a:stretch>
              <a:fillRect/>
            </a:stretch>
          </p:blipFill>
          <p:spPr>
            <a:xfrm>
              <a:off x="6002171" y="5404263"/>
              <a:ext cx="1867544" cy="1154764"/>
            </a:xfrm>
            <a:prstGeom prst="rect">
              <a:avLst/>
            </a:prstGeom>
          </p:spPr>
        </p:pic>
        <p:pic>
          <p:nvPicPr>
            <p:cNvPr id="28" name="Picture 27"/>
            <p:cNvPicPr>
              <a:picLocks noChangeAspect="1"/>
            </p:cNvPicPr>
            <p:nvPr/>
          </p:nvPicPr>
          <p:blipFill rotWithShape="1">
            <a:blip r:embed="rId7"/>
            <a:srcRect b="3351"/>
            <a:stretch/>
          </p:blipFill>
          <p:spPr>
            <a:xfrm>
              <a:off x="2840068" y="5394345"/>
              <a:ext cx="1518376" cy="1135290"/>
            </a:xfrm>
            <a:prstGeom prst="rect">
              <a:avLst/>
            </a:prstGeom>
          </p:spPr>
        </p:pic>
        <p:sp>
          <p:nvSpPr>
            <p:cNvPr id="51" name="TextBox 50"/>
            <p:cNvSpPr txBox="1"/>
            <p:nvPr/>
          </p:nvSpPr>
          <p:spPr>
            <a:xfrm>
              <a:off x="2738659" y="6214544"/>
              <a:ext cx="953335" cy="334259"/>
            </a:xfrm>
            <a:prstGeom prst="rect">
              <a:avLst/>
            </a:prstGeom>
            <a:noFill/>
          </p:spPr>
          <p:txBody>
            <a:bodyPr wrap="squar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2022</a:t>
              </a:r>
            </a:p>
          </p:txBody>
        </p:sp>
        <p:sp>
          <p:nvSpPr>
            <p:cNvPr id="52" name="TextBox 51"/>
            <p:cNvSpPr txBox="1"/>
            <p:nvPr/>
          </p:nvSpPr>
          <p:spPr>
            <a:xfrm>
              <a:off x="2802406" y="5360048"/>
              <a:ext cx="1098131" cy="316625"/>
            </a:xfrm>
            <a:prstGeom prst="rect">
              <a:avLst/>
            </a:prstGeom>
            <a:noFill/>
          </p:spPr>
          <p:txBody>
            <a:bodyPr wrap="none" rtlCol="0">
              <a:spAutoFit/>
            </a:bodyPr>
            <a:lstStyle/>
            <a:p>
              <a:r>
                <a:rPr lang="en-US" sz="1572" dirty="0" err="1" smtClean="0">
                  <a:solidFill>
                    <a:srgbClr val="FFC000"/>
                  </a:solidFill>
                  <a:effectLst>
                    <a:outerShdw blurRad="38100" dist="38100" dir="2700000" algn="tl">
                      <a:srgbClr val="000000">
                        <a:alpha val="43137"/>
                      </a:srgbClr>
                    </a:outerShdw>
                  </a:effectLst>
                  <a:latin typeface="Arial Rounded MT Bold" panose="020F0704030504030204" pitchFamily="34" charset="0"/>
                </a:rPr>
                <a:t>GeoCarb</a:t>
              </a:r>
              <a:r>
                <a:rPr lang="en-US" sz="1572"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a:t>
              </a:r>
              <a:endParaRPr lang="en-US" sz="1572" dirty="0">
                <a:solidFill>
                  <a:srgbClr val="FFC000"/>
                </a:solidFill>
                <a:effectLst>
                  <a:outerShdw blurRad="38100" dist="38100" dir="2700000" algn="tl">
                    <a:srgbClr val="000000">
                      <a:alpha val="43137"/>
                    </a:srgbClr>
                  </a:outerShdw>
                </a:effectLst>
                <a:latin typeface="Arial Rounded MT Bold" panose="020F0704030504030204" pitchFamily="34" charset="0"/>
              </a:endParaRPr>
            </a:p>
          </p:txBody>
        </p:sp>
        <p:pic>
          <p:nvPicPr>
            <p:cNvPr id="47" name="Picture 46"/>
            <p:cNvPicPr>
              <a:picLocks noChangeAspect="1"/>
            </p:cNvPicPr>
            <p:nvPr/>
          </p:nvPicPr>
          <p:blipFill rotWithShape="1">
            <a:blip r:embed="rId8"/>
            <a:srcRect r="10798"/>
            <a:stretch/>
          </p:blipFill>
          <p:spPr>
            <a:xfrm>
              <a:off x="1618686" y="5388293"/>
              <a:ext cx="1236917" cy="1139833"/>
            </a:xfrm>
            <a:prstGeom prst="rect">
              <a:avLst/>
            </a:prstGeom>
          </p:spPr>
        </p:pic>
        <p:grpSp>
          <p:nvGrpSpPr>
            <p:cNvPr id="48" name="Group 47"/>
            <p:cNvGrpSpPr/>
            <p:nvPr/>
          </p:nvGrpSpPr>
          <p:grpSpPr>
            <a:xfrm>
              <a:off x="1570345" y="5362425"/>
              <a:ext cx="970137" cy="1200008"/>
              <a:chOff x="21103803" y="7740053"/>
              <a:chExt cx="2990516" cy="3699106"/>
            </a:xfrm>
          </p:grpSpPr>
          <p:sp>
            <p:nvSpPr>
              <p:cNvPr id="49" name="TextBox 48"/>
              <p:cNvSpPr txBox="1"/>
              <p:nvPr/>
            </p:nvSpPr>
            <p:spPr>
              <a:xfrm>
                <a:off x="21103803" y="7740053"/>
                <a:ext cx="2990516" cy="1030375"/>
              </a:xfrm>
              <a:prstGeom prst="rect">
                <a:avLst/>
              </a:prstGeom>
              <a:noFill/>
            </p:spPr>
            <p:txBody>
              <a:bodyPr wrap="none" rtlCol="0">
                <a:spAutoFit/>
              </a:bodyPr>
              <a:lstStyle/>
              <a:p>
                <a:r>
                  <a:rPr lang="en-US" sz="1572" dirty="0">
                    <a:solidFill>
                      <a:schemeClr val="accent1"/>
                    </a:solidFill>
                    <a:effectLst>
                      <a:outerShdw blurRad="38100" dist="38100" dir="2700000" algn="tl">
                        <a:srgbClr val="000000">
                          <a:alpha val="43137"/>
                        </a:srgbClr>
                      </a:outerShdw>
                    </a:effectLst>
                    <a:latin typeface="Arial Rounded MT Bold" panose="020F0704030504030204" pitchFamily="34" charset="0"/>
                  </a:rPr>
                  <a:t>MERLIN</a:t>
                </a:r>
              </a:p>
            </p:txBody>
          </p:sp>
          <p:sp>
            <p:nvSpPr>
              <p:cNvPr id="50" name="TextBox 49"/>
              <p:cNvSpPr txBox="1"/>
              <p:nvPr/>
            </p:nvSpPr>
            <p:spPr>
              <a:xfrm>
                <a:off x="21122514" y="10408784"/>
                <a:ext cx="2051657" cy="1030375"/>
              </a:xfrm>
              <a:prstGeom prst="rect">
                <a:avLst/>
              </a:prstGeom>
              <a:noFill/>
            </p:spPr>
            <p:txBody>
              <a:bodyPr wrap="non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2021</a:t>
                </a:r>
              </a:p>
            </p:txBody>
          </p:sp>
        </p:grpSp>
        <p:pic>
          <p:nvPicPr>
            <p:cNvPr id="32" name="Picture 3" descr="Vue réaliste MicroCarb avec copyright en overla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409" r="12954"/>
            <a:stretch/>
          </p:blipFill>
          <p:spPr bwMode="auto">
            <a:xfrm>
              <a:off x="514750" y="5385313"/>
              <a:ext cx="1139776" cy="114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6013121" y="5367902"/>
              <a:ext cx="1158285" cy="334259"/>
            </a:xfrm>
            <a:prstGeom prst="rect">
              <a:avLst/>
            </a:prstGeom>
            <a:noFill/>
          </p:spPr>
          <p:txBody>
            <a:bodyPr wrap="square" rtlCol="0">
              <a:spAutoFit/>
            </a:bodyPr>
            <a:lstStyle/>
            <a:p>
              <a:r>
                <a:rPr lang="en-US" sz="1572"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Sentinel 7</a:t>
              </a:r>
              <a:endParaRPr lang="en-US" sz="1572"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5" name="TextBox 34"/>
            <p:cNvSpPr txBox="1"/>
            <p:nvPr/>
          </p:nvSpPr>
          <p:spPr>
            <a:xfrm>
              <a:off x="5380857" y="6227584"/>
              <a:ext cx="685065" cy="334259"/>
            </a:xfrm>
            <a:prstGeom prst="rect">
              <a:avLst/>
            </a:prstGeom>
            <a:noFill/>
          </p:spPr>
          <p:txBody>
            <a:bodyPr wrap="squar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2025</a:t>
              </a:r>
            </a:p>
          </p:txBody>
        </p:sp>
        <p:sp>
          <p:nvSpPr>
            <p:cNvPr id="36" name="TextBox 35"/>
            <p:cNvSpPr txBox="1"/>
            <p:nvPr/>
          </p:nvSpPr>
          <p:spPr>
            <a:xfrm>
              <a:off x="439888" y="5360048"/>
              <a:ext cx="1211375" cy="334259"/>
            </a:xfrm>
            <a:prstGeom prst="rect">
              <a:avLst/>
            </a:prstGeom>
            <a:noFill/>
          </p:spPr>
          <p:txBody>
            <a:bodyPr wrap="squar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MicroCarb</a:t>
              </a:r>
            </a:p>
          </p:txBody>
        </p:sp>
        <p:sp>
          <p:nvSpPr>
            <p:cNvPr id="37" name="TextBox 36"/>
            <p:cNvSpPr txBox="1"/>
            <p:nvPr/>
          </p:nvSpPr>
          <p:spPr>
            <a:xfrm>
              <a:off x="453453" y="6214544"/>
              <a:ext cx="685065" cy="334259"/>
            </a:xfrm>
            <a:prstGeom prst="rect">
              <a:avLst/>
            </a:prstGeom>
            <a:noFill/>
          </p:spPr>
          <p:txBody>
            <a:bodyPr wrap="squar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2020</a:t>
              </a:r>
            </a:p>
          </p:txBody>
        </p:sp>
        <p:pic>
          <p:nvPicPr>
            <p:cNvPr id="44" name="Picture 43"/>
            <p:cNvPicPr>
              <a:picLocks noChangeAspect="1"/>
            </p:cNvPicPr>
            <p:nvPr/>
          </p:nvPicPr>
          <p:blipFill rotWithShape="1">
            <a:blip r:embed="rId10"/>
            <a:srcRect l="5674" r="12673"/>
            <a:stretch/>
          </p:blipFill>
          <p:spPr>
            <a:xfrm>
              <a:off x="4339691" y="5384139"/>
              <a:ext cx="1657205" cy="1163193"/>
            </a:xfrm>
            <a:prstGeom prst="rect">
              <a:avLst/>
            </a:prstGeom>
          </p:spPr>
        </p:pic>
        <p:sp>
          <p:nvSpPr>
            <p:cNvPr id="45" name="TextBox 44"/>
            <p:cNvSpPr txBox="1"/>
            <p:nvPr/>
          </p:nvSpPr>
          <p:spPr>
            <a:xfrm>
              <a:off x="4294810" y="5378945"/>
              <a:ext cx="1040431" cy="316625"/>
            </a:xfrm>
            <a:prstGeom prst="rect">
              <a:avLst/>
            </a:prstGeom>
            <a:noFill/>
          </p:spPr>
          <p:txBody>
            <a:bodyPr wrap="none" rtlCol="0">
              <a:spAutoFit/>
            </a:bodyPr>
            <a:lstStyle/>
            <a:p>
              <a:r>
                <a:rPr lang="en-US" sz="1572" dirty="0">
                  <a:solidFill>
                    <a:srgbClr val="FFC000"/>
                  </a:solidFill>
                  <a:effectLst>
                    <a:outerShdw blurRad="38100" dist="38100" dir="2700000" algn="tl">
                      <a:srgbClr val="000000">
                        <a:alpha val="43137"/>
                      </a:srgbClr>
                    </a:outerShdw>
                  </a:effectLst>
                  <a:latin typeface="Arial Rounded MT Bold" panose="020F0704030504030204" pitchFamily="34" charset="0"/>
                </a:rPr>
                <a:t>GOSAT-3</a:t>
              </a:r>
            </a:p>
          </p:txBody>
        </p:sp>
        <p:sp>
          <p:nvSpPr>
            <p:cNvPr id="46" name="TextBox 45"/>
            <p:cNvSpPr txBox="1"/>
            <p:nvPr/>
          </p:nvSpPr>
          <p:spPr>
            <a:xfrm>
              <a:off x="5326328" y="6191969"/>
              <a:ext cx="665567" cy="334259"/>
            </a:xfrm>
            <a:prstGeom prst="rect">
              <a:avLst/>
            </a:prstGeom>
            <a:noFill/>
          </p:spPr>
          <p:txBody>
            <a:bodyPr wrap="non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2023</a:t>
              </a:r>
            </a:p>
          </p:txBody>
        </p:sp>
        <p:sp>
          <p:nvSpPr>
            <p:cNvPr id="85" name="TextBox 84"/>
            <p:cNvSpPr txBox="1"/>
            <p:nvPr/>
          </p:nvSpPr>
          <p:spPr>
            <a:xfrm>
              <a:off x="6021669" y="6171887"/>
              <a:ext cx="665567" cy="334259"/>
            </a:xfrm>
            <a:prstGeom prst="rect">
              <a:avLst/>
            </a:prstGeom>
            <a:noFill/>
          </p:spPr>
          <p:txBody>
            <a:bodyPr wrap="none" rtlCol="0">
              <a:spAutoFit/>
            </a:bodyPr>
            <a:lstStyle/>
            <a:p>
              <a:r>
                <a:rPr lang="en-US" sz="1572"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2025</a:t>
              </a:r>
              <a:endPar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grpSp>
      <p:sp>
        <p:nvSpPr>
          <p:cNvPr id="89" name="TextBox 88"/>
          <p:cNvSpPr txBox="1"/>
          <p:nvPr/>
        </p:nvSpPr>
        <p:spPr>
          <a:xfrm>
            <a:off x="7546319" y="2720478"/>
            <a:ext cx="767196"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chemeClr val="bg1"/>
                </a:solidFill>
                <a:effectLst/>
                <a:uFillTx/>
              </a:rPr>
              <a:t>CO</a:t>
            </a:r>
            <a:r>
              <a:rPr kumimoji="0" lang="en-US" sz="1200" b="1" i="0" u="none" strike="noStrike" cap="none" spc="0" normalizeH="0" baseline="-25000" dirty="0" smtClean="0">
                <a:ln>
                  <a:noFill/>
                </a:ln>
                <a:solidFill>
                  <a:schemeClr val="bg1"/>
                </a:solidFill>
                <a:effectLst/>
                <a:uFillTx/>
              </a:rPr>
              <a:t>2</a:t>
            </a:r>
            <a:r>
              <a:rPr kumimoji="0" lang="en-US" sz="1200" b="1" i="0" u="none" strike="noStrike" cap="none" spc="0" normalizeH="0" baseline="0" dirty="0" smtClean="0">
                <a:ln>
                  <a:noFill/>
                </a:ln>
                <a:solidFill>
                  <a:schemeClr val="bg1"/>
                </a:solidFill>
                <a:effectLst/>
                <a:uFillTx/>
              </a:rPr>
              <a:t> Only</a:t>
            </a:r>
            <a:endParaRPr kumimoji="0" lang="en-US" sz="1200" b="1" i="0" u="none" strike="noStrike" cap="none" spc="0" normalizeH="0" baseline="0" dirty="0">
              <a:ln>
                <a:noFill/>
              </a:ln>
              <a:solidFill>
                <a:schemeClr val="bg1"/>
              </a:solidFill>
              <a:effectLst/>
              <a:uFillTx/>
            </a:endParaRPr>
          </a:p>
        </p:txBody>
      </p:sp>
      <p:sp>
        <p:nvSpPr>
          <p:cNvPr id="90" name="TextBox 89"/>
          <p:cNvSpPr txBox="1"/>
          <p:nvPr/>
        </p:nvSpPr>
        <p:spPr>
          <a:xfrm>
            <a:off x="7535482" y="3257488"/>
            <a:ext cx="836124"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FFFF00"/>
                </a:solidFill>
                <a:effectLst/>
                <a:uFillTx/>
              </a:rPr>
              <a:t>CO</a:t>
            </a:r>
            <a:r>
              <a:rPr kumimoji="0" lang="en-US" sz="1200" b="1" i="0" u="none" strike="noStrike" cap="none" spc="0" normalizeH="0" baseline="-25000" dirty="0" smtClean="0">
                <a:ln>
                  <a:noFill/>
                </a:ln>
                <a:solidFill>
                  <a:srgbClr val="FFFF00"/>
                </a:solidFill>
                <a:effectLst/>
                <a:uFillTx/>
              </a:rPr>
              <a:t>2</a:t>
            </a:r>
            <a:r>
              <a:rPr kumimoji="0" lang="en-US" sz="1200" b="1" i="0" u="none" strike="noStrike" cap="none" spc="0" normalizeH="0" baseline="0" dirty="0" smtClean="0">
                <a:ln>
                  <a:noFill/>
                </a:ln>
                <a:solidFill>
                  <a:srgbClr val="FFFF00"/>
                </a:solidFill>
                <a:effectLst/>
                <a:uFillTx/>
              </a:rPr>
              <a:t> +</a:t>
            </a:r>
            <a:r>
              <a:rPr kumimoji="0" lang="en-US" sz="1200" b="1" i="0" u="none" strike="noStrike" cap="none" spc="0" normalizeH="0" dirty="0" smtClean="0">
                <a:ln>
                  <a:noFill/>
                </a:ln>
                <a:solidFill>
                  <a:srgbClr val="FFFF00"/>
                </a:solidFill>
                <a:effectLst/>
                <a:uFillTx/>
              </a:rPr>
              <a:t> CH</a:t>
            </a:r>
            <a:r>
              <a:rPr kumimoji="0" lang="en-US" sz="1200" b="1" i="0" u="none" strike="noStrike" cap="none" spc="0" normalizeH="0" baseline="-25000" dirty="0" smtClean="0">
                <a:ln>
                  <a:noFill/>
                </a:ln>
                <a:solidFill>
                  <a:srgbClr val="FFFF00"/>
                </a:solidFill>
                <a:effectLst/>
                <a:uFillTx/>
              </a:rPr>
              <a:t>4</a:t>
            </a:r>
            <a:endParaRPr kumimoji="0" lang="en-US" sz="1200" b="1" i="0" u="none" strike="noStrike" cap="none" spc="0" normalizeH="0" baseline="-25000" dirty="0">
              <a:ln>
                <a:noFill/>
              </a:ln>
              <a:solidFill>
                <a:srgbClr val="FFFF00"/>
              </a:solidFill>
              <a:effectLst/>
              <a:uFillTx/>
            </a:endParaRPr>
          </a:p>
        </p:txBody>
      </p:sp>
      <p:sp>
        <p:nvSpPr>
          <p:cNvPr id="92" name="TextBox 91"/>
          <p:cNvSpPr txBox="1"/>
          <p:nvPr/>
        </p:nvSpPr>
        <p:spPr>
          <a:xfrm>
            <a:off x="7562521" y="2981094"/>
            <a:ext cx="757578"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00B0F0"/>
                </a:solidFill>
                <a:effectLst/>
                <a:uFillTx/>
              </a:rPr>
              <a:t>CH</a:t>
            </a:r>
            <a:r>
              <a:rPr kumimoji="0" lang="en-US" sz="1200" b="1" i="0" u="none" strike="noStrike" cap="none" spc="0" normalizeH="0" baseline="-25000" dirty="0" smtClean="0">
                <a:ln>
                  <a:noFill/>
                </a:ln>
                <a:solidFill>
                  <a:srgbClr val="00B0F0"/>
                </a:solidFill>
                <a:effectLst/>
                <a:uFillTx/>
              </a:rPr>
              <a:t>4</a:t>
            </a:r>
            <a:r>
              <a:rPr kumimoji="0" lang="en-US" sz="1200" b="1" i="0" u="none" strike="noStrike" cap="none" spc="0" normalizeH="0" baseline="0" dirty="0" smtClean="0">
                <a:ln>
                  <a:noFill/>
                </a:ln>
                <a:solidFill>
                  <a:srgbClr val="00B0F0"/>
                </a:solidFill>
                <a:effectLst/>
                <a:uFillTx/>
              </a:rPr>
              <a:t> Only</a:t>
            </a:r>
            <a:endParaRPr kumimoji="0" lang="en-US" sz="1200" b="1" i="0" u="none" strike="noStrike" cap="none" spc="0" normalizeH="0" baseline="0" dirty="0">
              <a:ln>
                <a:noFill/>
              </a:ln>
              <a:solidFill>
                <a:srgbClr val="00B0F0"/>
              </a:solidFill>
              <a:effectLst/>
              <a:uFillTx/>
            </a:endParaRPr>
          </a:p>
        </p:txBody>
      </p:sp>
      <p:sp>
        <p:nvSpPr>
          <p:cNvPr id="94" name="TextBox 93"/>
          <p:cNvSpPr txBox="1"/>
          <p:nvPr/>
        </p:nvSpPr>
        <p:spPr>
          <a:xfrm>
            <a:off x="7535482" y="3508042"/>
            <a:ext cx="1243287"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FFC000"/>
                </a:solidFill>
                <a:effectLst/>
                <a:uFillTx/>
              </a:rPr>
              <a:t>CO</a:t>
            </a:r>
            <a:r>
              <a:rPr kumimoji="0" lang="en-US" sz="1200" b="1" i="0" u="none" strike="noStrike" cap="none" spc="0" normalizeH="0" baseline="-25000" dirty="0" smtClean="0">
                <a:ln>
                  <a:noFill/>
                </a:ln>
                <a:solidFill>
                  <a:srgbClr val="FFC000"/>
                </a:solidFill>
                <a:effectLst/>
                <a:uFillTx/>
              </a:rPr>
              <a:t>2</a:t>
            </a:r>
            <a:r>
              <a:rPr kumimoji="0" lang="en-US" sz="1200" b="1" i="0" u="none" strike="noStrike" cap="none" spc="0" normalizeH="0" baseline="0" dirty="0" smtClean="0">
                <a:ln>
                  <a:noFill/>
                </a:ln>
                <a:solidFill>
                  <a:srgbClr val="FFC000"/>
                </a:solidFill>
                <a:effectLst/>
                <a:uFillTx/>
              </a:rPr>
              <a:t> +</a:t>
            </a:r>
            <a:r>
              <a:rPr kumimoji="0" lang="en-US" sz="1200" b="1" i="0" u="none" strike="noStrike" cap="none" spc="0" normalizeH="0" dirty="0" smtClean="0">
                <a:ln>
                  <a:noFill/>
                </a:ln>
                <a:solidFill>
                  <a:srgbClr val="FFC000"/>
                </a:solidFill>
                <a:effectLst/>
                <a:uFillTx/>
              </a:rPr>
              <a:t> CH</a:t>
            </a:r>
            <a:r>
              <a:rPr kumimoji="0" lang="en-US" sz="1200" b="1" i="0" u="none" strike="noStrike" cap="none" spc="0" normalizeH="0" baseline="-25000" dirty="0" smtClean="0">
                <a:ln>
                  <a:noFill/>
                </a:ln>
                <a:solidFill>
                  <a:srgbClr val="FFC000"/>
                </a:solidFill>
                <a:effectLst/>
                <a:uFillTx/>
              </a:rPr>
              <a:t>4</a:t>
            </a:r>
            <a:r>
              <a:rPr kumimoji="0" lang="en-US" sz="1200" b="1" i="0" u="none" strike="noStrike" cap="none" spc="0" normalizeH="0" dirty="0" smtClean="0">
                <a:ln>
                  <a:noFill/>
                </a:ln>
                <a:solidFill>
                  <a:srgbClr val="FFC000"/>
                </a:solidFill>
                <a:effectLst/>
                <a:uFillTx/>
              </a:rPr>
              <a:t> + CO</a:t>
            </a:r>
            <a:endParaRPr kumimoji="0" lang="en-US" sz="1200" b="1" i="0" u="none" strike="noStrike" cap="none" spc="0" normalizeH="0" baseline="-25000" dirty="0">
              <a:ln>
                <a:noFill/>
              </a:ln>
              <a:solidFill>
                <a:srgbClr val="FFC000"/>
              </a:solidFill>
              <a:effectLst/>
              <a:uFillTx/>
            </a:endParaRPr>
          </a:p>
        </p:txBody>
      </p:sp>
      <p:sp>
        <p:nvSpPr>
          <p:cNvPr id="95" name="TextBox 94"/>
          <p:cNvSpPr txBox="1"/>
          <p:nvPr/>
        </p:nvSpPr>
        <p:spPr>
          <a:xfrm>
            <a:off x="2676378" y="6607577"/>
            <a:ext cx="4147928"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FF0000"/>
                </a:solidFill>
                <a:effectLst/>
                <a:uFillTx/>
              </a:rPr>
              <a:t>* Pre-decisional,</a:t>
            </a:r>
            <a:r>
              <a:rPr kumimoji="0" lang="en-US" sz="1200" b="0" i="0" u="none" strike="noStrike" cap="none" spc="0" normalizeH="0" dirty="0" smtClean="0">
                <a:ln>
                  <a:noFill/>
                </a:ln>
                <a:solidFill>
                  <a:srgbClr val="FF0000"/>
                </a:solidFill>
                <a:effectLst/>
                <a:uFillTx/>
              </a:rPr>
              <a:t> for planning and discussion purposes only.</a:t>
            </a:r>
            <a:endParaRPr kumimoji="0" lang="en-US" sz="1200" b="0" i="0" u="none" strike="noStrike" cap="none" spc="0" normalizeH="0" baseline="0" dirty="0">
              <a:ln>
                <a:noFill/>
              </a:ln>
              <a:solidFill>
                <a:srgbClr val="FF0000"/>
              </a:solidFill>
              <a:effectLst/>
              <a:uFillTx/>
            </a:endParaRPr>
          </a:p>
        </p:txBody>
      </p:sp>
      <p:grpSp>
        <p:nvGrpSpPr>
          <p:cNvPr id="33" name="Group 32"/>
          <p:cNvGrpSpPr/>
          <p:nvPr/>
        </p:nvGrpSpPr>
        <p:grpSpPr>
          <a:xfrm>
            <a:off x="219082" y="3951012"/>
            <a:ext cx="7650633" cy="1433406"/>
            <a:chOff x="219082" y="3951012"/>
            <a:chExt cx="7650633" cy="1433406"/>
          </a:xfrm>
        </p:grpSpPr>
        <p:sp>
          <p:nvSpPr>
            <p:cNvPr id="31" name="Rectangle 30"/>
            <p:cNvSpPr/>
            <p:nvPr/>
          </p:nvSpPr>
          <p:spPr>
            <a:xfrm>
              <a:off x="2064516" y="4015419"/>
              <a:ext cx="1081762" cy="1191039"/>
            </a:xfrm>
            <a:prstGeom prst="rect">
              <a:avLst/>
            </a:prstGeom>
            <a:solidFill>
              <a:schemeClr val="tx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grpSp>
          <p:nvGrpSpPr>
            <p:cNvPr id="62" name="Group 61"/>
            <p:cNvGrpSpPr/>
            <p:nvPr/>
          </p:nvGrpSpPr>
          <p:grpSpPr>
            <a:xfrm>
              <a:off x="4033293" y="4009142"/>
              <a:ext cx="1847566" cy="1357853"/>
              <a:chOff x="2320428" y="3572232"/>
              <a:chExt cx="2040619" cy="1499733"/>
            </a:xfrm>
          </p:grpSpPr>
          <p:pic>
            <p:nvPicPr>
              <p:cNvPr id="77" name="Picture 76"/>
              <p:cNvPicPr>
                <a:picLocks noChangeAspect="1"/>
              </p:cNvPicPr>
              <p:nvPr/>
            </p:nvPicPr>
            <p:blipFill rotWithShape="1">
              <a:blip r:embed="rId10"/>
              <a:srcRect l="5674" r="12673"/>
              <a:stretch/>
            </p:blipFill>
            <p:spPr>
              <a:xfrm>
                <a:off x="2376594" y="3602837"/>
                <a:ext cx="1984453" cy="1392888"/>
              </a:xfrm>
              <a:prstGeom prst="rect">
                <a:avLst/>
              </a:prstGeom>
            </p:spPr>
          </p:pic>
          <p:sp>
            <p:nvSpPr>
              <p:cNvPr id="78" name="TextBox 77"/>
              <p:cNvSpPr txBox="1"/>
              <p:nvPr/>
            </p:nvSpPr>
            <p:spPr>
              <a:xfrm>
                <a:off x="2320428" y="3572232"/>
                <a:ext cx="1213148" cy="369185"/>
              </a:xfrm>
              <a:prstGeom prst="rect">
                <a:avLst/>
              </a:prstGeom>
              <a:noFill/>
            </p:spPr>
            <p:txBody>
              <a:bodyPr wrap="none" rtlCol="0">
                <a:spAutoFit/>
              </a:bodyPr>
              <a:lstStyle/>
              <a:p>
                <a:r>
                  <a:rPr lang="en-US" sz="1572" dirty="0">
                    <a:solidFill>
                      <a:srgbClr val="FFC000"/>
                    </a:solidFill>
                    <a:effectLst>
                      <a:outerShdw blurRad="38100" dist="38100" dir="2700000" algn="tl">
                        <a:srgbClr val="000000">
                          <a:alpha val="43137"/>
                        </a:srgbClr>
                      </a:outerShdw>
                    </a:effectLst>
                    <a:latin typeface="Arial Rounded MT Bold" panose="020F0704030504030204" pitchFamily="34" charset="0"/>
                  </a:rPr>
                  <a:t>GOSAT-2</a:t>
                </a:r>
              </a:p>
            </p:txBody>
          </p:sp>
          <p:sp>
            <p:nvSpPr>
              <p:cNvPr id="79" name="TextBox 78"/>
              <p:cNvSpPr txBox="1"/>
              <p:nvPr/>
            </p:nvSpPr>
            <p:spPr>
              <a:xfrm>
                <a:off x="2395542" y="4702780"/>
                <a:ext cx="735112" cy="369185"/>
              </a:xfrm>
              <a:prstGeom prst="rect">
                <a:avLst/>
              </a:prstGeom>
              <a:noFill/>
            </p:spPr>
            <p:txBody>
              <a:bodyPr wrap="non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2018</a:t>
                </a:r>
              </a:p>
            </p:txBody>
          </p:sp>
        </p:grpSp>
        <p:grpSp>
          <p:nvGrpSpPr>
            <p:cNvPr id="63" name="Group 62"/>
            <p:cNvGrpSpPr/>
            <p:nvPr/>
          </p:nvGrpSpPr>
          <p:grpSpPr>
            <a:xfrm>
              <a:off x="5896852" y="4032967"/>
              <a:ext cx="1972863" cy="1295475"/>
              <a:chOff x="10923160" y="7496828"/>
              <a:chExt cx="6121200" cy="4019465"/>
            </a:xfrm>
          </p:grpSpPr>
          <p:grpSp>
            <p:nvGrpSpPr>
              <p:cNvPr id="72" name="Group 71"/>
              <p:cNvGrpSpPr/>
              <p:nvPr/>
            </p:nvGrpSpPr>
            <p:grpSpPr>
              <a:xfrm>
                <a:off x="10923160" y="7507276"/>
                <a:ext cx="6121200" cy="3902267"/>
                <a:chOff x="883333" y="1578265"/>
                <a:chExt cx="7447796" cy="4747971"/>
              </a:xfrm>
            </p:grpSpPr>
            <p:pic>
              <p:nvPicPr>
                <p:cNvPr id="75" name="Picture 2" descr="C:\Users\nsiegler\AppData\Local\Temp\msohtmlclip1\01\clip_image001.jpg"/>
                <p:cNvPicPr>
                  <a:picLocks noChangeAspect="1" noChangeArrowheads="1"/>
                </p:cNvPicPr>
                <p:nvPr/>
              </p:nvPicPr>
              <p:blipFill>
                <a:blip r:embed="rId11" cstate="print"/>
                <a:srcRect/>
                <a:stretch>
                  <a:fillRect/>
                </a:stretch>
              </p:blipFill>
              <p:spPr bwMode="auto">
                <a:xfrm>
                  <a:off x="883333" y="1578265"/>
                  <a:ext cx="7447796" cy="4747971"/>
                </a:xfrm>
                <a:prstGeom prst="rect">
                  <a:avLst/>
                </a:prstGeom>
                <a:noFill/>
                <a:ln w="9525">
                  <a:noFill/>
                  <a:miter lim="800000"/>
                  <a:headEnd/>
                  <a:tailEnd/>
                </a:ln>
              </p:spPr>
            </p:pic>
            <p:sp>
              <p:nvSpPr>
                <p:cNvPr id="76" name="Oval 3"/>
                <p:cNvSpPr>
                  <a:spLocks noChangeArrowheads="1"/>
                </p:cNvSpPr>
                <p:nvPr/>
              </p:nvSpPr>
              <p:spPr bwMode="auto">
                <a:xfrm>
                  <a:off x="5305921" y="4251904"/>
                  <a:ext cx="765485" cy="1087887"/>
                </a:xfrm>
                <a:prstGeom prst="ellipse">
                  <a:avLst/>
                </a:prstGeom>
                <a:noFill/>
                <a:ln w="28575" algn="ctr">
                  <a:solidFill>
                    <a:srgbClr val="FF0000"/>
                  </a:solidFill>
                  <a:round/>
                  <a:headEnd/>
                  <a:tailEnd/>
                </a:ln>
              </p:spPr>
              <p:txBody>
                <a:bodyPr wrap="square" lIns="79036" tIns="39518" rIns="79036" bIns="39518">
                  <a:noAutofit/>
                </a:bodyPr>
                <a:lstStyle/>
                <a:p>
                  <a:pPr defTabSz="788895"/>
                  <a:endParaRPr lang="en-US" sz="1769" b="1">
                    <a:latin typeface="Calibri" pitchFamily="34" charset="0"/>
                  </a:endParaRPr>
                </a:p>
              </p:txBody>
            </p:sp>
          </p:grpSp>
          <p:sp>
            <p:nvSpPr>
              <p:cNvPr id="73" name="TextBox 72"/>
              <p:cNvSpPr txBox="1"/>
              <p:nvPr/>
            </p:nvSpPr>
            <p:spPr>
              <a:xfrm>
                <a:off x="12612771" y="10479189"/>
                <a:ext cx="2065053" cy="1037104"/>
              </a:xfrm>
              <a:prstGeom prst="rect">
                <a:avLst/>
              </a:prstGeom>
              <a:noFill/>
            </p:spPr>
            <p:txBody>
              <a:bodyPr wrap="non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2018</a:t>
                </a:r>
              </a:p>
            </p:txBody>
          </p:sp>
          <p:sp>
            <p:nvSpPr>
              <p:cNvPr id="74" name="TextBox 73"/>
              <p:cNvSpPr txBox="1"/>
              <p:nvPr/>
            </p:nvSpPr>
            <p:spPr>
              <a:xfrm>
                <a:off x="11967419" y="7496828"/>
                <a:ext cx="4240984" cy="1037103"/>
              </a:xfrm>
              <a:prstGeom prst="rect">
                <a:avLst/>
              </a:prstGeom>
              <a:noFill/>
            </p:spPr>
            <p:txBody>
              <a:bodyPr wrap="squar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OCO-3/ISS</a:t>
                </a:r>
              </a:p>
            </p:txBody>
          </p:sp>
        </p:grpSp>
        <p:sp>
          <p:nvSpPr>
            <p:cNvPr id="64" name="TextBox 63"/>
            <p:cNvSpPr txBox="1"/>
            <p:nvPr/>
          </p:nvSpPr>
          <p:spPr>
            <a:xfrm rot="16200000">
              <a:off x="-345592" y="4515686"/>
              <a:ext cx="1433406" cy="304058"/>
            </a:xfrm>
            <a:prstGeom prst="rect">
              <a:avLst/>
            </a:prstGeom>
            <a:noFill/>
          </p:spPr>
          <p:txBody>
            <a:bodyPr wrap="none" rtlCol="0">
              <a:spAutoFit/>
            </a:bodyPr>
            <a:lstStyle/>
            <a:p>
              <a:r>
                <a:rPr lang="en-US" sz="1376" dirty="0" smtClean="0"/>
                <a:t>NEAR FUTURE</a:t>
              </a:r>
              <a:endParaRPr lang="en-US" sz="1376" dirty="0"/>
            </a:p>
          </p:txBody>
        </p:sp>
        <p:grpSp>
          <p:nvGrpSpPr>
            <p:cNvPr id="26" name="Group 25"/>
            <p:cNvGrpSpPr/>
            <p:nvPr/>
          </p:nvGrpSpPr>
          <p:grpSpPr>
            <a:xfrm>
              <a:off x="504635" y="4010349"/>
              <a:ext cx="1552765" cy="1339195"/>
              <a:chOff x="2527596" y="4040449"/>
              <a:chExt cx="1519321" cy="1310351"/>
            </a:xfrm>
          </p:grpSpPr>
          <p:pic>
            <p:nvPicPr>
              <p:cNvPr id="69" name="Picture 68"/>
              <p:cNvPicPr>
                <a:picLocks noChangeAspect="1"/>
              </p:cNvPicPr>
              <p:nvPr/>
            </p:nvPicPr>
            <p:blipFill rotWithShape="1">
              <a:blip r:embed="rId12"/>
              <a:srcRect l="18549" r="11337"/>
              <a:stretch/>
            </p:blipFill>
            <p:spPr>
              <a:xfrm>
                <a:off x="2527596" y="4041600"/>
                <a:ext cx="1519321" cy="1264054"/>
              </a:xfrm>
              <a:prstGeom prst="rect">
                <a:avLst/>
              </a:prstGeom>
            </p:spPr>
          </p:pic>
          <p:sp>
            <p:nvSpPr>
              <p:cNvPr id="70" name="TextBox 69"/>
              <p:cNvSpPr txBox="1"/>
              <p:nvPr/>
            </p:nvSpPr>
            <p:spPr>
              <a:xfrm>
                <a:off x="2541572" y="4040449"/>
                <a:ext cx="1281120" cy="334259"/>
              </a:xfrm>
              <a:prstGeom prst="rect">
                <a:avLst/>
              </a:prstGeom>
              <a:noFill/>
            </p:spPr>
            <p:txBody>
              <a:bodyPr wrap="none" rtlCol="0">
                <a:spAutoFit/>
              </a:bodyPr>
              <a:lstStyle/>
              <a:p>
                <a:r>
                  <a:rPr lang="en-US" sz="1572" dirty="0" smtClean="0">
                    <a:solidFill>
                      <a:schemeClr val="accent1"/>
                    </a:solidFill>
                    <a:effectLst>
                      <a:outerShdw blurRad="38100" dist="38100" dir="2700000" algn="tl">
                        <a:srgbClr val="000000">
                          <a:alpha val="43137"/>
                        </a:srgbClr>
                      </a:outerShdw>
                    </a:effectLst>
                    <a:latin typeface="Arial Rounded MT Bold" panose="020F0704030504030204" pitchFamily="34" charset="0"/>
                  </a:rPr>
                  <a:t>Sentinel 5p</a:t>
                </a:r>
                <a:endParaRPr lang="en-US" sz="1572" dirty="0">
                  <a:solidFill>
                    <a:schemeClr val="accent1"/>
                  </a:solidFill>
                  <a:effectLst>
                    <a:outerShdw blurRad="38100" dist="38100" dir="2700000" algn="tl">
                      <a:srgbClr val="000000">
                        <a:alpha val="43137"/>
                      </a:srgbClr>
                    </a:outerShdw>
                  </a:effectLst>
                  <a:latin typeface="Arial Rounded MT Bold" panose="020F0704030504030204" pitchFamily="34" charset="0"/>
                </a:endParaRPr>
              </a:p>
            </p:txBody>
          </p:sp>
          <p:sp>
            <p:nvSpPr>
              <p:cNvPr id="71" name="TextBox 70"/>
              <p:cNvSpPr txBox="1"/>
              <p:nvPr/>
            </p:nvSpPr>
            <p:spPr>
              <a:xfrm>
                <a:off x="2557066" y="5016541"/>
                <a:ext cx="665567" cy="334259"/>
              </a:xfrm>
              <a:prstGeom prst="rect">
                <a:avLst/>
              </a:prstGeom>
              <a:noFill/>
            </p:spPr>
            <p:txBody>
              <a:bodyPr wrap="non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2017</a:t>
                </a:r>
              </a:p>
            </p:txBody>
          </p:sp>
        </p:grpSp>
        <p:pic>
          <p:nvPicPr>
            <p:cNvPr id="66" name="Picture 65"/>
            <p:cNvPicPr>
              <a:picLocks noChangeAspect="1"/>
            </p:cNvPicPr>
            <p:nvPr/>
          </p:nvPicPr>
          <p:blipFill>
            <a:blip r:embed="rId13"/>
            <a:stretch>
              <a:fillRect/>
            </a:stretch>
          </p:blipFill>
          <p:spPr>
            <a:xfrm>
              <a:off x="3160278" y="4031504"/>
              <a:ext cx="950196" cy="1273133"/>
            </a:xfrm>
            <a:prstGeom prst="rect">
              <a:avLst/>
            </a:prstGeom>
          </p:spPr>
        </p:pic>
        <p:sp>
          <p:nvSpPr>
            <p:cNvPr id="68" name="TextBox 67"/>
            <p:cNvSpPr txBox="1"/>
            <p:nvPr/>
          </p:nvSpPr>
          <p:spPr>
            <a:xfrm>
              <a:off x="3236825" y="5014942"/>
              <a:ext cx="665567" cy="334259"/>
            </a:xfrm>
            <a:prstGeom prst="rect">
              <a:avLst/>
            </a:prstGeom>
            <a:noFill/>
          </p:spPr>
          <p:txBody>
            <a:bodyPr wrap="none" rtlCol="0">
              <a:spAutoFit/>
            </a:bodyPr>
            <a:lstStyle/>
            <a:p>
              <a:r>
                <a:rPr lang="en-US" sz="1572"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2018</a:t>
              </a:r>
              <a:endPar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67" name="TextBox 66"/>
            <p:cNvSpPr txBox="1"/>
            <p:nvPr/>
          </p:nvSpPr>
          <p:spPr>
            <a:xfrm>
              <a:off x="3048000" y="4009141"/>
              <a:ext cx="1138453" cy="334259"/>
            </a:xfrm>
            <a:prstGeom prst="rect">
              <a:avLst/>
            </a:prstGeom>
            <a:noFill/>
          </p:spPr>
          <p:txBody>
            <a:bodyPr wrap="none" rtlCol="0">
              <a:spAutoFit/>
            </a:bodyPr>
            <a:lstStyle/>
            <a:p>
              <a:r>
                <a:rPr lang="en-US" sz="1572"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GaoFen</a:t>
              </a:r>
              <a:r>
                <a:rPr lang="en-US" sz="1572" dirty="0">
                  <a:solidFill>
                    <a:srgbClr val="FFFF00"/>
                  </a:solidFill>
                  <a:effectLst>
                    <a:outerShdw blurRad="38100" dist="38100" dir="2700000" algn="tl">
                      <a:srgbClr val="000000">
                        <a:alpha val="43137"/>
                      </a:srgbClr>
                    </a:outerShdw>
                  </a:effectLst>
                  <a:latin typeface="Arial Rounded MT Bold" panose="020F0704030504030204" pitchFamily="34" charset="0"/>
                </a:rPr>
                <a:t>-</a:t>
              </a:r>
              <a:r>
                <a:rPr lang="en-US" sz="1572"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5</a:t>
              </a:r>
              <a:endParaRPr lang="en-US" sz="1572"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grpSp>
          <p:nvGrpSpPr>
            <p:cNvPr id="30" name="Group 29"/>
            <p:cNvGrpSpPr/>
            <p:nvPr/>
          </p:nvGrpSpPr>
          <p:grpSpPr>
            <a:xfrm>
              <a:off x="2067536" y="4421811"/>
              <a:ext cx="1082621" cy="880167"/>
              <a:chOff x="1970406" y="4302900"/>
              <a:chExt cx="1103280" cy="896963"/>
            </a:xfrm>
          </p:grpSpPr>
          <p:pic>
            <p:nvPicPr>
              <p:cNvPr id="83" name="Picture 8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970406" y="4302900"/>
                <a:ext cx="1103280" cy="896963"/>
              </a:xfrm>
              <a:prstGeom prst="rect">
                <a:avLst/>
              </a:prstGeom>
            </p:spPr>
          </p:pic>
          <p:sp>
            <p:nvSpPr>
              <p:cNvPr id="87" name="Isosceles Triangle 86"/>
              <p:cNvSpPr/>
              <p:nvPr/>
            </p:nvSpPr>
            <p:spPr>
              <a:xfrm flipV="1">
                <a:off x="2052422" y="4319462"/>
                <a:ext cx="1014013" cy="695479"/>
              </a:xfrm>
              <a:prstGeom prst="triangle">
                <a:avLst>
                  <a:gd name="adj" fmla="val 100000"/>
                </a:avLst>
              </a:prstGeom>
              <a:solidFill>
                <a:schemeClr val="tx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2671" tIns="42671" rIns="42671" bIns="42671" numCol="1" spcCol="38100" rtlCol="0" anchor="ctr">
                <a:spAutoFit/>
              </a:bodyPr>
              <a:lstStyle/>
              <a:p>
                <a:pPr defTabSz="426705" fontAlgn="auto" latinLnBrk="1">
                  <a:spcBef>
                    <a:spcPts val="0"/>
                  </a:spcBef>
                  <a:spcAft>
                    <a:spcPts val="0"/>
                  </a:spcAft>
                </a:pPr>
                <a:endParaRPr lang="en-US" sz="1680">
                  <a:solidFill>
                    <a:srgbClr val="002569"/>
                  </a:solidFill>
                </a:endParaRPr>
              </a:p>
            </p:txBody>
          </p:sp>
        </p:grpSp>
        <p:sp>
          <p:nvSpPr>
            <p:cNvPr id="56" name="TextBox 55"/>
            <p:cNvSpPr txBox="1"/>
            <p:nvPr/>
          </p:nvSpPr>
          <p:spPr>
            <a:xfrm>
              <a:off x="2057400" y="3995817"/>
              <a:ext cx="1095172" cy="576183"/>
            </a:xfrm>
            <a:prstGeom prst="rect">
              <a:avLst/>
            </a:prstGeom>
            <a:noFill/>
          </p:spPr>
          <p:txBody>
            <a:bodyPr wrap="none" rtlCol="0">
              <a:spAutoFit/>
            </a:bodyPr>
            <a:lstStyle/>
            <a:p>
              <a:r>
                <a:rPr lang="en-US" sz="1572" dirty="0" smtClean="0">
                  <a:solidFill>
                    <a:srgbClr val="FFC000"/>
                  </a:solidFill>
                  <a:effectLst>
                    <a:outerShdw blurRad="38100" dist="38100" dir="2700000" algn="tl">
                      <a:srgbClr val="000000">
                        <a:alpha val="43137"/>
                      </a:srgbClr>
                    </a:outerShdw>
                  </a:effectLst>
                  <a:latin typeface="Arial Rounded MT Bold" panose="020F0704030504030204" pitchFamily="34" charset="0"/>
                </a:rPr>
                <a:t>Feng Yun</a:t>
              </a:r>
            </a:p>
            <a:p>
              <a:r>
                <a:rPr lang="en-US" sz="1572" dirty="0" smtClean="0">
                  <a:solidFill>
                    <a:srgbClr val="FFC000"/>
                  </a:solidFill>
                  <a:effectLst>
                    <a:outerShdw blurRad="38100" dist="38100" dir="2700000" algn="tl">
                      <a:srgbClr val="000000">
                        <a:alpha val="43137"/>
                      </a:srgbClr>
                    </a:outerShdw>
                  </a:effectLst>
                  <a:latin typeface="Arial Rounded MT Bold" panose="020F0704030504030204" pitchFamily="34" charset="0"/>
                </a:rPr>
                <a:t>3D</a:t>
              </a:r>
              <a:endParaRPr lang="en-US" sz="1572" dirty="0">
                <a:solidFill>
                  <a:srgbClr val="FFC000"/>
                </a:solidFill>
                <a:effectLst>
                  <a:outerShdw blurRad="38100" dist="38100" dir="2700000" algn="tl">
                    <a:srgbClr val="000000">
                      <a:alpha val="43137"/>
                    </a:srgbClr>
                  </a:outerShdw>
                </a:effectLst>
                <a:latin typeface="Arial Rounded MT Bold" panose="020F0704030504030204" pitchFamily="34" charset="0"/>
              </a:endParaRPr>
            </a:p>
          </p:txBody>
        </p:sp>
        <p:sp>
          <p:nvSpPr>
            <p:cNvPr id="57" name="TextBox 56"/>
            <p:cNvSpPr txBox="1"/>
            <p:nvPr/>
          </p:nvSpPr>
          <p:spPr>
            <a:xfrm>
              <a:off x="2064211" y="5003276"/>
              <a:ext cx="665567" cy="334259"/>
            </a:xfrm>
            <a:prstGeom prst="rect">
              <a:avLst/>
            </a:prstGeom>
            <a:noFill/>
          </p:spPr>
          <p:txBody>
            <a:bodyPr wrap="non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2017</a:t>
              </a:r>
            </a:p>
          </p:txBody>
        </p:sp>
      </p:grpSp>
    </p:spTree>
    <p:extLst>
      <p:ext uri="{BB962C8B-B14F-4D97-AF65-F5344CB8AC3E}">
        <p14:creationId xmlns:p14="http://schemas.microsoft.com/office/powerpoint/2010/main" val="13222310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500"/>
                                        <p:tgtEl>
                                          <p:spTgt spid="9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500"/>
                                        <p:tgtEl>
                                          <p:spTgt spid="9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fade">
                                      <p:cBhvr>
                                        <p:cTn id="21" dur="500"/>
                                        <p:tgtEl>
                                          <p:spTgt spid="9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500"/>
                                        <p:tgtEl>
                                          <p:spTgt spid="94"/>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nodeType="with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fade">
                                      <p:cBhvr>
                                        <p:cTn id="46" dur="500"/>
                                        <p:tgtEl>
                                          <p:spTgt spid="8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24" grpId="0"/>
      <p:bldP spid="25" grpId="0"/>
      <p:bldP spid="41" grpId="0"/>
      <p:bldP spid="80" grpId="0"/>
      <p:bldP spid="89" grpId="0"/>
      <p:bldP spid="90" grpId="0"/>
      <p:bldP spid="92" grpId="0"/>
      <p:bldP spid="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52671" y="1219200"/>
            <a:ext cx="6683566" cy="4724400"/>
          </a:xfrm>
        </p:spPr>
        <p:txBody>
          <a:bodyPr/>
          <a:lstStyle/>
          <a:p>
            <a:r>
              <a:rPr lang="en-US" dirty="0" smtClean="0"/>
              <a:t>High accuracy and low bias are both essential</a:t>
            </a:r>
          </a:p>
          <a:p>
            <a:r>
              <a:rPr lang="en-US" dirty="0" smtClean="0"/>
              <a:t>High spatial resolution </a:t>
            </a:r>
            <a:r>
              <a:rPr lang="en-US" dirty="0"/>
              <a:t>(footprint area &lt; 4 km</a:t>
            </a:r>
            <a:r>
              <a:rPr lang="en-US" baseline="30000" dirty="0"/>
              <a:t>2</a:t>
            </a:r>
            <a:r>
              <a:rPr lang="en-US" dirty="0"/>
              <a:t>) </a:t>
            </a:r>
          </a:p>
          <a:p>
            <a:pPr lvl="1"/>
            <a:r>
              <a:rPr lang="en-US" sz="1800" dirty="0"/>
              <a:t>C</a:t>
            </a:r>
            <a:r>
              <a:rPr lang="en-US" sz="1800" dirty="0" smtClean="0"/>
              <a:t>ritical for quantifying emissions from compact sources </a:t>
            </a:r>
            <a:endParaRPr lang="en-US" sz="1800" dirty="0"/>
          </a:p>
          <a:p>
            <a:pPr lvl="2"/>
            <a:r>
              <a:rPr lang="en-US" sz="1800" dirty="0" smtClean="0"/>
              <a:t>X</a:t>
            </a:r>
            <a:r>
              <a:rPr lang="en-US" sz="1800" baseline="-25000" dirty="0" smtClean="0"/>
              <a:t>CO2</a:t>
            </a:r>
            <a:r>
              <a:rPr lang="en-US" sz="1800" dirty="0" smtClean="0"/>
              <a:t> anomaly associated with a given CO</a:t>
            </a:r>
            <a:r>
              <a:rPr lang="en-US" sz="1800" baseline="-25000" dirty="0" smtClean="0"/>
              <a:t>2</a:t>
            </a:r>
            <a:r>
              <a:rPr lang="en-US" sz="1800" dirty="0" smtClean="0"/>
              <a:t> injection is inversely proportional to the area of the footprint</a:t>
            </a:r>
            <a:endParaRPr lang="en-US" dirty="0" smtClean="0"/>
          </a:p>
          <a:p>
            <a:pPr lvl="1"/>
            <a:r>
              <a:rPr lang="en-US" sz="1800" dirty="0"/>
              <a:t>C</a:t>
            </a:r>
            <a:r>
              <a:rPr lang="en-US" sz="1800" dirty="0" smtClean="0"/>
              <a:t>ritical for gathering data in presence of patchy clouds</a:t>
            </a:r>
          </a:p>
          <a:p>
            <a:r>
              <a:rPr lang="en-US" dirty="0" smtClean="0"/>
              <a:t>Imaging rather than sampling </a:t>
            </a:r>
            <a:r>
              <a:rPr lang="en-US" dirty="0"/>
              <a:t>the CO</a:t>
            </a:r>
            <a:r>
              <a:rPr lang="en-US" baseline="-25000" dirty="0"/>
              <a:t>2</a:t>
            </a:r>
            <a:r>
              <a:rPr lang="en-US" dirty="0"/>
              <a:t> and CH</a:t>
            </a:r>
            <a:r>
              <a:rPr lang="en-US" baseline="-25000" dirty="0"/>
              <a:t>4</a:t>
            </a:r>
            <a:r>
              <a:rPr lang="en-US" dirty="0"/>
              <a:t> </a:t>
            </a:r>
            <a:r>
              <a:rPr lang="en-US" dirty="0" smtClean="0"/>
              <a:t>field</a:t>
            </a:r>
          </a:p>
          <a:p>
            <a:pPr lvl="1"/>
            <a:r>
              <a:rPr lang="en-US" sz="1800" dirty="0"/>
              <a:t>C</a:t>
            </a:r>
            <a:r>
              <a:rPr lang="en-US" sz="1800" dirty="0" smtClean="0"/>
              <a:t>ritical for tracking emission plumes and </a:t>
            </a:r>
            <a:r>
              <a:rPr lang="en-US" sz="1800" dirty="0"/>
              <a:t>resolving anthropogenic </a:t>
            </a:r>
            <a:r>
              <a:rPr lang="en-US" sz="1800" dirty="0" smtClean="0"/>
              <a:t>emission sources </a:t>
            </a:r>
            <a:r>
              <a:rPr lang="en-US" sz="1800" dirty="0"/>
              <a:t>from the </a:t>
            </a:r>
            <a:r>
              <a:rPr lang="en-US" sz="1800" dirty="0" smtClean="0"/>
              <a:t>natural background</a:t>
            </a:r>
            <a:endParaRPr lang="en-US" sz="1800" dirty="0"/>
          </a:p>
          <a:p>
            <a:r>
              <a:rPr lang="en-US" dirty="0" smtClean="0"/>
              <a:t>High </a:t>
            </a:r>
            <a:r>
              <a:rPr lang="en-US" dirty="0"/>
              <a:t>resolution transport models </a:t>
            </a:r>
            <a:r>
              <a:rPr lang="en-US" dirty="0" smtClean="0"/>
              <a:t>for flux inversion</a:t>
            </a:r>
            <a:endParaRPr lang="en-US" dirty="0"/>
          </a:p>
          <a:p>
            <a:pPr lvl="1"/>
            <a:r>
              <a:rPr lang="en-US" sz="1800" dirty="0" smtClean="0"/>
              <a:t>Critical </a:t>
            </a:r>
            <a:r>
              <a:rPr lang="en-US" sz="1800" dirty="0"/>
              <a:t>for </a:t>
            </a:r>
            <a:r>
              <a:rPr lang="en-US" sz="1800" dirty="0" smtClean="0"/>
              <a:t>quantifying </a:t>
            </a:r>
            <a:r>
              <a:rPr lang="en-US" sz="1800" dirty="0"/>
              <a:t>at the scale of </a:t>
            </a:r>
            <a:r>
              <a:rPr lang="en-US" sz="1800" dirty="0" smtClean="0"/>
              <a:t>cities</a:t>
            </a:r>
          </a:p>
          <a:p>
            <a:pPr lvl="1"/>
            <a:r>
              <a:rPr lang="en-US" sz="1800" dirty="0" smtClean="0"/>
              <a:t>Needed for resolving anomalies associated with CO</a:t>
            </a:r>
            <a:r>
              <a:rPr lang="en-US" sz="1800" baseline="-25000" dirty="0" smtClean="0"/>
              <a:t>2</a:t>
            </a:r>
            <a:r>
              <a:rPr lang="en-US" sz="1800" dirty="0" smtClean="0"/>
              <a:t>/CH</a:t>
            </a:r>
            <a:r>
              <a:rPr lang="en-US" sz="1800" baseline="-25000" dirty="0" smtClean="0"/>
              <a:t>4</a:t>
            </a:r>
            <a:r>
              <a:rPr lang="en-US" sz="1800" dirty="0" smtClean="0"/>
              <a:t> “weather” from local sources and sinks</a:t>
            </a:r>
            <a:endParaRPr lang="en-US" sz="1800" dirty="0"/>
          </a:p>
          <a:p>
            <a:r>
              <a:rPr lang="en-US" dirty="0"/>
              <a:t>Proxies (</a:t>
            </a:r>
            <a:r>
              <a:rPr lang="en-US" dirty="0" smtClean="0"/>
              <a:t>SIF</a:t>
            </a:r>
            <a:r>
              <a:rPr lang="en-US" dirty="0"/>
              <a:t>, CO, and </a:t>
            </a:r>
            <a:r>
              <a:rPr lang="en-US" dirty="0" smtClean="0"/>
              <a:t>NO</a:t>
            </a:r>
            <a:r>
              <a:rPr lang="en-US" baseline="-25000" dirty="0" smtClean="0"/>
              <a:t>2</a:t>
            </a:r>
            <a:r>
              <a:rPr lang="en-US" dirty="0" smtClean="0"/>
              <a:t>) may be needed </a:t>
            </a:r>
            <a:r>
              <a:rPr lang="en-US" dirty="0"/>
              <a:t>for attribution</a:t>
            </a:r>
          </a:p>
          <a:p>
            <a:endParaRPr lang="en-US" dirty="0"/>
          </a:p>
        </p:txBody>
      </p:sp>
      <p:sp>
        <p:nvSpPr>
          <p:cNvPr id="3" name="Content Placeholder 2"/>
          <p:cNvSpPr>
            <a:spLocks noGrp="1"/>
          </p:cNvSpPr>
          <p:nvPr>
            <p:ph sz="quarter" idx="11"/>
          </p:nvPr>
        </p:nvSpPr>
        <p:spPr/>
        <p:txBody>
          <a:bodyPr/>
          <a:lstStyle/>
          <a:p>
            <a:r>
              <a:rPr lang="en-US" dirty="0" smtClean="0"/>
              <a:t>Lessons learned from GOSAT and OCO-2</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7334"/>
          <a:stretch/>
        </p:blipFill>
        <p:spPr>
          <a:xfrm>
            <a:off x="6826249" y="5097210"/>
            <a:ext cx="2250801" cy="1303589"/>
          </a:xfrm>
          <a:prstGeom prst="rect">
            <a:avLst/>
          </a:prstGeom>
        </p:spPr>
      </p:pic>
      <p:sp>
        <p:nvSpPr>
          <p:cNvPr id="9" name="TextBox 8"/>
          <p:cNvSpPr txBox="1"/>
          <p:nvPr/>
        </p:nvSpPr>
        <p:spPr>
          <a:xfrm>
            <a:off x="7036238" y="4635546"/>
            <a:ext cx="203284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1200" dirty="0" smtClean="0"/>
              <a:t>OCO-2 track through patchy clouds</a:t>
            </a:r>
            <a:endParaRPr kumimoji="0" lang="en-US" sz="1200" b="0" i="0" u="none" strike="noStrike" cap="none" spc="0" normalizeH="0" baseline="0" dirty="0">
              <a:ln>
                <a:noFill/>
              </a:ln>
              <a:solidFill>
                <a:srgbClr val="002569"/>
              </a:solidFill>
              <a:effectLst/>
              <a:uFillTx/>
            </a:endParaRPr>
          </a:p>
        </p:txBody>
      </p:sp>
      <p:sp>
        <p:nvSpPr>
          <p:cNvPr id="10" name="TextBox 9"/>
          <p:cNvSpPr txBox="1"/>
          <p:nvPr/>
        </p:nvSpPr>
        <p:spPr>
          <a:xfrm>
            <a:off x="7036237" y="6400799"/>
            <a:ext cx="1887319"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200" dirty="0" smtClean="0"/>
              <a:t>GEOS-5 XCO2 Weather</a:t>
            </a:r>
            <a:endParaRPr kumimoji="0" lang="en-US" sz="1200" b="0" i="0" u="none" strike="noStrike" cap="none" spc="0" normalizeH="0" baseline="0" dirty="0">
              <a:ln>
                <a:noFill/>
              </a:ln>
              <a:solidFill>
                <a:srgbClr val="002569"/>
              </a:solidFill>
              <a:effectLst/>
              <a:uFillTx/>
            </a:endParaRPr>
          </a:p>
        </p:txBody>
      </p:sp>
      <p:pic>
        <p:nvPicPr>
          <p:cNvPr id="11" name="Picture 10"/>
          <p:cNvPicPr>
            <a:picLocks noChangeAspect="1"/>
          </p:cNvPicPr>
          <p:nvPr/>
        </p:nvPicPr>
        <p:blipFill rotWithShape="1">
          <a:blip r:embed="rId3"/>
          <a:srcRect l="62152" t="10006" r="4715"/>
          <a:stretch/>
        </p:blipFill>
        <p:spPr>
          <a:xfrm>
            <a:off x="7391400" y="1219199"/>
            <a:ext cx="1544445" cy="3284165"/>
          </a:xfrm>
          <a:prstGeom prst="rect">
            <a:avLst/>
          </a:prstGeom>
        </p:spPr>
      </p:pic>
    </p:spTree>
    <p:extLst>
      <p:ext uri="{BB962C8B-B14F-4D97-AF65-F5344CB8AC3E}">
        <p14:creationId xmlns:p14="http://schemas.microsoft.com/office/powerpoint/2010/main" val="103662212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Content Placeholder 2"/>
          <p:cNvSpPr>
            <a:spLocks noGrp="1"/>
          </p:cNvSpPr>
          <p:nvPr>
            <p:ph sz="quarter" idx="10"/>
          </p:nvPr>
        </p:nvSpPr>
        <p:spPr/>
        <p:txBody>
          <a:bodyPr/>
          <a:lstStyle/>
          <a:p>
            <a:pPr marL="0" indent="0">
              <a:buNone/>
            </a:pPr>
            <a:r>
              <a:rPr lang="en-US" dirty="0"/>
              <a:t>A multi-satellite GHG constellation could</a:t>
            </a:r>
          </a:p>
          <a:p>
            <a:r>
              <a:rPr lang="en-US" dirty="0"/>
              <a:t>Exploit the benefits of observations from low Earth orbit (LEO), geostationary orbits (GEO), and Highly Elliptical Orbits (HEO</a:t>
            </a:r>
            <a:r>
              <a:rPr lang="en-US" dirty="0" smtClean="0"/>
              <a:t>)</a:t>
            </a:r>
            <a:endParaRPr lang="en-US" dirty="0"/>
          </a:p>
          <a:p>
            <a:r>
              <a:rPr lang="en-US" dirty="0"/>
              <a:t>Reduce revisit times in the presence of optically-thick clouds </a:t>
            </a:r>
          </a:p>
          <a:p>
            <a:r>
              <a:rPr lang="en-US" dirty="0"/>
              <a:t>Improve spatial coverage without requiring very broad swaths that</a:t>
            </a:r>
          </a:p>
          <a:p>
            <a:pPr lvl="1"/>
            <a:r>
              <a:rPr lang="en-US" sz="1800" dirty="0"/>
              <a:t>Are technically difficult and expensive to </a:t>
            </a:r>
            <a:r>
              <a:rPr lang="en-US" sz="1800" dirty="0" smtClean="0"/>
              <a:t>implement</a:t>
            </a:r>
          </a:p>
          <a:p>
            <a:pPr lvl="1"/>
            <a:r>
              <a:rPr lang="en-US" sz="1800" dirty="0" smtClean="0"/>
              <a:t>Large atmospheric </a:t>
            </a:r>
            <a:r>
              <a:rPr lang="en-US" sz="1800" dirty="0"/>
              <a:t>path lengths at the </a:t>
            </a:r>
            <a:r>
              <a:rPr lang="en-US" sz="1800" dirty="0" smtClean="0"/>
              <a:t>swath edges are </a:t>
            </a:r>
            <a:r>
              <a:rPr lang="en-US" sz="1800" dirty="0"/>
              <a:t>more likely to be contaminated by clouds </a:t>
            </a:r>
          </a:p>
          <a:p>
            <a:r>
              <a:rPr lang="en-US" dirty="0"/>
              <a:t>Collect coincident observations of proxies (CO, NO</a:t>
            </a:r>
            <a:r>
              <a:rPr lang="en-US" baseline="-25000" dirty="0"/>
              <a:t>2</a:t>
            </a:r>
            <a:r>
              <a:rPr lang="en-US" dirty="0"/>
              <a:t>, SIF) to facilitate the interpretation of the measurements</a:t>
            </a:r>
          </a:p>
          <a:p>
            <a:r>
              <a:rPr lang="en-US" dirty="0"/>
              <a:t>Provide resiliency to the loss/degradation of individual satellites</a:t>
            </a:r>
          </a:p>
          <a:p>
            <a:r>
              <a:rPr lang="en-US" dirty="0"/>
              <a:t>Facilitate data quality improvements through cross calibration and cross validation</a:t>
            </a:r>
          </a:p>
          <a:p>
            <a:pPr marL="0" indent="0">
              <a:buNone/>
            </a:pPr>
            <a:r>
              <a:rPr lang="en-US" dirty="0"/>
              <a:t>Partnerships will help realize these objectives</a:t>
            </a:r>
          </a:p>
          <a:p>
            <a:endParaRPr lang="en-US" dirty="0"/>
          </a:p>
        </p:txBody>
      </p:sp>
      <p:sp>
        <p:nvSpPr>
          <p:cNvPr id="4" name="Content Placeholder 3"/>
          <p:cNvSpPr>
            <a:spLocks noGrp="1"/>
          </p:cNvSpPr>
          <p:nvPr>
            <p:ph sz="quarter" idx="11"/>
          </p:nvPr>
        </p:nvSpPr>
        <p:spPr/>
        <p:txBody>
          <a:bodyPr/>
          <a:lstStyle/>
          <a:p>
            <a:r>
              <a:rPr lang="en-US" dirty="0"/>
              <a:t>Integrating Near-term Missions into a Virtual Constellation</a:t>
            </a:r>
          </a:p>
        </p:txBody>
      </p:sp>
    </p:spTree>
    <p:extLst>
      <p:ext uri="{BB962C8B-B14F-4D97-AF65-F5344CB8AC3E}">
        <p14:creationId xmlns:p14="http://schemas.microsoft.com/office/powerpoint/2010/main" val="161053961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US" dirty="0"/>
              <a:t>T</a:t>
            </a:r>
            <a:r>
              <a:rPr lang="en-US" dirty="0" smtClean="0"/>
              <a:t>he coverage</a:t>
            </a:r>
            <a:r>
              <a:rPr lang="en-US" dirty="0"/>
              <a:t>, resolution, and precision requirements </a:t>
            </a:r>
            <a:r>
              <a:rPr lang="en-US" dirty="0" smtClean="0"/>
              <a:t>could be achieved with a </a:t>
            </a:r>
            <a:r>
              <a:rPr lang="en-US" dirty="0"/>
              <a:t>constellation </a:t>
            </a:r>
            <a:r>
              <a:rPr lang="en-US" dirty="0" smtClean="0"/>
              <a:t>that incorporates</a:t>
            </a:r>
          </a:p>
          <a:p>
            <a:r>
              <a:rPr lang="en-US" dirty="0" smtClean="0"/>
              <a:t>A constellation </a:t>
            </a:r>
            <a:r>
              <a:rPr lang="en-US" dirty="0"/>
              <a:t>of (</a:t>
            </a:r>
            <a:r>
              <a:rPr lang="en-US" dirty="0" smtClean="0"/>
              <a:t>3 or </a:t>
            </a:r>
            <a:r>
              <a:rPr lang="en-US" dirty="0"/>
              <a:t>more) </a:t>
            </a:r>
            <a:r>
              <a:rPr lang="en-US" dirty="0" smtClean="0"/>
              <a:t>satellites </a:t>
            </a:r>
            <a:r>
              <a:rPr lang="en-US" dirty="0"/>
              <a:t>in </a:t>
            </a:r>
            <a:r>
              <a:rPr lang="en-US" dirty="0" smtClean="0"/>
              <a:t>LEO with </a:t>
            </a:r>
            <a:endParaRPr lang="en-US" dirty="0"/>
          </a:p>
          <a:p>
            <a:pPr lvl="1"/>
            <a:r>
              <a:rPr lang="en-US" sz="1800" dirty="0"/>
              <a:t>A </a:t>
            </a:r>
            <a:r>
              <a:rPr lang="en-US" sz="1800" dirty="0" smtClean="0"/>
              <a:t>broad (~200) </a:t>
            </a:r>
            <a:r>
              <a:rPr lang="en-US" sz="1800" dirty="0"/>
              <a:t>km swath with a mean footprint size &lt; </a:t>
            </a:r>
            <a:r>
              <a:rPr lang="en-US" sz="1800" dirty="0" smtClean="0"/>
              <a:t>4 </a:t>
            </a:r>
            <a:r>
              <a:rPr lang="en-US" sz="1800" dirty="0"/>
              <a:t>km</a:t>
            </a:r>
            <a:r>
              <a:rPr lang="en-US" sz="1800" baseline="30000" dirty="0"/>
              <a:t>2</a:t>
            </a:r>
          </a:p>
          <a:p>
            <a:pPr lvl="1"/>
            <a:r>
              <a:rPr lang="en-US" sz="1800" dirty="0"/>
              <a:t>A single sounding random error near 0.5 ppm, and vanishing small regional scale bias (&lt; 0.1 ppm) </a:t>
            </a:r>
            <a:r>
              <a:rPr lang="en-US" sz="1800" dirty="0" smtClean="0"/>
              <a:t>over &gt; 80% of the sunlit hemisphere</a:t>
            </a:r>
            <a:endParaRPr lang="en-US" sz="1800" dirty="0"/>
          </a:p>
          <a:p>
            <a:pPr lvl="1"/>
            <a:r>
              <a:rPr lang="en-US" sz="1800" dirty="0"/>
              <a:t>One (or more) satellites </a:t>
            </a:r>
            <a:r>
              <a:rPr lang="en-US" sz="1800" dirty="0" smtClean="0"/>
              <a:t>carrying </a:t>
            </a:r>
            <a:r>
              <a:rPr lang="en-US" sz="1800" dirty="0"/>
              <a:t>ancillary sensors (CO, NO</a:t>
            </a:r>
            <a:r>
              <a:rPr lang="en-US" sz="1800" baseline="-25000" dirty="0"/>
              <a:t>2</a:t>
            </a:r>
            <a:r>
              <a:rPr lang="en-US" sz="1800" dirty="0"/>
              <a:t>, CO</a:t>
            </a:r>
            <a:r>
              <a:rPr lang="en-US" sz="1800" baseline="-25000" dirty="0"/>
              <a:t>2</a:t>
            </a:r>
            <a:r>
              <a:rPr lang="en-US" sz="1800" dirty="0"/>
              <a:t> </a:t>
            </a:r>
            <a:r>
              <a:rPr lang="en-US" sz="1800" dirty="0" smtClean="0"/>
              <a:t>and/or CH</a:t>
            </a:r>
            <a:r>
              <a:rPr lang="en-US" sz="1800" baseline="-25000" dirty="0" smtClean="0"/>
              <a:t>4</a:t>
            </a:r>
            <a:r>
              <a:rPr lang="en-US" sz="1800" dirty="0" smtClean="0"/>
              <a:t> Lidar</a:t>
            </a:r>
            <a:r>
              <a:rPr lang="en-US" sz="1800" dirty="0"/>
              <a:t>)</a:t>
            </a:r>
          </a:p>
          <a:p>
            <a:r>
              <a:rPr lang="en-US" dirty="0" smtClean="0"/>
              <a:t>A constellation </a:t>
            </a:r>
            <a:r>
              <a:rPr lang="en-US" dirty="0"/>
              <a:t>with 3 (or more) </a:t>
            </a:r>
            <a:r>
              <a:rPr lang="en-US" dirty="0" smtClean="0"/>
              <a:t>GEO satellites </a:t>
            </a:r>
          </a:p>
          <a:p>
            <a:pPr lvl="1"/>
            <a:r>
              <a:rPr lang="en-US" sz="1800" dirty="0" smtClean="0"/>
              <a:t>Monitor </a:t>
            </a:r>
            <a:r>
              <a:rPr lang="en-US" sz="1800" dirty="0"/>
              <a:t>diurnally varying processes (e.g. rush hours, diurnal variations in the biosphere</a:t>
            </a:r>
            <a:r>
              <a:rPr lang="en-US" sz="1800" dirty="0" smtClean="0"/>
              <a:t>)</a:t>
            </a:r>
          </a:p>
          <a:p>
            <a:pPr lvl="1"/>
            <a:r>
              <a:rPr lang="en-US" sz="1800" dirty="0" smtClean="0"/>
              <a:t>Stationed over Europe/Africa, North/South America, and East Asia</a:t>
            </a:r>
          </a:p>
          <a:p>
            <a:r>
              <a:rPr lang="en-US" dirty="0" smtClean="0"/>
              <a:t>One </a:t>
            </a:r>
            <a:r>
              <a:rPr lang="en-US" dirty="0"/>
              <a:t>or more and one or more HEO satellites </a:t>
            </a:r>
            <a:r>
              <a:rPr lang="en-US" dirty="0" smtClean="0"/>
              <a:t>to monitor carbon cycle changes in the high arctic</a:t>
            </a:r>
            <a:endParaRPr lang="en-US" dirty="0"/>
          </a:p>
          <a:p>
            <a:endParaRPr lang="en-US" sz="1800" dirty="0"/>
          </a:p>
        </p:txBody>
      </p:sp>
      <p:sp>
        <p:nvSpPr>
          <p:cNvPr id="3" name="Content Placeholder 2"/>
          <p:cNvSpPr>
            <a:spLocks noGrp="1"/>
          </p:cNvSpPr>
          <p:nvPr>
            <p:ph sz="quarter" idx="11"/>
          </p:nvPr>
        </p:nvSpPr>
        <p:spPr/>
        <p:txBody>
          <a:bodyPr/>
          <a:lstStyle/>
          <a:p>
            <a:r>
              <a:rPr lang="en-US" dirty="0" smtClean="0"/>
              <a:t>A Candidate GHG Constellation Architectures</a:t>
            </a:r>
            <a:endParaRPr lang="en-US" dirty="0"/>
          </a:p>
        </p:txBody>
      </p:sp>
    </p:spTree>
    <p:extLst>
      <p:ext uri="{BB962C8B-B14F-4D97-AF65-F5344CB8AC3E}">
        <p14:creationId xmlns:p14="http://schemas.microsoft.com/office/powerpoint/2010/main" val="189562486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rPr>
              <a:t>With the exception of the Sentinels, all of the existing and planned GHG missions are “</a:t>
            </a:r>
            <a:r>
              <a:rPr lang="en-US" dirty="0">
                <a:solidFill>
                  <a:srgbClr val="00B050"/>
                </a:solidFill>
                <a:latin typeface="Arial" panose="020B0604020202020204" pitchFamily="34" charset="0"/>
              </a:rPr>
              <a:t>science</a:t>
            </a:r>
            <a:r>
              <a:rPr lang="en-US" dirty="0">
                <a:latin typeface="Arial" panose="020B0604020202020204" pitchFamily="34" charset="0"/>
              </a:rPr>
              <a:t>” missions, designed to identify optimal methods for measuring CO</a:t>
            </a:r>
            <a:r>
              <a:rPr lang="en-US" baseline="-25000" dirty="0">
                <a:latin typeface="Arial" panose="020B0604020202020204" pitchFamily="34" charset="0"/>
              </a:rPr>
              <a:t>2</a:t>
            </a:r>
            <a:r>
              <a:rPr lang="en-US" dirty="0">
                <a:latin typeface="Arial" panose="020B0604020202020204" pitchFamily="34" charset="0"/>
              </a:rPr>
              <a:t> and CH</a:t>
            </a:r>
            <a:r>
              <a:rPr lang="en-US" baseline="-25000" dirty="0">
                <a:latin typeface="Arial" panose="020B0604020202020204" pitchFamily="34" charset="0"/>
              </a:rPr>
              <a:t>4</a:t>
            </a:r>
            <a:r>
              <a:rPr lang="en-US" dirty="0">
                <a:latin typeface="Arial" panose="020B0604020202020204" pitchFamily="34" charset="0"/>
              </a:rPr>
              <a:t>, not “</a:t>
            </a:r>
            <a:r>
              <a:rPr lang="en-US" dirty="0">
                <a:solidFill>
                  <a:srgbClr val="0070C0"/>
                </a:solidFill>
                <a:latin typeface="Arial" panose="020B0604020202020204" pitchFamily="34" charset="0"/>
              </a:rPr>
              <a:t>operational</a:t>
            </a:r>
            <a:r>
              <a:rPr lang="en-US" dirty="0">
                <a:latin typeface="Arial" panose="020B0604020202020204" pitchFamily="34" charset="0"/>
              </a:rPr>
              <a:t>” missions designed to deliver policy relevant GHG products focused on anthropogenic emissions</a:t>
            </a:r>
          </a:p>
          <a:p>
            <a:pPr marL="285750" indent="-285750">
              <a:spcBef>
                <a:spcPts val="600"/>
              </a:spcBef>
              <a:spcAft>
                <a:spcPts val="600"/>
              </a:spcAft>
              <a:buFont typeface="Arial" panose="020B0604020202020204" pitchFamily="34" charset="0"/>
              <a:buChar char="•"/>
            </a:pPr>
            <a:r>
              <a:rPr lang="en-US" dirty="0" smtClean="0">
                <a:latin typeface="Arial" panose="020B0604020202020204" pitchFamily="34" charset="0"/>
              </a:rPr>
              <a:t>Following the model developed by the operational meteorological satellite constellation, future GHG constellation will also need to focus on orbit and mission coordination, data distribution, data exchange, and data format requirements</a:t>
            </a:r>
          </a:p>
          <a:p>
            <a:pPr marL="285750" indent="-285750">
              <a:spcBef>
                <a:spcPts val="600"/>
              </a:spcBef>
              <a:spcAft>
                <a:spcPts val="600"/>
              </a:spcAft>
              <a:buFont typeface="Arial" panose="020B0604020202020204" pitchFamily="34" charset="0"/>
              <a:buChar char="•"/>
            </a:pPr>
            <a:r>
              <a:rPr lang="en-US" dirty="0" smtClean="0">
                <a:latin typeface="Arial" panose="020B0604020202020204" pitchFamily="34" charset="0"/>
              </a:rPr>
              <a:t>To fully exploit the information collected by future GHG constellations, the missions will also have to invest in training and capacity building as well as public outreach</a:t>
            </a:r>
          </a:p>
          <a:p>
            <a:pPr marL="285750" indent="-285750">
              <a:spcBef>
                <a:spcPts val="600"/>
              </a:spcBef>
              <a:spcAft>
                <a:spcPts val="600"/>
              </a:spcAft>
              <a:buFont typeface="Arial" panose="020B0604020202020204" pitchFamily="34" charset="0"/>
              <a:buChar char="•"/>
            </a:pPr>
            <a:r>
              <a:rPr lang="en-US" dirty="0" smtClean="0">
                <a:latin typeface="Arial" panose="020B0604020202020204" pitchFamily="34" charset="0"/>
              </a:rPr>
              <a:t>CEOS should exploit the experience of CGMS and other organizations to foster the development of these capabilities</a:t>
            </a:r>
          </a:p>
        </p:txBody>
      </p:sp>
      <p:sp>
        <p:nvSpPr>
          <p:cNvPr id="3" name="Content Placeholder 2"/>
          <p:cNvSpPr>
            <a:spLocks noGrp="1"/>
          </p:cNvSpPr>
          <p:nvPr>
            <p:ph sz="quarter" idx="11"/>
          </p:nvPr>
        </p:nvSpPr>
        <p:spPr/>
        <p:txBody>
          <a:bodyPr/>
          <a:lstStyle/>
          <a:p>
            <a:r>
              <a:rPr lang="en-US" dirty="0"/>
              <a:t>Moving Forward from “Science” to “Operational” GHG </a:t>
            </a:r>
            <a:r>
              <a:rPr lang="en-US" dirty="0" smtClean="0"/>
              <a:t>Missions</a:t>
            </a:r>
            <a:endParaRPr lang="en-US" dirty="0"/>
          </a:p>
        </p:txBody>
      </p:sp>
    </p:spTree>
    <p:extLst>
      <p:ext uri="{BB962C8B-B14F-4D97-AF65-F5344CB8AC3E}">
        <p14:creationId xmlns:p14="http://schemas.microsoft.com/office/powerpoint/2010/main" val="385127159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10542</TotalTime>
  <Words>1204</Words>
  <Application>Microsoft Macintosh PowerPoint</Application>
  <PresentationFormat>On-screen Show (4:3)</PresentationFormat>
  <Paragraphs>141</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 Bold</vt:lpstr>
      <vt:lpstr>Arial Rounded MT Bold</vt:lpstr>
      <vt:lpstr>Avenir Roman</vt:lpstr>
      <vt:lpstr>Calibri</vt:lpstr>
      <vt:lpstr>Courier New</vt:lpstr>
      <vt:lpstr>Droid Serif</vt:lpstr>
      <vt:lpstr>Helvetica</vt:lpstr>
      <vt:lpstr>Proxima Nova Regular</vt:lpstr>
      <vt:lpstr>Wingdings</vt:lpstr>
      <vt:lpstr>Arial</vt:lpstr>
      <vt:lpstr>Default</vt:lpstr>
      <vt:lpstr>AC-VC Greenhouse Gas Constellation Interim White Paper (For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133</cp:revision>
  <dcterms:modified xsi:type="dcterms:W3CDTF">2017-10-19T15:21:16Z</dcterms:modified>
</cp:coreProperties>
</file>