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20"/>
  </p:notesMasterIdLst>
  <p:sldIdLst>
    <p:sldId id="287" r:id="rId2"/>
    <p:sldId id="289" r:id="rId3"/>
    <p:sldId id="296" r:id="rId4"/>
    <p:sldId id="303" r:id="rId5"/>
    <p:sldId id="305" r:id="rId6"/>
    <p:sldId id="304" r:id="rId7"/>
    <p:sldId id="311" r:id="rId8"/>
    <p:sldId id="308" r:id="rId9"/>
    <p:sldId id="306" r:id="rId10"/>
    <p:sldId id="307" r:id="rId11"/>
    <p:sldId id="309" r:id="rId12"/>
    <p:sldId id="312" r:id="rId13"/>
    <p:sldId id="298" r:id="rId14"/>
    <p:sldId id="299" r:id="rId15"/>
    <p:sldId id="300" r:id="rId16"/>
    <p:sldId id="301" r:id="rId17"/>
    <p:sldId id="290" r:id="rId18"/>
    <p:sldId id="29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88" autoAdjust="0"/>
  </p:normalViewPr>
  <p:slideViewPr>
    <p:cSldViewPr snapToGrid="0" snapToObjects="1" showGuides="1">
      <p:cViewPr varScale="1">
        <p:scale>
          <a:sx n="122" d="100"/>
          <a:sy n="122" d="100"/>
        </p:scale>
        <p:origin x="-704" y="-112"/>
      </p:cViewPr>
      <p:guideLst>
        <p:guide orient="horz" pos="1620"/>
        <p:guide pos="2880"/>
      </p:guideLst>
    </p:cSldViewPr>
  </p:slideViewPr>
  <p:notesTextViewPr>
    <p:cViewPr>
      <p:scale>
        <a:sx n="100" d="100"/>
        <a:sy n="100" d="100"/>
      </p:scale>
      <p:origin x="0" y="0"/>
    </p:cViewPr>
  </p:notesTextViewPr>
  <p:sorterViewPr>
    <p:cViewPr>
      <p:scale>
        <a:sx n="132" d="100"/>
        <a:sy n="132" d="100"/>
      </p:scale>
      <p:origin x="0" y="224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B4ED7-27E9-4839-A789-4390CDC77B04}"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GB"/>
        </a:p>
      </dgm:t>
    </dgm:pt>
    <dgm:pt modelId="{8BADEB07-3ACC-4C7B-87D2-696AD430D170}">
      <dgm:prSet phldrT="[Text]" custT="1"/>
      <dgm:spPr>
        <a:xfrm>
          <a:off x="1292051" y="3500916"/>
          <a:ext cx="2051372" cy="2051372"/>
        </a:xfrm>
      </dgm:spPr>
      <dgm:t>
        <a:bodyPr/>
        <a:lstStyle/>
        <a:p>
          <a:r>
            <a:rPr lang="en-US" sz="1600" b="1" dirty="0" smtClean="0">
              <a:latin typeface="+mn-lt"/>
              <a:ea typeface="+mn-ea"/>
              <a:cs typeface="+mn-cs"/>
            </a:rPr>
            <a:t>Action Plan &amp; Creation of conditions to deliver CDRs (CMRS-16)</a:t>
          </a:r>
          <a:endParaRPr lang="en-GB" sz="1600" b="1" dirty="0">
            <a:latin typeface="+mn-lt"/>
          </a:endParaRPr>
        </a:p>
      </dgm:t>
    </dgm:pt>
    <dgm:pt modelId="{C3F519E1-27B9-4E2E-8AFA-31B7A90F156D}" type="parTrans" cxnId="{81F3A440-F74B-451A-9AF0-D24375F01BA2}">
      <dgm:prSet/>
      <dgm:spPr/>
      <dgm:t>
        <a:bodyPr/>
        <a:lstStyle/>
        <a:p>
          <a:endParaRPr lang="en-GB">
            <a:latin typeface="+mn-lt"/>
          </a:endParaRPr>
        </a:p>
      </dgm:t>
    </dgm:pt>
    <dgm:pt modelId="{67277847-D183-4C72-8669-088FE0CDABDD}" type="sibTrans" cxnId="{81F3A440-F74B-451A-9AF0-D24375F01BA2}">
      <dgm:prSet/>
      <dgm:spPr/>
      <dgm:t>
        <a:bodyPr/>
        <a:lstStyle/>
        <a:p>
          <a:endParaRPr lang="en-GB">
            <a:latin typeface="+mn-lt"/>
          </a:endParaRPr>
        </a:p>
      </dgm:t>
    </dgm:pt>
    <dgm:pt modelId="{03BE2AD4-11C1-4E66-AE59-F4460694C307}">
      <dgm:prSet phldrT="[Text]" custT="1"/>
      <dgm:spPr/>
      <dgm:t>
        <a:bodyPr/>
        <a:lstStyle/>
        <a:p>
          <a:pPr>
            <a:lnSpc>
              <a:spcPct val="100000"/>
            </a:lnSpc>
            <a:spcAft>
              <a:spcPts val="0"/>
            </a:spcAft>
          </a:pPr>
          <a:r>
            <a:rPr lang="en-US" sz="1600" b="1" dirty="0" smtClean="0">
              <a:latin typeface="+mn-lt"/>
              <a:ea typeface="+mn-ea"/>
              <a:cs typeface="+mn-cs"/>
            </a:rPr>
            <a:t>ECV Inventory</a:t>
          </a:r>
        </a:p>
        <a:p>
          <a:pPr>
            <a:lnSpc>
              <a:spcPct val="100000"/>
            </a:lnSpc>
            <a:spcAft>
              <a:spcPts val="0"/>
            </a:spcAft>
          </a:pPr>
          <a:r>
            <a:rPr lang="en-US" sz="1600" b="1" dirty="0" smtClean="0"/>
            <a:t>(CMRS-14)</a:t>
          </a:r>
          <a:endParaRPr lang="en-GB" sz="1600" b="1" dirty="0">
            <a:latin typeface="+mn-lt"/>
          </a:endParaRPr>
        </a:p>
      </dgm:t>
    </dgm:pt>
    <dgm:pt modelId="{D6336165-7A25-4982-BB1B-F65BCD41E1BB}" type="parTrans" cxnId="{49236643-10C3-4348-8113-359E00F6D316}">
      <dgm:prSet/>
      <dgm:spPr/>
      <dgm:t>
        <a:bodyPr/>
        <a:lstStyle/>
        <a:p>
          <a:endParaRPr lang="en-GB">
            <a:latin typeface="+mn-lt"/>
          </a:endParaRPr>
        </a:p>
      </dgm:t>
    </dgm:pt>
    <dgm:pt modelId="{D7966891-267D-441C-A23A-F2844423AB82}" type="sibTrans" cxnId="{49236643-10C3-4348-8113-359E00F6D316}">
      <dgm:prSet/>
      <dgm:spPr/>
      <dgm:t>
        <a:bodyPr/>
        <a:lstStyle/>
        <a:p>
          <a:endParaRPr lang="en-GB">
            <a:latin typeface="+mn-lt"/>
          </a:endParaRPr>
        </a:p>
      </dgm:t>
    </dgm:pt>
    <dgm:pt modelId="{9CEF80D4-A7C0-43EB-B1B0-E24049432EF6}">
      <dgm:prSet phldrT="[Text]" custT="1"/>
      <dgm:spPr/>
      <dgm:t>
        <a:bodyPr/>
        <a:lstStyle/>
        <a:p>
          <a:pPr>
            <a:lnSpc>
              <a:spcPct val="100000"/>
            </a:lnSpc>
            <a:spcAft>
              <a:spcPts val="0"/>
            </a:spcAft>
          </a:pPr>
          <a:r>
            <a:rPr lang="en-US" sz="1600" b="1" dirty="0" smtClean="0">
              <a:latin typeface="+mn-lt"/>
              <a:ea typeface="+mn-ea"/>
              <a:cs typeface="+mn-cs"/>
            </a:rPr>
            <a:t>Gap Analysis &amp; Recommendations</a:t>
          </a:r>
        </a:p>
        <a:p>
          <a:pPr>
            <a:lnSpc>
              <a:spcPct val="90000"/>
            </a:lnSpc>
            <a:spcAft>
              <a:spcPct val="35000"/>
            </a:spcAft>
          </a:pPr>
          <a:r>
            <a:rPr lang="en-US" sz="1600" b="1" dirty="0" smtClean="0">
              <a:latin typeface="+mn-lt"/>
              <a:ea typeface="+mn-ea"/>
              <a:cs typeface="+mn-cs"/>
            </a:rPr>
            <a:t>(CMRS-15)</a:t>
          </a:r>
          <a:endParaRPr lang="en-GB" sz="1600" b="1" dirty="0">
            <a:latin typeface="+mn-lt"/>
          </a:endParaRPr>
        </a:p>
      </dgm:t>
    </dgm:pt>
    <dgm:pt modelId="{67964CEE-BAEC-40E8-8A62-A41C1D4CCAF4}" type="parTrans" cxnId="{61AE18C8-4A72-416A-AF06-028758019905}">
      <dgm:prSet/>
      <dgm:spPr/>
      <dgm:t>
        <a:bodyPr/>
        <a:lstStyle/>
        <a:p>
          <a:endParaRPr lang="en-GB">
            <a:latin typeface="+mn-lt"/>
          </a:endParaRPr>
        </a:p>
      </dgm:t>
    </dgm:pt>
    <dgm:pt modelId="{D91FAEB6-2667-452F-8960-C4DD43ADB95A}" type="sibTrans" cxnId="{61AE18C8-4A72-416A-AF06-028758019905}">
      <dgm:prSet/>
      <dgm:spPr/>
      <dgm:t>
        <a:bodyPr/>
        <a:lstStyle/>
        <a:p>
          <a:endParaRPr lang="en-GB">
            <a:latin typeface="+mn-lt"/>
          </a:endParaRPr>
        </a:p>
      </dgm:t>
    </dgm:pt>
    <dgm:pt modelId="{F87A3217-3085-43A8-A5B3-D7EC39F99A29}" type="pres">
      <dgm:prSet presAssocID="{1B8B4ED7-27E9-4839-A789-4390CDC77B04}" presName="cycle" presStyleCnt="0">
        <dgm:presLayoutVars>
          <dgm:dir/>
          <dgm:resizeHandles val="exact"/>
        </dgm:presLayoutVars>
      </dgm:prSet>
      <dgm:spPr/>
      <dgm:t>
        <a:bodyPr/>
        <a:lstStyle/>
        <a:p>
          <a:endParaRPr lang="en-GB"/>
        </a:p>
      </dgm:t>
    </dgm:pt>
    <dgm:pt modelId="{8C169BB0-5BC9-4F3E-882B-CDFC8CAC6073}" type="pres">
      <dgm:prSet presAssocID="{8BADEB07-3ACC-4C7B-87D2-696AD430D170}" presName="dummy" presStyleCnt="0"/>
      <dgm:spPr/>
      <dgm:t>
        <a:bodyPr/>
        <a:lstStyle/>
        <a:p>
          <a:endParaRPr lang="en-GB"/>
        </a:p>
      </dgm:t>
    </dgm:pt>
    <dgm:pt modelId="{6A5A7D54-93DF-4825-BBAE-F18086080926}" type="pres">
      <dgm:prSet presAssocID="{8BADEB07-3ACC-4C7B-87D2-696AD430D170}" presName="node" presStyleLbl="revTx" presStyleIdx="0" presStyleCnt="3" custScaleX="185660" custScaleY="66266" custRadScaleRad="95886" custRadScaleInc="-44815">
        <dgm:presLayoutVars>
          <dgm:bulletEnabled val="1"/>
        </dgm:presLayoutVars>
      </dgm:prSet>
      <dgm:spPr>
        <a:prstGeom prst="rect">
          <a:avLst/>
        </a:prstGeom>
      </dgm:spPr>
      <dgm:t>
        <a:bodyPr/>
        <a:lstStyle/>
        <a:p>
          <a:endParaRPr lang="en-GB"/>
        </a:p>
      </dgm:t>
    </dgm:pt>
    <dgm:pt modelId="{4F1AC640-BDAF-4265-9C03-6E860D5ABA45}" type="pres">
      <dgm:prSet presAssocID="{67277847-D183-4C72-8669-088FE0CDABDD}" presName="sibTrans" presStyleLbl="node1" presStyleIdx="0" presStyleCnt="3" custScaleX="107110" custScaleY="106440" custLinFactNeighborX="8306" custLinFactNeighborY="-2355"/>
      <dgm:spPr/>
      <dgm:t>
        <a:bodyPr/>
        <a:lstStyle/>
        <a:p>
          <a:endParaRPr lang="en-GB"/>
        </a:p>
      </dgm:t>
    </dgm:pt>
    <dgm:pt modelId="{BC1921F6-84E5-413C-9482-666D01A1E1F1}" type="pres">
      <dgm:prSet presAssocID="{03BE2AD4-11C1-4E66-AE59-F4460694C307}" presName="dummy" presStyleCnt="0"/>
      <dgm:spPr/>
      <dgm:t>
        <a:bodyPr/>
        <a:lstStyle/>
        <a:p>
          <a:endParaRPr lang="en-GB"/>
        </a:p>
      </dgm:t>
    </dgm:pt>
    <dgm:pt modelId="{9C1ED992-A0C4-4776-A5A6-1EB60CEC4C55}" type="pres">
      <dgm:prSet presAssocID="{03BE2AD4-11C1-4E66-AE59-F4460694C307}" presName="node" presStyleLbl="revTx" presStyleIdx="1" presStyleCnt="3" custScaleX="139008" custScaleY="46380" custRadScaleRad="108374" custRadScaleInc="-98784">
        <dgm:presLayoutVars>
          <dgm:bulletEnabled val="1"/>
        </dgm:presLayoutVars>
      </dgm:prSet>
      <dgm:spPr/>
      <dgm:t>
        <a:bodyPr/>
        <a:lstStyle/>
        <a:p>
          <a:endParaRPr lang="en-GB"/>
        </a:p>
      </dgm:t>
    </dgm:pt>
    <dgm:pt modelId="{23DB80F0-C87D-4EAD-8571-3526192F68F2}" type="pres">
      <dgm:prSet presAssocID="{D7966891-267D-441C-A23A-F2844423AB82}" presName="sibTrans" presStyleLbl="node1" presStyleIdx="1" presStyleCnt="3" custLinFactNeighborX="-1200" custLinFactNeighborY="10786"/>
      <dgm:spPr/>
      <dgm:t>
        <a:bodyPr/>
        <a:lstStyle/>
        <a:p>
          <a:endParaRPr lang="en-GB"/>
        </a:p>
      </dgm:t>
    </dgm:pt>
    <dgm:pt modelId="{F544D3CF-00A0-4DBE-BFD2-295A845644CD}" type="pres">
      <dgm:prSet presAssocID="{9CEF80D4-A7C0-43EB-B1B0-E24049432EF6}" presName="dummy" presStyleCnt="0"/>
      <dgm:spPr/>
      <dgm:t>
        <a:bodyPr/>
        <a:lstStyle/>
        <a:p>
          <a:endParaRPr lang="en-GB"/>
        </a:p>
      </dgm:t>
    </dgm:pt>
    <dgm:pt modelId="{1C6351DA-5995-4C4B-8635-4AF24C0F7FEF}" type="pres">
      <dgm:prSet presAssocID="{9CEF80D4-A7C0-43EB-B1B0-E24049432EF6}" presName="node" presStyleLbl="revTx" presStyleIdx="2" presStyleCnt="3" custScaleX="168664" custScaleY="58118" custRadScaleRad="79445" custRadScaleInc="-104815">
        <dgm:presLayoutVars>
          <dgm:bulletEnabled val="1"/>
        </dgm:presLayoutVars>
      </dgm:prSet>
      <dgm:spPr/>
      <dgm:t>
        <a:bodyPr/>
        <a:lstStyle/>
        <a:p>
          <a:endParaRPr lang="en-GB"/>
        </a:p>
      </dgm:t>
    </dgm:pt>
    <dgm:pt modelId="{982D81E8-124D-4DCD-9C24-545486E34456}" type="pres">
      <dgm:prSet presAssocID="{D91FAEB6-2667-452F-8960-C4DD43ADB95A}" presName="sibTrans" presStyleLbl="node1" presStyleIdx="2" presStyleCnt="3" custLinFactNeighborX="-80" custLinFactNeighborY="315"/>
      <dgm:spPr/>
      <dgm:t>
        <a:bodyPr/>
        <a:lstStyle/>
        <a:p>
          <a:endParaRPr lang="en-GB"/>
        </a:p>
      </dgm:t>
    </dgm:pt>
  </dgm:ptLst>
  <dgm:cxnLst>
    <dgm:cxn modelId="{A8DE0909-6FF8-894E-AA32-99E911FD1FF9}" type="presOf" srcId="{D91FAEB6-2667-452F-8960-C4DD43ADB95A}" destId="{982D81E8-124D-4DCD-9C24-545486E34456}" srcOrd="0" destOrd="0" presId="urn:microsoft.com/office/officeart/2005/8/layout/cycle1"/>
    <dgm:cxn modelId="{C2720906-2DF7-4F44-8D47-4DFE7F007579}" type="presOf" srcId="{D7966891-267D-441C-A23A-F2844423AB82}" destId="{23DB80F0-C87D-4EAD-8571-3526192F68F2}" srcOrd="0" destOrd="0" presId="urn:microsoft.com/office/officeart/2005/8/layout/cycle1"/>
    <dgm:cxn modelId="{EFD3749B-6E1A-5C48-A726-8959FFED9A47}" type="presOf" srcId="{8BADEB07-3ACC-4C7B-87D2-696AD430D170}" destId="{6A5A7D54-93DF-4825-BBAE-F18086080926}" srcOrd="0" destOrd="0" presId="urn:microsoft.com/office/officeart/2005/8/layout/cycle1"/>
    <dgm:cxn modelId="{9DE70814-41ED-9249-8C81-B995C8562782}" type="presOf" srcId="{9CEF80D4-A7C0-43EB-B1B0-E24049432EF6}" destId="{1C6351DA-5995-4C4B-8635-4AF24C0F7FEF}" srcOrd="0" destOrd="0" presId="urn:microsoft.com/office/officeart/2005/8/layout/cycle1"/>
    <dgm:cxn modelId="{083C0314-18EC-8D4A-9ABC-7BCF21E518EB}" type="presOf" srcId="{1B8B4ED7-27E9-4839-A789-4390CDC77B04}" destId="{F87A3217-3085-43A8-A5B3-D7EC39F99A29}" srcOrd="0" destOrd="0" presId="urn:microsoft.com/office/officeart/2005/8/layout/cycle1"/>
    <dgm:cxn modelId="{81F3A440-F74B-451A-9AF0-D24375F01BA2}" srcId="{1B8B4ED7-27E9-4839-A789-4390CDC77B04}" destId="{8BADEB07-3ACC-4C7B-87D2-696AD430D170}" srcOrd="0" destOrd="0" parTransId="{C3F519E1-27B9-4E2E-8AFA-31B7A90F156D}" sibTransId="{67277847-D183-4C72-8669-088FE0CDABDD}"/>
    <dgm:cxn modelId="{49236643-10C3-4348-8113-359E00F6D316}" srcId="{1B8B4ED7-27E9-4839-A789-4390CDC77B04}" destId="{03BE2AD4-11C1-4E66-AE59-F4460694C307}" srcOrd="1" destOrd="0" parTransId="{D6336165-7A25-4982-BB1B-F65BCD41E1BB}" sibTransId="{D7966891-267D-441C-A23A-F2844423AB82}"/>
    <dgm:cxn modelId="{392C18DC-0645-7C40-AC8C-3B4C34857CD2}" type="presOf" srcId="{67277847-D183-4C72-8669-088FE0CDABDD}" destId="{4F1AC640-BDAF-4265-9C03-6E860D5ABA45}" srcOrd="0" destOrd="0" presId="urn:microsoft.com/office/officeart/2005/8/layout/cycle1"/>
    <dgm:cxn modelId="{61AE18C8-4A72-416A-AF06-028758019905}" srcId="{1B8B4ED7-27E9-4839-A789-4390CDC77B04}" destId="{9CEF80D4-A7C0-43EB-B1B0-E24049432EF6}" srcOrd="2" destOrd="0" parTransId="{67964CEE-BAEC-40E8-8A62-A41C1D4CCAF4}" sibTransId="{D91FAEB6-2667-452F-8960-C4DD43ADB95A}"/>
    <dgm:cxn modelId="{B2AB9EBE-0E21-DC49-B6CE-9A2F0A8287AB}" type="presOf" srcId="{03BE2AD4-11C1-4E66-AE59-F4460694C307}" destId="{9C1ED992-A0C4-4776-A5A6-1EB60CEC4C55}" srcOrd="0" destOrd="0" presId="urn:microsoft.com/office/officeart/2005/8/layout/cycle1"/>
    <dgm:cxn modelId="{273FF57B-47E4-5E41-BD93-D1044E4FB161}" type="presParOf" srcId="{F87A3217-3085-43A8-A5B3-D7EC39F99A29}" destId="{8C169BB0-5BC9-4F3E-882B-CDFC8CAC6073}" srcOrd="0" destOrd="0" presId="urn:microsoft.com/office/officeart/2005/8/layout/cycle1"/>
    <dgm:cxn modelId="{CB98DA8F-0B08-6E43-960A-90273B7D4D04}" type="presParOf" srcId="{F87A3217-3085-43A8-A5B3-D7EC39F99A29}" destId="{6A5A7D54-93DF-4825-BBAE-F18086080926}" srcOrd="1" destOrd="0" presId="urn:microsoft.com/office/officeart/2005/8/layout/cycle1"/>
    <dgm:cxn modelId="{FCF70F81-CE8F-3B43-91DC-171794BA2BD5}" type="presParOf" srcId="{F87A3217-3085-43A8-A5B3-D7EC39F99A29}" destId="{4F1AC640-BDAF-4265-9C03-6E860D5ABA45}" srcOrd="2" destOrd="0" presId="urn:microsoft.com/office/officeart/2005/8/layout/cycle1"/>
    <dgm:cxn modelId="{1BC4B783-E4CA-A24B-8A22-D0D15E0D108E}" type="presParOf" srcId="{F87A3217-3085-43A8-A5B3-D7EC39F99A29}" destId="{BC1921F6-84E5-413C-9482-666D01A1E1F1}" srcOrd="3" destOrd="0" presId="urn:microsoft.com/office/officeart/2005/8/layout/cycle1"/>
    <dgm:cxn modelId="{76CAA9D5-4F1E-4A4B-94BE-07119D3CA15C}" type="presParOf" srcId="{F87A3217-3085-43A8-A5B3-D7EC39F99A29}" destId="{9C1ED992-A0C4-4776-A5A6-1EB60CEC4C55}" srcOrd="4" destOrd="0" presId="urn:microsoft.com/office/officeart/2005/8/layout/cycle1"/>
    <dgm:cxn modelId="{BFF1E6BA-2828-324A-866E-030772FFDBD9}" type="presParOf" srcId="{F87A3217-3085-43A8-A5B3-D7EC39F99A29}" destId="{23DB80F0-C87D-4EAD-8571-3526192F68F2}" srcOrd="5" destOrd="0" presId="urn:microsoft.com/office/officeart/2005/8/layout/cycle1"/>
    <dgm:cxn modelId="{551D66D9-4A39-1B44-A002-A9B16D2C5EB1}" type="presParOf" srcId="{F87A3217-3085-43A8-A5B3-D7EC39F99A29}" destId="{F544D3CF-00A0-4DBE-BFD2-295A845644CD}" srcOrd="6" destOrd="0" presId="urn:microsoft.com/office/officeart/2005/8/layout/cycle1"/>
    <dgm:cxn modelId="{766406FC-AA7E-854F-A92D-C1B32C74543B}" type="presParOf" srcId="{F87A3217-3085-43A8-A5B3-D7EC39F99A29}" destId="{1C6351DA-5995-4C4B-8635-4AF24C0F7FEF}" srcOrd="7" destOrd="0" presId="urn:microsoft.com/office/officeart/2005/8/layout/cycle1"/>
    <dgm:cxn modelId="{F4431A5B-E01C-2A49-A819-E73031DF6E57}" type="presParOf" srcId="{F87A3217-3085-43A8-A5B3-D7EC39F99A29}" destId="{982D81E8-124D-4DCD-9C24-545486E34456}"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7D54-93DF-4825-BBAE-F18086080926}">
      <dsp:nvSpPr>
        <dsp:cNvPr id="0" name=""/>
        <dsp:cNvSpPr/>
      </dsp:nvSpPr>
      <dsp:spPr>
        <a:xfrm>
          <a:off x="2727969" y="302849"/>
          <a:ext cx="1919210" cy="685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mn-lt"/>
              <a:ea typeface="+mn-ea"/>
              <a:cs typeface="+mn-cs"/>
            </a:rPr>
            <a:t>Action Plan &amp; Creation of conditions to deliver CDRs (CMRS-16)</a:t>
          </a:r>
          <a:endParaRPr lang="en-GB" sz="1600" b="1" kern="1200" dirty="0">
            <a:latin typeface="+mn-lt"/>
          </a:endParaRPr>
        </a:p>
      </dsp:txBody>
      <dsp:txXfrm>
        <a:off x="2727969" y="302849"/>
        <a:ext cx="1919210" cy="685006"/>
      </dsp:txXfrm>
    </dsp:sp>
    <dsp:sp modelId="{4F1AC640-BDAF-4265-9C03-6E860D5ABA45}">
      <dsp:nvSpPr>
        <dsp:cNvPr id="0" name=""/>
        <dsp:cNvSpPr/>
      </dsp:nvSpPr>
      <dsp:spPr>
        <a:xfrm>
          <a:off x="1955074" y="133001"/>
          <a:ext cx="2619586" cy="2603200"/>
        </a:xfrm>
        <a:prstGeom prst="circularArrow">
          <a:avLst>
            <a:gd name="adj1" fmla="val 8242"/>
            <a:gd name="adj2" fmla="val 575572"/>
            <a:gd name="adj3" fmla="val 1091293"/>
            <a:gd name="adj4" fmla="val 19791679"/>
            <a:gd name="adj5" fmla="val 961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1ED992-A0C4-4776-A5A6-1EB60CEC4C55}">
      <dsp:nvSpPr>
        <dsp:cNvPr id="0" name=""/>
        <dsp:cNvSpPr/>
      </dsp:nvSpPr>
      <dsp:spPr>
        <a:xfrm>
          <a:off x="3016325" y="1960378"/>
          <a:ext cx="1436957" cy="47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en-US" sz="1600" b="1" kern="1200" dirty="0" smtClean="0">
              <a:latin typeface="+mn-lt"/>
              <a:ea typeface="+mn-ea"/>
              <a:cs typeface="+mn-cs"/>
            </a:rPr>
            <a:t>ECV Inventory</a:t>
          </a:r>
        </a:p>
        <a:p>
          <a:pPr lvl="0" algn="ctr" defTabSz="711200">
            <a:lnSpc>
              <a:spcPct val="100000"/>
            </a:lnSpc>
            <a:spcBef>
              <a:spcPct val="0"/>
            </a:spcBef>
            <a:spcAft>
              <a:spcPts val="0"/>
            </a:spcAft>
          </a:pPr>
          <a:r>
            <a:rPr lang="en-US" sz="1600" b="1" kern="1200" dirty="0" smtClean="0"/>
            <a:t>(CMRS-14)</a:t>
          </a:r>
          <a:endParaRPr lang="en-GB" sz="1600" b="1" kern="1200" dirty="0">
            <a:latin typeface="+mn-lt"/>
          </a:endParaRPr>
        </a:p>
      </dsp:txBody>
      <dsp:txXfrm>
        <a:off x="3016325" y="1960378"/>
        <a:ext cx="1436957" cy="479440"/>
      </dsp:txXfrm>
    </dsp:sp>
    <dsp:sp modelId="{23DB80F0-C87D-4EAD-8571-3526192F68F2}">
      <dsp:nvSpPr>
        <dsp:cNvPr id="0" name=""/>
        <dsp:cNvSpPr/>
      </dsp:nvSpPr>
      <dsp:spPr>
        <a:xfrm>
          <a:off x="2071389" y="486279"/>
          <a:ext cx="2445697" cy="2445697"/>
        </a:xfrm>
        <a:prstGeom prst="circularArrow">
          <a:avLst>
            <a:gd name="adj1" fmla="val 8242"/>
            <a:gd name="adj2" fmla="val 575572"/>
            <a:gd name="adj3" fmla="val 8889806"/>
            <a:gd name="adj4" fmla="val 5885281"/>
            <a:gd name="adj5" fmla="val 961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6351DA-5995-4C4B-8635-4AF24C0F7FEF}">
      <dsp:nvSpPr>
        <dsp:cNvPr id="0" name=""/>
        <dsp:cNvSpPr/>
      </dsp:nvSpPr>
      <dsp:spPr>
        <a:xfrm>
          <a:off x="1389637" y="1224797"/>
          <a:ext cx="1743518" cy="600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en-US" sz="1600" b="1" kern="1200" dirty="0" smtClean="0">
              <a:latin typeface="+mn-lt"/>
              <a:ea typeface="+mn-ea"/>
              <a:cs typeface="+mn-cs"/>
            </a:rPr>
            <a:t>Gap Analysis &amp; Recommendations</a:t>
          </a:r>
        </a:p>
        <a:p>
          <a:pPr lvl="0" algn="ctr" defTabSz="711200">
            <a:lnSpc>
              <a:spcPct val="90000"/>
            </a:lnSpc>
            <a:spcBef>
              <a:spcPct val="0"/>
            </a:spcBef>
            <a:spcAft>
              <a:spcPct val="35000"/>
            </a:spcAft>
          </a:pPr>
          <a:r>
            <a:rPr lang="en-US" sz="1600" b="1" kern="1200" dirty="0" smtClean="0">
              <a:latin typeface="+mn-lt"/>
              <a:ea typeface="+mn-ea"/>
              <a:cs typeface="+mn-cs"/>
            </a:rPr>
            <a:t>(CMRS-15)</a:t>
          </a:r>
          <a:endParaRPr lang="en-GB" sz="1600" b="1" kern="1200" dirty="0">
            <a:latin typeface="+mn-lt"/>
          </a:endParaRPr>
        </a:p>
      </dsp:txBody>
      <dsp:txXfrm>
        <a:off x="1389637" y="1224797"/>
        <a:ext cx="1743518" cy="600779"/>
      </dsp:txXfrm>
    </dsp:sp>
    <dsp:sp modelId="{982D81E8-124D-4DCD-9C24-545486E34456}">
      <dsp:nvSpPr>
        <dsp:cNvPr id="0" name=""/>
        <dsp:cNvSpPr/>
      </dsp:nvSpPr>
      <dsp:spPr>
        <a:xfrm>
          <a:off x="2032329" y="88465"/>
          <a:ext cx="2445697" cy="2445697"/>
        </a:xfrm>
        <a:prstGeom prst="circularArrow">
          <a:avLst>
            <a:gd name="adj1" fmla="val 8242"/>
            <a:gd name="adj2" fmla="val 575572"/>
            <a:gd name="adj3" fmla="val 13717024"/>
            <a:gd name="adj4" fmla="val 11070011"/>
            <a:gd name="adj5" fmla="val 961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256F-CE19-B045-966B-849EA7F16953}" type="datetimeFigureOut">
              <a:rPr lang="en-US" smtClean="0"/>
              <a:t>18/10/17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1BCD-6F5B-C84D-8005-0C8CF2D2BA52}" type="slidenum">
              <a:rPr lang="en-GB" smtClean="0"/>
              <a:t>‹#›</a:t>
            </a:fld>
            <a:endParaRPr lang="en-GB"/>
          </a:p>
        </p:txBody>
      </p:sp>
    </p:spTree>
    <p:extLst>
      <p:ext uri="{BB962C8B-B14F-4D97-AF65-F5344CB8AC3E}">
        <p14:creationId xmlns:p14="http://schemas.microsoft.com/office/powerpoint/2010/main" val="1334541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70665"/>
          <a:stretch/>
        </p:blipFill>
        <p:spPr>
          <a:xfrm>
            <a:off x="579057" y="693"/>
            <a:ext cx="2011743" cy="5143500"/>
          </a:xfrm>
          <a:prstGeom prst="rect">
            <a:avLst/>
          </a:prstGeom>
        </p:spPr>
      </p:pic>
      <p:pic>
        <p:nvPicPr>
          <p:cNvPr id="9" name="Picture 8"/>
          <p:cNvPicPr>
            <a:picLocks noChangeAspect="1"/>
          </p:cNvPicPr>
          <p:nvPr userDrawn="1"/>
        </p:nvPicPr>
        <p:blipFill rotWithShape="1">
          <a:blip r:embed="rId2"/>
          <a:srcRect r="70665"/>
          <a:stretch/>
        </p:blipFill>
        <p:spPr>
          <a:xfrm>
            <a:off x="0" y="0"/>
            <a:ext cx="2011743" cy="5143500"/>
          </a:xfrm>
          <a:prstGeom prst="rect">
            <a:avLst/>
          </a:prstGeom>
        </p:spPr>
      </p:pic>
      <p:pic>
        <p:nvPicPr>
          <p:cNvPr id="8" name="Picture 7"/>
          <p:cNvPicPr>
            <a:picLocks noChangeAspect="1"/>
          </p:cNvPicPr>
          <p:nvPr userDrawn="1"/>
        </p:nvPicPr>
        <p:blipFill>
          <a:blip r:embed="rId2"/>
          <a:stretch>
            <a:fillRect/>
          </a:stretch>
        </p:blipFill>
        <p:spPr>
          <a:xfrm>
            <a:off x="2299716" y="0"/>
            <a:ext cx="6858000" cy="5143500"/>
          </a:xfrm>
          <a:prstGeom prst="rect">
            <a:avLst/>
          </a:prstGeom>
        </p:spPr>
      </p:pic>
      <p:sp>
        <p:nvSpPr>
          <p:cNvPr id="2" name="Title 1"/>
          <p:cNvSpPr>
            <a:spLocks noGrp="1"/>
          </p:cNvSpPr>
          <p:nvPr>
            <p:ph type="ctrTitle" hasCustomPrompt="1"/>
          </p:nvPr>
        </p:nvSpPr>
        <p:spPr>
          <a:xfrm>
            <a:off x="493009" y="2110458"/>
            <a:ext cx="6060191" cy="845932"/>
          </a:xfrm>
          <a:ln>
            <a:noFill/>
          </a:ln>
        </p:spPr>
        <p:txBody>
          <a:bodyPr>
            <a:noAutofit/>
          </a:bodyPr>
          <a:lstStyle>
            <a:lvl1pPr algn="l">
              <a:defRPr sz="3600">
                <a:solidFill>
                  <a:schemeClr val="bg1"/>
                </a:solidFill>
                <a:latin typeface="Helvetica"/>
                <a:cs typeface="Helvetica"/>
              </a:defRPr>
            </a:lvl1pPr>
          </a:lstStyle>
          <a:p>
            <a:r>
              <a:rPr lang="en-GB" dirty="0" smtClean="0"/>
              <a:t>Title Click to edit Master title</a:t>
            </a:r>
            <a:endParaRPr lang="en-GB" dirty="0"/>
          </a:p>
        </p:txBody>
      </p:sp>
      <p:sp>
        <p:nvSpPr>
          <p:cNvPr id="3" name="Subtitle 2"/>
          <p:cNvSpPr>
            <a:spLocks noGrp="1"/>
          </p:cNvSpPr>
          <p:nvPr>
            <p:ph type="subTitle" idx="1" hasCustomPrompt="1"/>
          </p:nvPr>
        </p:nvSpPr>
        <p:spPr>
          <a:xfrm>
            <a:off x="493009" y="3091713"/>
            <a:ext cx="5634665" cy="1496765"/>
          </a:xfrm>
          <a:ln>
            <a:noFill/>
          </a:ln>
        </p:spPr>
        <p:txBody>
          <a:bodyPr>
            <a:normAutofit/>
          </a:bodyPr>
          <a:lstStyle>
            <a:lvl1pPr marL="0" indent="0" algn="l">
              <a:buNone/>
              <a:defRPr sz="200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 Subtitle Click to edit Master subtitle style</a:t>
            </a:r>
            <a:endParaRPr lang="en-GB" dirty="0"/>
          </a:p>
        </p:txBody>
      </p:sp>
      <p:sp>
        <p:nvSpPr>
          <p:cNvPr id="4" name="Date Placeholder 3"/>
          <p:cNvSpPr>
            <a:spLocks noGrp="1"/>
          </p:cNvSpPr>
          <p:nvPr>
            <p:ph type="dt" sz="half" idx="10"/>
          </p:nvPr>
        </p:nvSpPr>
        <p:spPr>
          <a:ln>
            <a:noFill/>
          </a:ln>
        </p:spPr>
        <p:txBody>
          <a:bodyPr/>
          <a:lstStyle>
            <a:lvl1pPr>
              <a:defRPr>
                <a:solidFill>
                  <a:srgbClr val="FFFFFF"/>
                </a:solidFill>
              </a:defRPr>
            </a:lvl1pPr>
          </a:lstStyle>
          <a:p>
            <a:fld id="{C6918AAF-CE24-3542-9ED6-E4EE86624496}" type="datetimeFigureOut">
              <a:rPr lang="en-US" smtClean="0"/>
              <a:pPr/>
              <a:t>18/10/17</a:t>
            </a:fld>
            <a:endParaRPr lang="en-GB" dirty="0"/>
          </a:p>
        </p:txBody>
      </p:sp>
      <p:sp>
        <p:nvSpPr>
          <p:cNvPr id="5" name="Footer Placeholder 4"/>
          <p:cNvSpPr>
            <a:spLocks noGrp="1"/>
          </p:cNvSpPr>
          <p:nvPr>
            <p:ph type="ftr" sz="quarter" idx="11"/>
          </p:nvPr>
        </p:nvSpPr>
        <p:spPr>
          <a:ln>
            <a:noFill/>
          </a:ln>
        </p:spPr>
        <p:txBody>
          <a:bodyPr/>
          <a:lstStyle>
            <a:lvl1pPr>
              <a:defRPr>
                <a:solidFill>
                  <a:srgbClr val="FFFFFF"/>
                </a:solidFill>
              </a:defRPr>
            </a:lvl1pPr>
          </a:lstStyle>
          <a:p>
            <a:r>
              <a:rPr lang="en-GB" dirty="0" smtClean="0"/>
              <a:t>Footer</a:t>
            </a:r>
            <a:endParaRPr lang="en-GB" dirty="0"/>
          </a:p>
        </p:txBody>
      </p:sp>
      <p:pic>
        <p:nvPicPr>
          <p:cNvPr id="13" name="ceos_logo.png"/>
          <p:cNvPicPr>
            <a:picLocks noChangeAspect="1"/>
          </p:cNvPicPr>
          <p:nvPr userDrawn="1"/>
        </p:nvPicPr>
        <p:blipFill>
          <a:blip r:embed="rId3">
            <a:extLst/>
          </a:blip>
          <a:stretch>
            <a:fillRect/>
          </a:stretch>
        </p:blipFill>
        <p:spPr>
          <a:xfrm>
            <a:off x="579057" y="803221"/>
            <a:ext cx="1449571" cy="574031"/>
          </a:xfrm>
          <a:prstGeom prst="rect">
            <a:avLst/>
          </a:prstGeom>
          <a:ln w="12700">
            <a:miter lim="400000"/>
          </a:ln>
        </p:spPr>
      </p:pic>
      <p:pic>
        <p:nvPicPr>
          <p:cNvPr id="6" name="Picture 5" descr="cgms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44805" y="587571"/>
            <a:ext cx="949381" cy="1027624"/>
          </a:xfrm>
          <a:prstGeom prst="rect">
            <a:avLst/>
          </a:prstGeom>
        </p:spPr>
      </p:pic>
    </p:spTree>
    <p:extLst>
      <p:ext uri="{BB962C8B-B14F-4D97-AF65-F5344CB8AC3E}">
        <p14:creationId xmlns:p14="http://schemas.microsoft.com/office/powerpoint/2010/main" val="4708994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6918AAF-CE24-3542-9ED6-E4EE86624496}" type="datetimeFigureOut">
              <a:rPr lang="en-US" smtClean="0"/>
              <a:t>18/10/17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07765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6918AAF-CE24-3542-9ED6-E4EE86624496}" type="datetimeFigureOut">
              <a:rPr lang="en-US" smtClean="0"/>
              <a:t>18/10/17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084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6918AAF-CE24-3542-9ED6-E4EE86624496}" type="datetimeFigureOut">
              <a:rPr lang="en-US" smtClean="0"/>
              <a:t>18/10/17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0652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6918AAF-CE24-3542-9ED6-E4EE86624496}" type="datetimeFigureOut">
              <a:rPr lang="en-US" smtClean="0"/>
              <a:t>18/10/17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97837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C6918AAF-CE24-3542-9ED6-E4EE86624496}" type="datetimeFigureOut">
              <a:rPr lang="en-US" smtClean="0"/>
              <a:t>18/10/17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398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C6918AAF-CE24-3542-9ED6-E4EE86624496}" type="datetimeFigureOut">
              <a:rPr lang="en-US" smtClean="0"/>
              <a:t>18/10/17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9174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C6918AAF-CE24-3542-9ED6-E4EE86624496}" type="datetimeFigureOut">
              <a:rPr lang="en-US" smtClean="0"/>
              <a:t>18/10/17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8033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18AAF-CE24-3542-9ED6-E4EE86624496}" type="datetimeFigureOut">
              <a:rPr lang="en-US" smtClean="0"/>
              <a:t>18/10/17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900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918AAF-CE24-3542-9ED6-E4EE86624496}" type="datetimeFigureOut">
              <a:rPr lang="en-US" smtClean="0"/>
              <a:t>18/10/17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40482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918AAF-CE24-3542-9ED6-E4EE86624496}" type="datetimeFigureOut">
              <a:rPr lang="en-US" smtClean="0"/>
              <a:t>18/10/17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3826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stretch>
            <a:fillRect/>
          </a:stretch>
        </p:blipFill>
        <p:spPr>
          <a:xfrm>
            <a:off x="2988521" y="1"/>
            <a:ext cx="6155478" cy="1097089"/>
          </a:xfrm>
          <a:prstGeom prst="rect">
            <a:avLst/>
          </a:prstGeom>
        </p:spPr>
      </p:pic>
      <p:pic>
        <p:nvPicPr>
          <p:cNvPr id="8" name="Picture 7"/>
          <p:cNvPicPr>
            <a:picLocks noChangeAspect="1"/>
          </p:cNvPicPr>
          <p:nvPr userDrawn="1"/>
        </p:nvPicPr>
        <p:blipFill>
          <a:blip r:embed="rId14"/>
          <a:stretch>
            <a:fillRect/>
          </a:stretch>
        </p:blipFill>
        <p:spPr>
          <a:xfrm>
            <a:off x="1" y="1"/>
            <a:ext cx="6155483" cy="1097089"/>
          </a:xfrm>
          <a:prstGeom prst="rect">
            <a:avLst/>
          </a:prstGeom>
        </p:spPr>
      </p:pic>
      <p:sp>
        <p:nvSpPr>
          <p:cNvPr id="2" name="Title Placeholder 1"/>
          <p:cNvSpPr>
            <a:spLocks noGrp="1"/>
          </p:cNvSpPr>
          <p:nvPr>
            <p:ph type="title"/>
          </p:nvPr>
        </p:nvSpPr>
        <p:spPr>
          <a:xfrm>
            <a:off x="2020932" y="122549"/>
            <a:ext cx="5098671" cy="857250"/>
          </a:xfrm>
          <a:prstGeom prst="rect">
            <a:avLst/>
          </a:prstGeom>
        </p:spPr>
        <p:txBody>
          <a:bodyPr vert="horz" lIns="91440" tIns="45720" rIns="91440" bIns="45720" rtlCol="0" anchor="ctr">
            <a:norm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6918AAF-CE24-3542-9ED6-E4EE86624496}" type="datetimeFigureOut">
              <a:rPr lang="en-US" smtClean="0"/>
              <a:t>18/10/17</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8C7F34-962E-5C46-A517-BC8DD47DCCA6}" type="slidenum">
              <a:rPr lang="en-GB" smtClean="0"/>
              <a:t>‹#›</a:t>
            </a:fld>
            <a:endParaRPr lang="en-GB"/>
          </a:p>
        </p:txBody>
      </p:sp>
      <p:sp>
        <p:nvSpPr>
          <p:cNvPr id="10" name="Rectangle 9"/>
          <p:cNvSpPr/>
          <p:nvPr userDrawn="1"/>
        </p:nvSpPr>
        <p:spPr>
          <a:xfrm>
            <a:off x="314288" y="242055"/>
            <a:ext cx="1212252" cy="546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5"/>
          <a:stretch>
            <a:fillRect/>
          </a:stretch>
        </p:blipFill>
        <p:spPr>
          <a:xfrm>
            <a:off x="412302" y="48775"/>
            <a:ext cx="1007466" cy="399388"/>
          </a:xfrm>
          <a:prstGeom prst="rect">
            <a:avLst/>
          </a:prstGeom>
        </p:spPr>
      </p:pic>
      <p:pic>
        <p:nvPicPr>
          <p:cNvPr id="11" name="Picture 10" descr="cgms_logo.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60645" y="507808"/>
            <a:ext cx="544415" cy="589282"/>
          </a:xfrm>
          <a:prstGeom prst="rect">
            <a:avLst/>
          </a:prstGeom>
        </p:spPr>
      </p:pic>
    </p:spTree>
    <p:extLst>
      <p:ext uri="{BB962C8B-B14F-4D97-AF65-F5344CB8AC3E}">
        <p14:creationId xmlns:p14="http://schemas.microsoft.com/office/powerpoint/2010/main" val="283968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240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hyperlink" Target="http://climatemonitoring.info/ecvinventory" TargetMode="Externa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4" name="Title 3"/>
          <p:cNvSpPr>
            <a:spLocks noGrp="1"/>
          </p:cNvSpPr>
          <p:nvPr>
            <p:ph type="ctrTitle"/>
          </p:nvPr>
        </p:nvSpPr>
        <p:spPr>
          <a:xfrm>
            <a:off x="493009" y="1940458"/>
            <a:ext cx="6060191" cy="845932"/>
          </a:xfrm>
        </p:spPr>
        <p:txBody>
          <a:bodyPr/>
          <a:lstStyle/>
          <a:p>
            <a:r>
              <a:rPr lang="en-GB" dirty="0" err="1" smtClean="0"/>
              <a:t>WGClimate</a:t>
            </a:r>
            <a:r>
              <a:rPr lang="en-GB" dirty="0" smtClean="0"/>
              <a:t> Report</a:t>
            </a:r>
            <a:endParaRPr lang="en-GB" dirty="0"/>
          </a:p>
        </p:txBody>
      </p:sp>
      <p:sp>
        <p:nvSpPr>
          <p:cNvPr id="8" name="Shape 11"/>
          <p:cNvSpPr/>
          <p:nvPr/>
        </p:nvSpPr>
        <p:spPr>
          <a:xfrm>
            <a:off x="493009" y="2979847"/>
            <a:ext cx="4810638" cy="185094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defTabSz="914400">
              <a:lnSpc>
                <a:spcPct val="150000"/>
              </a:lnSpc>
              <a:defRPr>
                <a:solidFill>
                  <a:srgbClr val="000000"/>
                </a:solidFill>
              </a:defRPr>
            </a:pPr>
            <a:r>
              <a:rPr lang="en-GB" sz="1600" dirty="0" smtClean="0">
                <a:solidFill>
                  <a:srgbClr val="FFFFFF"/>
                </a:solidFill>
                <a:latin typeface="+mj-lt"/>
                <a:ea typeface="Arial Bold"/>
                <a:cs typeface="Arial Bold"/>
                <a:sym typeface="Arial Bold"/>
              </a:rPr>
              <a:t>Joint CEOS CGMS Working Group on Climate</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sz="1600" dirty="0" smtClean="0">
                <a:solidFill>
                  <a:srgbClr val="FFFFFF"/>
                </a:solidFill>
                <a:latin typeface="+mj-lt"/>
                <a:ea typeface="Arial Bold"/>
                <a:cs typeface="Arial Bold"/>
                <a:sym typeface="Arial Bold"/>
              </a:rPr>
              <a:t>Agenda </a:t>
            </a:r>
            <a:r>
              <a:rPr sz="1600" dirty="0">
                <a:solidFill>
                  <a:srgbClr val="FFFFFF"/>
                </a:solidFill>
                <a:latin typeface="+mj-lt"/>
                <a:ea typeface="Arial Bold"/>
                <a:cs typeface="Arial Bold"/>
                <a:sym typeface="Arial Bold"/>
              </a:rPr>
              <a:t>Item </a:t>
            </a:r>
            <a:r>
              <a:rPr lang="en-GB" sz="1600" dirty="0" smtClean="0">
                <a:solidFill>
                  <a:srgbClr val="FFFFFF"/>
                </a:solidFill>
                <a:latin typeface="+mj-lt"/>
                <a:ea typeface="Arial Bold"/>
                <a:cs typeface="Arial Bold"/>
                <a:sym typeface="Arial Bold"/>
              </a:rPr>
              <a:t>2.1</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Rapid City, South Dakota, USA</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19 – 20 October 2017</a:t>
            </a:r>
            <a:endParaRPr sz="1600"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3950911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COP-23</a:t>
            </a:r>
            <a:endParaRPr lang="en-GB" dirty="0"/>
          </a:p>
        </p:txBody>
      </p:sp>
      <p:pic>
        <p:nvPicPr>
          <p:cNvPr id="3" name="Picture 2"/>
          <p:cNvPicPr>
            <a:picLocks noChangeAspect="1"/>
          </p:cNvPicPr>
          <p:nvPr/>
        </p:nvPicPr>
        <p:blipFill>
          <a:blip r:embed="rId2"/>
          <a:stretch>
            <a:fillRect/>
          </a:stretch>
        </p:blipFill>
        <p:spPr>
          <a:xfrm>
            <a:off x="1820336" y="1194598"/>
            <a:ext cx="5503328" cy="3848901"/>
          </a:xfrm>
          <a:prstGeom prst="rect">
            <a:avLst/>
          </a:prstGeom>
        </p:spPr>
      </p:pic>
    </p:spTree>
    <p:extLst>
      <p:ext uri="{BB962C8B-B14F-4D97-AF65-F5344CB8AC3E}">
        <p14:creationId xmlns:p14="http://schemas.microsoft.com/office/powerpoint/2010/main" val="6814916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GCOS Side Event</a:t>
            </a:r>
            <a:endParaRPr lang="en-GB" dirty="0"/>
          </a:p>
        </p:txBody>
      </p:sp>
      <p:sp>
        <p:nvSpPr>
          <p:cNvPr id="3" name="Content Placeholder 2"/>
          <p:cNvSpPr>
            <a:spLocks noGrp="1"/>
          </p:cNvSpPr>
          <p:nvPr>
            <p:ph idx="1"/>
          </p:nvPr>
        </p:nvSpPr>
        <p:spPr>
          <a:xfrm>
            <a:off x="457200" y="1200150"/>
            <a:ext cx="8229600" cy="3829605"/>
          </a:xfrm>
        </p:spPr>
        <p:txBody>
          <a:bodyPr anchor="ctr">
            <a:normAutofit fontScale="40000" lnSpcReduction="20000"/>
          </a:bodyPr>
          <a:lstStyle/>
          <a:p>
            <a:r>
              <a:rPr lang="en-GB" dirty="0" smtClean="0"/>
              <a:t>GEO Side Event proposed (see GEO presentation)</a:t>
            </a:r>
          </a:p>
          <a:p>
            <a:r>
              <a:rPr lang="en-GB" dirty="0" smtClean="0"/>
              <a:t>Two side events have been proposed by GCOS and WMO </a:t>
            </a:r>
            <a:r>
              <a:rPr lang="en-GB" dirty="0" smtClean="0"/>
              <a:t>(have been </a:t>
            </a:r>
            <a:r>
              <a:rPr lang="en-GB" dirty="0" smtClean="0"/>
              <a:t>merged into one event)</a:t>
            </a:r>
            <a:endParaRPr lang="en-GB" dirty="0"/>
          </a:p>
          <a:p>
            <a:r>
              <a:rPr lang="en-GB" dirty="0" smtClean="0"/>
              <a:t>Received confirmation </a:t>
            </a:r>
            <a:r>
              <a:rPr lang="en-GB" dirty="0" smtClean="0"/>
              <a:t>and logistics information from the UNFCCC secretariat </a:t>
            </a:r>
            <a:r>
              <a:rPr lang="en-GB" dirty="0" smtClean="0"/>
              <a:t>(still </a:t>
            </a:r>
            <a:r>
              <a:rPr lang="en-GB" smtClean="0"/>
              <a:t>some discussion </a:t>
            </a:r>
            <a:r>
              <a:rPr lang="en-GB" dirty="0" smtClean="0"/>
              <a:t>there</a:t>
            </a:r>
            <a:r>
              <a:rPr lang="en-GB" dirty="0" smtClean="0"/>
              <a:t>…)</a:t>
            </a:r>
          </a:p>
          <a:p>
            <a:endParaRPr lang="en-GB" dirty="0" smtClean="0"/>
          </a:p>
          <a:p>
            <a:r>
              <a:rPr lang="en-GB" dirty="0" smtClean="0"/>
              <a:t>An </a:t>
            </a:r>
            <a:r>
              <a:rPr lang="en-GB" dirty="0"/>
              <a:t>informal strategy meeting between the SBSTA Chair and the Earth observation </a:t>
            </a:r>
            <a:r>
              <a:rPr lang="en-GB" dirty="0" smtClean="0"/>
              <a:t>community is organised on Friday </a:t>
            </a:r>
            <a:r>
              <a:rPr lang="en-GB" dirty="0"/>
              <a:t>10th November, 8.00-</a:t>
            </a:r>
            <a:r>
              <a:rPr lang="en-GB" dirty="0" smtClean="0"/>
              <a:t>10.00.</a:t>
            </a:r>
          </a:p>
          <a:p>
            <a:pPr lvl="1"/>
            <a:r>
              <a:rPr lang="en-GB" dirty="0" smtClean="0"/>
              <a:t>GCOS, ESA, EC, EUMETSAT have been invited</a:t>
            </a:r>
            <a:endParaRPr lang="en-GB" dirty="0" smtClean="0"/>
          </a:p>
          <a:p>
            <a:endParaRPr lang="en-GB" dirty="0" smtClean="0"/>
          </a:p>
          <a:p>
            <a:r>
              <a:rPr lang="en-GB" dirty="0" err="1"/>
              <a:t>WGClimate</a:t>
            </a:r>
            <a:r>
              <a:rPr lang="en-GB" dirty="0"/>
              <a:t> intend to present the Space Agency Response to the GCOS IP in the context of one of these side events in coordination with GCOS</a:t>
            </a:r>
            <a:r>
              <a:rPr lang="en-GB" dirty="0" smtClean="0"/>
              <a:t>.</a:t>
            </a:r>
          </a:p>
          <a:p>
            <a:pPr lvl="1"/>
            <a:r>
              <a:rPr lang="en-GB" dirty="0"/>
              <a:t>we are in contact </a:t>
            </a:r>
            <a:r>
              <a:rPr lang="en-GB" dirty="0" smtClean="0"/>
              <a:t>with GCOS and </a:t>
            </a:r>
            <a:r>
              <a:rPr lang="en-GB" dirty="0"/>
              <a:t>still trying to find the best way for </a:t>
            </a:r>
            <a:r>
              <a:rPr lang="en-GB" dirty="0" err="1" smtClean="0"/>
              <a:t>WGClimate</a:t>
            </a:r>
            <a:r>
              <a:rPr lang="en-GB" dirty="0" smtClean="0"/>
              <a:t> to </a:t>
            </a:r>
            <a:r>
              <a:rPr lang="en-GB" dirty="0"/>
              <a:t>report on the Space Agency Response to the GCOS IP. </a:t>
            </a:r>
            <a:r>
              <a:rPr lang="en-GB" dirty="0" smtClean="0"/>
              <a:t>There </a:t>
            </a:r>
            <a:r>
              <a:rPr lang="en-GB" dirty="0"/>
              <a:t>is a high likelihood that </a:t>
            </a:r>
            <a:r>
              <a:rPr lang="en-GB" dirty="0" smtClean="0"/>
              <a:t>a </a:t>
            </a:r>
            <a:r>
              <a:rPr lang="en-GB" dirty="0"/>
              <a:t>stage </a:t>
            </a:r>
            <a:r>
              <a:rPr lang="en-GB" dirty="0" smtClean="0"/>
              <a:t>can be arranged. </a:t>
            </a:r>
            <a:endParaRPr lang="en-GB" dirty="0"/>
          </a:p>
          <a:p>
            <a:endParaRPr lang="en-GB" dirty="0"/>
          </a:p>
          <a:p>
            <a:r>
              <a:rPr lang="en-GB" dirty="0"/>
              <a:t>GCOS also proposed a UN </a:t>
            </a:r>
            <a:r>
              <a:rPr lang="en-GB" dirty="0" smtClean="0"/>
              <a:t>system </a:t>
            </a:r>
            <a:r>
              <a:rPr lang="en-GB" dirty="0"/>
              <a:t>wide side event </a:t>
            </a:r>
            <a:r>
              <a:rPr lang="en-GB" dirty="0" smtClean="0"/>
              <a:t>(approved)</a:t>
            </a:r>
          </a:p>
          <a:p>
            <a:pPr lvl="1"/>
            <a:r>
              <a:rPr lang="en-GB" dirty="0"/>
              <a:t>It will be WMO, IPCC, GCOS and the World Food Program talking about their role as practitioner in applying science information. </a:t>
            </a:r>
          </a:p>
          <a:p>
            <a:pPr lvl="1"/>
            <a:r>
              <a:rPr lang="en-GB" dirty="0" smtClean="0"/>
              <a:t>The </a:t>
            </a:r>
            <a:r>
              <a:rPr lang="en-GB" dirty="0"/>
              <a:t>GCOS IP is featured </a:t>
            </a:r>
            <a:r>
              <a:rPr lang="en-GB" dirty="0" smtClean="0"/>
              <a:t>there including </a:t>
            </a:r>
            <a:r>
              <a:rPr lang="en-GB" dirty="0"/>
              <a:t>talking about climate </a:t>
            </a:r>
            <a:r>
              <a:rPr lang="en-GB" dirty="0" smtClean="0"/>
              <a:t>indicators.</a:t>
            </a:r>
          </a:p>
          <a:p>
            <a:pPr lvl="1"/>
            <a:r>
              <a:rPr lang="en-GB" dirty="0" smtClean="0"/>
              <a:t>No </a:t>
            </a:r>
            <a:r>
              <a:rPr lang="en-GB" dirty="0"/>
              <a:t>CEOS representative as originally </a:t>
            </a:r>
            <a:r>
              <a:rPr lang="en-GB" dirty="0" smtClean="0"/>
              <a:t>planned.</a:t>
            </a:r>
          </a:p>
        </p:txBody>
      </p:sp>
    </p:spTree>
    <p:extLst>
      <p:ext uri="{BB962C8B-B14F-4D97-AF65-F5344CB8AC3E}">
        <p14:creationId xmlns:p14="http://schemas.microsoft.com/office/powerpoint/2010/main" val="1096265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Identified </a:t>
            </a:r>
            <a:r>
              <a:rPr lang="en-GB" dirty="0" smtClean="0"/>
              <a:t>events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2174446"/>
              </p:ext>
            </p:extLst>
          </p:nvPr>
        </p:nvGraphicFramePr>
        <p:xfrm>
          <a:off x="253998" y="1149351"/>
          <a:ext cx="8636001" cy="3956695"/>
        </p:xfrm>
        <a:graphic>
          <a:graphicData uri="http://schemas.openxmlformats.org/drawingml/2006/table">
            <a:tbl>
              <a:tblPr firstRow="1" bandRow="1">
                <a:tableStyleId>{5C22544A-7EE6-4342-B048-85BDC9FD1C3A}</a:tableStyleId>
              </a:tblPr>
              <a:tblGrid>
                <a:gridCol w="1755158"/>
                <a:gridCol w="1123511"/>
                <a:gridCol w="5757332"/>
              </a:tblGrid>
              <a:tr h="359085">
                <a:tc>
                  <a:txBody>
                    <a:bodyPr/>
                    <a:lstStyle/>
                    <a:p>
                      <a:r>
                        <a:rPr lang="en-GB" dirty="0" smtClean="0"/>
                        <a:t>Date</a:t>
                      </a:r>
                      <a:endParaRPr lang="en-GB" dirty="0"/>
                    </a:p>
                  </a:txBody>
                  <a:tcPr anchor="ctr"/>
                </a:tc>
                <a:tc>
                  <a:txBody>
                    <a:bodyPr/>
                    <a:lstStyle/>
                    <a:p>
                      <a:r>
                        <a:rPr lang="en-GB" dirty="0" smtClean="0"/>
                        <a:t>Time</a:t>
                      </a:r>
                      <a:endParaRPr lang="en-GB" dirty="0"/>
                    </a:p>
                  </a:txBody>
                  <a:tcPr anchor="ctr"/>
                </a:tc>
                <a:tc>
                  <a:txBody>
                    <a:bodyPr/>
                    <a:lstStyle/>
                    <a:p>
                      <a:r>
                        <a:rPr lang="en-GB" dirty="0" smtClean="0"/>
                        <a:t>Event</a:t>
                      </a:r>
                      <a:endParaRPr lang="en-GB" dirty="0"/>
                    </a:p>
                  </a:txBody>
                  <a:tcPr anchor="ctr"/>
                </a:tc>
              </a:tr>
              <a:tr h="286609">
                <a:tc>
                  <a:txBody>
                    <a:bodyPr/>
                    <a:lstStyle/>
                    <a:p>
                      <a:pPr>
                        <a:spcAft>
                          <a:spcPts val="0"/>
                        </a:spcAft>
                      </a:pPr>
                      <a:r>
                        <a:rPr lang="en-US" sz="1200" dirty="0">
                          <a:effectLst/>
                          <a:latin typeface="Calibri"/>
                          <a:ea typeface="Calibri"/>
                          <a:cs typeface="Times New Roman"/>
                        </a:rPr>
                        <a:t>Monday 6</a:t>
                      </a:r>
                      <a:r>
                        <a:rPr lang="en-US" sz="1200" baseline="30000" dirty="0">
                          <a:effectLst/>
                          <a:latin typeface="Calibri"/>
                          <a:ea typeface="Calibri"/>
                          <a:cs typeface="Times New Roman"/>
                        </a:rPr>
                        <a:t>th</a:t>
                      </a:r>
                      <a:r>
                        <a:rPr lang="en-US" sz="1200" dirty="0">
                          <a:effectLst/>
                          <a:latin typeface="Calibri"/>
                          <a:ea typeface="Calibri"/>
                          <a:cs typeface="Times New Roman"/>
                        </a:rPr>
                        <a:t> </a:t>
                      </a:r>
                      <a:r>
                        <a:rPr lang="en-US" sz="1200" dirty="0" smtClean="0">
                          <a:effectLst/>
                          <a:latin typeface="Calibri"/>
                          <a:ea typeface="Calibri"/>
                          <a:cs typeface="Times New Roman"/>
                        </a:rPr>
                        <a:t>November</a:t>
                      </a:r>
                      <a:endParaRPr lang="en-GB" sz="1200" dirty="0">
                        <a:effectLst/>
                        <a:latin typeface="Calibri"/>
                        <a:ea typeface="Calibri"/>
                        <a:cs typeface="Times New Roman"/>
                      </a:endParaRPr>
                    </a:p>
                  </a:txBody>
                  <a:tcPr marL="68580" marR="68580" marT="0" marB="0" anchor="ctr"/>
                </a:tc>
                <a:tc>
                  <a:txBody>
                    <a:bodyPr/>
                    <a:lstStyle/>
                    <a:p>
                      <a:pPr algn="ctr">
                        <a:spcAft>
                          <a:spcPts val="0"/>
                        </a:spcAft>
                      </a:pPr>
                      <a:r>
                        <a:rPr lang="en-GB" sz="1200" dirty="0" smtClean="0">
                          <a:effectLst/>
                          <a:latin typeface="Calibri"/>
                          <a:ea typeface="Calibri"/>
                          <a:cs typeface="Times New Roman"/>
                        </a:rPr>
                        <a:t>pm</a:t>
                      </a:r>
                      <a:endParaRPr lang="en-GB" sz="1200" dirty="0">
                        <a:effectLst/>
                        <a:latin typeface="Calibri"/>
                        <a:ea typeface="Calibri"/>
                        <a:cs typeface="Times New Roman"/>
                      </a:endParaRPr>
                    </a:p>
                  </a:txBody>
                  <a:tcPr marL="68580" marR="68580" marT="0" marB="0" anchor="ctr"/>
                </a:tc>
                <a:tc>
                  <a:txBody>
                    <a:bodyPr/>
                    <a:lstStyle/>
                    <a:p>
                      <a:pPr algn="l">
                        <a:spcAft>
                          <a:spcPts val="0"/>
                        </a:spcAft>
                      </a:pPr>
                      <a:r>
                        <a:rPr lang="en-US" sz="1200" dirty="0">
                          <a:effectLst/>
                          <a:latin typeface="Calibri"/>
                          <a:ea typeface="Calibri"/>
                          <a:cs typeface="Times New Roman"/>
                        </a:rPr>
                        <a:t>SBSTA-47 Plenary – CEOS Statement</a:t>
                      </a:r>
                      <a:endParaRPr lang="en-GB" sz="1200" dirty="0">
                        <a:effectLst/>
                        <a:latin typeface="Calibri"/>
                        <a:ea typeface="Calibri"/>
                        <a:cs typeface="Times New Roman"/>
                      </a:endParaRPr>
                    </a:p>
                  </a:txBody>
                  <a:tcPr marL="68580" marR="68580" marT="0" marB="0" anchor="ctr"/>
                </a:tc>
              </a:tr>
              <a:tr h="2866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Monday 6</a:t>
                      </a:r>
                      <a:r>
                        <a:rPr lang="en-US" sz="1200" baseline="30000" dirty="0" smtClean="0">
                          <a:effectLst/>
                          <a:latin typeface="+mn-lt"/>
                          <a:ea typeface="Calibri"/>
                          <a:cs typeface="Times New Roman"/>
                        </a:rPr>
                        <a:t>th</a:t>
                      </a:r>
                      <a:r>
                        <a:rPr lang="en-US" sz="1200" dirty="0" smtClean="0">
                          <a:effectLst/>
                          <a:latin typeface="+mn-lt"/>
                          <a:ea typeface="Calibri"/>
                          <a:cs typeface="Times New Roman"/>
                        </a:rPr>
                        <a:t> November</a:t>
                      </a: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13:15-14:45</a:t>
                      </a: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Copernicus Climate Change Service. CREWS, EUM, ECMWF, DG-GROW</a:t>
                      </a:r>
                      <a:endParaRPr lang="en-GB" sz="1200" dirty="0">
                        <a:effectLst/>
                        <a:latin typeface="Calibri"/>
                        <a:ea typeface="Calibri"/>
                        <a:cs typeface="Times New Roman"/>
                      </a:endParaRPr>
                    </a:p>
                  </a:txBody>
                  <a:tcPr marL="68580" marR="68580" marT="0" marB="0" anchor="ctr"/>
                </a:tc>
              </a:tr>
              <a:tr h="286609">
                <a:tc>
                  <a:txBody>
                    <a:bodyPr/>
                    <a:lstStyle/>
                    <a:p>
                      <a:pPr>
                        <a:spcAft>
                          <a:spcPts val="0"/>
                        </a:spcAft>
                      </a:pPr>
                      <a:r>
                        <a:rPr lang="en-US" sz="1200" dirty="0">
                          <a:effectLst/>
                          <a:latin typeface="Calibri"/>
                          <a:ea typeface="Calibri"/>
                          <a:cs typeface="Times New Roman"/>
                        </a:rPr>
                        <a:t>Tuesday 7</a:t>
                      </a:r>
                      <a:r>
                        <a:rPr lang="en-US" sz="1200" baseline="30000" dirty="0">
                          <a:effectLst/>
                          <a:latin typeface="Calibri"/>
                          <a:ea typeface="Calibri"/>
                          <a:cs typeface="Times New Roman"/>
                        </a:rPr>
                        <a:t>th</a:t>
                      </a:r>
                      <a:r>
                        <a:rPr lang="en-US" sz="1200" dirty="0">
                          <a:effectLst/>
                          <a:latin typeface="Calibri"/>
                          <a:ea typeface="Calibri"/>
                          <a:cs typeface="Times New Roman"/>
                        </a:rPr>
                        <a:t> </a:t>
                      </a:r>
                      <a:r>
                        <a:rPr lang="en-US" sz="1200" dirty="0" smtClean="0">
                          <a:effectLst/>
                          <a:latin typeface="Calibri"/>
                          <a:ea typeface="Calibri"/>
                          <a:cs typeface="Times New Roman"/>
                        </a:rPr>
                        <a:t>November</a:t>
                      </a:r>
                      <a:endParaRPr lang="en-GB" sz="1200" dirty="0">
                        <a:effectLst/>
                        <a:latin typeface="Calibri"/>
                        <a:ea typeface="Calibri"/>
                        <a:cs typeface="Times New Roman"/>
                      </a:endParaRPr>
                    </a:p>
                  </a:txBody>
                  <a:tcPr marL="68580" marR="68580" marT="0" marB="0" anchor="ctr"/>
                </a:tc>
                <a:tc>
                  <a:txBody>
                    <a:bodyPr/>
                    <a:lstStyle/>
                    <a:p>
                      <a:pPr algn="ctr">
                        <a:spcAft>
                          <a:spcPts val="0"/>
                        </a:spcAft>
                      </a:pPr>
                      <a:r>
                        <a:rPr lang="en-GB" sz="1200" dirty="0" smtClean="0">
                          <a:effectLst/>
                          <a:latin typeface="Calibri"/>
                          <a:ea typeface="Calibri"/>
                          <a:cs typeface="Times New Roman"/>
                        </a:rPr>
                        <a:t>11:00-11:30</a:t>
                      </a:r>
                      <a:endParaRPr lang="en-GB" sz="1200" dirty="0">
                        <a:effectLst/>
                        <a:latin typeface="Calibri"/>
                        <a:ea typeface="Calibri"/>
                        <a:cs typeface="Times New Roman"/>
                      </a:endParaRPr>
                    </a:p>
                  </a:txBody>
                  <a:tcPr marL="68580" marR="68580" marT="0" marB="0" anchor="ctr"/>
                </a:tc>
                <a:tc>
                  <a:txBody>
                    <a:bodyPr/>
                    <a:lstStyle/>
                    <a:p>
                      <a:pPr algn="l">
                        <a:spcAft>
                          <a:spcPts val="0"/>
                        </a:spcAft>
                      </a:pPr>
                      <a:r>
                        <a:rPr lang="en-US" sz="1200" dirty="0">
                          <a:effectLst/>
                          <a:latin typeface="Calibri"/>
                          <a:ea typeface="Calibri"/>
                          <a:cs typeface="Times New Roman"/>
                        </a:rPr>
                        <a:t>ECMWF (C3S/CAMS) Media Briefing </a:t>
                      </a:r>
                      <a:endParaRPr lang="en-GB" sz="1200" dirty="0">
                        <a:effectLst/>
                        <a:latin typeface="Calibri"/>
                        <a:ea typeface="Calibri"/>
                        <a:cs typeface="Times New Roman"/>
                      </a:endParaRPr>
                    </a:p>
                  </a:txBody>
                  <a:tcPr marL="68580" marR="68580" marT="0" marB="0" anchor="ctr"/>
                </a:tc>
              </a:tr>
              <a:tr h="286609">
                <a:tc>
                  <a:txBody>
                    <a:bodyPr/>
                    <a:lstStyle/>
                    <a:p>
                      <a:pPr>
                        <a:spcAft>
                          <a:spcPts val="0"/>
                        </a:spcAft>
                      </a:pPr>
                      <a:r>
                        <a:rPr lang="en-US" sz="1200" dirty="0">
                          <a:effectLst/>
                          <a:latin typeface="Calibri"/>
                          <a:ea typeface="Calibri"/>
                          <a:cs typeface="Times New Roman"/>
                        </a:rPr>
                        <a:t>Tuesday 7</a:t>
                      </a:r>
                      <a:r>
                        <a:rPr lang="en-US" sz="1200" baseline="30000" dirty="0">
                          <a:effectLst/>
                          <a:latin typeface="Calibri"/>
                          <a:ea typeface="Calibri"/>
                          <a:cs typeface="Times New Roman"/>
                        </a:rPr>
                        <a:t>th</a:t>
                      </a:r>
                      <a:r>
                        <a:rPr lang="en-US" sz="1200" dirty="0">
                          <a:effectLst/>
                          <a:latin typeface="Calibri"/>
                          <a:ea typeface="Calibri"/>
                          <a:cs typeface="Times New Roman"/>
                        </a:rPr>
                        <a:t> </a:t>
                      </a:r>
                      <a:r>
                        <a:rPr lang="en-US" sz="1200" dirty="0" smtClean="0">
                          <a:effectLst/>
                          <a:latin typeface="Calibri"/>
                          <a:ea typeface="Calibri"/>
                          <a:cs typeface="Times New Roman"/>
                        </a:rPr>
                        <a:t>November</a:t>
                      </a:r>
                      <a:endParaRPr lang="en-GB" sz="1200" dirty="0">
                        <a:effectLst/>
                        <a:latin typeface="Calibri"/>
                        <a:ea typeface="Calibri"/>
                        <a:cs typeface="Times New Roman"/>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15:30-16:30</a:t>
                      </a:r>
                      <a:endParaRPr lang="en-GB" sz="1200" dirty="0" smtClean="0">
                        <a:effectLst/>
                        <a:latin typeface="+mn-lt"/>
                        <a:ea typeface="Calibri"/>
                        <a:cs typeface="Times New Roman"/>
                      </a:endParaRPr>
                    </a:p>
                  </a:txBody>
                  <a:tcPr marL="68580" marR="68580" marT="0" marB="0" anchor="ctr"/>
                </a:tc>
                <a:tc>
                  <a:txBody>
                    <a:bodyPr/>
                    <a:lstStyle/>
                    <a:p>
                      <a:pPr algn="l">
                        <a:spcAft>
                          <a:spcPts val="0"/>
                        </a:spcAft>
                      </a:pPr>
                      <a:r>
                        <a:rPr lang="en-US" sz="1200" dirty="0">
                          <a:effectLst/>
                          <a:latin typeface="Calibri"/>
                          <a:ea typeface="Calibri"/>
                          <a:cs typeface="Times New Roman"/>
                        </a:rPr>
                        <a:t>JAXA/MOE </a:t>
                      </a:r>
                      <a:r>
                        <a:rPr lang="en-US" sz="1200" dirty="0">
                          <a:solidFill>
                            <a:srgbClr val="000000"/>
                          </a:solidFill>
                          <a:effectLst/>
                          <a:latin typeface="Calibri"/>
                          <a:ea typeface="Times New Roman"/>
                          <a:cs typeface="Times New Roman"/>
                        </a:rPr>
                        <a:t>Space Agency Round Table in GHG/IPCC – Japanese </a:t>
                      </a:r>
                      <a:r>
                        <a:rPr lang="en-US" sz="1200" dirty="0" smtClean="0">
                          <a:solidFill>
                            <a:srgbClr val="000000"/>
                          </a:solidFill>
                          <a:effectLst/>
                          <a:latin typeface="Calibri"/>
                          <a:ea typeface="Times New Roman"/>
                          <a:cs typeface="Times New Roman"/>
                        </a:rPr>
                        <a:t>Pavilion</a:t>
                      </a:r>
                      <a:endParaRPr lang="en-GB" sz="1200" dirty="0">
                        <a:effectLst/>
                        <a:latin typeface="Calibri"/>
                        <a:ea typeface="Calibri"/>
                        <a:cs typeface="Times New Roman"/>
                      </a:endParaRPr>
                    </a:p>
                  </a:txBody>
                  <a:tcPr marL="68580" marR="68580" marT="0" marB="0" anchor="ctr"/>
                </a:tc>
              </a:tr>
              <a:tr h="286609">
                <a:tc>
                  <a:txBody>
                    <a:bodyPr/>
                    <a:lstStyle/>
                    <a:p>
                      <a:pPr>
                        <a:spcAft>
                          <a:spcPts val="0"/>
                        </a:spcAft>
                      </a:pPr>
                      <a:r>
                        <a:rPr lang="en-US" sz="1200" dirty="0">
                          <a:effectLst/>
                          <a:latin typeface="Calibri"/>
                          <a:ea typeface="Calibri"/>
                          <a:cs typeface="Times New Roman"/>
                        </a:rPr>
                        <a:t>Tuesday 7</a:t>
                      </a:r>
                      <a:r>
                        <a:rPr lang="en-US" sz="1200" baseline="30000" dirty="0">
                          <a:effectLst/>
                          <a:latin typeface="Calibri"/>
                          <a:ea typeface="Calibri"/>
                          <a:cs typeface="Times New Roman"/>
                        </a:rPr>
                        <a:t>th</a:t>
                      </a:r>
                      <a:r>
                        <a:rPr lang="en-US" sz="1200" dirty="0">
                          <a:effectLst/>
                          <a:latin typeface="Calibri"/>
                          <a:ea typeface="Calibri"/>
                          <a:cs typeface="Times New Roman"/>
                        </a:rPr>
                        <a:t> </a:t>
                      </a:r>
                      <a:r>
                        <a:rPr lang="en-US" sz="1200" dirty="0" smtClean="0">
                          <a:effectLst/>
                          <a:latin typeface="Calibri"/>
                          <a:ea typeface="Calibri"/>
                          <a:cs typeface="Times New Roman"/>
                        </a:rPr>
                        <a:t>November</a:t>
                      </a:r>
                      <a:endParaRPr lang="en-GB" sz="1200" dirty="0">
                        <a:effectLst/>
                        <a:latin typeface="Calibri"/>
                        <a:ea typeface="Calibri"/>
                        <a:cs typeface="Times New Roman"/>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throughout day</a:t>
                      </a:r>
                      <a:endParaRPr lang="en-GB" sz="1200" dirty="0" smtClean="0">
                        <a:effectLst/>
                        <a:latin typeface="+mn-lt"/>
                        <a:ea typeface="Calibri"/>
                        <a:cs typeface="Times New Roman"/>
                      </a:endParaRPr>
                    </a:p>
                  </a:txBody>
                  <a:tcPr marL="68580" marR="68580" marT="0" marB="0" anchor="ctr"/>
                </a:tc>
                <a:tc>
                  <a:txBody>
                    <a:bodyPr/>
                    <a:lstStyle/>
                    <a:p>
                      <a:pPr algn="l">
                        <a:spcAft>
                          <a:spcPts val="0"/>
                        </a:spcAft>
                      </a:pPr>
                      <a:r>
                        <a:rPr lang="en-US" sz="1200" dirty="0">
                          <a:effectLst/>
                          <a:latin typeface="Calibri"/>
                          <a:ea typeface="Calibri"/>
                          <a:cs typeface="Times New Roman"/>
                        </a:rPr>
                        <a:t>SBSTA Research and Systematic Observation – subgroup</a:t>
                      </a:r>
                      <a:endParaRPr lang="en-GB" sz="1200" dirty="0">
                        <a:effectLst/>
                        <a:latin typeface="Calibri"/>
                        <a:ea typeface="Calibri"/>
                        <a:cs typeface="Times New Roman"/>
                      </a:endParaRPr>
                    </a:p>
                  </a:txBody>
                  <a:tcPr marL="68580" marR="68580" marT="0" marB="0" anchor="ctr"/>
                </a:tc>
              </a:tr>
              <a:tr h="286609">
                <a:tc>
                  <a:txBody>
                    <a:bodyPr/>
                    <a:lstStyle/>
                    <a:p>
                      <a:pPr>
                        <a:spcAft>
                          <a:spcPts val="0"/>
                        </a:spcAft>
                      </a:pPr>
                      <a:r>
                        <a:rPr lang="en-US" sz="1200" dirty="0">
                          <a:effectLst/>
                          <a:latin typeface="Calibri"/>
                          <a:ea typeface="Calibri"/>
                          <a:cs typeface="Times New Roman"/>
                        </a:rPr>
                        <a:t>Wednesday 8</a:t>
                      </a:r>
                      <a:r>
                        <a:rPr lang="en-US" sz="1200" baseline="30000" dirty="0">
                          <a:effectLst/>
                          <a:latin typeface="Calibri"/>
                          <a:ea typeface="Calibri"/>
                          <a:cs typeface="Times New Roman"/>
                        </a:rPr>
                        <a:t>th</a:t>
                      </a:r>
                      <a:r>
                        <a:rPr lang="en-US" sz="1200" dirty="0">
                          <a:effectLst/>
                          <a:latin typeface="Calibri"/>
                          <a:ea typeface="Calibri"/>
                          <a:cs typeface="Times New Roman"/>
                        </a:rPr>
                        <a:t> </a:t>
                      </a:r>
                      <a:r>
                        <a:rPr lang="en-US" sz="1200" dirty="0" smtClean="0">
                          <a:effectLst/>
                          <a:latin typeface="Calibri"/>
                          <a:ea typeface="Calibri"/>
                          <a:cs typeface="Times New Roman"/>
                        </a:rPr>
                        <a:t>November</a:t>
                      </a:r>
                      <a:endParaRPr lang="en-GB" sz="1200" dirty="0">
                        <a:effectLst/>
                        <a:latin typeface="Calibri"/>
                        <a:ea typeface="Calibri"/>
                        <a:cs typeface="Times New Roman"/>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13:15-14:45</a:t>
                      </a:r>
                      <a:endParaRPr lang="en-GB" sz="1200" dirty="0" smtClean="0">
                        <a:effectLst/>
                        <a:latin typeface="+mn-lt"/>
                        <a:ea typeface="Calibri"/>
                        <a:cs typeface="Times New Roman"/>
                      </a:endParaRPr>
                    </a:p>
                  </a:txBody>
                  <a:tcPr marL="68580" marR="68580" marT="0" marB="0" anchor="ctr"/>
                </a:tc>
                <a:tc>
                  <a:txBody>
                    <a:bodyPr/>
                    <a:lstStyle/>
                    <a:p>
                      <a:pPr algn="l">
                        <a:spcAft>
                          <a:spcPts val="0"/>
                        </a:spcAft>
                      </a:pPr>
                      <a:r>
                        <a:rPr lang="en-US" sz="1200" dirty="0">
                          <a:effectLst/>
                          <a:latin typeface="Calibri"/>
                          <a:ea typeface="Calibri"/>
                          <a:cs typeface="Times New Roman"/>
                        </a:rPr>
                        <a:t>Joint GEO-GCOS Side Session</a:t>
                      </a:r>
                      <a:endParaRPr lang="en-GB" sz="1200" dirty="0">
                        <a:effectLst/>
                        <a:latin typeface="Calibri"/>
                        <a:ea typeface="Calibri"/>
                        <a:cs typeface="Times New Roman"/>
                      </a:endParaRPr>
                    </a:p>
                  </a:txBody>
                  <a:tcPr marL="68580" marR="68580" marT="0" marB="0" anchor="ctr"/>
                </a:tc>
              </a:tr>
              <a:tr h="286609">
                <a:tc>
                  <a:txBody>
                    <a:bodyPr/>
                    <a:lstStyle/>
                    <a:p>
                      <a:pPr>
                        <a:spcAft>
                          <a:spcPts val="0"/>
                        </a:spcAft>
                      </a:pPr>
                      <a:r>
                        <a:rPr lang="en-US" sz="1200" dirty="0">
                          <a:effectLst/>
                          <a:latin typeface="Calibri"/>
                          <a:ea typeface="Calibri"/>
                          <a:cs typeface="Times New Roman"/>
                        </a:rPr>
                        <a:t>Wednesday 8</a:t>
                      </a:r>
                      <a:r>
                        <a:rPr lang="en-US" sz="1200" baseline="30000" dirty="0">
                          <a:effectLst/>
                          <a:latin typeface="Calibri"/>
                          <a:ea typeface="Calibri"/>
                          <a:cs typeface="Times New Roman"/>
                        </a:rPr>
                        <a:t>th</a:t>
                      </a:r>
                      <a:r>
                        <a:rPr lang="en-US" sz="1200" dirty="0">
                          <a:effectLst/>
                          <a:latin typeface="Calibri"/>
                          <a:ea typeface="Calibri"/>
                          <a:cs typeface="Times New Roman"/>
                        </a:rPr>
                        <a:t> </a:t>
                      </a:r>
                      <a:r>
                        <a:rPr lang="en-US" sz="1200" dirty="0" smtClean="0">
                          <a:effectLst/>
                          <a:latin typeface="Calibri"/>
                          <a:ea typeface="Calibri"/>
                          <a:cs typeface="Times New Roman"/>
                        </a:rPr>
                        <a:t>November</a:t>
                      </a:r>
                      <a:endParaRPr lang="en-GB" sz="1200" dirty="0">
                        <a:effectLst/>
                        <a:latin typeface="Calibri"/>
                        <a:ea typeface="Calibri"/>
                        <a:cs typeface="Times New Roman"/>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throughout day</a:t>
                      </a:r>
                      <a:endParaRPr lang="en-GB" sz="1200" dirty="0" smtClean="0">
                        <a:effectLst/>
                        <a:latin typeface="+mn-lt"/>
                        <a:ea typeface="Calibri"/>
                        <a:cs typeface="Times New Roman"/>
                      </a:endParaRPr>
                    </a:p>
                  </a:txBody>
                  <a:tcPr marL="68580" marR="68580" marT="0" marB="0" anchor="ctr"/>
                </a:tc>
                <a:tc>
                  <a:txBody>
                    <a:bodyPr/>
                    <a:lstStyle/>
                    <a:p>
                      <a:pPr algn="l">
                        <a:spcAft>
                          <a:spcPts val="0"/>
                        </a:spcAft>
                      </a:pPr>
                      <a:r>
                        <a:rPr lang="en-US" sz="1200" dirty="0">
                          <a:effectLst/>
                          <a:latin typeface="Calibri"/>
                          <a:ea typeface="Calibri"/>
                          <a:cs typeface="Times New Roman"/>
                        </a:rPr>
                        <a:t>SBSTA Research and Systematic Observation – subgroup</a:t>
                      </a:r>
                      <a:endParaRPr lang="en-GB" sz="1200" dirty="0">
                        <a:effectLst/>
                        <a:latin typeface="Calibri"/>
                        <a:ea typeface="Calibri"/>
                        <a:cs typeface="Times New Roman"/>
                      </a:endParaRPr>
                    </a:p>
                  </a:txBody>
                  <a:tcPr marL="68580" marR="68580" marT="0" marB="0" anchor="ctr"/>
                </a:tc>
              </a:tr>
              <a:tr h="359085">
                <a:tc>
                  <a:txBody>
                    <a:bodyPr/>
                    <a:lstStyle/>
                    <a:p>
                      <a:pPr>
                        <a:spcAft>
                          <a:spcPts val="0"/>
                        </a:spcAft>
                      </a:pPr>
                      <a:r>
                        <a:rPr lang="en-US" sz="1200" dirty="0">
                          <a:effectLst/>
                          <a:latin typeface="Calibri"/>
                          <a:ea typeface="Calibri"/>
                          <a:cs typeface="Times New Roman"/>
                        </a:rPr>
                        <a:t>Thursday 9</a:t>
                      </a:r>
                      <a:r>
                        <a:rPr lang="en-US" sz="1200" baseline="30000" dirty="0">
                          <a:effectLst/>
                          <a:latin typeface="Calibri"/>
                          <a:ea typeface="Calibri"/>
                          <a:cs typeface="Times New Roman"/>
                        </a:rPr>
                        <a:t>th</a:t>
                      </a:r>
                      <a:r>
                        <a:rPr lang="en-US" sz="1200" dirty="0">
                          <a:effectLst/>
                          <a:latin typeface="Calibri"/>
                          <a:ea typeface="Calibri"/>
                          <a:cs typeface="Times New Roman"/>
                        </a:rPr>
                        <a:t> </a:t>
                      </a:r>
                      <a:r>
                        <a:rPr lang="en-US" sz="1200" dirty="0" smtClean="0">
                          <a:effectLst/>
                          <a:latin typeface="Calibri"/>
                          <a:ea typeface="Calibri"/>
                          <a:cs typeface="Times New Roman"/>
                        </a:rPr>
                        <a:t>November</a:t>
                      </a:r>
                      <a:endParaRPr lang="en-GB" sz="1200" dirty="0">
                        <a:effectLst/>
                        <a:latin typeface="Calibri"/>
                        <a:ea typeface="Calibri"/>
                        <a:cs typeface="Times New Roman"/>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16:00-17:30</a:t>
                      </a:r>
                      <a:endParaRPr lang="en-GB" sz="1200" dirty="0" smtClean="0">
                        <a:effectLst/>
                        <a:latin typeface="+mn-lt"/>
                        <a:ea typeface="Calibri"/>
                        <a:cs typeface="Times New Roman"/>
                      </a:endParaRPr>
                    </a:p>
                  </a:txBody>
                  <a:tcPr marL="68580" marR="68580" marT="0" marB="0" anchor="ctr"/>
                </a:tc>
                <a:tc>
                  <a:txBody>
                    <a:bodyPr/>
                    <a:lstStyle/>
                    <a:p>
                      <a:pPr algn="l">
                        <a:spcAft>
                          <a:spcPts val="0"/>
                        </a:spcAft>
                      </a:pPr>
                      <a:r>
                        <a:rPr lang="en-US" sz="1200" dirty="0">
                          <a:effectLst/>
                          <a:latin typeface="Calibri"/>
                          <a:ea typeface="Calibri"/>
                          <a:cs typeface="Times New Roman"/>
                        </a:rPr>
                        <a:t>Global monitoring of </a:t>
                      </a:r>
                      <a:r>
                        <a:rPr lang="en-US" sz="1200" dirty="0" smtClean="0">
                          <a:effectLst/>
                          <a:latin typeface="Calibri"/>
                          <a:ea typeface="Calibri"/>
                          <a:cs typeface="Times New Roman"/>
                        </a:rPr>
                        <a:t>GHG for </a:t>
                      </a:r>
                      <a:r>
                        <a:rPr lang="en-US" sz="1200" dirty="0">
                          <a:effectLst/>
                          <a:latin typeface="Calibri"/>
                          <a:ea typeface="Calibri"/>
                          <a:cs typeface="Times New Roman"/>
                        </a:rPr>
                        <a:t>a better understanding of our Climate (ESA, EUM, C3S, </a:t>
                      </a:r>
                      <a:r>
                        <a:rPr lang="en-US" sz="1200" dirty="0" smtClean="0">
                          <a:effectLst/>
                          <a:latin typeface="Calibri"/>
                          <a:ea typeface="Calibri"/>
                          <a:cs typeface="Times New Roman"/>
                        </a:rPr>
                        <a:t>DG GROW</a:t>
                      </a:r>
                      <a:r>
                        <a:rPr lang="en-US" sz="1200" dirty="0">
                          <a:effectLst/>
                          <a:latin typeface="Calibri"/>
                          <a:ea typeface="Calibri"/>
                          <a:cs typeface="Times New Roman"/>
                        </a:rPr>
                        <a:t>)</a:t>
                      </a:r>
                      <a:endParaRPr lang="en-GB" sz="1200" dirty="0">
                        <a:effectLst/>
                        <a:latin typeface="Calibri"/>
                        <a:ea typeface="Calibri"/>
                        <a:cs typeface="Times New Roman"/>
                      </a:endParaRPr>
                    </a:p>
                  </a:txBody>
                  <a:tcPr marL="68580" marR="68580" marT="0" marB="0" anchor="ctr"/>
                </a:tc>
              </a:tr>
              <a:tr h="3590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Thursday 9</a:t>
                      </a:r>
                      <a:r>
                        <a:rPr lang="en-US" sz="1200" baseline="30000" dirty="0" smtClean="0">
                          <a:effectLst/>
                          <a:latin typeface="+mn-lt"/>
                          <a:ea typeface="Calibri"/>
                          <a:cs typeface="Times New Roman"/>
                        </a:rPr>
                        <a:t>th</a:t>
                      </a:r>
                      <a:r>
                        <a:rPr lang="en-US" sz="1200" dirty="0" smtClean="0">
                          <a:effectLst/>
                          <a:latin typeface="+mn-lt"/>
                          <a:ea typeface="Calibri"/>
                          <a:cs typeface="Times New Roman"/>
                        </a:rPr>
                        <a:t> November</a:t>
                      </a:r>
                      <a:endParaRPr lang="en-GB" sz="1200" dirty="0" smtClean="0">
                        <a:effectLst/>
                        <a:latin typeface="+mn-lt"/>
                        <a:ea typeface="Calibri"/>
                        <a:cs typeface="Times New Roman"/>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t>16:45-18:15</a:t>
                      </a:r>
                      <a:endParaRPr lang="en-GB" sz="1200" dirty="0" smtClean="0">
                        <a:effectLst/>
                        <a:latin typeface="+mn-lt"/>
                        <a:ea typeface="Calibri"/>
                        <a:cs typeface="Times New Roman"/>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Land use monitoring in Pacific Islands together. UNFCCC with Australia (lead applicant);</a:t>
                      </a:r>
                      <a:endParaRPr lang="en-GB" sz="1200" dirty="0">
                        <a:effectLst/>
                        <a:latin typeface="Calibri"/>
                        <a:ea typeface="Calibri"/>
                        <a:cs typeface="Times New Roman"/>
                      </a:endParaRPr>
                    </a:p>
                  </a:txBody>
                  <a:tcPr marL="68580" marR="68580" marT="0" marB="0" anchor="ctr"/>
                </a:tc>
              </a:tr>
              <a:tr h="286609">
                <a:tc>
                  <a:txBody>
                    <a:bodyPr/>
                    <a:lstStyle/>
                    <a:p>
                      <a:pPr>
                        <a:spcAft>
                          <a:spcPts val="0"/>
                        </a:spcAft>
                      </a:pPr>
                      <a:r>
                        <a:rPr lang="en-US" sz="1200" dirty="0">
                          <a:effectLst/>
                          <a:latin typeface="Calibri"/>
                          <a:ea typeface="Calibri"/>
                          <a:cs typeface="Times New Roman"/>
                        </a:rPr>
                        <a:t>Thursday 9</a:t>
                      </a:r>
                      <a:r>
                        <a:rPr lang="en-US" sz="1200" baseline="30000" dirty="0">
                          <a:effectLst/>
                          <a:latin typeface="Calibri"/>
                          <a:ea typeface="Calibri"/>
                          <a:cs typeface="Times New Roman"/>
                        </a:rPr>
                        <a:t>th</a:t>
                      </a:r>
                      <a:r>
                        <a:rPr lang="en-US" sz="1200" dirty="0">
                          <a:effectLst/>
                          <a:latin typeface="Calibri"/>
                          <a:ea typeface="Calibri"/>
                          <a:cs typeface="Times New Roman"/>
                        </a:rPr>
                        <a:t> </a:t>
                      </a:r>
                      <a:r>
                        <a:rPr lang="en-US" sz="1200" dirty="0" smtClean="0">
                          <a:effectLst/>
                          <a:latin typeface="Calibri"/>
                          <a:ea typeface="Calibri"/>
                          <a:cs typeface="Times New Roman"/>
                        </a:rPr>
                        <a:t>November</a:t>
                      </a:r>
                      <a:endParaRPr lang="en-GB" sz="1200" dirty="0">
                        <a:effectLst/>
                        <a:latin typeface="Calibri"/>
                        <a:ea typeface="Calibri"/>
                        <a:cs typeface="Times New Roman"/>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18:00-19:30</a:t>
                      </a:r>
                      <a:endParaRPr lang="en-GB" sz="1200" dirty="0" smtClean="0">
                        <a:effectLst/>
                        <a:latin typeface="+mn-lt"/>
                        <a:ea typeface="Calibri"/>
                        <a:cs typeface="Times New Roman"/>
                      </a:endParaRPr>
                    </a:p>
                  </a:txBody>
                  <a:tcPr marL="68580" marR="68580" marT="0" marB="0" anchor="ctr"/>
                </a:tc>
                <a:tc>
                  <a:txBody>
                    <a:bodyPr/>
                    <a:lstStyle/>
                    <a:p>
                      <a:pPr algn="l">
                        <a:spcAft>
                          <a:spcPts val="0"/>
                        </a:spcAft>
                      </a:pPr>
                      <a:r>
                        <a:rPr lang="en-US" sz="1200" dirty="0">
                          <a:effectLst/>
                          <a:latin typeface="Calibri"/>
                          <a:ea typeface="Calibri"/>
                          <a:cs typeface="Times New Roman"/>
                        </a:rPr>
                        <a:t>Sentinel for REDD</a:t>
                      </a:r>
                      <a:r>
                        <a:rPr lang="en-US" sz="1200" dirty="0" smtClean="0">
                          <a:effectLst/>
                          <a:latin typeface="Calibri"/>
                          <a:ea typeface="Calibri"/>
                          <a:cs typeface="Times New Roman"/>
                        </a:rPr>
                        <a:t>+</a:t>
                      </a:r>
                      <a:r>
                        <a:rPr lang="en-US" sz="1200" baseline="0" dirty="0" smtClean="0">
                          <a:effectLst/>
                          <a:latin typeface="Calibri"/>
                          <a:ea typeface="Calibri"/>
                          <a:cs typeface="Times New Roman"/>
                        </a:rPr>
                        <a:t>, </a:t>
                      </a:r>
                      <a:r>
                        <a:rPr lang="en-GB" sz="1200" dirty="0" smtClean="0"/>
                        <a:t>ESA lead with support from DG GROW (EU Pavilion )</a:t>
                      </a:r>
                      <a:endParaRPr lang="en-GB" sz="1200" dirty="0">
                        <a:effectLst/>
                        <a:latin typeface="Calibri"/>
                        <a:ea typeface="Calibri"/>
                        <a:cs typeface="Times New Roman"/>
                      </a:endParaRPr>
                    </a:p>
                  </a:txBody>
                  <a:tcPr marL="68580" marR="68580" marT="0" marB="0" anchor="ctr"/>
                </a:tc>
              </a:tr>
              <a:tr h="286609">
                <a:tc>
                  <a:txBody>
                    <a:bodyPr/>
                    <a:lstStyle/>
                    <a:p>
                      <a:pPr>
                        <a:spcAft>
                          <a:spcPts val="0"/>
                        </a:spcAft>
                      </a:pPr>
                      <a:r>
                        <a:rPr lang="en-US" sz="1200" dirty="0">
                          <a:effectLst/>
                          <a:latin typeface="Calibri"/>
                          <a:ea typeface="Calibri"/>
                          <a:cs typeface="Times New Roman"/>
                        </a:rPr>
                        <a:t>Friday 10</a:t>
                      </a:r>
                      <a:r>
                        <a:rPr lang="en-US" sz="1200" baseline="30000" dirty="0">
                          <a:effectLst/>
                          <a:latin typeface="Calibri"/>
                          <a:ea typeface="Calibri"/>
                          <a:cs typeface="Times New Roman"/>
                        </a:rPr>
                        <a:t>th</a:t>
                      </a:r>
                      <a:r>
                        <a:rPr lang="en-US" sz="1200" dirty="0">
                          <a:effectLst/>
                          <a:latin typeface="Calibri"/>
                          <a:ea typeface="Calibri"/>
                          <a:cs typeface="Times New Roman"/>
                        </a:rPr>
                        <a:t> </a:t>
                      </a:r>
                      <a:r>
                        <a:rPr lang="en-US" sz="1200" dirty="0" smtClean="0">
                          <a:effectLst/>
                          <a:latin typeface="Calibri"/>
                          <a:ea typeface="Calibri"/>
                          <a:cs typeface="Times New Roman"/>
                        </a:rPr>
                        <a:t>November</a:t>
                      </a:r>
                      <a:endParaRPr lang="en-GB" sz="1200" dirty="0">
                        <a:effectLst/>
                        <a:latin typeface="Calibri"/>
                        <a:ea typeface="Calibri"/>
                        <a:cs typeface="Times New Roman"/>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08:00-10:00</a:t>
                      </a:r>
                      <a:endParaRPr lang="en-GB" sz="1200" dirty="0" smtClean="0">
                        <a:effectLst/>
                        <a:latin typeface="+mn-lt"/>
                        <a:ea typeface="Calibri"/>
                        <a:cs typeface="Times New Roman"/>
                      </a:endParaRPr>
                    </a:p>
                  </a:txBody>
                  <a:tcPr marL="68580" marR="68580" marT="0" marB="0" anchor="ctr"/>
                </a:tc>
                <a:tc>
                  <a:txBody>
                    <a:bodyPr/>
                    <a:lstStyle/>
                    <a:p>
                      <a:pPr algn="l">
                        <a:spcAft>
                          <a:spcPts val="0"/>
                        </a:spcAft>
                      </a:pPr>
                      <a:r>
                        <a:rPr lang="en-US" sz="1200" dirty="0">
                          <a:effectLst/>
                          <a:latin typeface="Calibri"/>
                          <a:ea typeface="Calibri"/>
                          <a:cs typeface="Times New Roman"/>
                        </a:rPr>
                        <a:t>Informal strategy meeting between the SBSTA Chair and the EO community</a:t>
                      </a:r>
                      <a:endParaRPr lang="en-GB" sz="1200" dirty="0">
                        <a:effectLst/>
                        <a:latin typeface="Calibri"/>
                        <a:ea typeface="Calibri"/>
                        <a:cs typeface="Times New Roman"/>
                      </a:endParaRPr>
                    </a:p>
                  </a:txBody>
                  <a:tcPr marL="68580" marR="68580" marT="0" marB="0" anchor="ctr"/>
                </a:tc>
              </a:tr>
              <a:tr h="286609">
                <a:tc>
                  <a:txBody>
                    <a:bodyPr/>
                    <a:lstStyle/>
                    <a:p>
                      <a:pPr>
                        <a:spcAft>
                          <a:spcPts val="0"/>
                        </a:spcAft>
                      </a:pPr>
                      <a:r>
                        <a:rPr lang="en-US" sz="1200" dirty="0">
                          <a:effectLst/>
                          <a:latin typeface="Calibri"/>
                          <a:ea typeface="Calibri"/>
                          <a:cs typeface="Times New Roman"/>
                        </a:rPr>
                        <a:t>Friday 10</a:t>
                      </a:r>
                      <a:r>
                        <a:rPr lang="en-US" sz="1200" baseline="30000" dirty="0">
                          <a:effectLst/>
                          <a:latin typeface="Calibri"/>
                          <a:ea typeface="Calibri"/>
                          <a:cs typeface="Times New Roman"/>
                        </a:rPr>
                        <a:t>th</a:t>
                      </a:r>
                      <a:r>
                        <a:rPr lang="en-US" sz="1200" dirty="0">
                          <a:effectLst/>
                          <a:latin typeface="Calibri"/>
                          <a:ea typeface="Calibri"/>
                          <a:cs typeface="Times New Roman"/>
                        </a:rPr>
                        <a:t> </a:t>
                      </a:r>
                      <a:r>
                        <a:rPr lang="en-US" sz="1200" dirty="0" smtClean="0">
                          <a:effectLst/>
                          <a:latin typeface="Calibri"/>
                          <a:ea typeface="Calibri"/>
                          <a:cs typeface="Times New Roman"/>
                        </a:rPr>
                        <a:t>November</a:t>
                      </a:r>
                      <a:endParaRPr lang="en-GB" sz="1200" dirty="0">
                        <a:effectLst/>
                        <a:latin typeface="Calibri"/>
                        <a:ea typeface="Calibri"/>
                        <a:cs typeface="Times New Roman"/>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13:15-14:45</a:t>
                      </a:r>
                      <a:endParaRPr lang="en-GB" sz="1200" dirty="0" smtClean="0">
                        <a:effectLst/>
                        <a:latin typeface="+mn-lt"/>
                        <a:ea typeface="Calibri"/>
                        <a:cs typeface="Times New Roman"/>
                      </a:endParaRPr>
                    </a:p>
                  </a:txBody>
                  <a:tcPr marL="68580" marR="68580" marT="0" marB="0" anchor="ctr"/>
                </a:tc>
                <a:tc>
                  <a:txBody>
                    <a:bodyPr/>
                    <a:lstStyle/>
                    <a:p>
                      <a:pPr algn="l">
                        <a:spcAft>
                          <a:spcPts val="0"/>
                        </a:spcAft>
                      </a:pPr>
                      <a:r>
                        <a:rPr lang="en-US" sz="1200" dirty="0">
                          <a:effectLst/>
                          <a:latin typeface="Calibri"/>
                          <a:ea typeface="Calibri"/>
                          <a:cs typeface="Arial"/>
                        </a:rPr>
                        <a:t>Open data and local capacities to support the global response to climate change</a:t>
                      </a:r>
                      <a:endParaRPr lang="en-GB" sz="12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93455759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ECV Inventory and Gap </a:t>
            </a:r>
            <a:r>
              <a:rPr lang="en-GB" b="1" dirty="0" smtClean="0"/>
              <a:t>Analysis</a:t>
            </a:r>
            <a:endParaRPr lang="en-GB" dirty="0"/>
          </a:p>
        </p:txBody>
      </p:sp>
      <p:sp>
        <p:nvSpPr>
          <p:cNvPr id="3" name="Content Placeholder 2"/>
          <p:cNvSpPr>
            <a:spLocks noGrp="1"/>
          </p:cNvSpPr>
          <p:nvPr>
            <p:ph idx="1"/>
          </p:nvPr>
        </p:nvSpPr>
        <p:spPr>
          <a:xfrm>
            <a:off x="457200" y="1200150"/>
            <a:ext cx="4849520" cy="3741547"/>
          </a:xfrm>
        </p:spPr>
        <p:txBody>
          <a:bodyPr anchor="ctr">
            <a:normAutofit fontScale="55000" lnSpcReduction="20000"/>
          </a:bodyPr>
          <a:lstStyle/>
          <a:p>
            <a:pPr>
              <a:lnSpc>
                <a:spcPct val="120000"/>
              </a:lnSpc>
              <a:spcBef>
                <a:spcPts val="0"/>
              </a:spcBef>
            </a:pPr>
            <a:r>
              <a:rPr lang="en-GB" dirty="0"/>
              <a:t>ECV Inventory 2.0 published;</a:t>
            </a:r>
          </a:p>
          <a:p>
            <a:pPr>
              <a:lnSpc>
                <a:spcPct val="120000"/>
              </a:lnSpc>
              <a:spcBef>
                <a:spcPts val="0"/>
              </a:spcBef>
            </a:pPr>
            <a:r>
              <a:rPr lang="en-US" dirty="0"/>
              <a:t>Fully describes current and planned implementation arrangements (ECV-by-ECV) within the Architecture;</a:t>
            </a:r>
            <a:endParaRPr lang="en-GB" dirty="0"/>
          </a:p>
          <a:p>
            <a:pPr>
              <a:lnSpc>
                <a:spcPct val="120000"/>
              </a:lnSpc>
              <a:spcBef>
                <a:spcPts val="0"/>
              </a:spcBef>
            </a:pPr>
            <a:r>
              <a:rPr lang="en-GB" dirty="0"/>
              <a:t>More than 4 times more data records 913 </a:t>
            </a:r>
            <a:r>
              <a:rPr lang="en-GB" dirty="0" smtClean="0"/>
              <a:t>versus </a:t>
            </a:r>
            <a:r>
              <a:rPr lang="en-GB" dirty="0"/>
              <a:t>~210 compared to first version 2015;</a:t>
            </a:r>
          </a:p>
          <a:p>
            <a:pPr>
              <a:lnSpc>
                <a:spcPct val="120000"/>
              </a:lnSpc>
              <a:spcBef>
                <a:spcPts val="0"/>
              </a:spcBef>
            </a:pPr>
            <a:r>
              <a:rPr lang="en-GB" dirty="0"/>
              <a:t>Content for the first time fully verified;</a:t>
            </a:r>
          </a:p>
          <a:p>
            <a:pPr>
              <a:lnSpc>
                <a:spcPct val="120000"/>
              </a:lnSpc>
              <a:spcBef>
                <a:spcPts val="0"/>
              </a:spcBef>
            </a:pPr>
            <a:r>
              <a:rPr lang="en-GB" dirty="0"/>
              <a:t>Gap analysis capacity demonstrated:</a:t>
            </a:r>
          </a:p>
          <a:p>
            <a:pPr marL="520700" lvl="1" indent="-342900">
              <a:spcBef>
                <a:spcPts val="0"/>
              </a:spcBef>
              <a:buFont typeface="Lucida Grande"/>
              <a:buChar char="-"/>
            </a:pPr>
            <a:r>
              <a:rPr lang="en-GB" dirty="0"/>
              <a:t>All ECV Products without CDRs identified</a:t>
            </a:r>
          </a:p>
          <a:p>
            <a:pPr marL="520700" lvl="1" indent="-342900">
              <a:spcBef>
                <a:spcPts val="0"/>
              </a:spcBef>
              <a:buFont typeface="Lucida Grande"/>
              <a:buChar char="-"/>
            </a:pPr>
            <a:r>
              <a:rPr lang="en-GB" dirty="0"/>
              <a:t>Compliance of CDRs to GCOS requirements analysed</a:t>
            </a:r>
          </a:p>
          <a:p>
            <a:pPr marL="520700" lvl="1" indent="-342900">
              <a:spcBef>
                <a:spcPts val="0"/>
              </a:spcBef>
              <a:buFont typeface="Lucida Grande"/>
              <a:buChar char="-"/>
            </a:pPr>
            <a:r>
              <a:rPr lang="en-GB" dirty="0"/>
              <a:t>Capability to analyse missing missions established (Inventory/MIM/OSCAR harmonisation on-going</a:t>
            </a:r>
            <a:r>
              <a:rPr lang="en-GB" dirty="0" smtClean="0"/>
              <a:t>);</a:t>
            </a:r>
            <a:endParaRPr lang="en-GB" dirty="0"/>
          </a:p>
          <a:p>
            <a:pPr>
              <a:spcBef>
                <a:spcPts val="0"/>
              </a:spcBef>
            </a:pPr>
            <a:r>
              <a:rPr lang="en-GB" dirty="0"/>
              <a:t>Financial support of the EC for the Inventory gratefully </a:t>
            </a:r>
            <a:r>
              <a:rPr lang="en-GB" dirty="0" smtClean="0"/>
              <a:t>acknowledged.</a:t>
            </a:r>
            <a:endParaRPr lang="en-GB" dirty="0"/>
          </a:p>
        </p:txBody>
      </p:sp>
      <p:graphicFrame>
        <p:nvGraphicFramePr>
          <p:cNvPr id="4" name="Diagram 3"/>
          <p:cNvGraphicFramePr/>
          <p:nvPr>
            <p:extLst>
              <p:ext uri="{D42A27DB-BD31-4B8C-83A1-F6EECF244321}">
                <p14:modId xmlns:p14="http://schemas.microsoft.com/office/powerpoint/2010/main" val="2113439776"/>
              </p:ext>
            </p:extLst>
          </p:nvPr>
        </p:nvGraphicFramePr>
        <p:xfrm>
          <a:off x="3760359" y="1535120"/>
          <a:ext cx="61722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711174" y="3584455"/>
            <a:ext cx="849624" cy="1107996"/>
          </a:xfrm>
          <a:prstGeom prst="rect">
            <a:avLst/>
          </a:prstGeom>
        </p:spPr>
        <p:txBody>
          <a:bodyPr wrap="none">
            <a:spAutoFit/>
          </a:bodyPr>
          <a:lstStyle/>
          <a:p>
            <a:r>
              <a:rPr lang="en-GB" sz="6600" b="1" dirty="0" smtClean="0">
                <a:solidFill>
                  <a:srgbClr val="92D050"/>
                </a:solidFill>
                <a:sym typeface="Wingdings" panose="05000000000000000000" pitchFamily="2" charset="2"/>
              </a:rPr>
              <a:t></a:t>
            </a:r>
            <a:endParaRPr lang="en-GB" sz="6600" b="1" dirty="0">
              <a:solidFill>
                <a:srgbClr val="92D050"/>
              </a:solidFill>
            </a:endParaRPr>
          </a:p>
        </p:txBody>
      </p:sp>
      <p:sp>
        <p:nvSpPr>
          <p:cNvPr id="6" name="Rectangle 5"/>
          <p:cNvSpPr/>
          <p:nvPr/>
        </p:nvSpPr>
        <p:spPr>
          <a:xfrm>
            <a:off x="4992734" y="3106774"/>
            <a:ext cx="627971" cy="769441"/>
          </a:xfrm>
          <a:prstGeom prst="rect">
            <a:avLst/>
          </a:prstGeom>
        </p:spPr>
        <p:txBody>
          <a:bodyPr wrap="none">
            <a:spAutoFit/>
          </a:bodyPr>
          <a:lstStyle/>
          <a:p>
            <a:r>
              <a:rPr lang="en-GB" sz="4400" b="1" dirty="0" smtClean="0">
                <a:solidFill>
                  <a:srgbClr val="92D050"/>
                </a:solidFill>
                <a:sym typeface="Wingdings" panose="05000000000000000000" pitchFamily="2" charset="2"/>
              </a:rPr>
              <a:t></a:t>
            </a:r>
            <a:endParaRPr lang="en-GB" sz="4400" b="1" dirty="0">
              <a:solidFill>
                <a:srgbClr val="92D050"/>
              </a:solidFill>
            </a:endParaRPr>
          </a:p>
        </p:txBody>
      </p:sp>
      <p:sp>
        <p:nvSpPr>
          <p:cNvPr id="7" name="TextBox 6"/>
          <p:cNvSpPr txBox="1"/>
          <p:nvPr/>
        </p:nvSpPr>
        <p:spPr>
          <a:xfrm>
            <a:off x="4666597" y="5949435"/>
            <a:ext cx="440120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u="sng" dirty="0">
                <a:hlinkClick r:id="rId7"/>
              </a:rPr>
              <a:t>http://</a:t>
            </a:r>
            <a:r>
              <a:rPr lang="en-GB" u="sng" dirty="0" smtClean="0">
                <a:hlinkClick r:id="rId7"/>
              </a:rPr>
              <a:t>climatemonitoring.info/ecvinventory</a:t>
            </a:r>
            <a:r>
              <a:rPr lang="en-GB" dirty="0" smtClean="0"/>
              <a:t> </a:t>
            </a:r>
            <a:endParaRPr kumimoji="0" lang="en-GB" sz="1800" b="0" i="0" u="none" strike="noStrike" cap="none" spc="0" normalizeH="0" baseline="0" dirty="0">
              <a:ln>
                <a:noFill/>
              </a:ln>
              <a:solidFill>
                <a:srgbClr val="002569"/>
              </a:solidFill>
              <a:effectLst/>
              <a:uFillTx/>
            </a:endParaRPr>
          </a:p>
        </p:txBody>
      </p:sp>
      <p:sp>
        <p:nvSpPr>
          <p:cNvPr id="8" name="TextBox 7"/>
          <p:cNvSpPr txBox="1"/>
          <p:nvPr/>
        </p:nvSpPr>
        <p:spPr>
          <a:xfrm>
            <a:off x="4818997" y="6101835"/>
            <a:ext cx="440120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u="sng" dirty="0">
                <a:hlinkClick r:id="rId7"/>
              </a:rPr>
              <a:t>http://</a:t>
            </a:r>
            <a:r>
              <a:rPr lang="en-GB" u="sng" dirty="0" smtClean="0">
                <a:hlinkClick r:id="rId7"/>
              </a:rPr>
              <a:t>climatemonitoring.info/ecvinventory</a:t>
            </a:r>
            <a:r>
              <a:rPr lang="en-GB" dirty="0" smtClean="0"/>
              <a:t> </a:t>
            </a:r>
            <a:endParaRPr kumimoji="0" lang="en-GB" sz="1800" b="0" i="0" u="none" strike="noStrike" cap="none" spc="0" normalizeH="0" baseline="0" dirty="0">
              <a:ln>
                <a:noFill/>
              </a:ln>
              <a:solidFill>
                <a:srgbClr val="002569"/>
              </a:solidFill>
              <a:effectLst/>
              <a:uFillTx/>
            </a:endParaRPr>
          </a:p>
        </p:txBody>
      </p:sp>
      <p:sp>
        <p:nvSpPr>
          <p:cNvPr id="9" name="TextBox 8"/>
          <p:cNvSpPr txBox="1"/>
          <p:nvPr/>
        </p:nvSpPr>
        <p:spPr>
          <a:xfrm>
            <a:off x="4784001" y="4632812"/>
            <a:ext cx="418408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u="sng" dirty="0">
                <a:hlinkClick r:id="rId7"/>
              </a:rPr>
              <a:t>http://</a:t>
            </a:r>
            <a:r>
              <a:rPr lang="en-GB" u="sng" dirty="0" smtClean="0">
                <a:hlinkClick r:id="rId7"/>
              </a:rPr>
              <a:t>climatemonitoring.info/ecvinventory</a:t>
            </a:r>
            <a:r>
              <a:rPr lang="en-GB" dirty="0" smtClean="0"/>
              <a:t> </a:t>
            </a:r>
            <a:endParaRPr kumimoji="0" lang="en-GB"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880131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Planning for completion of gap analysis to baseline ECV Inventory 2.0 </a:t>
            </a:r>
          </a:p>
        </p:txBody>
      </p:sp>
      <p:sp>
        <p:nvSpPr>
          <p:cNvPr id="3" name="Content Placeholder 2"/>
          <p:cNvSpPr>
            <a:spLocks noGrp="1"/>
          </p:cNvSpPr>
          <p:nvPr>
            <p:ph idx="1"/>
          </p:nvPr>
        </p:nvSpPr>
        <p:spPr>
          <a:xfrm>
            <a:off x="265145" y="3112620"/>
            <a:ext cx="8624177" cy="2030880"/>
          </a:xfrm>
        </p:spPr>
        <p:txBody>
          <a:bodyPr anchor="ctr">
            <a:normAutofit fontScale="55000" lnSpcReduction="20000"/>
          </a:bodyPr>
          <a:lstStyle/>
          <a:p>
            <a:r>
              <a:rPr lang="en-GB" dirty="0"/>
              <a:t>The bulk of the gap analysis activities have been performed (and documented)</a:t>
            </a:r>
          </a:p>
          <a:p>
            <a:r>
              <a:rPr lang="en-GB" dirty="0"/>
              <a:t>The residual activities to be performed include a gap analysis on a limited number of ECV products including mission availability and suitability (with the selection of these ECV products based on the relevance of the variable to current discussions and/or known issues with past and future missions)</a:t>
            </a:r>
          </a:p>
          <a:p>
            <a:r>
              <a:rPr lang="en-GB" dirty="0"/>
              <a:t>The finalisation of the Gap Analysis (and its documentation - including the coordinated action plan) is planned to be completed in time for SIT-33 in April </a:t>
            </a:r>
            <a:r>
              <a:rPr lang="en-GB" dirty="0" smtClean="0"/>
              <a:t>2018.</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333"/>
          <a:stretch/>
        </p:blipFill>
        <p:spPr>
          <a:xfrm>
            <a:off x="78763" y="1181702"/>
            <a:ext cx="8979089" cy="1940404"/>
          </a:xfrm>
          <a:prstGeom prst="rect">
            <a:avLst/>
          </a:prstGeom>
        </p:spPr>
      </p:pic>
    </p:spTree>
    <p:extLst>
      <p:ext uri="{BB962C8B-B14F-4D97-AF65-F5344CB8AC3E}">
        <p14:creationId xmlns:p14="http://schemas.microsoft.com/office/powerpoint/2010/main" val="2443098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 learnt during cycle#</a:t>
            </a:r>
            <a:r>
              <a:rPr lang="en-GB" dirty="0" smtClean="0"/>
              <a:t>2</a:t>
            </a:r>
            <a:endParaRPr lang="en-GB" dirty="0"/>
          </a:p>
        </p:txBody>
      </p:sp>
      <p:sp>
        <p:nvSpPr>
          <p:cNvPr id="3" name="Content Placeholder 2"/>
          <p:cNvSpPr>
            <a:spLocks noGrp="1"/>
          </p:cNvSpPr>
          <p:nvPr>
            <p:ph idx="1"/>
          </p:nvPr>
        </p:nvSpPr>
        <p:spPr>
          <a:xfrm>
            <a:off x="223280" y="1242024"/>
            <a:ext cx="8693952" cy="3721859"/>
          </a:xfrm>
        </p:spPr>
        <p:txBody>
          <a:bodyPr anchor="ctr">
            <a:normAutofit fontScale="55000" lnSpcReduction="20000"/>
          </a:bodyPr>
          <a:lstStyle/>
          <a:p>
            <a:pPr>
              <a:spcBef>
                <a:spcPts val="0"/>
              </a:spcBef>
              <a:spcAft>
                <a:spcPts val="300"/>
              </a:spcAft>
            </a:pPr>
            <a:r>
              <a:rPr lang="en-GB" dirty="0"/>
              <a:t>The EC Funding of the inventory activities made a big difference;</a:t>
            </a:r>
          </a:p>
          <a:p>
            <a:pPr>
              <a:spcBef>
                <a:spcPts val="0"/>
              </a:spcBef>
              <a:spcAft>
                <a:spcPts val="300"/>
              </a:spcAft>
            </a:pPr>
            <a:r>
              <a:rPr lang="en-GB" dirty="0"/>
              <a:t>Engagement with agency focal points and data set experts was key to success;</a:t>
            </a:r>
          </a:p>
          <a:p>
            <a:pPr>
              <a:spcBef>
                <a:spcPts val="0"/>
              </a:spcBef>
              <a:spcAft>
                <a:spcPts val="300"/>
              </a:spcAft>
            </a:pPr>
            <a:r>
              <a:rPr lang="en-GB" dirty="0"/>
              <a:t>Verification process absolute critical to ensure that the inventory is a reliable source of information (for both users and the gap analysis process);</a:t>
            </a:r>
          </a:p>
          <a:p>
            <a:pPr>
              <a:spcBef>
                <a:spcPts val="0"/>
              </a:spcBef>
              <a:spcAft>
                <a:spcPts val="300"/>
              </a:spcAft>
            </a:pPr>
            <a:r>
              <a:rPr lang="en-GB" dirty="0"/>
              <a:t>Population and verification was a huge effort - need to keep the community involvement in the future and avoid drastic changes;</a:t>
            </a:r>
          </a:p>
          <a:p>
            <a:pPr>
              <a:spcBef>
                <a:spcPts val="0"/>
              </a:spcBef>
              <a:spcAft>
                <a:spcPts val="300"/>
              </a:spcAft>
            </a:pPr>
            <a:r>
              <a:rPr lang="en-GB" dirty="0"/>
              <a:t>Commitment level for future component of the inventory needs to be reconsidered to get a more complete picture from agencies;</a:t>
            </a:r>
          </a:p>
          <a:p>
            <a:pPr>
              <a:spcBef>
                <a:spcPts val="0"/>
              </a:spcBef>
              <a:spcAft>
                <a:spcPts val="300"/>
              </a:spcAft>
            </a:pPr>
            <a:r>
              <a:rPr lang="en-GB" dirty="0"/>
              <a:t>Global data record development is more dynamic than we thought. Biennial update of inventory should be replaced by incremental (annual) updates;</a:t>
            </a:r>
          </a:p>
          <a:p>
            <a:pPr>
              <a:spcBef>
                <a:spcPts val="0"/>
              </a:spcBef>
              <a:spcAft>
                <a:spcPts val="300"/>
              </a:spcAft>
            </a:pPr>
            <a:r>
              <a:rPr lang="en-GB" dirty="0"/>
              <a:t>Volume of data records does not allow full analysis of Inventory every year =&gt; need to carefully track changes during inventory update process and perform limited gap analysis in affected areas;</a:t>
            </a:r>
          </a:p>
          <a:p>
            <a:pPr>
              <a:spcBef>
                <a:spcPts val="0"/>
              </a:spcBef>
              <a:spcAft>
                <a:spcPts val="300"/>
              </a:spcAft>
            </a:pPr>
            <a:r>
              <a:rPr lang="en-US" dirty="0"/>
              <a:t>General low use of FCDRs to derive ECV climate data records implies extra Inventory for the base data records</a:t>
            </a:r>
            <a:r>
              <a:rPr lang="en-US" dirty="0" smtClean="0"/>
              <a:t>.</a:t>
            </a:r>
            <a:endParaRPr lang="en-US" b="1" dirty="0">
              <a:solidFill>
                <a:srgbClr val="00B050"/>
              </a:solidFill>
            </a:endParaRPr>
          </a:p>
        </p:txBody>
      </p:sp>
    </p:spTree>
    <p:extLst>
      <p:ext uri="{BB962C8B-B14F-4D97-AF65-F5344CB8AC3E}">
        <p14:creationId xmlns:p14="http://schemas.microsoft.com/office/powerpoint/2010/main" val="23967420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Perspectives for the next two </a:t>
            </a:r>
            <a:r>
              <a:rPr lang="en-GB" dirty="0" smtClean="0"/>
              <a:t>years</a:t>
            </a:r>
            <a:endParaRPr lang="en-GB" dirty="0"/>
          </a:p>
        </p:txBody>
      </p:sp>
      <p:sp>
        <p:nvSpPr>
          <p:cNvPr id="3" name="Content Placeholder 2"/>
          <p:cNvSpPr>
            <a:spLocks noGrp="1"/>
          </p:cNvSpPr>
          <p:nvPr>
            <p:ph idx="1"/>
          </p:nvPr>
        </p:nvSpPr>
        <p:spPr>
          <a:xfrm>
            <a:off x="209325" y="1158276"/>
            <a:ext cx="8707907" cy="3943350"/>
          </a:xfrm>
        </p:spPr>
        <p:txBody>
          <a:bodyPr>
            <a:normAutofit fontScale="62500" lnSpcReduction="20000"/>
          </a:bodyPr>
          <a:lstStyle/>
          <a:p>
            <a:r>
              <a:rPr lang="en-GB" dirty="0"/>
              <a:t>Major Objectives:</a:t>
            </a:r>
          </a:p>
          <a:p>
            <a:pPr lvl="1">
              <a:spcBef>
                <a:spcPts val="0"/>
              </a:spcBef>
            </a:pPr>
            <a:r>
              <a:rPr lang="en-GB" dirty="0"/>
              <a:t>Complete Cycle#2 activities by SIT-33 (finalisation of Gap Analysis);</a:t>
            </a:r>
          </a:p>
          <a:p>
            <a:pPr lvl="1">
              <a:spcBef>
                <a:spcPts val="0"/>
              </a:spcBef>
            </a:pPr>
            <a:r>
              <a:rPr lang="en-GB" dirty="0"/>
              <a:t>Change reference for Inventory and Gap Analysis to the 2016 GCOS-IP (and update the inventory as appropriate);</a:t>
            </a:r>
          </a:p>
          <a:p>
            <a:pPr lvl="1">
              <a:spcBef>
                <a:spcPts val="0"/>
              </a:spcBef>
            </a:pPr>
            <a:r>
              <a:rPr lang="en-US" dirty="0"/>
              <a:t>Promote case studies and workshops supporting the Architecture and its Inventory;</a:t>
            </a:r>
            <a:endParaRPr lang="en-GB" dirty="0"/>
          </a:p>
          <a:p>
            <a:r>
              <a:rPr lang="en-GB" dirty="0" smtClean="0"/>
              <a:t>Changes</a:t>
            </a:r>
            <a:r>
              <a:rPr lang="en-GB" dirty="0"/>
              <a:t>:</a:t>
            </a:r>
          </a:p>
          <a:p>
            <a:pPr lvl="1">
              <a:spcBef>
                <a:spcPts val="0"/>
              </a:spcBef>
            </a:pPr>
            <a:r>
              <a:rPr lang="en-GB" dirty="0"/>
              <a:t>The Inventory-gap analysis-action plan process shall move to a  more incremental update with annual reporting and endorsement (potentially synchronised with UNFCCC/SBSTA reporting);</a:t>
            </a:r>
          </a:p>
          <a:p>
            <a:pPr lvl="1">
              <a:spcBef>
                <a:spcPts val="0"/>
              </a:spcBef>
            </a:pPr>
            <a:r>
              <a:rPr lang="en-GB" dirty="0"/>
              <a:t>Gap analysis addressing Inventory updates and high priority areas, e.g., carbon cycle</a:t>
            </a:r>
            <a:r>
              <a:rPr lang="en-GB" dirty="0" smtClean="0"/>
              <a:t>;</a:t>
            </a:r>
            <a:endParaRPr lang="en-GB" dirty="0"/>
          </a:p>
          <a:p>
            <a:r>
              <a:rPr lang="en-GB" dirty="0"/>
              <a:t>Deliverables:</a:t>
            </a:r>
          </a:p>
          <a:p>
            <a:pPr lvl="1">
              <a:spcBef>
                <a:spcPts val="0"/>
              </a:spcBef>
            </a:pPr>
            <a:r>
              <a:rPr lang="en-GB" dirty="0"/>
              <a:t>First gap analysis report and action plan for endorsement at SIT-33;</a:t>
            </a:r>
          </a:p>
          <a:p>
            <a:pPr lvl="1">
              <a:spcBef>
                <a:spcPts val="0"/>
              </a:spcBef>
            </a:pPr>
            <a:r>
              <a:rPr lang="en-GB" dirty="0"/>
              <a:t>Update of Inventory baseline to GCOS IP 2016 by 31 Dec 2018;</a:t>
            </a:r>
          </a:p>
          <a:p>
            <a:pPr lvl="1">
              <a:spcBef>
                <a:spcPts val="0"/>
              </a:spcBef>
            </a:pPr>
            <a:r>
              <a:rPr lang="en-GB" dirty="0" smtClean="0"/>
              <a:t>Second </a:t>
            </a:r>
            <a:r>
              <a:rPr lang="en-GB" dirty="0"/>
              <a:t>gap analysis and action plan for endorsement by 2019 Plenary;</a:t>
            </a:r>
          </a:p>
          <a:p>
            <a:pPr lvl="1">
              <a:spcBef>
                <a:spcPts val="0"/>
              </a:spcBef>
            </a:pPr>
            <a:r>
              <a:rPr lang="en-GB" dirty="0"/>
              <a:t>Continued reporting to SBSTA. </a:t>
            </a:r>
          </a:p>
        </p:txBody>
      </p:sp>
    </p:spTree>
    <p:extLst>
      <p:ext uri="{BB962C8B-B14F-4D97-AF65-F5344CB8AC3E}">
        <p14:creationId xmlns:p14="http://schemas.microsoft.com/office/powerpoint/2010/main" val="19990220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WGClimate</a:t>
            </a:r>
            <a:r>
              <a:rPr lang="en-GB" dirty="0" smtClean="0"/>
              <a:t> Vice Chair Nomination</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According to the Working Group </a:t>
            </a:r>
            <a:r>
              <a:rPr lang="en-GB" dirty="0" err="1" smtClean="0"/>
              <a:t>ToR</a:t>
            </a:r>
            <a:r>
              <a:rPr lang="en-GB" dirty="0" smtClean="0"/>
              <a:t>:</a:t>
            </a:r>
          </a:p>
          <a:p>
            <a:pPr lvl="1"/>
            <a:r>
              <a:rPr lang="en-GB" dirty="0" smtClean="0"/>
              <a:t>A request for proposal was sent to all space agencies</a:t>
            </a:r>
          </a:p>
          <a:p>
            <a:pPr lvl="1"/>
            <a:r>
              <a:rPr lang="en-GB" dirty="0" smtClean="0"/>
              <a:t>Nominations were received with a letter of support from the Agencies.</a:t>
            </a:r>
          </a:p>
          <a:p>
            <a:pPr lvl="1"/>
            <a:r>
              <a:rPr lang="en-GB" dirty="0"/>
              <a:t>John Dwyer from USGS was </a:t>
            </a:r>
            <a:r>
              <a:rPr lang="en-GB" dirty="0" smtClean="0"/>
              <a:t>nominated by the </a:t>
            </a:r>
            <a:r>
              <a:rPr lang="en-GB" dirty="0" err="1" smtClean="0"/>
              <a:t>WGClimate</a:t>
            </a:r>
            <a:r>
              <a:rPr lang="en-GB" dirty="0" smtClean="0"/>
              <a:t> members at their 7</a:t>
            </a:r>
            <a:r>
              <a:rPr lang="en-GB" baseline="30000" dirty="0" smtClean="0"/>
              <a:t>th</a:t>
            </a:r>
            <a:r>
              <a:rPr lang="en-GB" dirty="0" smtClean="0"/>
              <a:t> meeting in </a:t>
            </a:r>
            <a:r>
              <a:rPr lang="en-GB" dirty="0"/>
              <a:t>Sao Jose dos </a:t>
            </a:r>
            <a:r>
              <a:rPr lang="en-GB" dirty="0" smtClean="0"/>
              <a:t>Campos (February 2017).</a:t>
            </a:r>
          </a:p>
          <a:p>
            <a:pPr lvl="1"/>
            <a:r>
              <a:rPr lang="en-GB" dirty="0" smtClean="0"/>
              <a:t>The nomination was presented at the CGMS 45</a:t>
            </a:r>
            <a:r>
              <a:rPr lang="en-GB" baseline="30000" dirty="0" smtClean="0"/>
              <a:t>th</a:t>
            </a:r>
            <a:r>
              <a:rPr lang="en-GB" dirty="0" smtClean="0"/>
              <a:t> plenary (</a:t>
            </a:r>
            <a:r>
              <a:rPr lang="en-GB" dirty="0" err="1" smtClean="0"/>
              <a:t>Jeju</a:t>
            </a:r>
            <a:r>
              <a:rPr lang="en-GB" dirty="0" smtClean="0"/>
              <a:t>-June 2017) and endorsed</a:t>
            </a:r>
          </a:p>
          <a:p>
            <a:pPr lvl="1"/>
            <a:r>
              <a:rPr lang="en-GB" dirty="0" smtClean="0"/>
              <a:t>The nomination is now presented to the CEOS for endorsement.</a:t>
            </a:r>
          </a:p>
        </p:txBody>
      </p:sp>
    </p:spTree>
    <p:extLst>
      <p:ext uri="{BB962C8B-B14F-4D97-AF65-F5344CB8AC3E}">
        <p14:creationId xmlns:p14="http://schemas.microsoft.com/office/powerpoint/2010/main" val="730089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Chairmanship Hand Over</a:t>
            </a:r>
            <a:endParaRPr lang="en-GB" dirty="0"/>
          </a:p>
        </p:txBody>
      </p:sp>
      <p:sp>
        <p:nvSpPr>
          <p:cNvPr id="3" name="Content Placeholder 2"/>
          <p:cNvSpPr>
            <a:spLocks noGrp="1"/>
          </p:cNvSpPr>
          <p:nvPr>
            <p:ph idx="1"/>
          </p:nvPr>
        </p:nvSpPr>
        <p:spPr/>
        <p:txBody>
          <a:bodyPr anchor="ctr">
            <a:noAutofit/>
          </a:bodyPr>
          <a:lstStyle/>
          <a:p>
            <a:pPr marL="0" indent="0">
              <a:buNone/>
            </a:pPr>
            <a:r>
              <a:rPr lang="en-GB" sz="2400" dirty="0" smtClean="0"/>
              <a:t>November 2017 – November 2019</a:t>
            </a:r>
          </a:p>
          <a:p>
            <a:r>
              <a:rPr lang="en-GB" sz="2400" dirty="0" smtClean="0"/>
              <a:t>Chair:			</a:t>
            </a:r>
            <a:r>
              <a:rPr lang="en-GB" sz="2400" dirty="0" err="1" smtClean="0"/>
              <a:t>Jörg</a:t>
            </a:r>
            <a:r>
              <a:rPr lang="en-GB" sz="2400" dirty="0" smtClean="0"/>
              <a:t> Schulz (EUMETSAT)</a:t>
            </a:r>
          </a:p>
          <a:p>
            <a:r>
              <a:rPr lang="en-GB" sz="2400" dirty="0" smtClean="0"/>
              <a:t>Vice Chair:		John Dwyer (USGS)</a:t>
            </a:r>
          </a:p>
          <a:p>
            <a:endParaRPr lang="en-GB" sz="2400" dirty="0"/>
          </a:p>
          <a:p>
            <a:pPr marL="0" indent="0">
              <a:buNone/>
            </a:pPr>
            <a:r>
              <a:rPr lang="en-GB" sz="2400" dirty="0" smtClean="0"/>
              <a:t>November 2019 – November 2021</a:t>
            </a:r>
          </a:p>
          <a:p>
            <a:r>
              <a:rPr lang="en-GB" sz="2400" dirty="0" smtClean="0"/>
              <a:t>Chair:			John Dwyer (USGS)</a:t>
            </a:r>
          </a:p>
          <a:p>
            <a:r>
              <a:rPr lang="en-GB" sz="2400" dirty="0" smtClean="0"/>
              <a:t>Vice Chair:</a:t>
            </a:r>
            <a:r>
              <a:rPr lang="en-GB" sz="2400" smtClean="0"/>
              <a:t>		asking </a:t>
            </a:r>
            <a:r>
              <a:rPr lang="en-GB" sz="2400" dirty="0" smtClean="0"/>
              <a:t>for proposals by Agencies</a:t>
            </a:r>
            <a:endParaRPr lang="en-GB" sz="2400" dirty="0"/>
          </a:p>
        </p:txBody>
      </p:sp>
      <p:pic>
        <p:nvPicPr>
          <p:cNvPr id="4" name="Picture 3"/>
          <p:cNvPicPr>
            <a:picLocks noChangeAspect="1"/>
          </p:cNvPicPr>
          <p:nvPr/>
        </p:nvPicPr>
        <p:blipFill>
          <a:blip r:embed="rId2">
            <a:alphaModFix/>
          </a:blip>
          <a:stretch>
            <a:fillRect/>
          </a:stretch>
        </p:blipFill>
        <p:spPr>
          <a:xfrm>
            <a:off x="7670800" y="1200151"/>
            <a:ext cx="1016922" cy="1423690"/>
          </a:xfrm>
          <a:prstGeom prst="rect">
            <a:avLst/>
          </a:prstGeom>
        </p:spPr>
      </p:pic>
      <p:pic>
        <p:nvPicPr>
          <p:cNvPr id="5" name="Picture 4"/>
          <p:cNvPicPr>
            <a:picLocks noChangeAspect="1"/>
          </p:cNvPicPr>
          <p:nvPr/>
        </p:nvPicPr>
        <p:blipFill rotWithShape="1">
          <a:blip r:embed="rId3" cstate="print"/>
          <a:srcRect l="10785" r="16458" b="16907"/>
          <a:stretch/>
        </p:blipFill>
        <p:spPr>
          <a:xfrm>
            <a:off x="7670800" y="2854538"/>
            <a:ext cx="1016000" cy="1422401"/>
          </a:xfrm>
          <a:prstGeom prst="rect">
            <a:avLst/>
          </a:prstGeom>
        </p:spPr>
      </p:pic>
    </p:spTree>
    <p:extLst>
      <p:ext uri="{BB962C8B-B14F-4D97-AF65-F5344CB8AC3E}">
        <p14:creationId xmlns:p14="http://schemas.microsoft.com/office/powerpoint/2010/main" val="1329574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topics</a:t>
            </a:r>
            <a:endParaRPr lang="en-GB" dirty="0"/>
          </a:p>
        </p:txBody>
      </p:sp>
      <p:sp>
        <p:nvSpPr>
          <p:cNvPr id="3" name="Content Placeholder 2"/>
          <p:cNvSpPr>
            <a:spLocks noGrp="1"/>
          </p:cNvSpPr>
          <p:nvPr>
            <p:ph idx="1"/>
          </p:nvPr>
        </p:nvSpPr>
        <p:spPr/>
        <p:txBody>
          <a:bodyPr anchor="ctr">
            <a:normAutofit fontScale="77500" lnSpcReduction="20000"/>
          </a:bodyPr>
          <a:lstStyle/>
          <a:p>
            <a:r>
              <a:rPr lang="en-GB" dirty="0"/>
              <a:t>GCOS IP Space Agency Response (For Information)</a:t>
            </a:r>
          </a:p>
          <a:p>
            <a:r>
              <a:rPr lang="en-GB" dirty="0"/>
              <a:t>SBSTA 47 Space Agency Statement (For Information</a:t>
            </a:r>
            <a:r>
              <a:rPr lang="en-GB" dirty="0" smtClean="0"/>
              <a:t>)</a:t>
            </a:r>
            <a:endParaRPr lang="en-GB" dirty="0"/>
          </a:p>
          <a:p>
            <a:r>
              <a:rPr lang="en-GB" dirty="0"/>
              <a:t>COP23 CEOS/CGMS Presence (For Information/Discussion)</a:t>
            </a:r>
          </a:p>
          <a:p>
            <a:r>
              <a:rPr lang="en-GB" dirty="0" smtClean="0"/>
              <a:t>Essential </a:t>
            </a:r>
            <a:r>
              <a:rPr lang="en-GB" dirty="0"/>
              <a:t>Climate Variables (ECVs) Inventory</a:t>
            </a:r>
          </a:p>
          <a:p>
            <a:pPr lvl="1"/>
            <a:r>
              <a:rPr lang="en-GB" dirty="0" smtClean="0"/>
              <a:t>Way forward on Gap </a:t>
            </a:r>
            <a:r>
              <a:rPr lang="en-GB" dirty="0"/>
              <a:t>Analysis Report </a:t>
            </a:r>
            <a:r>
              <a:rPr lang="en-GB" dirty="0" smtClean="0"/>
              <a:t>and coordinated Action Plan (</a:t>
            </a:r>
            <a:r>
              <a:rPr lang="en-GB" dirty="0"/>
              <a:t>For Information/Discussion)</a:t>
            </a:r>
          </a:p>
          <a:p>
            <a:pPr lvl="1"/>
            <a:r>
              <a:rPr lang="en-GB" dirty="0" smtClean="0"/>
              <a:t>Perspective for the next two years (</a:t>
            </a:r>
            <a:r>
              <a:rPr lang="en-GB" dirty="0"/>
              <a:t>For </a:t>
            </a:r>
            <a:r>
              <a:rPr lang="en-GB" dirty="0" smtClean="0"/>
              <a:t>Information/Discussion</a:t>
            </a:r>
            <a:r>
              <a:rPr lang="en-GB" dirty="0"/>
              <a:t>)</a:t>
            </a:r>
          </a:p>
          <a:p>
            <a:r>
              <a:rPr lang="en-GB" dirty="0" err="1" smtClean="0"/>
              <a:t>WGClimate</a:t>
            </a:r>
            <a:r>
              <a:rPr lang="en-GB" dirty="0" smtClean="0"/>
              <a:t> </a:t>
            </a:r>
            <a:r>
              <a:rPr lang="en-GB" dirty="0"/>
              <a:t>Vice-Chair Nomination (For Decision)</a:t>
            </a:r>
          </a:p>
        </p:txBody>
      </p:sp>
    </p:spTree>
    <p:extLst>
      <p:ext uri="{BB962C8B-B14F-4D97-AF65-F5344CB8AC3E}">
        <p14:creationId xmlns:p14="http://schemas.microsoft.com/office/powerpoint/2010/main" val="10512665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Space Agency Response to the GCOS IP</a:t>
            </a:r>
            <a:endParaRPr lang="en-GB" dirty="0"/>
          </a:p>
        </p:txBody>
      </p:sp>
      <p:sp>
        <p:nvSpPr>
          <p:cNvPr id="3" name="Content Placeholder 2"/>
          <p:cNvSpPr>
            <a:spLocks noGrp="1"/>
          </p:cNvSpPr>
          <p:nvPr>
            <p:ph idx="1"/>
          </p:nvPr>
        </p:nvSpPr>
        <p:spPr>
          <a:xfrm>
            <a:off x="457200" y="1267497"/>
            <a:ext cx="5306058" cy="3725679"/>
          </a:xfrm>
        </p:spPr>
        <p:txBody>
          <a:bodyPr anchor="ctr">
            <a:normAutofit fontScale="70000" lnSpcReduction="20000"/>
          </a:bodyPr>
          <a:lstStyle/>
          <a:p>
            <a:r>
              <a:rPr lang="en-GB" dirty="0" smtClean="0"/>
              <a:t>The Space Agency Response to the GCOS IP was </a:t>
            </a:r>
            <a:r>
              <a:rPr lang="en-GB" dirty="0"/>
              <a:t>s</a:t>
            </a:r>
            <a:r>
              <a:rPr lang="en-GB" dirty="0" smtClean="0"/>
              <a:t>ent on October 16</a:t>
            </a:r>
            <a:r>
              <a:rPr lang="en-GB" baseline="30000" dirty="0" smtClean="0"/>
              <a:t>th</a:t>
            </a:r>
            <a:r>
              <a:rPr lang="en-GB" dirty="0" smtClean="0"/>
              <a:t> to:</a:t>
            </a:r>
          </a:p>
          <a:p>
            <a:pPr lvl="1"/>
            <a:r>
              <a:rPr lang="en-GB" dirty="0" smtClean="0"/>
              <a:t>UNFCCC secretariat and to GCOS </a:t>
            </a:r>
          </a:p>
          <a:p>
            <a:pPr lvl="1"/>
            <a:r>
              <a:rPr lang="en-GB" dirty="0" smtClean="0"/>
              <a:t>CEOS and CGMS secretariats</a:t>
            </a:r>
          </a:p>
          <a:p>
            <a:endParaRPr lang="en-GB" dirty="0" smtClean="0"/>
          </a:p>
          <a:p>
            <a:r>
              <a:rPr lang="en-GB" dirty="0" smtClean="0"/>
              <a:t>A big thank you for the Writing Team, all the contributors and all the reviewers</a:t>
            </a:r>
          </a:p>
          <a:p>
            <a:endParaRPr lang="en-GB" dirty="0"/>
          </a:p>
          <a:p>
            <a:r>
              <a:rPr lang="en-GB" sz="2600" dirty="0" smtClean="0"/>
              <a:t>The document is bigger than expected (47 pages instead of the 30 pages as presented at the SIT Workshop.</a:t>
            </a:r>
            <a:endParaRPr lang="en-GB" sz="2600" dirty="0"/>
          </a:p>
          <a:p>
            <a:r>
              <a:rPr lang="en-GB" sz="2600" dirty="0" smtClean="0"/>
              <a:t>A technical supplement will be produced by Spring 2018 to include detailed responses to the GCOS IP.</a:t>
            </a:r>
          </a:p>
        </p:txBody>
      </p:sp>
      <p:pic>
        <p:nvPicPr>
          <p:cNvPr id="4" name="Picture 3"/>
          <p:cNvPicPr>
            <a:picLocks noChangeAspect="1"/>
          </p:cNvPicPr>
          <p:nvPr/>
        </p:nvPicPr>
        <p:blipFill>
          <a:blip r:embed="rId2"/>
          <a:stretch>
            <a:fillRect/>
          </a:stretch>
        </p:blipFill>
        <p:spPr>
          <a:xfrm>
            <a:off x="6270144" y="1161666"/>
            <a:ext cx="2810138" cy="3943350"/>
          </a:xfrm>
          <a:prstGeom prst="rect">
            <a:avLst/>
          </a:prstGeom>
        </p:spPr>
      </p:pic>
    </p:spTree>
    <p:extLst>
      <p:ext uri="{BB962C8B-B14F-4D97-AF65-F5344CB8AC3E}">
        <p14:creationId xmlns:p14="http://schemas.microsoft.com/office/powerpoint/2010/main" val="15320357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br>
              <a:rPr lang="en-GB" dirty="0" smtClean="0"/>
            </a:br>
            <a:r>
              <a:rPr lang="en-GB" dirty="0" smtClean="0"/>
              <a:t>as presented at CEOS SIT 32</a:t>
            </a:r>
            <a:endParaRPr lang="en-GB" dirty="0"/>
          </a:p>
        </p:txBody>
      </p:sp>
      <p:sp>
        <p:nvSpPr>
          <p:cNvPr id="3" name="Content Placeholder 2"/>
          <p:cNvSpPr>
            <a:spLocks noGrp="1"/>
          </p:cNvSpPr>
          <p:nvPr>
            <p:ph idx="1"/>
          </p:nvPr>
        </p:nvSpPr>
        <p:spPr>
          <a:xfrm>
            <a:off x="457200" y="1200150"/>
            <a:ext cx="8229600" cy="3819605"/>
          </a:xfrm>
        </p:spPr>
        <p:txBody>
          <a:bodyPr anchor="ctr">
            <a:noAutofit/>
          </a:bodyPr>
          <a:lstStyle/>
          <a:p>
            <a:r>
              <a:rPr lang="en-GB" sz="1800" dirty="0" smtClean="0"/>
              <a:t>Targeting a 20-30 pages document</a:t>
            </a:r>
          </a:p>
          <a:p>
            <a:r>
              <a:rPr lang="en-GB" sz="1800" dirty="0" smtClean="0"/>
              <a:t>Broad Context (10-15 pages)</a:t>
            </a:r>
          </a:p>
          <a:p>
            <a:pPr lvl="1"/>
            <a:r>
              <a:rPr lang="en-GB" sz="1600" dirty="0" smtClean="0"/>
              <a:t>“</a:t>
            </a:r>
            <a:r>
              <a:rPr lang="en-GB" sz="1600" dirty="0"/>
              <a:t>S</a:t>
            </a:r>
            <a:r>
              <a:rPr lang="en-GB" sz="1600" dirty="0" smtClean="0"/>
              <a:t>oft Actions” and Cross cutting actions</a:t>
            </a:r>
          </a:p>
          <a:p>
            <a:pPr lvl="1"/>
            <a:r>
              <a:rPr lang="en-GB" sz="1600" dirty="0" smtClean="0"/>
              <a:t>Calibration , Validation, Assessment, Data integration and </a:t>
            </a:r>
            <a:r>
              <a:rPr lang="en-GB" sz="1600" dirty="0" err="1" smtClean="0"/>
              <a:t>Intercomparison</a:t>
            </a:r>
            <a:r>
              <a:rPr lang="en-GB" sz="1600" dirty="0" smtClean="0"/>
              <a:t>.</a:t>
            </a:r>
          </a:p>
          <a:p>
            <a:r>
              <a:rPr lang="en-GB" sz="1800" dirty="0" smtClean="0"/>
              <a:t>Detailed Implementation (6-9 pages)</a:t>
            </a:r>
          </a:p>
          <a:p>
            <a:pPr lvl="1"/>
            <a:r>
              <a:rPr lang="en-GB" sz="1600" dirty="0" smtClean="0"/>
              <a:t>Terrestrial (2-</a:t>
            </a:r>
            <a:r>
              <a:rPr lang="en-GB" sz="1600" dirty="0"/>
              <a:t>3</a:t>
            </a:r>
            <a:r>
              <a:rPr lang="en-GB" sz="1600" dirty="0" smtClean="0"/>
              <a:t> pages - Grouped in meta-Actions)</a:t>
            </a:r>
          </a:p>
          <a:p>
            <a:pPr lvl="1"/>
            <a:r>
              <a:rPr lang="en-GB" sz="1600" dirty="0" smtClean="0"/>
              <a:t>Oceanic </a:t>
            </a:r>
            <a:r>
              <a:rPr lang="en-GB" sz="1600" dirty="0"/>
              <a:t>(2-3 pages - Grouped in meta-Actions)</a:t>
            </a:r>
            <a:endParaRPr lang="en-GB" sz="1600" dirty="0" smtClean="0"/>
          </a:p>
          <a:p>
            <a:pPr lvl="1"/>
            <a:r>
              <a:rPr lang="en-GB" sz="1600" dirty="0" smtClean="0"/>
              <a:t>Atmospheric </a:t>
            </a:r>
            <a:r>
              <a:rPr lang="en-GB" sz="1600" dirty="0"/>
              <a:t>(2-3 pages - Grouped in meta-Actions</a:t>
            </a:r>
            <a:r>
              <a:rPr lang="en-GB" sz="1600" dirty="0" smtClean="0"/>
              <a:t>)</a:t>
            </a:r>
            <a:endParaRPr lang="en-GB" sz="1600" dirty="0" smtClean="0"/>
          </a:p>
          <a:p>
            <a:r>
              <a:rPr lang="en-GB" sz="1800" dirty="0" smtClean="0"/>
              <a:t>A Technical supplement </a:t>
            </a:r>
            <a:endParaRPr lang="en-GB" sz="1800" dirty="0"/>
          </a:p>
          <a:p>
            <a:pPr lvl="1"/>
            <a:r>
              <a:rPr lang="en-GB" sz="1600" dirty="0"/>
              <a:t>detailed </a:t>
            </a:r>
            <a:r>
              <a:rPr lang="en-GB" sz="1600" dirty="0" smtClean="0"/>
              <a:t>responses to GCOS Actions </a:t>
            </a:r>
            <a:r>
              <a:rPr lang="en-GB" sz="1600" dirty="0"/>
              <a:t>– Coordinated Action Plan</a:t>
            </a:r>
          </a:p>
        </p:txBody>
      </p:sp>
    </p:spTree>
    <p:extLst>
      <p:ext uri="{BB962C8B-B14F-4D97-AF65-F5344CB8AC3E}">
        <p14:creationId xmlns:p14="http://schemas.microsoft.com/office/powerpoint/2010/main" val="32537687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Document Structure</a:t>
            </a:r>
            <a:br>
              <a:rPr lang="en-GB" dirty="0" smtClean="0"/>
            </a:br>
            <a:r>
              <a:rPr lang="en-GB" dirty="0" smtClean="0"/>
              <a:t>Table of Content</a:t>
            </a:r>
            <a:endParaRPr lang="en-GB" dirty="0"/>
          </a:p>
        </p:txBody>
      </p:sp>
      <p:pic>
        <p:nvPicPr>
          <p:cNvPr id="9" name="Picture 8" descr="Screen Shot 2017-09-07 at 12.40.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230" y="1509520"/>
            <a:ext cx="2344385" cy="3313309"/>
          </a:xfrm>
          <a:prstGeom prst="rect">
            <a:avLst/>
          </a:prstGeom>
          <a:ln w="3175">
            <a:solidFill>
              <a:schemeClr val="tx1"/>
            </a:solidFill>
          </a:ln>
          <a:effectLst>
            <a:outerShdw blurRad="50800" dist="38100" dir="2700000" algn="tl" rotWithShape="0">
              <a:srgbClr val="000000">
                <a:alpha val="43000"/>
              </a:srgbClr>
            </a:outerShdw>
          </a:effectLst>
          <a:scene3d>
            <a:camera prst="perspectiveFront" fov="4200000">
              <a:rot lat="0" lon="1800000" rev="0"/>
            </a:camera>
            <a:lightRig rig="threePt" dir="t"/>
          </a:scene3d>
        </p:spPr>
      </p:pic>
      <p:pic>
        <p:nvPicPr>
          <p:cNvPr id="3" name="Picture 2"/>
          <p:cNvPicPr>
            <a:picLocks noChangeAspect="1"/>
          </p:cNvPicPr>
          <p:nvPr/>
        </p:nvPicPr>
        <p:blipFill>
          <a:blip r:embed="rId3"/>
          <a:stretch>
            <a:fillRect/>
          </a:stretch>
        </p:blipFill>
        <p:spPr>
          <a:xfrm>
            <a:off x="519912" y="1295612"/>
            <a:ext cx="4848866" cy="3742060"/>
          </a:xfrm>
          <a:prstGeom prst="rect">
            <a:avLst/>
          </a:prstGeom>
        </p:spPr>
      </p:pic>
    </p:spTree>
    <p:extLst>
      <p:ext uri="{BB962C8B-B14F-4D97-AF65-F5344CB8AC3E}">
        <p14:creationId xmlns:p14="http://schemas.microsoft.com/office/powerpoint/2010/main" val="35676042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2209" y="1315870"/>
            <a:ext cx="4443381" cy="3416319"/>
          </a:xfrm>
          <a:prstGeom prst="rect">
            <a:avLst/>
          </a:prstGeom>
        </p:spPr>
        <p:txBody>
          <a:bodyPr wrap="square">
            <a:spAutoFit/>
          </a:bodyPr>
          <a:lstStyle/>
          <a:p>
            <a:pPr lvl="0"/>
            <a:r>
              <a:rPr lang="en-US" sz="1200" b="1" dirty="0" smtClean="0">
                <a:latin typeface="Helvetica Neue"/>
                <a:cs typeface="Helvetica Neue"/>
              </a:rPr>
              <a:t>Core Writing Team</a:t>
            </a:r>
            <a:endParaRPr lang="en-US" sz="1200" b="1" dirty="0">
              <a:latin typeface="Helvetica Neue"/>
              <a:cs typeface="Helvetica Neue"/>
            </a:endParaRPr>
          </a:p>
          <a:p>
            <a:pPr lvl="1"/>
            <a:r>
              <a:rPr lang="en-US" sz="1200" dirty="0">
                <a:latin typeface="Helvetica Neue Light"/>
                <a:cs typeface="Helvetica Neue Light"/>
              </a:rPr>
              <a:t>ESA Pascal </a:t>
            </a:r>
            <a:r>
              <a:rPr lang="en-US" sz="1200" dirty="0" err="1">
                <a:latin typeface="Helvetica Neue Light"/>
                <a:cs typeface="Helvetica Neue Light"/>
              </a:rPr>
              <a:t>Lecomte</a:t>
            </a:r>
            <a:endParaRPr lang="en-US" sz="1200" dirty="0">
              <a:latin typeface="Helvetica Neue Light"/>
              <a:cs typeface="Helvetica Neue Light"/>
            </a:endParaRPr>
          </a:p>
          <a:p>
            <a:pPr lvl="1"/>
            <a:r>
              <a:rPr lang="en-US" sz="1200" dirty="0">
                <a:latin typeface="Helvetica Neue Light"/>
                <a:cs typeface="Helvetica Neue Light"/>
              </a:rPr>
              <a:t>WMO Stephan </a:t>
            </a:r>
            <a:r>
              <a:rPr lang="en-US" sz="1200" dirty="0" err="1">
                <a:latin typeface="Helvetica Neue Light"/>
                <a:cs typeface="Helvetica Neue Light"/>
              </a:rPr>
              <a:t>Bojinski</a:t>
            </a:r>
            <a:endParaRPr lang="en-GB" sz="1200" dirty="0">
              <a:latin typeface="Helvetica Neue Light"/>
              <a:cs typeface="Helvetica Neue Light"/>
            </a:endParaRPr>
          </a:p>
          <a:p>
            <a:pPr lvl="1"/>
            <a:r>
              <a:rPr lang="en-US" sz="1200" dirty="0">
                <a:latin typeface="Helvetica Neue Light"/>
                <a:cs typeface="Helvetica Neue Light"/>
              </a:rPr>
              <a:t>EC Mark Dowell</a:t>
            </a:r>
          </a:p>
          <a:p>
            <a:pPr lvl="1"/>
            <a:r>
              <a:rPr lang="en-US" sz="1200" dirty="0" smtClean="0">
                <a:latin typeface="Helvetica Neue Light"/>
                <a:cs typeface="Helvetica Neue Light"/>
              </a:rPr>
              <a:t>USGS </a:t>
            </a:r>
            <a:r>
              <a:rPr lang="en-US" sz="1200" dirty="0">
                <a:latin typeface="Helvetica Neue Light"/>
                <a:cs typeface="Helvetica Neue Light"/>
              </a:rPr>
              <a:t>John Dwyer</a:t>
            </a:r>
            <a:endParaRPr lang="en-GB" sz="1200" dirty="0">
              <a:latin typeface="Helvetica Neue Light"/>
              <a:cs typeface="Helvetica Neue Light"/>
            </a:endParaRPr>
          </a:p>
          <a:p>
            <a:pPr lvl="1"/>
            <a:r>
              <a:rPr lang="en-US" sz="1200" dirty="0">
                <a:latin typeface="Helvetica Neue Light"/>
                <a:cs typeface="Helvetica Neue Light"/>
              </a:rPr>
              <a:t>EUMETSAT Robert Husband</a:t>
            </a:r>
          </a:p>
          <a:p>
            <a:pPr lvl="1"/>
            <a:r>
              <a:rPr lang="en-US" sz="1200" dirty="0">
                <a:latin typeface="Helvetica Neue Light"/>
                <a:cs typeface="Helvetica Neue Light"/>
              </a:rPr>
              <a:t>U. Reading Christopher Merchant</a:t>
            </a:r>
            <a:endParaRPr lang="en-GB" sz="1200" dirty="0">
              <a:latin typeface="Helvetica Neue Light"/>
              <a:cs typeface="Helvetica Neue Light"/>
            </a:endParaRPr>
          </a:p>
          <a:p>
            <a:pPr lvl="1"/>
            <a:r>
              <a:rPr lang="en-US" sz="1200" dirty="0">
                <a:latin typeface="Helvetica Neue Light"/>
                <a:cs typeface="Helvetica Neue Light"/>
              </a:rPr>
              <a:t>JAXA Osamu </a:t>
            </a:r>
            <a:r>
              <a:rPr lang="en-US" sz="1200" dirty="0" err="1">
                <a:latin typeface="Helvetica Neue Light"/>
                <a:cs typeface="Helvetica Neue Light"/>
              </a:rPr>
              <a:t>Ochiai</a:t>
            </a:r>
            <a:endParaRPr lang="en-GB" sz="1200" dirty="0">
              <a:latin typeface="Helvetica Neue Light"/>
              <a:cs typeface="Helvetica Neue Light"/>
            </a:endParaRPr>
          </a:p>
          <a:p>
            <a:pPr lvl="1"/>
            <a:r>
              <a:rPr lang="en-US" sz="1200" dirty="0">
                <a:latin typeface="Helvetica Neue Light"/>
                <a:cs typeface="Helvetica Neue Light"/>
              </a:rPr>
              <a:t>ESA Ed </a:t>
            </a:r>
            <a:r>
              <a:rPr lang="en-US" sz="1200" dirty="0" err="1" smtClean="0">
                <a:latin typeface="Helvetica Neue Light"/>
                <a:cs typeface="Helvetica Neue Light"/>
              </a:rPr>
              <a:t>Pechorro</a:t>
            </a:r>
            <a:endParaRPr lang="en-US" sz="1200" dirty="0" smtClean="0">
              <a:latin typeface="Helvetica Neue Light"/>
              <a:cs typeface="Helvetica Neue Light"/>
            </a:endParaRPr>
          </a:p>
          <a:p>
            <a:pPr lvl="1"/>
            <a:r>
              <a:rPr lang="en-US" sz="1200" dirty="0" smtClean="0">
                <a:latin typeface="Helvetica Neue Light"/>
                <a:cs typeface="Helvetica Neue Light"/>
              </a:rPr>
              <a:t>EUMETSAT </a:t>
            </a:r>
            <a:r>
              <a:rPr lang="en-US" sz="1200" dirty="0" err="1">
                <a:latin typeface="Helvetica Neue Light"/>
                <a:cs typeface="Helvetica Neue Light"/>
              </a:rPr>
              <a:t>Jörg</a:t>
            </a:r>
            <a:r>
              <a:rPr lang="en-US" sz="1200" dirty="0">
                <a:latin typeface="Helvetica Neue Light"/>
                <a:cs typeface="Helvetica Neue Light"/>
              </a:rPr>
              <a:t> Schulz</a:t>
            </a:r>
          </a:p>
          <a:p>
            <a:pPr lvl="1"/>
            <a:r>
              <a:rPr lang="en-US" sz="1200" dirty="0">
                <a:latin typeface="Helvetica Neue Light"/>
                <a:cs typeface="Helvetica Neue Light"/>
              </a:rPr>
              <a:t>NASA </a:t>
            </a:r>
            <a:r>
              <a:rPr lang="en-US" sz="1200" dirty="0" err="1">
                <a:latin typeface="Helvetica Neue Light"/>
                <a:cs typeface="Helvetica Neue Light"/>
              </a:rPr>
              <a:t>Wenying</a:t>
            </a:r>
            <a:r>
              <a:rPr lang="en-US" sz="1200" dirty="0">
                <a:latin typeface="Helvetica Neue Light"/>
                <a:cs typeface="Helvetica Neue Light"/>
              </a:rPr>
              <a:t> </a:t>
            </a:r>
            <a:r>
              <a:rPr lang="en-US" sz="1200" dirty="0" smtClean="0">
                <a:latin typeface="Helvetica Neue Light"/>
                <a:cs typeface="Helvetica Neue Light"/>
              </a:rPr>
              <a:t>Su</a:t>
            </a:r>
          </a:p>
          <a:p>
            <a:pPr lvl="1"/>
            <a:endParaRPr lang="en-US" sz="1200" dirty="0">
              <a:latin typeface="Helvetica Neue Light"/>
              <a:cs typeface="Helvetica Neue Light"/>
            </a:endParaRPr>
          </a:p>
          <a:p>
            <a:r>
              <a:rPr lang="en-US" sz="1200" b="1" dirty="0">
                <a:latin typeface="Helvetica Neue"/>
                <a:cs typeface="Helvetica Neue"/>
              </a:rPr>
              <a:t>Atmospheric Chapter – Stephan </a:t>
            </a:r>
            <a:r>
              <a:rPr lang="en-US" sz="1200" b="1" dirty="0" err="1">
                <a:latin typeface="Helvetica Neue"/>
                <a:cs typeface="Helvetica Neue"/>
              </a:rPr>
              <a:t>Bojinski</a:t>
            </a:r>
            <a:r>
              <a:rPr lang="en-US" sz="1200" b="1" dirty="0">
                <a:latin typeface="Helvetica Neue"/>
                <a:cs typeface="Helvetica Neue"/>
              </a:rPr>
              <a:t> (WMO)</a:t>
            </a:r>
          </a:p>
          <a:p>
            <a:pPr lvl="0"/>
            <a:endParaRPr lang="en-US" sz="1200" b="1" dirty="0">
              <a:latin typeface="Helvetica Neue"/>
              <a:cs typeface="Helvetica Neue"/>
            </a:endParaRPr>
          </a:p>
          <a:p>
            <a:pPr lvl="0"/>
            <a:r>
              <a:rPr lang="en-US" sz="1200" b="1" dirty="0">
                <a:latin typeface="Helvetica Neue"/>
                <a:cs typeface="Helvetica Neue"/>
              </a:rPr>
              <a:t>Oceanic Chapter – Chris Merchant (UKSA)</a:t>
            </a:r>
          </a:p>
          <a:p>
            <a:pPr lvl="1"/>
            <a:endParaRPr lang="en-US" sz="1200" dirty="0">
              <a:latin typeface="Helvetica Neue Light"/>
              <a:cs typeface="Helvetica Neue Light"/>
            </a:endParaRPr>
          </a:p>
          <a:p>
            <a:pPr lvl="0"/>
            <a:r>
              <a:rPr lang="en-US" sz="1200" b="1" dirty="0">
                <a:latin typeface="Helvetica Neue"/>
                <a:cs typeface="Helvetica Neue"/>
              </a:rPr>
              <a:t>Terrestrial Chapter – John Dwyer (USGS)</a:t>
            </a:r>
          </a:p>
          <a:p>
            <a:pPr lvl="1"/>
            <a:endParaRPr lang="en-US" sz="1200" dirty="0">
              <a:latin typeface="Helvetica Neue Light"/>
              <a:cs typeface="Helvetica Neue Light"/>
            </a:endParaRPr>
          </a:p>
        </p:txBody>
      </p:sp>
      <p:sp>
        <p:nvSpPr>
          <p:cNvPr id="3" name="Title 2"/>
          <p:cNvSpPr>
            <a:spLocks noGrp="1"/>
          </p:cNvSpPr>
          <p:nvPr>
            <p:ph type="title"/>
          </p:nvPr>
        </p:nvSpPr>
        <p:spPr/>
        <p:txBody>
          <a:bodyPr/>
          <a:lstStyle/>
          <a:p>
            <a:r>
              <a:rPr lang="en-GB" dirty="0" smtClean="0"/>
              <a:t>Writing Team</a:t>
            </a:r>
            <a:endParaRPr lang="en-GB" dirty="0"/>
          </a:p>
        </p:txBody>
      </p:sp>
      <p:pic>
        <p:nvPicPr>
          <p:cNvPr id="2" name="Picture 1"/>
          <p:cNvPicPr>
            <a:picLocks noChangeAspect="1"/>
          </p:cNvPicPr>
          <p:nvPr/>
        </p:nvPicPr>
        <p:blipFill>
          <a:blip r:embed="rId2"/>
          <a:stretch>
            <a:fillRect/>
          </a:stretch>
        </p:blipFill>
        <p:spPr>
          <a:xfrm>
            <a:off x="4991050" y="1286099"/>
            <a:ext cx="2301994" cy="3237321"/>
          </a:xfrm>
          <a:prstGeom prst="rect">
            <a:avLst/>
          </a:prstGeom>
        </p:spPr>
      </p:pic>
      <p:pic>
        <p:nvPicPr>
          <p:cNvPr id="5" name="Picture 4"/>
          <p:cNvPicPr>
            <a:picLocks noChangeAspect="1"/>
          </p:cNvPicPr>
          <p:nvPr/>
        </p:nvPicPr>
        <p:blipFill>
          <a:blip r:embed="rId3"/>
          <a:stretch>
            <a:fillRect/>
          </a:stretch>
        </p:blipFill>
        <p:spPr>
          <a:xfrm>
            <a:off x="6645416" y="1739183"/>
            <a:ext cx="2303965" cy="3236413"/>
          </a:xfrm>
          <a:prstGeom prst="rect">
            <a:avLst/>
          </a:prstGeom>
        </p:spPr>
      </p:pic>
    </p:spTree>
    <p:extLst>
      <p:ext uri="{BB962C8B-B14F-4D97-AF65-F5344CB8AC3E}">
        <p14:creationId xmlns:p14="http://schemas.microsoft.com/office/powerpoint/2010/main" val="16134439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Space Agency </a:t>
            </a:r>
            <a:r>
              <a:rPr lang="en-GB" dirty="0"/>
              <a:t>Statement </a:t>
            </a:r>
            <a:br>
              <a:rPr lang="en-GB" dirty="0"/>
            </a:br>
            <a:r>
              <a:rPr lang="en-GB" dirty="0"/>
              <a:t>to SBSTA-47</a:t>
            </a:r>
          </a:p>
        </p:txBody>
      </p:sp>
      <p:sp>
        <p:nvSpPr>
          <p:cNvPr id="3" name="Content Placeholder 2"/>
          <p:cNvSpPr>
            <a:spLocks noGrp="1"/>
          </p:cNvSpPr>
          <p:nvPr>
            <p:ph idx="1"/>
          </p:nvPr>
        </p:nvSpPr>
        <p:spPr>
          <a:xfrm>
            <a:off x="304651" y="1274131"/>
            <a:ext cx="2670148" cy="3766629"/>
          </a:xfrm>
        </p:spPr>
        <p:txBody>
          <a:bodyPr anchor="ctr">
            <a:noAutofit/>
          </a:bodyPr>
          <a:lstStyle/>
          <a:p>
            <a:pPr marL="0" indent="0">
              <a:buNone/>
            </a:pPr>
            <a:r>
              <a:rPr lang="en-GB" sz="2400" dirty="0" smtClean="0"/>
              <a:t>The final text:</a:t>
            </a:r>
          </a:p>
          <a:p>
            <a:pPr marL="0" indent="0">
              <a:buNone/>
            </a:pPr>
            <a:r>
              <a:rPr lang="en-GB" sz="2400" dirty="0" smtClean="0"/>
              <a:t>was sent to the CEOS sec, </a:t>
            </a:r>
          </a:p>
          <a:p>
            <a:pPr marL="0" indent="0">
              <a:buNone/>
            </a:pPr>
            <a:r>
              <a:rPr lang="en-GB" sz="2400" dirty="0" smtClean="0"/>
              <a:t>is available on the CEOS web site and,</a:t>
            </a:r>
          </a:p>
          <a:p>
            <a:pPr marL="0" indent="0">
              <a:buNone/>
            </a:pPr>
            <a:r>
              <a:rPr lang="en-GB" sz="2400" dirty="0" smtClean="0"/>
              <a:t>was sent to the UNFCCC secretariat</a:t>
            </a:r>
            <a:endParaRPr lang="en-GB" sz="2400" dirty="0"/>
          </a:p>
        </p:txBody>
      </p:sp>
      <p:pic>
        <p:nvPicPr>
          <p:cNvPr id="4" name="Picture 3"/>
          <p:cNvPicPr>
            <a:picLocks noChangeAspect="1"/>
          </p:cNvPicPr>
          <p:nvPr/>
        </p:nvPicPr>
        <p:blipFill>
          <a:blip r:embed="rId2"/>
          <a:stretch>
            <a:fillRect/>
          </a:stretch>
        </p:blipFill>
        <p:spPr>
          <a:xfrm>
            <a:off x="3247251" y="1283940"/>
            <a:ext cx="2670148" cy="376899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162707" y="1274131"/>
            <a:ext cx="2675420" cy="3776438"/>
          </a:xfrm>
          <a:prstGeom prst="rect">
            <a:avLst/>
          </a:prstGeom>
          <a:ln>
            <a:solidFill>
              <a:srgbClr val="000000"/>
            </a:solidFill>
          </a:ln>
        </p:spPr>
      </p:pic>
    </p:spTree>
    <p:extLst>
      <p:ext uri="{BB962C8B-B14F-4D97-AF65-F5344CB8AC3E}">
        <p14:creationId xmlns:p14="http://schemas.microsoft.com/office/powerpoint/2010/main" val="11589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Space Agency Statement </a:t>
            </a:r>
            <a:r>
              <a:rPr lang="en-GB" dirty="0"/>
              <a:t/>
            </a:r>
            <a:br>
              <a:rPr lang="en-GB" dirty="0"/>
            </a:br>
            <a:r>
              <a:rPr lang="en-GB" dirty="0"/>
              <a:t>to SBSTA-47</a:t>
            </a:r>
          </a:p>
        </p:txBody>
      </p:sp>
      <p:sp>
        <p:nvSpPr>
          <p:cNvPr id="3" name="Content Placeholder 2"/>
          <p:cNvSpPr>
            <a:spLocks noGrp="1"/>
          </p:cNvSpPr>
          <p:nvPr>
            <p:ph idx="1"/>
          </p:nvPr>
        </p:nvSpPr>
        <p:spPr>
          <a:xfrm>
            <a:off x="457200" y="1200151"/>
            <a:ext cx="8229600" cy="3839604"/>
          </a:xfrm>
        </p:spPr>
        <p:txBody>
          <a:bodyPr anchor="ctr">
            <a:normAutofit fontScale="55000" lnSpcReduction="20000"/>
          </a:bodyPr>
          <a:lstStyle/>
          <a:p>
            <a:r>
              <a:rPr lang="en-GB" dirty="0"/>
              <a:t>STATEMENT TO THE UNITED NATIONS FRAMEWORK CONVENTION ON CLIMATE CHANGE SBSTA 47/COP 23 06</a:t>
            </a:r>
            <a:r>
              <a:rPr lang="en-GB" dirty="0" smtClean="0"/>
              <a:t>-17/</a:t>
            </a:r>
            <a:r>
              <a:rPr lang="en-GB" dirty="0"/>
              <a:t>11/2017 </a:t>
            </a:r>
          </a:p>
          <a:p>
            <a:endParaRPr lang="en-GB" dirty="0"/>
          </a:p>
          <a:p>
            <a:r>
              <a:rPr lang="en-GB" dirty="0"/>
              <a:t>“The consolidation of space agency </a:t>
            </a:r>
            <a:r>
              <a:rPr lang="en-GB" dirty="0" smtClean="0"/>
              <a:t>and EO Programme owners efforts </a:t>
            </a:r>
            <a:r>
              <a:rPr lang="en-GB" dirty="0"/>
              <a:t>through the establishment of the joint CEOS/CGMS Working Group on Climate has resulted in a significant increase in efficiency in responding to the needs of Systematic Observations as required by the Convention.  This is manifested in part by considerable increase in the quantity of climate data records (factor 3) submitted by agencies to the Essential Climate Variable (ECV) Inventory with respect to the first exercise implemented in 2015.</a:t>
            </a:r>
            <a:r>
              <a:rPr lang="en-GB" dirty="0" smtClean="0"/>
              <a:t>”</a:t>
            </a:r>
          </a:p>
          <a:p>
            <a:endParaRPr lang="en-GB" dirty="0"/>
          </a:p>
          <a:p>
            <a:r>
              <a:rPr lang="en-GB" dirty="0"/>
              <a:t>“The synergistic relationship with the UN’s GCOS Programme continues to strengthen.  Here, CEOS and CGMS present a response to the 2016 GCOS Implementation Plan reiterating their commitment to address the Actions required for the implementation of the global observation system for climate.</a:t>
            </a:r>
            <a:r>
              <a:rPr lang="en-GB" dirty="0" smtClean="0"/>
              <a:t>”</a:t>
            </a:r>
            <a:endParaRPr lang="en-GB" dirty="0"/>
          </a:p>
        </p:txBody>
      </p:sp>
    </p:spTree>
    <p:extLst>
      <p:ext uri="{BB962C8B-B14F-4D97-AF65-F5344CB8AC3E}">
        <p14:creationId xmlns:p14="http://schemas.microsoft.com/office/powerpoint/2010/main" val="24290626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COP-23</a:t>
            </a:r>
            <a:endParaRPr lang="en-GB" dirty="0"/>
          </a:p>
        </p:txBody>
      </p:sp>
      <p:sp>
        <p:nvSpPr>
          <p:cNvPr id="6" name="Content Placeholder 5"/>
          <p:cNvSpPr>
            <a:spLocks noGrp="1"/>
          </p:cNvSpPr>
          <p:nvPr>
            <p:ph idx="1"/>
          </p:nvPr>
        </p:nvSpPr>
        <p:spPr>
          <a:xfrm>
            <a:off x="3930106" y="1200151"/>
            <a:ext cx="5080140" cy="3816354"/>
          </a:xfrm>
        </p:spPr>
        <p:txBody>
          <a:bodyPr anchor="ctr">
            <a:normAutofit fontScale="92500" lnSpcReduction="20000"/>
          </a:bodyPr>
          <a:lstStyle/>
          <a:p>
            <a:r>
              <a:rPr lang="en-GB" dirty="0" smtClean="0"/>
              <a:t>November 6</a:t>
            </a:r>
            <a:r>
              <a:rPr lang="en-GB" baseline="30000" dirty="0" smtClean="0"/>
              <a:t>th</a:t>
            </a:r>
            <a:r>
              <a:rPr lang="en-GB" dirty="0" smtClean="0"/>
              <a:t> </a:t>
            </a:r>
            <a:r>
              <a:rPr lang="en-GB" dirty="0"/>
              <a:t>to </a:t>
            </a:r>
            <a:r>
              <a:rPr lang="en-GB" dirty="0" smtClean="0"/>
              <a:t>17</a:t>
            </a:r>
            <a:r>
              <a:rPr lang="en-GB" baseline="30000" dirty="0" smtClean="0"/>
              <a:t>th</a:t>
            </a:r>
            <a:r>
              <a:rPr lang="en-GB" dirty="0" smtClean="0"/>
              <a:t>, 2017 </a:t>
            </a:r>
            <a:r>
              <a:rPr lang="en-GB" dirty="0"/>
              <a:t>(duration: 12 days)</a:t>
            </a:r>
          </a:p>
          <a:p>
            <a:r>
              <a:rPr lang="en-GB" dirty="0" smtClean="0"/>
              <a:t>Bonn</a:t>
            </a:r>
            <a:r>
              <a:rPr lang="en-GB" dirty="0"/>
              <a:t>, UN </a:t>
            </a:r>
            <a:r>
              <a:rPr lang="en-GB" dirty="0" smtClean="0"/>
              <a:t>Campus</a:t>
            </a:r>
          </a:p>
          <a:p>
            <a:pPr lvl="1"/>
            <a:r>
              <a:rPr lang="en-GB" dirty="0" err="1" smtClean="0"/>
              <a:t>Bula</a:t>
            </a:r>
            <a:r>
              <a:rPr lang="en-GB" dirty="0" smtClean="0"/>
              <a:t> Zone</a:t>
            </a:r>
          </a:p>
          <a:p>
            <a:pPr lvl="2"/>
            <a:r>
              <a:rPr lang="en-GB" dirty="0" smtClean="0"/>
              <a:t>blue</a:t>
            </a:r>
            <a:r>
              <a:rPr lang="en-GB" dirty="0"/>
              <a:t>: main entrance and conference </a:t>
            </a:r>
            <a:r>
              <a:rPr lang="en-GB" dirty="0" smtClean="0"/>
              <a:t>rooms</a:t>
            </a:r>
          </a:p>
          <a:p>
            <a:pPr lvl="2"/>
            <a:r>
              <a:rPr lang="en-GB" dirty="0" err="1" smtClean="0"/>
              <a:t>Bula</a:t>
            </a:r>
            <a:r>
              <a:rPr lang="en-GB" dirty="0" smtClean="0"/>
              <a:t> is Welcome for Fiji</a:t>
            </a:r>
          </a:p>
          <a:p>
            <a:pPr lvl="1"/>
            <a:r>
              <a:rPr lang="en-GB" dirty="0" err="1" smtClean="0"/>
              <a:t>Rheinaue</a:t>
            </a:r>
            <a:r>
              <a:rPr lang="en-GB" dirty="0" smtClean="0"/>
              <a:t> </a:t>
            </a:r>
            <a:r>
              <a:rPr lang="en-GB" dirty="0"/>
              <a:t>(Bonn </a:t>
            </a:r>
            <a:r>
              <a:rPr lang="en-GB" dirty="0" smtClean="0"/>
              <a:t>Zone)</a:t>
            </a:r>
          </a:p>
          <a:p>
            <a:pPr lvl="2"/>
            <a:r>
              <a:rPr lang="en-GB" dirty="0" smtClean="0"/>
              <a:t>red</a:t>
            </a:r>
            <a:r>
              <a:rPr lang="en-GB" dirty="0"/>
              <a:t>: delegation pavilions, exhibits and side </a:t>
            </a:r>
            <a:r>
              <a:rPr lang="en-GB" dirty="0" smtClean="0"/>
              <a:t>events</a:t>
            </a:r>
            <a:endParaRPr lang="en-GB" dirty="0"/>
          </a:p>
        </p:txBody>
      </p:sp>
      <p:pic>
        <p:nvPicPr>
          <p:cNvPr id="5" name="Picture 4"/>
          <p:cNvPicPr>
            <a:picLocks noChangeAspect="1"/>
          </p:cNvPicPr>
          <p:nvPr/>
        </p:nvPicPr>
        <p:blipFill>
          <a:blip r:embed="rId2"/>
          <a:stretch>
            <a:fillRect/>
          </a:stretch>
        </p:blipFill>
        <p:spPr>
          <a:xfrm>
            <a:off x="143292" y="1239940"/>
            <a:ext cx="3668664" cy="3776565"/>
          </a:xfrm>
          <a:prstGeom prst="rect">
            <a:avLst/>
          </a:prstGeom>
        </p:spPr>
      </p:pic>
    </p:spTree>
    <p:extLst>
      <p:ext uri="{BB962C8B-B14F-4D97-AF65-F5344CB8AC3E}">
        <p14:creationId xmlns:p14="http://schemas.microsoft.com/office/powerpoint/2010/main" val="3648373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13255</TotalTime>
  <Words>1723</Words>
  <Application>Microsoft Macintosh PowerPoint</Application>
  <PresentationFormat>On-screen Show (16:9)</PresentationFormat>
  <Paragraphs>189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WGClimate Report</vt:lpstr>
      <vt:lpstr>Agenda topics</vt:lpstr>
      <vt:lpstr>Space Agency Response to the GCOS IP</vt:lpstr>
      <vt:lpstr>Outline as presented at CEOS SIT 32</vt:lpstr>
      <vt:lpstr>Document Structure Table of Content</vt:lpstr>
      <vt:lpstr>Writing Team</vt:lpstr>
      <vt:lpstr>Space Agency Statement  to SBSTA-47</vt:lpstr>
      <vt:lpstr>Space Agency Statement  to SBSTA-47</vt:lpstr>
      <vt:lpstr>COP-23</vt:lpstr>
      <vt:lpstr>COP-23</vt:lpstr>
      <vt:lpstr>GCOS Side Event</vt:lpstr>
      <vt:lpstr>Identified events</vt:lpstr>
      <vt:lpstr>ECV Inventory and Gap Analysis</vt:lpstr>
      <vt:lpstr>Planning for completion of gap analysis to baseline ECV Inventory 2.0 </vt:lpstr>
      <vt:lpstr>Lessons learnt during cycle#2</vt:lpstr>
      <vt:lpstr>Perspectives for the next two years</vt:lpstr>
      <vt:lpstr>WGClimate Vice Chair Nomination</vt:lpstr>
      <vt:lpstr>Chairmanship Hand Over</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 Lecomte</dc:creator>
  <cp:lastModifiedBy>Pascal Lecomte</cp:lastModifiedBy>
  <cp:revision>193</cp:revision>
  <cp:lastPrinted>2016-11-11T13:57:01Z</cp:lastPrinted>
  <dcterms:created xsi:type="dcterms:W3CDTF">2016-11-10T19:18:14Z</dcterms:created>
  <dcterms:modified xsi:type="dcterms:W3CDTF">2017-10-19T08:16:38Z</dcterms:modified>
</cp:coreProperties>
</file>