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  <p:sldMasterId id="2147483719" r:id="rId3"/>
  </p:sldMasterIdLst>
  <p:notesMasterIdLst>
    <p:notesMasterId r:id="rId7"/>
  </p:notesMasterIdLst>
  <p:sldIdLst>
    <p:sldId id="256" r:id="rId4"/>
    <p:sldId id="607" r:id="rId5"/>
    <p:sldId id="608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333399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16"/>
    <p:restoredTop sz="86392" autoAdjust="0"/>
  </p:normalViewPr>
  <p:slideViewPr>
    <p:cSldViewPr>
      <p:cViewPr varScale="1">
        <p:scale>
          <a:sx n="87" d="100"/>
          <a:sy n="87" d="100"/>
        </p:scale>
        <p:origin x="-155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>
                <a:solidFill>
                  <a:srgbClr val="FFFFFF"/>
                </a:solidFill>
              </a:rPr>
              <a:t>Datacube Project – April 15</a:t>
            </a:r>
            <a:r>
              <a:rPr lang="en-AU" baseline="30000" smtClean="0">
                <a:solidFill>
                  <a:srgbClr val="FFFFFF"/>
                </a:solidFill>
              </a:rPr>
              <a:t>th</a:t>
            </a:r>
            <a:r>
              <a:rPr lang="en-AU" smtClean="0">
                <a:solidFill>
                  <a:srgbClr val="FFFFFF"/>
                </a:solidFill>
              </a:rPr>
              <a:t>, 2013</a:t>
            </a:r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2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>
                <a:solidFill>
                  <a:srgbClr val="FFFFFF"/>
                </a:solidFill>
              </a:rPr>
              <a:t>Datacube Project – April 15</a:t>
            </a:r>
            <a:r>
              <a:rPr lang="en-AU" baseline="30000" smtClean="0">
                <a:solidFill>
                  <a:srgbClr val="FFFFFF"/>
                </a:solidFill>
              </a:rPr>
              <a:t>th</a:t>
            </a:r>
            <a:r>
              <a:rPr lang="en-AU" smtClean="0">
                <a:solidFill>
                  <a:srgbClr val="FFFFFF"/>
                </a:solidFill>
              </a:rPr>
              <a:t>, 2013</a:t>
            </a:r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517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5925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5925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>
                <a:solidFill>
                  <a:srgbClr val="FFFFFF"/>
                </a:solidFill>
              </a:rPr>
              <a:t>Datacube Project – April 15</a:t>
            </a:r>
            <a:r>
              <a:rPr lang="en-AU" baseline="30000" smtClean="0">
                <a:solidFill>
                  <a:srgbClr val="FFFFFF"/>
                </a:solidFill>
              </a:rPr>
              <a:t>th</a:t>
            </a:r>
            <a:r>
              <a:rPr lang="en-AU" smtClean="0">
                <a:solidFill>
                  <a:srgbClr val="FFFFFF"/>
                </a:solidFill>
              </a:rPr>
              <a:t>, 2013</a:t>
            </a:r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202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219200"/>
            <a:ext cx="9144000" cy="563880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l" rtl="0" latinLnBrk="1" hangingPunct="0"/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4363" y="1860550"/>
            <a:ext cx="7916862" cy="549275"/>
          </a:xfrm>
        </p:spPr>
        <p:txBody>
          <a:bodyPr lIns="90000" tIns="46800" rIns="90000" bIns="46800"/>
          <a:lstStyle>
            <a:lvl1pPr>
              <a:defRPr sz="3000">
                <a:solidFill>
                  <a:srgbClr val="4D4D4D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AU" noProof="0" smtClean="0"/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482850"/>
            <a:ext cx="7916862" cy="396875"/>
          </a:xfrm>
        </p:spPr>
        <p:txBody>
          <a:bodyPr lIns="90000" tIns="46800" rIns="90000" bIns="46800">
            <a:spAutoFit/>
          </a:bodyPr>
          <a:lstStyle>
            <a:lvl1pPr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AU" noProof="0" smtClean="0"/>
          </a:p>
        </p:txBody>
      </p:sp>
    </p:spTree>
    <p:extLst>
      <p:ext uri="{BB962C8B-B14F-4D97-AF65-F5344CB8AC3E}">
        <p14:creationId xmlns:p14="http://schemas.microsoft.com/office/powerpoint/2010/main" val="245248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>
                <a:solidFill>
                  <a:srgbClr val="FFFFFF"/>
                </a:solidFill>
              </a:rPr>
              <a:t>Datacube Training Workshop</a:t>
            </a:r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041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>
                <a:solidFill>
                  <a:srgbClr val="FFFFFF"/>
                </a:solidFill>
              </a:rPr>
              <a:t>Datacube Training Workshop</a:t>
            </a:r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27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>
                <a:solidFill>
                  <a:srgbClr val="FFFFFF"/>
                </a:solidFill>
              </a:rPr>
              <a:t>Datacube Training Workshop</a:t>
            </a:r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82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>
                <a:solidFill>
                  <a:srgbClr val="FFFFFF"/>
                </a:solidFill>
              </a:rPr>
              <a:t>Datacube Training Workshop</a:t>
            </a:r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1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>
                <a:solidFill>
                  <a:srgbClr val="FFFFFF"/>
                </a:solidFill>
              </a:rPr>
              <a:t>Datacube Training Workshop</a:t>
            </a:r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98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>
                <a:solidFill>
                  <a:srgbClr val="FFFFFF"/>
                </a:solidFill>
              </a:rPr>
              <a:t>Datacube Training Workshop</a:t>
            </a:r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1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>
                <a:solidFill>
                  <a:srgbClr val="FFFFFF"/>
                </a:solidFill>
              </a:rPr>
              <a:t>Datacube Training Workshop</a:t>
            </a:r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56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5374" y="1188720"/>
            <a:ext cx="9144000" cy="566928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5925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385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459538"/>
            <a:ext cx="4751387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000">
                <a:solidFill>
                  <a:schemeClr val="bg1"/>
                </a:solidFill>
              </a:defRPr>
            </a:lvl1pPr>
          </a:lstStyle>
          <a:p>
            <a:pPr defTabSz="914400" rtl="0" fontAlgn="base">
              <a:spcAft>
                <a:spcPct val="0"/>
              </a:spcAft>
            </a:pPr>
            <a:r>
              <a:rPr lang="en-AU" kern="1200" dirty="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Phone: +61 2 6249 9111</a:t>
            </a:r>
          </a:p>
          <a:p>
            <a:pPr defTabSz="914400" rtl="0" fontAlgn="base">
              <a:spcAft>
                <a:spcPct val="0"/>
              </a:spcAft>
            </a:pPr>
            <a:r>
              <a:rPr lang="en-AU" kern="1200" dirty="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Web: </a:t>
            </a:r>
            <a:r>
              <a:rPr lang="en-AU" kern="1200" dirty="0" err="1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www.ga.gov.au</a:t>
            </a:r>
            <a:endParaRPr lang="en-AU" kern="1200" dirty="0" smtClean="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  <a:p>
            <a:pPr defTabSz="914400" rtl="0" fontAlgn="base">
              <a:spcAft>
                <a:spcPct val="0"/>
              </a:spcAft>
            </a:pPr>
            <a:r>
              <a:rPr lang="en-AU" kern="1200" dirty="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Email: </a:t>
            </a:r>
            <a:r>
              <a:rPr lang="en-AU" kern="1200" dirty="0" err="1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feedback@ga.gov.au</a:t>
            </a:r>
            <a:endParaRPr lang="en-AU" kern="1200" dirty="0" smtClean="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  <a:p>
            <a:pPr defTabSz="914400" rtl="0" fontAlgn="base">
              <a:spcAft>
                <a:spcPct val="0"/>
              </a:spcAft>
            </a:pPr>
            <a:r>
              <a:rPr lang="en-AU" kern="1200" dirty="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Address: </a:t>
            </a:r>
            <a:r>
              <a:rPr lang="en-AU" kern="1200" dirty="0" err="1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Cnr</a:t>
            </a:r>
            <a:r>
              <a:rPr lang="en-AU" kern="1200" dirty="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 Jerrabomberra Avenue and Hindmarsh Drive, Symonston ACT 2609</a:t>
            </a:r>
          </a:p>
          <a:p>
            <a:pPr defTabSz="914400" rtl="0" fontAlgn="base">
              <a:spcAft>
                <a:spcPct val="0"/>
              </a:spcAft>
            </a:pPr>
            <a:r>
              <a:rPr lang="en-AU" kern="1200" dirty="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Postal Address: GPO Box 378, Canberra ACT 2601</a:t>
            </a:r>
            <a:endParaRPr lang="en-AU" kern="1200" dirty="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880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50000"/>
        </a:spcBef>
        <a:spcAft>
          <a:spcPct val="0"/>
        </a:spcAft>
        <a:defRPr sz="2200">
          <a:solidFill>
            <a:srgbClr val="4D4D4D"/>
          </a:solidFill>
          <a:latin typeface="+mn-lt"/>
          <a:ea typeface="+mn-ea"/>
          <a:cs typeface="+mn-cs"/>
        </a:defRPr>
      </a:lvl1pPr>
      <a:lvl2pPr marL="447675" indent="-268288" algn="l" rtl="0" eaLnBrk="1" fontAlgn="base" hangingPunct="1">
        <a:spcBef>
          <a:spcPct val="50000"/>
        </a:spcBef>
        <a:spcAft>
          <a:spcPct val="0"/>
        </a:spcAft>
        <a:buChar char="•"/>
        <a:defRPr sz="2200">
          <a:solidFill>
            <a:srgbClr val="4D4D4D"/>
          </a:solidFill>
          <a:latin typeface="+mn-lt"/>
        </a:defRPr>
      </a:lvl2pPr>
      <a:lvl3pPr marL="895350" indent="-26828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3pPr>
      <a:lvl4pPr marL="1350963" indent="-271463" algn="l" rtl="0" eaLnBrk="1" fontAlgn="base" hangingPunct="1">
        <a:spcBef>
          <a:spcPct val="25000"/>
        </a:spcBef>
        <a:spcAft>
          <a:spcPct val="0"/>
        </a:spcAft>
        <a:buChar char="•"/>
        <a:defRPr sz="2000">
          <a:solidFill>
            <a:srgbClr val="4D4D4D"/>
          </a:solidFill>
          <a:latin typeface="+mn-lt"/>
        </a:defRPr>
      </a:lvl4pPr>
      <a:lvl5pPr marL="1792288" indent="-26193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5pPr>
      <a:lvl6pPr marL="2249488" indent="-26193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6pPr>
      <a:lvl7pPr marL="2706688" indent="-26193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7pPr>
      <a:lvl8pPr marL="3163888" indent="-26193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8pPr>
      <a:lvl9pPr marL="3621088" indent="-26193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5374" y="1188720"/>
            <a:ext cx="9144000" cy="566928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l" rtl="0" latinLnBrk="1" hangingPunc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2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4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33400" y="1676400"/>
            <a:ext cx="83058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b="1" dirty="0" smtClean="0">
                <a:solidFill>
                  <a:srgbClr val="FFFFFF"/>
                </a:solidFill>
              </a:rPr>
              <a:t>CSIRO-GA</a:t>
            </a:r>
            <a:br>
              <a:rPr lang="en-US" sz="3600" b="1" dirty="0" smtClean="0">
                <a:solidFill>
                  <a:srgbClr val="FFFFFF"/>
                </a:solidFill>
              </a:rPr>
            </a:br>
            <a:r>
              <a:rPr lang="en-US" sz="3600" b="1" i="1" dirty="0" smtClean="0">
                <a:solidFill>
                  <a:srgbClr val="FFFFFF"/>
                </a:solidFill>
              </a:rPr>
              <a:t>SIT </a:t>
            </a:r>
            <a:r>
              <a:rPr lang="en-US" sz="3600" b="1" i="1" dirty="0" smtClean="0">
                <a:solidFill>
                  <a:srgbClr val="FFFFFF"/>
                </a:solidFill>
              </a:rPr>
              <a:t>Vice Chair </a:t>
            </a:r>
            <a:r>
              <a:rPr lang="en-US" sz="3600" b="1" i="1" dirty="0" smtClean="0">
                <a:solidFill>
                  <a:srgbClr val="FFFFFF"/>
                </a:solidFill>
              </a:rPr>
              <a:t>Candidacy</a:t>
            </a:r>
            <a:endParaRPr sz="2800" b="0" i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533400" y="2667000"/>
            <a:ext cx="5867400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defTabSz="914400">
              <a:defRPr>
                <a:solidFill>
                  <a:srgbClr val="000000"/>
                </a:solidFill>
              </a:defRPr>
            </a:pPr>
            <a:endParaRPr lang="en-US" sz="2000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defTabSz="914400">
              <a:defRPr>
                <a:solidFill>
                  <a:srgbClr val="000000"/>
                </a:solidFill>
              </a:defRPr>
            </a:pPr>
            <a:endParaRPr lang="en-US" sz="20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defTabSz="914400">
              <a:defRPr>
                <a:solidFill>
                  <a:srgbClr val="000000"/>
                </a:solidFill>
              </a:defRPr>
            </a:pPr>
            <a:endParaRPr lang="en-US" sz="2000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05000" y="253424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sz="3600" b="1" dirty="0" smtClean="0">
                <a:latin typeface="Tahoma" charset="0"/>
                <a:ea typeface="ＭＳ Ｐゴシック" charset="0"/>
                <a:cs typeface="ＭＳ Ｐゴシック" charset="0"/>
              </a:rPr>
              <a:t>Logistics</a:t>
            </a:r>
            <a:endParaRPr lang="en-US" sz="4000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458489"/>
            <a:ext cx="8382000" cy="4332711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295275" indent="-295275" algn="l" defTabSz="914400" rtl="0">
              <a:buSzPct val="120000"/>
              <a:buFont typeface="Wingdings" charset="2"/>
              <a:buChar char="§"/>
            </a:pPr>
            <a:r>
              <a:rPr lang="en-US" b="1" kern="1200" dirty="0" smtClean="0">
                <a:latin typeface="Calibri" charset="0"/>
                <a:ea typeface="ＭＳ Ｐゴシック" charset="0"/>
                <a:cs typeface="Calibri" charset="0"/>
              </a:rPr>
              <a:t>Team Australia approach</a:t>
            </a:r>
          </a:p>
          <a:p>
            <a:pPr marL="295275" indent="-295275" algn="l" defTabSz="914400" rtl="0">
              <a:buSzPct val="120000"/>
              <a:buFont typeface="Wingdings" charset="2"/>
              <a:buChar char="§"/>
            </a:pPr>
            <a:r>
              <a:rPr lang="en-US" b="1" kern="1200" dirty="0" smtClean="0">
                <a:latin typeface="Calibri" charset="0"/>
                <a:ea typeface="ＭＳ Ｐゴシック" charset="0"/>
                <a:cs typeface="Calibri" charset="0"/>
              </a:rPr>
              <a:t>Roles</a:t>
            </a:r>
            <a:r>
              <a:rPr lang="en-US" b="1" kern="1200" dirty="0" smtClean="0">
                <a:latin typeface="Calibri" charset="0"/>
                <a:ea typeface="ＭＳ Ｐゴシック" charset="0"/>
                <a:cs typeface="Calibri" charset="0"/>
              </a:rPr>
              <a:t>:</a:t>
            </a:r>
          </a:p>
          <a:p>
            <a:pPr marL="721302" lvl="1" indent="-295275" algn="l" defTabSz="914400" rtl="0">
              <a:buSzPct val="120000"/>
              <a:buFont typeface="Wingdings" charset="2"/>
              <a:buChar char="§"/>
            </a:pP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SIT 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Vice-Chair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: Alex Held (CSIRO)</a:t>
            </a:r>
          </a:p>
          <a:p>
            <a:pPr marL="721302" lvl="1" indent="-295275" algn="l" defTabSz="914400" rtl="0">
              <a:buSzPct val="120000"/>
              <a:buFont typeface="Wingdings" charset="2"/>
              <a:buChar char="§"/>
            </a:pP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SIT 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Vice-Chair “alternate”: 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Adam Lewis (GA)</a:t>
            </a:r>
          </a:p>
          <a:p>
            <a:pPr marL="721302" lvl="1" indent="-295275" algn="l" defTabSz="914400" rtl="0">
              <a:buSzPct val="120000"/>
              <a:buFont typeface="Wingdings" charset="2"/>
              <a:buChar char="§"/>
            </a:pP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SIT 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Vice-Chair </a:t>
            </a:r>
            <a:r>
              <a:rPr lang="en-US" kern="1200" dirty="0">
                <a:latin typeface="Calibri" charset="0"/>
                <a:ea typeface="ＭＳ Ｐゴシック" charset="0"/>
                <a:cs typeface="Calibri" charset="0"/>
              </a:rPr>
              <a:t>t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eam </a:t>
            </a:r>
            <a:r>
              <a:rPr lang="en-US" kern="1200" dirty="0">
                <a:latin typeface="Calibri" charset="0"/>
                <a:ea typeface="ＭＳ Ｐゴシック" charset="0"/>
                <a:cs typeface="Calibri" charset="0"/>
              </a:rPr>
              <a:t>c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oordinator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: Jonathon Ross (GA)</a:t>
            </a:r>
          </a:p>
          <a:p>
            <a:pPr marL="721302" lvl="1" indent="-295275" algn="l" defTabSz="914400" rtl="0">
              <a:buSzPct val="120000"/>
              <a:buFont typeface="Wingdings" charset="2"/>
              <a:buChar char="§"/>
            </a:pP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SIT 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Vice-Chair team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: </a:t>
            </a:r>
            <a:endParaRPr lang="en-US" kern="1200" dirty="0" smtClean="0">
              <a:latin typeface="Calibri" charset="0"/>
              <a:ea typeface="ＭＳ Ｐゴシック" charset="0"/>
              <a:cs typeface="Calibri" charset="0"/>
            </a:endParaRPr>
          </a:p>
          <a:p>
            <a:pPr marL="1141094" lvl="2" indent="-295275" algn="l" defTabSz="914400" rtl="0">
              <a:buSzPct val="120000"/>
              <a:buFont typeface="Wingdings" charset="2"/>
              <a:buChar char="§"/>
            </a:pP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Flora </a:t>
            </a:r>
            <a:r>
              <a:rPr lang="en-US" kern="1200" dirty="0" err="1" smtClean="0">
                <a:latin typeface="Calibri" charset="0"/>
                <a:ea typeface="ＭＳ Ｐゴシック" charset="0"/>
                <a:cs typeface="Calibri" charset="0"/>
              </a:rPr>
              <a:t>Kerblat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 (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CSIRO)</a:t>
            </a:r>
          </a:p>
          <a:p>
            <a:pPr marL="1141094" lvl="2" indent="-295275" algn="l" defTabSz="914400" rtl="0">
              <a:buSzPct val="120000"/>
              <a:buFont typeface="Wingdings" charset="2"/>
              <a:buChar char="§"/>
            </a:pP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Andreia </a:t>
            </a:r>
            <a:r>
              <a:rPr lang="en-US" kern="1200" dirty="0">
                <a:latin typeface="Calibri" charset="0"/>
                <a:ea typeface="ＭＳ Ｐゴシック" charset="0"/>
                <a:cs typeface="Calibri" charset="0"/>
              </a:rPr>
              <a:t>Siqueira (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GA)</a:t>
            </a:r>
          </a:p>
          <a:p>
            <a:pPr marL="295275" indent="-295275" algn="l" defTabSz="914400" rtl="0">
              <a:buSzPct val="120000"/>
              <a:buFont typeface="Wingdings" charset="2"/>
              <a:buChar char="§"/>
            </a:pPr>
            <a:r>
              <a:rPr lang="en-US" b="1" kern="1200" dirty="0" smtClean="0">
                <a:latin typeface="Calibri" charset="0"/>
                <a:ea typeface="ＭＳ Ｐゴシック" charset="0"/>
                <a:cs typeface="Calibri" charset="0"/>
              </a:rPr>
              <a:t>Representation to GEO </a:t>
            </a: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while Steve V in ‘special position’:</a:t>
            </a:r>
          </a:p>
          <a:p>
            <a:pPr marL="721302" lvl="1" indent="-295275" algn="l" defTabSz="914400" rtl="0">
              <a:buSzPct val="120000"/>
              <a:buFont typeface="Wingdings" charset="2"/>
              <a:buChar char="§"/>
            </a:pPr>
            <a:r>
              <a:rPr lang="en-US" kern="1200" dirty="0" smtClean="0">
                <a:latin typeface="Calibri" charset="0"/>
                <a:ea typeface="ＭＳ Ｐゴシック" charset="0"/>
                <a:cs typeface="Calibri" charset="0"/>
              </a:rPr>
              <a:t>Alex Held (Adam Lewis) to represent CEOS at ExCom meetings</a:t>
            </a:r>
          </a:p>
        </p:txBody>
      </p:sp>
    </p:spTree>
    <p:extLst>
      <p:ext uri="{BB962C8B-B14F-4D97-AF65-F5344CB8AC3E}">
        <p14:creationId xmlns:p14="http://schemas.microsoft.com/office/powerpoint/2010/main" val="280229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447800"/>
            <a:ext cx="838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5275" indent="-295275" algn="l" defTabSz="914400" rtl="0">
              <a:buSzPct val="120000"/>
              <a:buFont typeface="Wingdings" charset="2"/>
              <a:buChar char="§"/>
            </a:pPr>
            <a:r>
              <a:rPr lang="en-US" sz="2400" b="1" kern="1200" dirty="0" smtClean="0">
                <a:latin typeface="Calibri" charset="0"/>
                <a:ea typeface="ＭＳ Ｐゴシック" charset="0"/>
                <a:cs typeface="Calibri" charset="0"/>
              </a:rPr>
              <a:t>Team Australia SIT </a:t>
            </a:r>
            <a:r>
              <a:rPr lang="en-US" sz="2400" b="1" kern="1200" dirty="0">
                <a:latin typeface="Calibri" charset="0"/>
                <a:ea typeface="ＭＳ Ｐゴシック" charset="0"/>
                <a:cs typeface="Calibri" charset="0"/>
              </a:rPr>
              <a:t>Meetings </a:t>
            </a:r>
          </a:p>
          <a:p>
            <a:pPr marL="721302" lvl="1" indent="-295275" algn="l" defTabSz="914400" rtl="0">
              <a:buSzPct val="120000"/>
              <a:buFont typeface="Wingdings" charset="2"/>
              <a:buChar char="§"/>
            </a:pPr>
            <a:r>
              <a:rPr lang="en-US" sz="2400" kern="1200" dirty="0" smtClean="0">
                <a:latin typeface="Calibri" charset="0"/>
                <a:ea typeface="ＭＳ Ｐゴシック" charset="0"/>
                <a:cs typeface="Calibri" charset="0"/>
              </a:rPr>
              <a:t>Current thinking – subject to discussion</a:t>
            </a:r>
          </a:p>
          <a:p>
            <a:pPr marL="721302" lvl="1" indent="-295275" algn="l" defTabSz="914400" rtl="0">
              <a:buSzPct val="120000"/>
              <a:buFont typeface="Wingdings" charset="2"/>
              <a:buChar char="§"/>
            </a:pPr>
            <a:r>
              <a:rPr lang="en-US" sz="2400" kern="1200" dirty="0" smtClean="0">
                <a:latin typeface="Calibri" charset="0"/>
                <a:ea typeface="ＭＳ Ｐゴシック" charset="0"/>
                <a:cs typeface="Calibri" charset="0"/>
              </a:rPr>
              <a:t>SIT </a:t>
            </a:r>
            <a:r>
              <a:rPr lang="en-US" sz="2400" kern="1200" dirty="0">
                <a:latin typeface="Calibri" charset="0"/>
                <a:ea typeface="ＭＳ Ｐゴシック" charset="0"/>
                <a:cs typeface="Calibri" charset="0"/>
              </a:rPr>
              <a:t>Meetings in </a:t>
            </a:r>
            <a:r>
              <a:rPr lang="en-US" sz="2400" kern="1200" dirty="0" smtClean="0">
                <a:latin typeface="Calibri" charset="0"/>
                <a:ea typeface="ＭＳ Ｐゴシック" charset="0"/>
                <a:cs typeface="Calibri" charset="0"/>
              </a:rPr>
              <a:t>Australia</a:t>
            </a:r>
          </a:p>
          <a:p>
            <a:pPr marL="721302" lvl="1" indent="-295275" algn="l" defTabSz="914400" rtl="0">
              <a:buSzPct val="120000"/>
              <a:buFont typeface="Wingdings" charset="2"/>
              <a:buChar char="§"/>
            </a:pPr>
            <a:r>
              <a:rPr lang="en-US" sz="2400" kern="1200" dirty="0" smtClean="0">
                <a:latin typeface="Calibri" charset="0"/>
                <a:ea typeface="ＭＳ Ｐゴシック" charset="0"/>
                <a:cs typeface="Calibri" charset="0"/>
              </a:rPr>
              <a:t>SIT </a:t>
            </a:r>
            <a:r>
              <a:rPr lang="en-US" sz="2400" kern="1200" dirty="0">
                <a:latin typeface="Calibri" charset="0"/>
                <a:ea typeface="ＭＳ Ｐゴシック" charset="0"/>
                <a:cs typeface="Calibri" charset="0"/>
              </a:rPr>
              <a:t>TW in </a:t>
            </a:r>
            <a:r>
              <a:rPr lang="en-US" sz="2400" kern="1200" dirty="0" smtClean="0">
                <a:latin typeface="Calibri" charset="0"/>
                <a:ea typeface="ＭＳ Ｐゴシック" charset="0"/>
                <a:cs typeface="Calibri" charset="0"/>
              </a:rPr>
              <a:t>Europe, Asia, US/Canada</a:t>
            </a:r>
            <a:endParaRPr lang="en-US" sz="2400" kern="1200" dirty="0">
              <a:latin typeface="Calibri" charset="0"/>
              <a:ea typeface="ＭＳ Ｐゴシック" charset="0"/>
              <a:cs typeface="Calibri" charset="0"/>
            </a:endParaRPr>
          </a:p>
          <a:p>
            <a:pPr marL="295275" indent="-295275" algn="l" defTabSz="914400" rtl="0">
              <a:buSzPct val="120000"/>
              <a:buFont typeface="Wingdings" charset="2"/>
              <a:buChar char="§"/>
            </a:pPr>
            <a:r>
              <a:rPr lang="en-US" sz="2400" b="1" kern="1200" dirty="0">
                <a:latin typeface="Calibri" charset="0"/>
                <a:ea typeface="ＭＳ Ｐゴシック" charset="0"/>
                <a:cs typeface="Calibri" charset="0"/>
              </a:rPr>
              <a:t>Priorities</a:t>
            </a:r>
            <a:r>
              <a:rPr lang="en-US" sz="2400" kern="1200" dirty="0">
                <a:latin typeface="Calibri" charset="0"/>
                <a:ea typeface="ＭＳ Ｐゴシック" charset="0"/>
                <a:cs typeface="Calibri" charset="0"/>
              </a:rPr>
              <a:t>:</a:t>
            </a:r>
          </a:p>
          <a:p>
            <a:pPr marL="721302" lvl="1" indent="-295275" algn="l" defTabSz="914400" rtl="0">
              <a:buSzPct val="120000"/>
              <a:buFont typeface="Wingdings" charset="2"/>
              <a:buChar char="§"/>
            </a:pPr>
            <a:r>
              <a:rPr lang="en-US" sz="2400" kern="1200" dirty="0">
                <a:latin typeface="Calibri" charset="0"/>
                <a:ea typeface="ＭＳ Ｐゴシック" charset="0"/>
                <a:cs typeface="Calibri" charset="0"/>
              </a:rPr>
              <a:t>Let’s wait and see </a:t>
            </a:r>
            <a:r>
              <a:rPr lang="en-US" sz="2400" kern="1200" dirty="0">
                <a:latin typeface="Calibri" charset="0"/>
                <a:ea typeface="ＭＳ Ｐゴシック" charset="0"/>
                <a:cs typeface="Calibri" charset="0"/>
                <a:sym typeface="Wingdings" panose="05000000000000000000" pitchFamily="2" charset="2"/>
              </a:rPr>
              <a:t></a:t>
            </a:r>
          </a:p>
          <a:p>
            <a:pPr marL="295275" indent="-295275" algn="l" defTabSz="914400" rtl="0">
              <a:buSzPct val="120000"/>
              <a:buFont typeface="Wingdings" charset="2"/>
              <a:buChar char="§"/>
            </a:pPr>
            <a:r>
              <a:rPr lang="en-US" sz="2400" b="1" kern="1200" dirty="0">
                <a:latin typeface="Calibri" charset="0"/>
                <a:ea typeface="ＭＳ Ｐゴシック" charset="0"/>
                <a:cs typeface="Calibri" charset="0"/>
                <a:sym typeface="Wingdings" panose="05000000000000000000" pitchFamily="2" charset="2"/>
              </a:rPr>
              <a:t>Australian Space Agency</a:t>
            </a:r>
            <a:r>
              <a:rPr lang="en-US" sz="2400" kern="1200" dirty="0">
                <a:latin typeface="Calibri" charset="0"/>
                <a:ea typeface="ＭＳ Ｐゴシック" charset="0"/>
                <a:cs typeface="Calibri" charset="0"/>
                <a:sym typeface="Wingdings" panose="05000000000000000000" pitchFamily="2" charset="2"/>
              </a:rPr>
              <a:t>:</a:t>
            </a:r>
          </a:p>
          <a:p>
            <a:pPr marL="721302" lvl="1" indent="-295275" algn="l" defTabSz="914400" rtl="0">
              <a:buSzPct val="120000"/>
              <a:buFont typeface="Wingdings" charset="2"/>
              <a:buChar char="§"/>
            </a:pPr>
            <a:r>
              <a:rPr lang="en-US" sz="2400" kern="1200" dirty="0" smtClean="0">
                <a:latin typeface="Calibri" charset="0"/>
                <a:ea typeface="ＭＳ Ｐゴシック" charset="0"/>
                <a:cs typeface="Calibri" charset="0"/>
                <a:sym typeface="Wingdings" panose="05000000000000000000" pitchFamily="2" charset="2"/>
              </a:rPr>
              <a:t>Likely established by 2020</a:t>
            </a:r>
          </a:p>
          <a:p>
            <a:pPr marL="721302" lvl="1" indent="-295275" algn="l" defTabSz="914400" rtl="0">
              <a:buSzPct val="120000"/>
              <a:buFont typeface="Wingdings" charset="2"/>
              <a:buChar char="§"/>
            </a:pPr>
            <a:r>
              <a:rPr lang="en-US" sz="2400" kern="1200" dirty="0" smtClean="0">
                <a:latin typeface="Calibri" charset="0"/>
                <a:ea typeface="ＭＳ Ｐゴシック" charset="0"/>
                <a:cs typeface="Calibri" charset="0"/>
                <a:sym typeface="Wingdings" panose="05000000000000000000" pitchFamily="2" charset="2"/>
              </a:rPr>
              <a:t>Discussions </a:t>
            </a:r>
            <a:r>
              <a:rPr lang="en-US" sz="2400" kern="1200" dirty="0">
                <a:latin typeface="Calibri" charset="0"/>
                <a:ea typeface="ＭＳ Ｐゴシック" charset="0"/>
                <a:cs typeface="Calibri" charset="0"/>
                <a:sym typeface="Wingdings" panose="05000000000000000000" pitchFamily="2" charset="2"/>
              </a:rPr>
              <a:t>will occur at appropriate </a:t>
            </a:r>
            <a:r>
              <a:rPr lang="en-US" sz="2400" kern="1200" dirty="0" smtClean="0">
                <a:latin typeface="Calibri" charset="0"/>
                <a:ea typeface="ＭＳ Ｐゴシック" charset="0"/>
                <a:cs typeface="Calibri" charset="0"/>
                <a:sym typeface="Wingdings" panose="05000000000000000000" pitchFamily="2" charset="2"/>
              </a:rPr>
              <a:t>times</a:t>
            </a:r>
            <a:endParaRPr lang="en-US" sz="2400" kern="1200" dirty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05000" y="253424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sz="3600" b="1" dirty="0" smtClean="0">
                <a:latin typeface="Tahoma" charset="0"/>
                <a:ea typeface="ＭＳ Ｐゴシック" charset="0"/>
                <a:cs typeface="ＭＳ Ｐゴシック" charset="0"/>
              </a:rPr>
              <a:t>Looking forward</a:t>
            </a:r>
            <a:endParaRPr lang="en-US" sz="4000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28037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A White Pages">
  <a:themeElements>
    <a:clrScheme name="GA White Pages 13">
      <a:dk1>
        <a:srgbClr val="4D4D4F"/>
      </a:dk1>
      <a:lt1>
        <a:srgbClr val="FFFFFF"/>
      </a:lt1>
      <a:dk2>
        <a:srgbClr val="267485"/>
      </a:dk2>
      <a:lt2>
        <a:srgbClr val="808080"/>
      </a:lt2>
      <a:accent1>
        <a:srgbClr val="A0D7E4"/>
      </a:accent1>
      <a:accent2>
        <a:srgbClr val="333399"/>
      </a:accent2>
      <a:accent3>
        <a:srgbClr val="FFFFFF"/>
      </a:accent3>
      <a:accent4>
        <a:srgbClr val="404042"/>
      </a:accent4>
      <a:accent5>
        <a:srgbClr val="CDE8EF"/>
      </a:accent5>
      <a:accent6>
        <a:srgbClr val="2D2D8A"/>
      </a:accent6>
      <a:hlink>
        <a:srgbClr val="0000FF"/>
      </a:hlink>
      <a:folHlink>
        <a:srgbClr val="99CC00"/>
      </a:folHlink>
    </a:clrScheme>
    <a:fontScheme name="GA White Pag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A White Pag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3">
        <a:dk1>
          <a:srgbClr val="4D4D4F"/>
        </a:dk1>
        <a:lt1>
          <a:srgbClr val="FFFFFF"/>
        </a:lt1>
        <a:dk2>
          <a:srgbClr val="267485"/>
        </a:dk2>
        <a:lt2>
          <a:srgbClr val="808080"/>
        </a:lt2>
        <a:accent1>
          <a:srgbClr val="A0D7E4"/>
        </a:accent1>
        <a:accent2>
          <a:srgbClr val="333399"/>
        </a:accent2>
        <a:accent3>
          <a:srgbClr val="FFFFFF"/>
        </a:accent3>
        <a:accent4>
          <a:srgbClr val="404042"/>
        </a:accent4>
        <a:accent5>
          <a:srgbClr val="CDE8EF"/>
        </a:accent5>
        <a:accent6>
          <a:srgbClr val="2D2D8A"/>
        </a:accent6>
        <a:hlink>
          <a:srgbClr val="00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13953</TotalTime>
  <Words>117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Default</vt:lpstr>
      <vt:lpstr>GA White Pages</vt:lpstr>
      <vt:lpstr>2_Default</vt:lpstr>
      <vt:lpstr>CSIRO-GA SIT Vice Chair Candidacy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Ross Jonathon</cp:lastModifiedBy>
  <cp:revision>805</cp:revision>
  <cp:lastPrinted>2015-02-04T17:36:21Z</cp:lastPrinted>
  <dcterms:modified xsi:type="dcterms:W3CDTF">2017-10-17T17:27:07Z</dcterms:modified>
</cp:coreProperties>
</file>