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1" r:id="rId4"/>
    <p:sldId id="264" r:id="rId5"/>
    <p:sldId id="266" r:id="rId6"/>
    <p:sldId id="265" r:id="rId7"/>
    <p:sldId id="270" r:id="rId8"/>
    <p:sldId id="267" r:id="rId9"/>
    <p:sldId id="269" r:id="rId10"/>
    <p:sldId id="272" r:id="rId11"/>
    <p:sldId id="262" r:id="rId12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4"/>
    <p:restoredTop sz="95604" autoAdjust="0"/>
  </p:normalViewPr>
  <p:slideViewPr>
    <p:cSldViewPr>
      <p:cViewPr varScale="1">
        <p:scale>
          <a:sx n="51" d="100"/>
          <a:sy n="51" d="100"/>
        </p:scale>
        <p:origin x="125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22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17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55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05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11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effectLst/>
              <a:latin typeface="Arial" panose="020B0604020202020204" pitchFamily="34" charset="0"/>
              <a:cs typeface="Arial" panose="020B0604020202020204" pitchFamily="34" charset="0"/>
              <a:sym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668325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>
              <a:effectLst/>
              <a:latin typeface="Arial" panose="020B0604020202020204" pitchFamily="34" charset="0"/>
              <a:cs typeface="Arial" panose="020B0604020202020204" pitchFamily="34" charset="0"/>
              <a:sym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2087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19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87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89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OMPS AI detected the resulting smoke plume nicely on the following 3 days (with VIIRS RGB imagery and hotspot detection as the background):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31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17, 19-20 October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438400"/>
            <a:ext cx="8064011" cy="132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 smtClean="0">
                <a:solidFill>
                  <a:srgbClr val="FFFFFF"/>
                </a:solidFill>
                <a:latin typeface="+mj-lt"/>
              </a:rPr>
              <a:t>2017-2019 SIT Chair Priorities </a:t>
            </a:r>
            <a:r>
              <a:rPr lang="en-US" sz="44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IMPLEMENTATION</a:t>
            </a:r>
            <a:endParaRPr sz="44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Steve Volz, Incoming SIT Chair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National Oceanic and Atmospheric Administration (NOAA)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Plenary 2017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#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12.2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Rapid City, South Dakota, USA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19 – 20 October 2017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2400" y="1219200"/>
            <a:ext cx="8839200" cy="5410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GEO </a:t>
            </a:r>
            <a:r>
              <a:rPr lang="en-US" b="1" dirty="0" err="1" smtClean="0"/>
              <a:t>Programme</a:t>
            </a:r>
            <a:r>
              <a:rPr lang="en-US" b="1" dirty="0" smtClean="0"/>
              <a:t> Board (PB)</a:t>
            </a:r>
          </a:p>
          <a:p>
            <a:r>
              <a:rPr lang="en-US" sz="1800" dirty="0" smtClean="0"/>
              <a:t>CEOS nominated as Participating Organization with three-year term, until 2019</a:t>
            </a:r>
          </a:p>
          <a:p>
            <a:r>
              <a:rPr lang="en-US" sz="1800" dirty="0" smtClean="0"/>
              <a:t>SIT Chair is expected representative but because of unique situation, agreed to the following:</a:t>
            </a:r>
          </a:p>
          <a:p>
            <a:pPr lvl="1"/>
            <a:r>
              <a:rPr lang="en-US" sz="1800" dirty="0" smtClean="0"/>
              <a:t>Primary to the PB – Kerry Sawyer (SIT Chair Team)</a:t>
            </a:r>
          </a:p>
          <a:p>
            <a:pPr lvl="1"/>
            <a:r>
              <a:rPr lang="en-US" sz="1800" dirty="0" smtClean="0"/>
              <a:t>Alternate to the PB – Steven Hosford (CEO)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Observer to ExCom</a:t>
            </a:r>
          </a:p>
          <a:p>
            <a:r>
              <a:rPr lang="en-US" sz="1800" dirty="0" smtClean="0"/>
              <a:t>CEOS selected by the PB to Observer for the GEO ExCom</a:t>
            </a:r>
          </a:p>
          <a:p>
            <a:r>
              <a:rPr lang="en-US" sz="1800" dirty="0" smtClean="0"/>
              <a:t>SIT Chair is expected representative but because of unique situation, agreed to the following:</a:t>
            </a:r>
          </a:p>
          <a:p>
            <a:pPr lvl="1"/>
            <a:r>
              <a:rPr lang="en-US" sz="1800" dirty="0" smtClean="0"/>
              <a:t>Alex Held - SIT Vice Chair will be the Observer (Adam Lewis if Alex not available) </a:t>
            </a:r>
          </a:p>
          <a:p>
            <a:pPr lvl="1"/>
            <a:r>
              <a:rPr lang="en-US" sz="1800" dirty="0" smtClean="0"/>
              <a:t>With support/accompaniment from Kerry and/or Steven</a:t>
            </a:r>
          </a:p>
          <a:p>
            <a:pPr marL="0" indent="0">
              <a:buNone/>
            </a:pPr>
            <a:r>
              <a:rPr lang="en-US" b="1" dirty="0" smtClean="0"/>
              <a:t>GEO Blue Planet Advisory Board</a:t>
            </a:r>
          </a:p>
          <a:p>
            <a:r>
              <a:rPr lang="en-US" sz="1800" dirty="0" smtClean="0"/>
              <a:t>SIT Vice Chair will be the CEOS Representative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800" b="1" dirty="0" smtClean="0"/>
              <a:t>CEOS Technical Roles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16426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2114"/>
            <a:ext cx="9144000" cy="570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828800" y="304800"/>
            <a:ext cx="5791200" cy="533400"/>
          </a:xfrm>
        </p:spPr>
        <p:txBody>
          <a:bodyPr/>
          <a:lstStyle/>
          <a:p>
            <a:r>
              <a:rPr lang="en-US" b="1" dirty="0" smtClean="0"/>
              <a:t>Transfer of SIT Chair Responsibilities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9682" r="9166"/>
          <a:stretch/>
        </p:blipFill>
        <p:spPr bwMode="auto">
          <a:xfrm>
            <a:off x="1447799" y="1132114"/>
            <a:ext cx="6477001" cy="570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8" t="30447" r="1469" b="4985"/>
          <a:stretch/>
        </p:blipFill>
        <p:spPr bwMode="auto">
          <a:xfrm>
            <a:off x="1524000" y="5486400"/>
            <a:ext cx="26316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43400" y="5638800"/>
            <a:ext cx="2590800" cy="106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 Rounded MT Bold" panose="020F0704030504030204" pitchFamily="34" charset="0"/>
              </a:rPr>
              <a:t>Gone Riding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“Yee-haw”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 Rounded MT Bold" panose="020F0704030504030204" pitchFamily="34" charset="0"/>
            </a:endParaRPr>
          </a:p>
        </p:txBody>
      </p:sp>
      <p:pic>
        <p:nvPicPr>
          <p:cNvPr id="1034" name="Picture 10" descr="Image result for image of cowboy ha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279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219200"/>
            <a:ext cx="8763000" cy="51054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200" b="1" dirty="0">
                <a:latin typeface="Arial" panose="020B0604020202020204" pitchFamily="34" charset="0"/>
              </a:rPr>
              <a:t>Ensure the efficient execution of existing SIT responsibilities as described in the SIT Terms of Reference, including addressing Working Group and Virtual Constellation (VC) continuity, sustainability, and outputs, including: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latin typeface="Arial" panose="020B0604020202020204" pitchFamily="34" charset="0"/>
              </a:rPr>
              <a:t>Undertaking gap analyses for each VC, to support ongoing and likely upcoming strategic Agency observatory decisions; 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latin typeface="Arial" panose="020B0604020202020204" pitchFamily="34" charset="0"/>
              </a:rPr>
              <a:t>Seeking observations from VCs and WGs on best practices and possible modifications to existing practices; and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latin typeface="Arial" panose="020B0604020202020204" pitchFamily="34" charset="0"/>
              </a:rPr>
              <a:t>Supporting </a:t>
            </a:r>
            <a:r>
              <a:rPr lang="en-US" sz="2200" dirty="0">
                <a:latin typeface="Arial" panose="020B0604020202020204" pitchFamily="34" charset="0"/>
              </a:rPr>
              <a:t>the activities of the CEOS </a:t>
            </a:r>
            <a:r>
              <a:rPr lang="en-US" sz="2200" i="1" dirty="0">
                <a:latin typeface="Arial" panose="020B0604020202020204" pitchFamily="34" charset="0"/>
              </a:rPr>
              <a:t>ad hoc </a:t>
            </a:r>
            <a:r>
              <a:rPr lang="en-US" sz="2200" dirty="0">
                <a:latin typeface="Arial" panose="020B0604020202020204" pitchFamily="34" charset="0"/>
              </a:rPr>
              <a:t>Team on Sustainable Development Goals by identifying targets and indicators relevant to each </a:t>
            </a:r>
            <a:r>
              <a:rPr lang="en-US" sz="2200" dirty="0" smtClean="0">
                <a:latin typeface="Arial" panose="020B0604020202020204" pitchFamily="34" charset="0"/>
              </a:rPr>
              <a:t>VC.</a:t>
            </a:r>
          </a:p>
          <a:p>
            <a:pPr lvl="1">
              <a:lnSpc>
                <a:spcPct val="90000"/>
              </a:lnSpc>
            </a:pPr>
            <a:endParaRPr lang="en-US" sz="2200" b="1" dirty="0" smtClean="0">
              <a:latin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200" b="1" dirty="0" smtClean="0">
                <a:latin typeface="Arial" panose="020B0604020202020204" pitchFamily="34" charset="0"/>
              </a:rPr>
              <a:t>Enhance the utility of new observations from next generation of geostationary satellites and exploring development of LEO/GEO combination products and data processing capabilities.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2</a:t>
            </a:fld>
            <a:endParaRPr lang="uk-UA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752600" y="304800"/>
            <a:ext cx="6534150" cy="625475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US" dirty="0" smtClean="0"/>
              <a:t>SIT Chair 2018-2019 Priorities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9097076">
            <a:off x="522736" y="3348439"/>
            <a:ext cx="7767509" cy="58477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>
            <a:solidFill>
              <a:srgbClr val="92D05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Presented at SIT-</a:t>
            </a:r>
            <a:r>
              <a:rPr lang="en-US" sz="3200" dirty="0" smtClean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32</a:t>
            </a:r>
            <a:r>
              <a:rPr lang="en-US" sz="2400" dirty="0" smtClean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and </a:t>
            </a:r>
            <a:r>
              <a:rPr lang="en-US" sz="3200" dirty="0" smtClean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2017</a:t>
            </a:r>
            <a:r>
              <a:rPr lang="en-US" sz="2400" dirty="0" smtClean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SIT Technical Workshop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92D050"/>
              </a:solidFill>
              <a:effectLst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041513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1000" y="1447800"/>
            <a:ext cx="8382000" cy="47244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+mj-lt"/>
              <a:buAutoNum type="arabicPeriod" startAt="3"/>
            </a:pPr>
            <a:r>
              <a:rPr lang="en-US" sz="2200" b="1" dirty="0" smtClean="0">
                <a:latin typeface="Arial" panose="020B0604020202020204" pitchFamily="34" charset="0"/>
              </a:rPr>
              <a:t>Improve and clarify CEOS relationships with CGMS, GEO, and to a lesser degree WMO, by identifying coordinated activities and, where appropriate, holistic interaction among CEOS, CGMS, GEO, and WMO, emphasizing the unique values of each.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latin typeface="Arial" panose="020B0604020202020204" pitchFamily="34" charset="0"/>
              </a:rPr>
              <a:t>Identify and focus on areas of appropriate and productive collaboration.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latin typeface="Arial" panose="020B0604020202020204" pitchFamily="34" charset="0"/>
              </a:rPr>
              <a:t>Take stock of trends and future directions so that CEOS can best serve the needs of its Agencies and execute its role most productively alongside CGMS, GEO, and WMO 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latin typeface="Arial" panose="020B0604020202020204" pitchFamily="34" charset="0"/>
              </a:rPr>
              <a:t>Identify appropriate and productive engagement approaches with commercial sector in the process.</a:t>
            </a:r>
          </a:p>
          <a:p>
            <a:pPr>
              <a:lnSpc>
                <a:spcPct val="90000"/>
              </a:lnSpc>
            </a:pPr>
            <a:endParaRPr lang="en-US" sz="2200" dirty="0" smtClean="0">
              <a:latin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 startAt="4"/>
            </a:pPr>
            <a:r>
              <a:rPr lang="en-US" sz="2200" b="1" dirty="0" smtClean="0">
                <a:latin typeface="Arial" panose="020B0604020202020204" pitchFamily="34" charset="0"/>
              </a:rPr>
              <a:t>Support initiatives undertaken by CEOS Chairs in 2018 and 2019.</a:t>
            </a:r>
            <a:endParaRPr lang="en-US" sz="2200" b="1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3</a:t>
            </a:fld>
            <a:endParaRPr lang="uk-UA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752600" y="304800"/>
            <a:ext cx="6534150" cy="625475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US" dirty="0" smtClean="0"/>
              <a:t>SIT Chair 2018-2019 Priorities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9097076">
            <a:off x="522736" y="3348439"/>
            <a:ext cx="7767509" cy="58477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>
            <a:solidFill>
              <a:srgbClr val="92D05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Presented at SIT-</a:t>
            </a:r>
            <a:r>
              <a:rPr lang="en-US" sz="3200" dirty="0" smtClean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32</a:t>
            </a:r>
            <a:r>
              <a:rPr lang="en-US" sz="2400" dirty="0" smtClean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and </a:t>
            </a:r>
            <a:r>
              <a:rPr lang="en-US" sz="3200" dirty="0" smtClean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2017</a:t>
            </a:r>
            <a:r>
              <a:rPr lang="en-US" sz="2400" dirty="0" smtClean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SIT Technical Workshop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92D050"/>
              </a:solidFill>
              <a:effectLst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926145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6200" y="1219200"/>
            <a:ext cx="8915400" cy="4724400"/>
          </a:xfrm>
        </p:spPr>
        <p:txBody>
          <a:bodyPr/>
          <a:lstStyle/>
          <a:p>
            <a:r>
              <a:rPr lang="en-US" sz="2400" b="1" dirty="0" smtClean="0"/>
              <a:t>Questionnaire to Virtual Constellations and Working Groups</a:t>
            </a:r>
          </a:p>
          <a:p>
            <a:pPr lvl="1"/>
            <a:r>
              <a:rPr lang="en-US" dirty="0" smtClean="0"/>
              <a:t>VCs and WGs are the intellectual capacity of CEOS</a:t>
            </a:r>
          </a:p>
          <a:p>
            <a:pPr lvl="1"/>
            <a:r>
              <a:rPr lang="en-US" dirty="0" smtClean="0"/>
              <a:t>What is the value of the VC/WG to the community</a:t>
            </a:r>
          </a:p>
          <a:p>
            <a:pPr lvl="1"/>
            <a:r>
              <a:rPr lang="en-US" dirty="0"/>
              <a:t>How do we </a:t>
            </a:r>
            <a:r>
              <a:rPr lang="en-US" dirty="0" smtClean="0"/>
              <a:t>reinvigorate </a:t>
            </a:r>
            <a:r>
              <a:rPr lang="en-US" dirty="0"/>
              <a:t>and assure viability and usability</a:t>
            </a:r>
          </a:p>
          <a:p>
            <a:pPr lvl="1"/>
            <a:r>
              <a:rPr lang="en-US" dirty="0" smtClean="0"/>
              <a:t>What are the “must-haves” for the next generation of missions</a:t>
            </a:r>
          </a:p>
          <a:p>
            <a:pPr lvl="1"/>
            <a:r>
              <a:rPr lang="en-US" dirty="0" smtClean="0"/>
              <a:t>Do we need to update, or develop, roadmaps and gap analyses</a:t>
            </a:r>
          </a:p>
          <a:p>
            <a:pPr lvl="1"/>
            <a:r>
              <a:rPr lang="en-US" dirty="0" smtClean="0"/>
              <a:t>How can we address resource and leadership challenges</a:t>
            </a:r>
          </a:p>
          <a:p>
            <a:pPr lvl="1"/>
            <a:r>
              <a:rPr lang="en-US" dirty="0" smtClean="0"/>
              <a:t>Will be released mid-January 2018</a:t>
            </a:r>
          </a:p>
          <a:p>
            <a:r>
              <a:rPr lang="en-US" sz="2400" b="1" dirty="0" smtClean="0"/>
              <a:t>SIT Chair and VC (and WG?) Bi-annual Tag-ups</a:t>
            </a:r>
          </a:p>
          <a:p>
            <a:pPr lvl="1"/>
            <a:r>
              <a:rPr lang="en-US" dirty="0" smtClean="0"/>
              <a:t>February/March 2018 &amp; 2019</a:t>
            </a:r>
          </a:p>
          <a:p>
            <a:pPr lvl="1"/>
            <a:r>
              <a:rPr lang="en-US" dirty="0" smtClean="0"/>
              <a:t>July/August 2018 &amp; 2019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828800" y="152400"/>
            <a:ext cx="5867400" cy="990600"/>
          </a:xfrm>
        </p:spPr>
        <p:txBody>
          <a:bodyPr/>
          <a:lstStyle/>
          <a:p>
            <a:r>
              <a:rPr lang="en-US" sz="3200" b="1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How Will we Implement SIT Priorities</a:t>
            </a:r>
            <a:endParaRPr lang="en-US" sz="3200" b="1" dirty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6170356"/>
            <a:ext cx="5648339" cy="64632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Emphasis on Deliverables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92D050"/>
              </a:solidFill>
              <a:effectLst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447696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6200" y="1219200"/>
            <a:ext cx="8915400" cy="5486400"/>
          </a:xfrm>
        </p:spPr>
        <p:txBody>
          <a:bodyPr/>
          <a:lstStyle/>
          <a:p>
            <a:r>
              <a:rPr lang="en-US" sz="2400" b="1" dirty="0" smtClean="0"/>
              <a:t>Realize the CEOS Work Plan</a:t>
            </a:r>
          </a:p>
          <a:p>
            <a:pPr lvl="1"/>
            <a:r>
              <a:rPr lang="en-US" dirty="0" smtClean="0"/>
              <a:t>This is our agencies’ commitments to working </a:t>
            </a:r>
            <a:br>
              <a:rPr lang="en-US" dirty="0" smtClean="0"/>
            </a:br>
            <a:r>
              <a:rPr lang="en-US" dirty="0" smtClean="0"/>
              <a:t>as members of CEOS</a:t>
            </a:r>
          </a:p>
          <a:p>
            <a:pPr lvl="1"/>
            <a:r>
              <a:rPr lang="en-US" dirty="0" smtClean="0"/>
              <a:t>Adjust VC and WG contributions based on results</a:t>
            </a:r>
            <a:br>
              <a:rPr lang="en-US" dirty="0" smtClean="0"/>
            </a:br>
            <a:r>
              <a:rPr lang="en-US" dirty="0" smtClean="0"/>
              <a:t>of questionnaire</a:t>
            </a:r>
          </a:p>
          <a:p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 smtClean="0"/>
              <a:t>Return to First </a:t>
            </a:r>
            <a:r>
              <a:rPr lang="en-US" sz="2400" b="1" dirty="0"/>
              <a:t>P</a:t>
            </a:r>
            <a:r>
              <a:rPr lang="en-US" sz="2400" b="1" dirty="0" smtClean="0"/>
              <a:t>rinciples – CEOS Mission                                   and Objectives</a:t>
            </a:r>
          </a:p>
          <a:p>
            <a:pPr lvl="1"/>
            <a:r>
              <a:rPr lang="en-US" dirty="0" smtClean="0"/>
              <a:t>Develop tactical approach to meeting expectations of international community and those of our own agencies</a:t>
            </a:r>
          </a:p>
          <a:p>
            <a:pPr lvl="1"/>
            <a:r>
              <a:rPr lang="en-US" dirty="0" smtClean="0"/>
              <a:t>What does an agency gain by participating in CEOS?  By supporting personnel to fulfill key leadership roles within CEOS?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828800" y="152400"/>
            <a:ext cx="5867400" cy="990600"/>
          </a:xfrm>
        </p:spPr>
        <p:txBody>
          <a:bodyPr/>
          <a:lstStyle/>
          <a:p>
            <a:r>
              <a:rPr lang="en-US" sz="3200" b="1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Expectations and Challenges to CEOS Community</a:t>
            </a:r>
            <a:endParaRPr lang="en-US" sz="3200" b="1" dirty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202" y="1295400"/>
            <a:ext cx="224539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139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Kerry.Sawyer\Pictures\2009 Darmstadt\Germany_CEOS\CIMG35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234" y="3657600"/>
            <a:ext cx="2552366" cy="191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6200" y="1066800"/>
            <a:ext cx="8915400" cy="56388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SIT-33</a:t>
            </a:r>
          </a:p>
          <a:p>
            <a:r>
              <a:rPr lang="en-US" b="1" dirty="0" smtClean="0"/>
              <a:t>April 23-26, 2018</a:t>
            </a:r>
          </a:p>
          <a:p>
            <a:r>
              <a:rPr lang="en-US" b="1" dirty="0" smtClean="0"/>
              <a:t>Location:  Boulder, Colorado, USA</a:t>
            </a:r>
          </a:p>
          <a:p>
            <a:r>
              <a:rPr lang="en-US" b="1" dirty="0" smtClean="0"/>
              <a:t>Topics:</a:t>
            </a:r>
          </a:p>
          <a:p>
            <a:pPr lvl="1"/>
            <a:r>
              <a:rPr lang="en-US" b="1" dirty="0" smtClean="0"/>
              <a:t>Results of VC/WG questionnaire</a:t>
            </a:r>
          </a:p>
          <a:p>
            <a:pPr lvl="1"/>
            <a:r>
              <a:rPr lang="en-US" b="1" dirty="0" smtClean="0"/>
              <a:t>Presentation on updates to Work Plan and </a:t>
            </a:r>
            <a:r>
              <a:rPr lang="mr-IN" b="1" dirty="0" smtClean="0"/>
              <a:t>…</a:t>
            </a:r>
            <a:endParaRPr lang="en-US" b="1" dirty="0" smtClean="0"/>
          </a:p>
          <a:p>
            <a:pPr lvl="1"/>
            <a:r>
              <a:rPr lang="en-US" b="1" dirty="0" smtClean="0"/>
              <a:t>Water foci discussion and consolidation</a:t>
            </a:r>
          </a:p>
          <a:p>
            <a:pPr lvl="1"/>
            <a:r>
              <a:rPr lang="en-US" b="1" i="1" dirty="0" smtClean="0"/>
              <a:t>Anything related to COM objectives?</a:t>
            </a:r>
            <a:endParaRPr lang="en-US" b="1" i="1" dirty="0"/>
          </a:p>
          <a:p>
            <a:endParaRPr lang="en-US" b="1" dirty="0" smtClean="0"/>
          </a:p>
          <a:p>
            <a:pPr marL="0" indent="0">
              <a:buNone/>
            </a:pPr>
            <a:endParaRPr lang="en-US" sz="1050" b="1" dirty="0" smtClean="0"/>
          </a:p>
          <a:p>
            <a:pPr marL="0" indent="0">
              <a:buNone/>
            </a:pPr>
            <a:r>
              <a:rPr lang="en-US" sz="2800" b="1" dirty="0" smtClean="0"/>
              <a:t>2018 SIT Technical Workshop</a:t>
            </a:r>
          </a:p>
          <a:p>
            <a:r>
              <a:rPr lang="en-US" b="1" dirty="0" smtClean="0"/>
              <a:t>September 10-14, 2018</a:t>
            </a:r>
          </a:p>
          <a:p>
            <a:r>
              <a:rPr lang="en-US" b="1" dirty="0" smtClean="0"/>
              <a:t>Location:  Darmstadt, Germany (host - EUMETSAT)</a:t>
            </a:r>
          </a:p>
          <a:p>
            <a:pPr marL="0" indent="0">
              <a:buNone/>
            </a:pPr>
            <a:endParaRPr lang="en-US" sz="1050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828800" y="152400"/>
            <a:ext cx="5867400" cy="990600"/>
          </a:xfrm>
        </p:spPr>
        <p:txBody>
          <a:bodyPr/>
          <a:lstStyle/>
          <a:p>
            <a:r>
              <a:rPr lang="en-US" sz="3200" b="1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SIT Meetings – 2018</a:t>
            </a:r>
            <a:endParaRPr lang="en-US" sz="3200" b="1" dirty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834" y="1219200"/>
            <a:ext cx="336884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0785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8770937" y="6629400"/>
            <a:ext cx="304800" cy="187285"/>
          </a:xfrm>
        </p:spPr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6200" y="1066800"/>
            <a:ext cx="8915400" cy="5638800"/>
          </a:xfrm>
        </p:spPr>
        <p:txBody>
          <a:bodyPr/>
          <a:lstStyle/>
          <a:p>
            <a:pPr marL="0" indent="0">
              <a:buNone/>
            </a:pPr>
            <a:endParaRPr lang="en-US" sz="1050" b="1" dirty="0" smtClean="0"/>
          </a:p>
          <a:p>
            <a:pPr marL="0" indent="0">
              <a:buNone/>
            </a:pPr>
            <a:r>
              <a:rPr lang="en-US" sz="2800" b="1" dirty="0" smtClean="0"/>
              <a:t>SIT-34</a:t>
            </a:r>
          </a:p>
          <a:p>
            <a:r>
              <a:rPr lang="en-US" b="1" dirty="0" smtClean="0"/>
              <a:t>March/</a:t>
            </a:r>
            <a:r>
              <a:rPr lang="en-US" b="1" dirty="0"/>
              <a:t>A</a:t>
            </a:r>
            <a:r>
              <a:rPr lang="en-US" b="1" dirty="0" smtClean="0"/>
              <a:t>pril 2019</a:t>
            </a:r>
          </a:p>
          <a:p>
            <a:r>
              <a:rPr lang="en-US" b="1" dirty="0" smtClean="0"/>
              <a:t>Location: National Water Center, </a:t>
            </a:r>
            <a:br>
              <a:rPr lang="en-US" b="1" dirty="0" smtClean="0"/>
            </a:br>
            <a:r>
              <a:rPr lang="en-US" b="1" dirty="0" smtClean="0"/>
              <a:t>Tuscaloosa, Alabama (TBC)</a:t>
            </a:r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endParaRPr lang="en-US" sz="1050" b="1" dirty="0" smtClean="0"/>
          </a:p>
          <a:p>
            <a:pPr marL="0" indent="0">
              <a:buNone/>
            </a:pPr>
            <a:r>
              <a:rPr lang="en-US" sz="2800" b="1" dirty="0" smtClean="0"/>
              <a:t>2019 SIT Technical Workshop</a:t>
            </a:r>
          </a:p>
          <a:p>
            <a:r>
              <a:rPr lang="en-US" b="1" dirty="0" smtClean="0"/>
              <a:t>September 2019</a:t>
            </a:r>
          </a:p>
          <a:p>
            <a:r>
              <a:rPr lang="en-US" b="1" dirty="0" smtClean="0"/>
              <a:t>Location:  TBD (we will consider offers to host)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828800" y="152400"/>
            <a:ext cx="5867400" cy="990600"/>
          </a:xfrm>
        </p:spPr>
        <p:txBody>
          <a:bodyPr/>
          <a:lstStyle/>
          <a:p>
            <a:r>
              <a:rPr lang="en-US" sz="3200" b="1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SIT Meetings – 2019</a:t>
            </a:r>
            <a:endParaRPr lang="en-US" sz="3200" b="1" dirty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1026" name="Picture 2" descr="Image result for image of national water center tuscaloo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213915"/>
            <a:ext cx="4076700" cy="229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482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75137" y="4699857"/>
            <a:ext cx="2049463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Nationa</a:t>
            </a:r>
            <a:r>
              <a:rPr lang="en-US" dirty="0" smtClean="0"/>
              <a:t>l Center for Environmental       Information (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NCEI)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Asheville, NC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12779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6200" y="1219200"/>
            <a:ext cx="8915400" cy="5486400"/>
          </a:xfrm>
        </p:spPr>
        <p:txBody>
          <a:bodyPr/>
          <a:lstStyle/>
          <a:p>
            <a:r>
              <a:rPr lang="en-US" sz="2800" b="1" dirty="0" smtClean="0"/>
              <a:t>SIT Chair – Steve </a:t>
            </a:r>
            <a:r>
              <a:rPr lang="en-US" sz="2800" b="1" dirty="0" err="1" smtClean="0"/>
              <a:t>Volz</a:t>
            </a:r>
            <a:endParaRPr lang="en-US" sz="2800" b="1" dirty="0" smtClean="0"/>
          </a:p>
          <a:p>
            <a:r>
              <a:rPr lang="en-US" sz="2800" b="1" dirty="0" smtClean="0"/>
              <a:t>SIT Chair Team – Kerry Sawyer, Chuck Wooldridge, Paul </a:t>
            </a:r>
            <a:r>
              <a:rPr lang="en-US" sz="2800" b="1" dirty="0" err="1" smtClean="0"/>
              <a:t>DiGiacomo</a:t>
            </a:r>
            <a:r>
              <a:rPr lang="en-US" sz="2800" b="1" dirty="0" smtClean="0"/>
              <a:t>, Paul Chang, Ken Casey, Jeff </a:t>
            </a:r>
            <a:r>
              <a:rPr lang="en-US" sz="2800" b="1" dirty="0" err="1" smtClean="0"/>
              <a:t>Privette</a:t>
            </a:r>
            <a:r>
              <a:rPr lang="en-US" sz="2800" b="1" dirty="0" smtClean="0"/>
              <a:t>, AJ </a:t>
            </a:r>
            <a:r>
              <a:rPr lang="en-US" sz="2800" b="1" dirty="0" err="1" smtClean="0"/>
              <a:t>DeGarmo</a:t>
            </a:r>
            <a:r>
              <a:rPr lang="en-US" sz="2800" b="1" dirty="0" smtClean="0"/>
              <a:t>…</a:t>
            </a:r>
          </a:p>
          <a:p>
            <a:r>
              <a:rPr lang="en-US" sz="2800" b="1" dirty="0" smtClean="0"/>
              <a:t>SIT Contract Support – </a:t>
            </a:r>
            <a:r>
              <a:rPr lang="en-US" sz="2800" b="1" dirty="0" err="1" smtClean="0"/>
              <a:t>Symbios</a:t>
            </a:r>
            <a:r>
              <a:rPr lang="en-US" sz="2800" b="1" dirty="0" smtClean="0"/>
              <a:t>:  Stephen Ward, George Dyke</a:t>
            </a:r>
            <a:endParaRPr lang="en-US" sz="2800" b="1" dirty="0"/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/>
              <a:t>SIT Support – </a:t>
            </a:r>
            <a:r>
              <a:rPr lang="en-US" sz="4800" b="1" dirty="0" smtClean="0">
                <a:solidFill>
                  <a:srgbClr val="C00000"/>
                </a:solidFill>
              </a:rPr>
              <a:t>YOU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828800" y="152400"/>
            <a:ext cx="5867400" cy="990600"/>
          </a:xfrm>
        </p:spPr>
        <p:txBody>
          <a:bodyPr/>
          <a:lstStyle/>
          <a:p>
            <a:r>
              <a:rPr lang="en-US" sz="3200" b="1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Meet the Strategic Implementation Team</a:t>
            </a:r>
            <a:endParaRPr lang="en-US" sz="3200" b="1" dirty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5509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3200" b="1" dirty="0" smtClean="0"/>
              <a:t>SIT Vice Chair Team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119111"/>
            <a:ext cx="7863016" cy="550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884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9402</TotalTime>
  <Words>723</Words>
  <Application>Microsoft Office PowerPoint</Application>
  <PresentationFormat>On-screen Show (4:3)</PresentationFormat>
  <Paragraphs>106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Aharoni</vt:lpstr>
      <vt:lpstr>Arial</vt:lpstr>
      <vt:lpstr>Arial Bold</vt:lpstr>
      <vt:lpstr>Arial Rounded MT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Default</vt:lpstr>
      <vt:lpstr>2017-2019 SIT Chair Priorities 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Kerry Sawyer</cp:lastModifiedBy>
  <cp:revision>161</cp:revision>
  <cp:lastPrinted>2017-10-15T15:21:07Z</cp:lastPrinted>
  <dcterms:modified xsi:type="dcterms:W3CDTF">2017-10-20T04:22:04Z</dcterms:modified>
</cp:coreProperties>
</file>