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1"/>
  </p:notesMasterIdLst>
  <p:handoutMasterIdLst>
    <p:handoutMasterId r:id="rId12"/>
  </p:handoutMasterIdLst>
  <p:sldIdLst>
    <p:sldId id="285" r:id="rId3"/>
    <p:sldId id="258" r:id="rId4"/>
    <p:sldId id="293" r:id="rId5"/>
    <p:sldId id="259" r:id="rId6"/>
    <p:sldId id="286" r:id="rId7"/>
    <p:sldId id="288" r:id="rId8"/>
    <p:sldId id="290" r:id="rId9"/>
    <p:sldId id="292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/>
    <p:restoredTop sz="94737"/>
  </p:normalViewPr>
  <p:slideViewPr>
    <p:cSldViewPr>
      <p:cViewPr>
        <p:scale>
          <a:sx n="81" d="100"/>
          <a:sy n="81" d="100"/>
        </p:scale>
        <p:origin x="1200" y="4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2017/10/13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43" tIns="45222" rIns="90443" bIns="45222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54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8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43" tIns="45222" rIns="90443" bIns="45222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4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47955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47955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pPr>
              <a:defRPr/>
            </a:pPr>
            <a:fld id="{EC3FFFD2-AA3A-EE4E-9461-7856104AA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0591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5594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0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08" y="1193962"/>
            <a:ext cx="9144000" cy="566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Roman"/>
              <a:ea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8794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Datacube Training Workshop</a:t>
            </a:r>
            <a:endParaRPr lang="en-A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2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0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D.Killough@nasa.gov" TargetMode="External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Kim.E.Holloway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533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5240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b="0" dirty="0" smtClean="0">
                <a:solidFill>
                  <a:prstClr val="white">
                    <a:lumMod val="20000"/>
                    <a:lumOff val="80000"/>
                  </a:prstClr>
                </a:solidFill>
                <a:latin typeface="Helvetica"/>
              </a:rPr>
              <a:t>Committee on Earth Observation Satellites</a:t>
            </a:r>
            <a:endParaRPr lang="en-US" sz="1050" b="0" dirty="0">
              <a:solidFill>
                <a:prstClr val="white">
                  <a:lumMod val="20000"/>
                  <a:lumOff val="80000"/>
                </a:prstClr>
              </a:solidFill>
              <a:latin typeface="Helvetica"/>
            </a:endParaRP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574808" y="2209800"/>
            <a:ext cx="509221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4200" b="1" dirty="0">
                <a:solidFill>
                  <a:srgbClr val="FFFFFF"/>
                </a:solidFill>
                <a:latin typeface="Droid Serif"/>
              </a:rPr>
              <a:t>SEO Report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  <p:sp>
        <p:nvSpPr>
          <p:cNvPr id="8" name="Shape 11"/>
          <p:cNvSpPr/>
          <p:nvPr/>
        </p:nvSpPr>
        <p:spPr>
          <a:xfrm>
            <a:off x="609600" y="3276600"/>
            <a:ext cx="4810858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Brian </a:t>
            </a:r>
            <a:r>
              <a:rPr lang="en-US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Killough</a:t>
            </a:r>
            <a:r>
              <a:rPr lang="en-US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</a:br>
            <a:r>
              <a:rPr lang="en-US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NASA, CEOS Systems Engineering Office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20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</a:t>
            </a:r>
            <a:r>
              <a:rPr lang="en-AU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2017</a:t>
            </a:r>
            <a:endParaRPr lang="en-AU" sz="20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AU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11.2</a:t>
            </a:r>
            <a:endParaRPr sz="20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</a:t>
            </a:r>
            <a:r>
              <a:rPr lang="en-AU" sz="2000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apid</a:t>
            </a:r>
            <a:r>
              <a:rPr lang="en-AU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City, South Dakota, USA</a:t>
            </a:r>
            <a:endParaRPr sz="20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19-20 October 2017</a:t>
            </a:r>
            <a:endParaRPr sz="20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823954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057400" y="336550"/>
            <a:ext cx="6096000" cy="501650"/>
          </a:xfrm>
        </p:spPr>
        <p:txBody>
          <a:bodyPr/>
          <a:lstStyle/>
          <a:p>
            <a:pPr algn="l"/>
            <a:r>
              <a:rPr lang="en-US" sz="2800" b="1" dirty="0" smtClean="0"/>
              <a:t>SEO Accomplishments in 2017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900" b="1" kern="0" dirty="0" smtClean="0">
                <a:solidFill>
                  <a:srgbClr val="FF0000"/>
                </a:solidFill>
                <a:latin typeface="Arial"/>
              </a:rPr>
              <a:t>SEO Technical Team </a:t>
            </a: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900" dirty="0">
                <a:solidFill>
                  <a:srgbClr val="000000"/>
                </a:solidFill>
                <a:latin typeface="Arial"/>
              </a:rPr>
              <a:t>.. The primary efforts have been focused on the </a:t>
            </a:r>
            <a:r>
              <a:rPr lang="en-US" sz="1900" b="1" dirty="0">
                <a:solidFill>
                  <a:srgbClr val="000000"/>
                </a:solidFill>
                <a:latin typeface="Arial"/>
              </a:rPr>
              <a:t>Data Cube </a:t>
            </a:r>
            <a:r>
              <a:rPr lang="en-US" sz="1900" dirty="0" smtClean="0">
                <a:solidFill>
                  <a:srgbClr val="000000"/>
                </a:solidFill>
                <a:latin typeface="Arial"/>
              </a:rPr>
              <a:t>initiat</a:t>
            </a: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ive, supporting the LSI-VC (ARD definition, gap analysis process), supporting SDCG for GFOI and GEOGLAM data acquisition planning and maintaining our existing tools (COVE, Data Policy Portal, CEOS website). </a:t>
            </a: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900" b="1" dirty="0">
                <a:solidFill>
                  <a:srgbClr val="FF0000"/>
                </a:solidFill>
                <a:latin typeface="Arial"/>
              </a:rPr>
              <a:t>Kim Holloway</a:t>
            </a:r>
            <a:r>
              <a:rPr lang="en-US" sz="19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900" dirty="0" smtClean="0">
                <a:solidFill>
                  <a:srgbClr val="000000"/>
                </a:solidFill>
                <a:latin typeface="Arial"/>
              </a:rPr>
              <a:t>Provided communications support to the SDG-AHT and </a:t>
            </a:r>
            <a:r>
              <a:rPr lang="en-US" sz="1900" dirty="0" err="1" smtClean="0">
                <a:solidFill>
                  <a:srgbClr val="000000"/>
                </a:solidFill>
                <a:latin typeface="Arial"/>
              </a:rPr>
              <a:t>WGCapD</a:t>
            </a:r>
            <a:r>
              <a:rPr lang="en-US" sz="1900" dirty="0" smtClean="0">
                <a:solidFill>
                  <a:srgbClr val="000000"/>
                </a:solidFill>
                <a:latin typeface="Arial"/>
              </a:rPr>
              <a:t>, managed CEOS web and social media content, </a:t>
            </a:r>
            <a:r>
              <a:rPr lang="en-US" sz="1900" dirty="0">
                <a:solidFill>
                  <a:srgbClr val="000000"/>
                </a:solidFill>
                <a:latin typeface="Arial"/>
              </a:rPr>
              <a:t>continued </a:t>
            </a:r>
            <a:r>
              <a:rPr lang="en-US" sz="1900" dirty="0" smtClean="0">
                <a:solidFill>
                  <a:srgbClr val="000000"/>
                </a:solidFill>
                <a:latin typeface="Arial"/>
              </a:rPr>
              <a:t>producing the </a:t>
            </a:r>
            <a:r>
              <a:rPr lang="en-US" sz="1900" dirty="0">
                <a:solidFill>
                  <a:srgbClr val="000000"/>
                </a:solidFill>
                <a:latin typeface="Arial"/>
              </a:rPr>
              <a:t>“Faces of CEOS” video series, </a:t>
            </a:r>
            <a:r>
              <a:rPr lang="en-US" sz="1900" dirty="0" smtClean="0">
                <a:solidFill>
                  <a:srgbClr val="000000"/>
                </a:solidFill>
                <a:latin typeface="Arial"/>
              </a:rPr>
              <a:t>provided meeting logistics support across many CEOS entities, </a:t>
            </a:r>
            <a:r>
              <a:rPr lang="en-US" sz="1900" dirty="0">
                <a:solidFill>
                  <a:srgbClr val="000000"/>
                </a:solidFill>
                <a:latin typeface="Arial"/>
              </a:rPr>
              <a:t>developed new outreach </a:t>
            </a:r>
            <a:r>
              <a:rPr lang="en-US" sz="1900" dirty="0" smtClean="0">
                <a:solidFill>
                  <a:srgbClr val="000000"/>
                </a:solidFill>
                <a:latin typeface="Arial"/>
              </a:rPr>
              <a:t>materials, maintained </a:t>
            </a:r>
            <a:r>
              <a:rPr lang="en-US" sz="1900" dirty="0">
                <a:solidFill>
                  <a:srgbClr val="000000"/>
                </a:solidFill>
                <a:latin typeface="Arial"/>
              </a:rPr>
              <a:t>the mailing </a:t>
            </a:r>
            <a:r>
              <a:rPr lang="en-US" sz="1900" dirty="0" smtClean="0">
                <a:solidFill>
                  <a:srgbClr val="000000"/>
                </a:solidFill>
                <a:latin typeface="Arial"/>
              </a:rPr>
              <a:t>lists.</a:t>
            </a:r>
            <a:endParaRPr lang="en-US" sz="1900" dirty="0">
              <a:solidFill>
                <a:srgbClr val="000000"/>
              </a:solidFill>
              <a:latin typeface="Arial"/>
            </a:endParaRP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900" b="1" kern="0" dirty="0" smtClean="0">
                <a:solidFill>
                  <a:srgbClr val="000000"/>
                </a:solidFill>
                <a:latin typeface="Arial"/>
              </a:rPr>
              <a:t>Special Thanks </a:t>
            </a: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... The SEO would like to thank Analytical Mechanics (AMA), Symbios (Stephen and George), Ake Rosenqvist, and Alyssa Whitcraft for their SEO support. </a:t>
            </a:r>
            <a:endParaRPr lang="en-US" sz="1900" dirty="0">
              <a:solidFill>
                <a:srgbClr val="000000"/>
              </a:solidFill>
              <a:latin typeface="Arial"/>
            </a:endParaRPr>
          </a:p>
          <a:p>
            <a:pPr marL="347663" lvl="1" indent="-228600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charset="2"/>
              <a:buChar char="q"/>
              <a:defRPr/>
            </a:pPr>
            <a:r>
              <a:rPr lang="en-US" sz="1900" b="1" dirty="0" smtClean="0">
                <a:solidFill>
                  <a:srgbClr val="000000"/>
                </a:solidFill>
                <a:latin typeface="Arial"/>
              </a:rPr>
              <a:t>Data </a:t>
            </a:r>
            <a:r>
              <a:rPr lang="en-US" sz="1900" b="1" dirty="0">
                <a:solidFill>
                  <a:srgbClr val="000000"/>
                </a:solidFill>
                <a:latin typeface="Arial"/>
              </a:rPr>
              <a:t>Cubes </a:t>
            </a:r>
            <a:r>
              <a:rPr lang="en-US" sz="1900" dirty="0">
                <a:solidFill>
                  <a:srgbClr val="000000"/>
                </a:solidFill>
                <a:latin typeface="Arial"/>
              </a:rPr>
              <a:t>... </a:t>
            </a:r>
            <a:r>
              <a:rPr lang="en-US" sz="1900" dirty="0" smtClean="0">
                <a:solidFill>
                  <a:srgbClr val="000000"/>
                </a:solidFill>
                <a:latin typeface="Arial"/>
              </a:rPr>
              <a:t>The SEO is a member of the Open Data Cube “Partners Forum” and AMA participates in the technical “Steering Council”. The SEO has made a number of significant code contributions (e.g. user interface, applications, ingestion) to the Open Data Cube repository and led many of the country pilot projects. </a:t>
            </a:r>
            <a:r>
              <a:rPr lang="en-US" sz="1900" dirty="0" smtClean="0">
                <a:solidFill>
                  <a:srgbClr val="0070C0"/>
                </a:solidFill>
                <a:latin typeface="Arial"/>
              </a:rPr>
              <a:t>See Agenda Item 8.2 for more </a:t>
            </a:r>
            <a:r>
              <a:rPr lang="is-IS" sz="1900" dirty="0" smtClean="0">
                <a:solidFill>
                  <a:srgbClr val="0070C0"/>
                </a:solidFill>
                <a:latin typeface="Arial"/>
              </a:rPr>
              <a:t>…</a:t>
            </a:r>
            <a:endParaRPr lang="en-US" sz="1900" dirty="0" smtClean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389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06514"/>
            <a:ext cx="5334000" cy="707886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4000" b="1" dirty="0">
                <a:latin typeface="Tahoma" charset="0"/>
                <a:ea typeface="ＭＳ Ｐゴシック" charset="0"/>
                <a:cs typeface="ＭＳ Ｐゴシック" charset="0"/>
              </a:rPr>
              <a:t>COVE </a:t>
            </a:r>
            <a:r>
              <a:rPr lang="en-US" sz="4000" b="1" smtClean="0">
                <a:latin typeface="Tahoma" charset="0"/>
                <a:ea typeface="ＭＳ Ｐゴシック" charset="0"/>
                <a:cs typeface="ＭＳ Ｐゴシック" charset="0"/>
              </a:rPr>
              <a:t>Tool Updates</a:t>
            </a:r>
            <a:endParaRPr lang="en-US" sz="4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76200" y="1258887"/>
            <a:ext cx="5066772" cy="5370513"/>
          </a:xfrm>
        </p:spPr>
        <p:txBody>
          <a:bodyPr/>
          <a:lstStyle/>
          <a:p>
            <a:pPr marL="242888" indent="-242888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The CEOS Visualization Environment (</a:t>
            </a: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) is a browser-based suite of tools for searching,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analyzing,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and visualizing actual and potential satellite sensor coverage.</a:t>
            </a:r>
          </a:p>
          <a:p>
            <a:pPr marL="242888" indent="-242888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 is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FREE and OPEN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for anyone to use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! </a:t>
            </a:r>
            <a:b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There is a large international user base with 4000+ users in 2017.</a:t>
            </a:r>
            <a:endParaRPr lang="en-US" sz="2000" b="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42888" indent="-242888">
              <a:buFont typeface="Wingdings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 includes </a:t>
            </a:r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131 missions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and is linked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to several mission archives to get metadata and browse images for past acquired data: </a:t>
            </a:r>
            <a:r>
              <a:rPr lang="en-US" sz="2000" i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Landsat, SPOT, Pleaides, Radarsat-2, ALOS-1, </a:t>
            </a:r>
            <a:r>
              <a:rPr lang="en-US" sz="2000" i="1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TerraSAR</a:t>
            </a:r>
            <a:r>
              <a:rPr lang="en-US" sz="2000" i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-X, 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Sentinel-1, Sentinel-2, CBERS-4 and ResourceSAT-2.</a:t>
            </a:r>
            <a:endParaRPr lang="en-US" sz="2000" i="1" dirty="0">
              <a:solidFill>
                <a:srgbClr val="FF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42888" indent="-242888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Coverage </a:t>
            </a: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Analyzer: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New tool for acquisition reports and links to data ordering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www.ceos-cove.org</a:t>
            </a:r>
            <a:endParaRPr lang="en-US" sz="2800" b="1" dirty="0" smtClean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290" y="1263333"/>
            <a:ext cx="3744866" cy="231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172" y="3712943"/>
            <a:ext cx="3762984" cy="29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406656" cy="501650"/>
          </a:xfrm>
        </p:spPr>
        <p:txBody>
          <a:bodyPr/>
          <a:lstStyle/>
          <a:p>
            <a:pPr algn="l"/>
            <a:r>
              <a:rPr lang="en-US" sz="4000" b="1" dirty="0" smtClean="0"/>
              <a:t>SEO Plans for 2018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3716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Arial"/>
              </a:rPr>
              <a:t>Open </a:t>
            </a:r>
            <a:r>
              <a:rPr lang="en-US" sz="2100" b="1" kern="0" dirty="0" smtClean="0">
                <a:solidFill>
                  <a:srgbClr val="000000"/>
                </a:solidFill>
                <a:latin typeface="Arial"/>
              </a:rPr>
              <a:t>Data Cube (ODC) and CEOS Data Cube (CDC): </a:t>
            </a:r>
            <a:br>
              <a:rPr lang="en-US" sz="2100" b="1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Continue significant support to this effort in 2018. Work with the </a:t>
            </a:r>
            <a:br>
              <a:rPr lang="en-US" sz="2100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multi-agency team to develop an end-to-end infrastructure release. Continue to progress country prototypes and </a:t>
            </a:r>
            <a:r>
              <a:rPr lang="en-US" sz="2100" dirty="0" smtClean="0">
                <a:solidFill>
                  <a:srgbClr val="000000"/>
                </a:solidFill>
                <a:latin typeface="Arial"/>
              </a:rPr>
              <a:t>capture “lessons learned”. </a:t>
            </a: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Enhance the use of CEOS Agency satellite data through future data architectures, improved data interoperability, time series analyses, and solutions for developing countries.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100" b="1" kern="0" dirty="0" smtClean="0">
                <a:solidFill>
                  <a:srgbClr val="000000"/>
                </a:solidFill>
                <a:latin typeface="Arial"/>
              </a:rPr>
              <a:t>GEOGLAM, GFOI, LSI-VC, FDA, and UN-SDGs: </a:t>
            </a: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Continued support for data acquisition planning, systems analyses, and ARD definition. 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100" b="1" kern="0" dirty="0" smtClean="0">
                <a:solidFill>
                  <a:srgbClr val="000000"/>
                </a:solidFill>
                <a:latin typeface="Arial"/>
              </a:rPr>
              <a:t>COVE Tool</a:t>
            </a: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100" dirty="0" smtClean="0">
                <a:solidFill>
                  <a:srgbClr val="000000"/>
                </a:solidFill>
                <a:latin typeface="Arial"/>
              </a:rPr>
              <a:t>Complete </a:t>
            </a: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enhancements to the Coverage Analyzer and Data Browsers tool in COVE. Add more links to mission data archives.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Annual updates to the </a:t>
            </a:r>
            <a:r>
              <a:rPr lang="en-US" sz="2100" b="1" kern="0" dirty="0" smtClean="0">
                <a:solidFill>
                  <a:srgbClr val="000000"/>
                </a:solidFill>
                <a:latin typeface="Arial"/>
              </a:rPr>
              <a:t>Data Policy Portal </a:t>
            </a: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and the </a:t>
            </a:r>
            <a:r>
              <a:rPr lang="en-US" sz="2100" b="1" kern="0" dirty="0" smtClean="0">
                <a:solidFill>
                  <a:srgbClr val="000000"/>
                </a:solidFill>
                <a:latin typeface="Arial"/>
              </a:rPr>
              <a:t>MIM Database</a:t>
            </a: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100" b="1" kern="0" dirty="0" smtClean="0">
                <a:solidFill>
                  <a:srgbClr val="000000"/>
                </a:solidFill>
                <a:latin typeface="Arial"/>
              </a:rPr>
              <a:t>Outreach </a:t>
            </a: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support for the IGARSS Conference and GEO. </a:t>
            </a:r>
            <a:r>
              <a:rPr lang="en-US" sz="210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2100" kern="0" dirty="0" smtClean="0">
                <a:solidFill>
                  <a:srgbClr val="000000"/>
                </a:solidFill>
                <a:latin typeface="Arial"/>
              </a:rPr>
              <a:t>ontinue to expand the impact of CEOS through social media. </a:t>
            </a:r>
            <a:r>
              <a:rPr lang="en-US" sz="2100" b="1" i="1" kern="0" dirty="0" smtClean="0">
                <a:solidFill>
                  <a:srgbClr val="FF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846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5715000" y="1378650"/>
            <a:ext cx="3200400" cy="2400657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Over 47K Visits </a:t>
            </a:r>
          </a:p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in the Last Year, </a:t>
            </a:r>
          </a:p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More than 28K for the first time.</a:t>
            </a:r>
            <a:endParaRPr lang="en-US" sz="35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3516" y="5360650"/>
            <a:ext cx="42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BF3EC25-37C9-C74A-AA3D-72D90092C487}" type="slidenum">
              <a:rPr lang="en-US" sz="1200" smtClean="0">
                <a:solidFill>
                  <a:srgbClr val="FFFFFF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sz="12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83857" y="287405"/>
            <a:ext cx="5536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914400"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CEOS Communications</a:t>
            </a:r>
            <a:endParaRPr lang="en-US" sz="3200" b="1" kern="0" dirty="0" smtClean="0">
              <a:solidFill>
                <a:srgbClr val="FFFF00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sz="quarter" idx="10"/>
          </p:nvPr>
        </p:nvSpPr>
        <p:spPr>
          <a:xfrm>
            <a:off x="189693" y="4745097"/>
            <a:ext cx="8801908" cy="1785104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Most Popular Pages: </a:t>
            </a:r>
          </a:p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Home, Meetings, </a:t>
            </a:r>
            <a:r>
              <a:rPr lang="en-US" sz="3500" dirty="0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ata &amp; Tools, Overview, Working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3" y="1378650"/>
            <a:ext cx="5340755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64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352799" y="1219200"/>
            <a:ext cx="5638801" cy="2323713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Requests to You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: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CEOS Leadership, WG &amp; VC Leads: Review 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R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elevant </a:t>
            </a: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Webp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ages &amp; Send 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pdates.</a:t>
            </a:r>
            <a:endParaRPr lang="en-US" sz="350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38" b="38269"/>
          <a:stretch/>
        </p:blipFill>
        <p:spPr>
          <a:xfrm>
            <a:off x="189693" y="1378650"/>
            <a:ext cx="2967510" cy="197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3516" y="5360650"/>
            <a:ext cx="42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BF3EC25-37C9-C74A-AA3D-72D90092C487}" type="slidenum">
              <a:rPr lang="en-US" sz="1200" smtClean="0">
                <a:solidFill>
                  <a:srgbClr val="FFFFFF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sz="12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83857" y="287405"/>
            <a:ext cx="5536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914400"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CEOS Communications</a:t>
            </a:r>
            <a:endParaRPr lang="en-US" sz="3200" b="1" kern="0" dirty="0" smtClean="0">
              <a:solidFill>
                <a:srgbClr val="FFFF00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sz="quarter" idx="10"/>
          </p:nvPr>
        </p:nvSpPr>
        <p:spPr>
          <a:xfrm>
            <a:off x="189693" y="3657600"/>
            <a:ext cx="8801908" cy="2323713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All: Send Short Summaries of Newsworthy CEOS Activities/Accomplishments.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Remember: Meeting 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R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egistration </a:t>
            </a: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C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apabilities &amp; Document Management </a:t>
            </a: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S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ystem for You</a:t>
            </a:r>
          </a:p>
        </p:txBody>
      </p:sp>
    </p:spTree>
    <p:extLst>
      <p:ext uri="{BB962C8B-B14F-4D97-AF65-F5344CB8AC3E}">
        <p14:creationId xmlns:p14="http://schemas.microsoft.com/office/powerpoint/2010/main" val="14816973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04799" y="1342292"/>
            <a:ext cx="5410201" cy="4708981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CEOS Social Media</a:t>
            </a: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: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Grew by about 600 </a:t>
            </a:r>
            <a:br>
              <a:rPr lang="en-US" sz="3500" dirty="0" smtClean="0">
                <a:solidFill>
                  <a:schemeClr val="tx1"/>
                </a:solidFill>
                <a:latin typeface="Calibri"/>
              </a:rPr>
            </a:b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Likes/ 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F</a:t>
            </a: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ollowers 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T</a:t>
            </a: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otal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Post topics 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on Regular </a:t>
            </a: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Rotation – Send Kim New Material or “Tag Us”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Twitter: 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@</a:t>
            </a:r>
            <a:r>
              <a:rPr lang="en-US" sz="3500" dirty="0" err="1">
                <a:solidFill>
                  <a:schemeClr val="tx1"/>
                </a:solidFill>
                <a:latin typeface="Calibri"/>
              </a:rPr>
              <a:t>ceosdotorg</a:t>
            </a:r>
            <a:endParaRPr lang="en-US" sz="3500" dirty="0">
              <a:solidFill>
                <a:schemeClr val="tx1"/>
              </a:solidFill>
              <a:latin typeface="Calibri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Facebook: 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@</a:t>
            </a:r>
            <a:r>
              <a:rPr lang="en-US" sz="3500" dirty="0" err="1" smtClean="0">
                <a:solidFill>
                  <a:schemeClr val="tx1"/>
                </a:solidFill>
                <a:latin typeface="Calibri"/>
              </a:rPr>
              <a:t>socialceos</a:t>
            </a:r>
            <a:endParaRPr lang="en-US" sz="35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3516" y="5360650"/>
            <a:ext cx="42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BF3EC25-37C9-C74A-AA3D-72D90092C487}" type="slidenum">
              <a:rPr lang="en-US" sz="1200" smtClean="0">
                <a:solidFill>
                  <a:srgbClr val="FFFFFF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sz="12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83857" y="287405"/>
            <a:ext cx="5536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914400"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CEOS Communications</a:t>
            </a:r>
            <a:endParaRPr lang="en-US" sz="3200" b="1" kern="0" dirty="0" smtClean="0">
              <a:solidFill>
                <a:srgbClr val="FFFF00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71600"/>
            <a:ext cx="3071757" cy="149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4591" y="6096000"/>
            <a:ext cx="1577009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 smtClean="0">
                <a:latin typeface="Calibri"/>
                <a:cs typeface="Calibri"/>
              </a:rPr>
              <a:t>1304</a:t>
            </a:r>
            <a:r>
              <a:rPr kumimoji="0" lang="en-US" sz="25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 </a:t>
            </a:r>
            <a:r>
              <a:rPr kumimoji="0" lang="en-US" sz="25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Likes!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5562600"/>
            <a:ext cx="213360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 smtClean="0">
                <a:latin typeface="Calibri"/>
                <a:cs typeface="Calibri"/>
              </a:rPr>
              <a:t>751</a:t>
            </a:r>
            <a:r>
              <a:rPr kumimoji="0" lang="en-US" sz="25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 Followers!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7000" y="2971800"/>
            <a:ext cx="0" cy="259080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8153400" y="2971800"/>
            <a:ext cx="0" cy="312420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62904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3516" y="5360650"/>
            <a:ext cx="423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BF3EC25-37C9-C74A-AA3D-72D90092C487}" type="slidenum">
              <a:rPr lang="en-US" sz="1200" smtClean="0">
                <a:solidFill>
                  <a:srgbClr val="FFFFFF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sz="12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83857" y="287405"/>
            <a:ext cx="5536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914400"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CEOS Communications</a:t>
            </a:r>
            <a:endParaRPr lang="en-US" sz="3200" b="1" kern="0" dirty="0" smtClean="0">
              <a:solidFill>
                <a:srgbClr val="FFFF00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sz="quarter" idx="10"/>
          </p:nvPr>
        </p:nvSpPr>
        <p:spPr>
          <a:xfrm>
            <a:off x="2838046" y="1295400"/>
            <a:ext cx="5988836" cy="5257800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Outreach &amp; Exhibits: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New “Data Cube” </a:t>
            </a:r>
            <a:br>
              <a:rPr lang="en-US" sz="3500" dirty="0" smtClean="0">
                <a:solidFill>
                  <a:schemeClr val="tx1"/>
                </a:solidFill>
                <a:latin typeface="Calibri"/>
              </a:rPr>
            </a:b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Mousepad Coasters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Plans for IGARSS &amp; GEO Exhibitions in 2018</a:t>
            </a:r>
          </a:p>
          <a:p>
            <a:pPr algn="l"/>
            <a:r>
              <a:rPr lang="en-US" sz="3500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en-US" sz="3500" dirty="0" smtClean="0">
                <a:solidFill>
                  <a:schemeClr val="tx1"/>
                </a:solidFill>
                <a:latin typeface="Calibri"/>
              </a:rPr>
            </a:br>
            <a:r>
              <a:rPr lang="en-US" sz="3500" dirty="0" smtClean="0">
                <a:solidFill>
                  <a:schemeClr val="tx1"/>
                </a:solidFill>
                <a:latin typeface="Calibri"/>
              </a:rPr>
              <a:t>Contact</a:t>
            </a:r>
            <a:r>
              <a:rPr lang="en-US" sz="3500" dirty="0">
                <a:solidFill>
                  <a:schemeClr val="tx1"/>
                </a:solidFill>
                <a:latin typeface="Calibri"/>
              </a:rPr>
              <a:t>: </a:t>
            </a:r>
          </a:p>
          <a:p>
            <a:pPr algn="l"/>
            <a:r>
              <a:rPr lang="en-US" sz="3500" dirty="0">
                <a:solidFill>
                  <a:schemeClr val="tx1"/>
                </a:solidFill>
                <a:latin typeface="Calibri"/>
                <a:hlinkClick r:id="rId2"/>
              </a:rPr>
              <a:t>Kim.E.Holloway@nasa.gov</a:t>
            </a:r>
            <a:endParaRPr lang="en-US" sz="3500" dirty="0">
              <a:solidFill>
                <a:schemeClr val="tx1"/>
              </a:solidFill>
              <a:latin typeface="Calibri"/>
            </a:endParaRPr>
          </a:p>
          <a:p>
            <a:pPr algn="l"/>
            <a:r>
              <a:rPr lang="en-US" sz="3500" dirty="0">
                <a:solidFill>
                  <a:schemeClr val="tx1"/>
                </a:solidFill>
                <a:latin typeface="Calibri"/>
                <a:hlinkClick r:id="rId3"/>
              </a:rPr>
              <a:t>Brian.D.Killough@nasa.gov</a:t>
            </a:r>
            <a:endParaRPr lang="en-US" sz="3500" dirty="0">
              <a:solidFill>
                <a:schemeClr val="tx1"/>
              </a:solidFill>
              <a:latin typeface="Calibri"/>
            </a:endParaRPr>
          </a:p>
          <a:p>
            <a:pPr algn="l"/>
            <a:endParaRPr lang="en-US" sz="3500" dirty="0">
              <a:solidFill>
                <a:schemeClr val="tx1"/>
              </a:solidFill>
              <a:latin typeface="Calibri"/>
            </a:endParaRPr>
          </a:p>
          <a:p>
            <a:pPr algn="l"/>
            <a:endParaRPr lang="en-US" sz="35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227413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69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9482</TotalTime>
  <Words>381</Words>
  <Application>Microsoft Macintosh PowerPoint</Application>
  <PresentationFormat>On-screen Show (4:3)</PresentationFormat>
  <Paragraphs>58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 Bold</vt:lpstr>
      <vt:lpstr>Arial Unicode MS</vt:lpstr>
      <vt:lpstr>Avenir Roman</vt:lpstr>
      <vt:lpstr>Calibri</vt:lpstr>
      <vt:lpstr>Century Gothic</vt:lpstr>
      <vt:lpstr>Droid Serif</vt:lpstr>
      <vt:lpstr>Helvetica</vt:lpstr>
      <vt:lpstr>ＭＳ Ｐゴシック</vt:lpstr>
      <vt:lpstr>Tahoma</vt:lpstr>
      <vt:lpstr>Times New Roman</vt:lpstr>
      <vt:lpstr>Wingdings</vt:lpstr>
      <vt:lpstr>Arial</vt:lpstr>
      <vt:lpstr>Default</vt:lpstr>
      <vt:lpstr>1_Default</vt:lpstr>
      <vt:lpstr>PowerPoint Presentation</vt:lpstr>
      <vt:lpstr>SEO Accomplishments in 2017</vt:lpstr>
      <vt:lpstr>COVE Tool Updates</vt:lpstr>
      <vt:lpstr>SEO Plans for 2018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97</cp:revision>
  <dcterms:modified xsi:type="dcterms:W3CDTF">2017-10-13T21:05:04Z</dcterms:modified>
</cp:coreProperties>
</file>