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gif" ContentType="image/gi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2"/>
  </p:notesMasterIdLst>
  <p:sldIdLst>
    <p:sldId id="256" r:id="rId2"/>
    <p:sldId id="342" r:id="rId3"/>
    <p:sldId id="266" r:id="rId4"/>
    <p:sldId id="335" r:id="rId5"/>
    <p:sldId id="336" r:id="rId6"/>
    <p:sldId id="337" r:id="rId7"/>
    <p:sldId id="339" r:id="rId8"/>
    <p:sldId id="344" r:id="rId9"/>
    <p:sldId id="345" r:id="rId10"/>
    <p:sldId id="319" r:id="rId11"/>
    <p:sldId id="346" r:id="rId12"/>
    <p:sldId id="347" r:id="rId13"/>
    <p:sldId id="348" r:id="rId14"/>
    <p:sldId id="349" r:id="rId15"/>
    <p:sldId id="350" r:id="rId16"/>
    <p:sldId id="271" r:id="rId17"/>
    <p:sldId id="340" r:id="rId18"/>
    <p:sldId id="325" r:id="rId19"/>
    <p:sldId id="270" r:id="rId20"/>
    <p:sldId id="272" r:id="rId21"/>
  </p:sldIdLst>
  <p:sldSz cx="9144000" cy="6858000" type="screen4x3"/>
  <p:notesSz cx="6858000" cy="9144000"/>
  <p:defaultTextStyle>
    <a:lvl1pPr defTabSz="457200">
      <a:defRPr>
        <a:solidFill>
          <a:srgbClr val="002569"/>
        </a:solidFill>
      </a:defRPr>
    </a:lvl1pPr>
    <a:lvl2pPr indent="457200" defTabSz="457200">
      <a:defRPr>
        <a:solidFill>
          <a:srgbClr val="002569"/>
        </a:solidFill>
      </a:defRPr>
    </a:lvl2pPr>
    <a:lvl3pPr indent="914400" defTabSz="457200">
      <a:defRPr>
        <a:solidFill>
          <a:srgbClr val="002569"/>
        </a:solidFill>
      </a:defRPr>
    </a:lvl3pPr>
    <a:lvl4pPr indent="1371600" defTabSz="457200">
      <a:defRPr>
        <a:solidFill>
          <a:srgbClr val="002569"/>
        </a:solidFill>
      </a:defRPr>
    </a:lvl4pPr>
    <a:lvl5pPr indent="1828800" defTabSz="457200">
      <a:defRPr>
        <a:solidFill>
          <a:srgbClr val="002569"/>
        </a:solidFill>
      </a:defRPr>
    </a:lvl5pPr>
    <a:lvl6pPr indent="2286000" defTabSz="457200">
      <a:defRPr>
        <a:solidFill>
          <a:srgbClr val="002569"/>
        </a:solidFill>
      </a:defRPr>
    </a:lvl6pPr>
    <a:lvl7pPr indent="2743200" defTabSz="457200">
      <a:defRPr>
        <a:solidFill>
          <a:srgbClr val="002569"/>
        </a:solidFill>
      </a:defRPr>
    </a:lvl7pPr>
    <a:lvl8pPr indent="3200400" defTabSz="457200">
      <a:defRPr>
        <a:solidFill>
          <a:srgbClr val="002569"/>
        </a:solidFill>
      </a:defRPr>
    </a:lvl8pPr>
    <a:lvl9pPr indent="3657600" defTabSz="457200">
      <a:defRPr>
        <a:solidFill>
          <a:srgbClr val="002569"/>
        </a:solidFill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DDCA"/>
          </a:solidFill>
        </a:fill>
      </a:tcStyle>
    </a:wholeTbl>
    <a:band2H>
      <a:tcTxStyle/>
      <a:tcStyle>
        <a:tcBdr/>
        <a:fill>
          <a:solidFill>
            <a:srgbClr val="FFEFE6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9A00"/>
          </a:solidFill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9A00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9A00"/>
          </a:solidFill>
        </a:fill>
      </a:tcStyle>
    </a:firstRow>
  </a:tblStyle>
  <a:tblStyle styleId="{C7B018BB-80A7-4F77-B60F-C8B233D01FF8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firstRow>
  </a:tblStyle>
  <a:tblStyle styleId="{EEE7283C-3CF3-47DC-8721-378D4A62B228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DBCBCB"/>
          </a:solidFill>
        </a:fill>
      </a:tcStyle>
    </a:wholeTbl>
    <a:band2H>
      <a:tcTxStyle/>
      <a:tcStyle>
        <a:tcBdr/>
        <a:fill>
          <a:solidFill>
            <a:srgbClr val="EEE7E7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90281C"/>
          </a:solidFill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90281C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90281C"/>
          </a:solidFill>
        </a:fill>
      </a:tcStyle>
    </a:firstRow>
  </a:tblStyle>
  <a:tblStyle styleId="{CF821DB8-F4EB-4A41-A1BA-3FCAFE7338EE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7EA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9A00"/>
          </a:solidFill>
        </a:fill>
      </a:tcStyle>
    </a:firstCol>
    <a:lastRow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2569"/>
              </a:solidFill>
              <a:prstDash val="solid"/>
              <a:bevel/>
            </a:ln>
          </a:top>
          <a:bottom>
            <a:ln w="254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2569"/>
              </a:solidFill>
              <a:prstDash val="solid"/>
              <a:bevel/>
            </a:ln>
          </a:top>
          <a:bottom>
            <a:ln w="254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9A00"/>
          </a:solidFill>
        </a:fill>
      </a:tcStyle>
    </a:firstRow>
  </a:tblStyle>
  <a:tblStyle styleId="{33BA23B1-9221-436E-865A-0063620EA4FD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ACBD3"/>
          </a:solidFill>
        </a:fill>
      </a:tcStyle>
    </a:wholeTbl>
    <a:band2H>
      <a:tcTxStyle/>
      <a:tcStyle>
        <a:tcBdr/>
        <a:fill>
          <a:solidFill>
            <a:srgbClr val="E6E7EA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02569"/>
          </a:solidFill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02569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02569"/>
          </a:solidFill>
        </a:fill>
      </a:tcStyle>
    </a:firstRow>
  </a:tblStyle>
  <a:tblStyle styleId="{2708684C-4D16-4618-839F-0558EEFCDFE6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002569"/>
              </a:solidFill>
              <a:prstDash val="solid"/>
              <a:bevel/>
            </a:ln>
          </a:left>
          <a:right>
            <a:ln w="12700" cap="flat">
              <a:solidFill>
                <a:srgbClr val="002569"/>
              </a:solidFill>
              <a:prstDash val="solid"/>
              <a:bevel/>
            </a:ln>
          </a:right>
          <a:top>
            <a:ln w="12700" cap="flat">
              <a:solidFill>
                <a:srgbClr val="002569"/>
              </a:solidFill>
              <a:prstDash val="solid"/>
              <a:bevel/>
            </a:ln>
          </a:top>
          <a:bottom>
            <a:ln w="127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solidFill>
                <a:srgbClr val="002569"/>
              </a:solidFill>
              <a:prstDash val="solid"/>
              <a:bevel/>
            </a:ln>
          </a:insideH>
          <a:insideV>
            <a:ln w="12700" cap="flat">
              <a:solidFill>
                <a:srgbClr val="002569"/>
              </a:solidFill>
              <a:prstDash val="solid"/>
              <a:bevel/>
            </a:ln>
          </a:insideV>
        </a:tcBdr>
        <a:fill>
          <a:solidFill>
            <a:srgbClr val="002569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002569"/>
              </a:solidFill>
              <a:prstDash val="solid"/>
              <a:bevel/>
            </a:ln>
          </a:left>
          <a:right>
            <a:ln w="12700" cap="flat">
              <a:solidFill>
                <a:srgbClr val="002569"/>
              </a:solidFill>
              <a:prstDash val="solid"/>
              <a:bevel/>
            </a:ln>
          </a:right>
          <a:top>
            <a:ln w="12700" cap="flat">
              <a:solidFill>
                <a:srgbClr val="002569"/>
              </a:solidFill>
              <a:prstDash val="solid"/>
              <a:bevel/>
            </a:ln>
          </a:top>
          <a:bottom>
            <a:ln w="127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solidFill>
                <a:srgbClr val="002569"/>
              </a:solidFill>
              <a:prstDash val="solid"/>
              <a:bevel/>
            </a:ln>
          </a:insideH>
          <a:insideV>
            <a:ln w="12700" cap="flat">
              <a:solidFill>
                <a:srgbClr val="002569"/>
              </a:solidFill>
              <a:prstDash val="solid"/>
              <a:bevel/>
            </a:ln>
          </a:insideV>
        </a:tcBdr>
        <a:fill>
          <a:solidFill>
            <a:srgbClr val="002569">
              <a:alpha val="20000"/>
            </a:srgbClr>
          </a:solidFill>
        </a:fill>
      </a:tcStyle>
    </a:firstCol>
    <a:lastRow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002569"/>
              </a:solidFill>
              <a:prstDash val="solid"/>
              <a:bevel/>
            </a:ln>
          </a:left>
          <a:right>
            <a:ln w="12700" cap="flat">
              <a:solidFill>
                <a:srgbClr val="002569"/>
              </a:solidFill>
              <a:prstDash val="solid"/>
              <a:bevel/>
            </a:ln>
          </a:right>
          <a:top>
            <a:ln w="50800" cap="flat">
              <a:solidFill>
                <a:srgbClr val="002569"/>
              </a:solidFill>
              <a:prstDash val="solid"/>
              <a:bevel/>
            </a:ln>
          </a:top>
          <a:bottom>
            <a:ln w="127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solidFill>
                <a:srgbClr val="002569"/>
              </a:solidFill>
              <a:prstDash val="solid"/>
              <a:bevel/>
            </a:ln>
          </a:insideH>
          <a:insideV>
            <a:ln w="12700" cap="flat">
              <a:solidFill>
                <a:srgbClr val="002569"/>
              </a:solidFill>
              <a:prstDash val="solid"/>
              <a:bevel/>
            </a:ln>
          </a:insideV>
        </a:tcBdr>
        <a:fill>
          <a:noFill/>
        </a:fill>
      </a:tcStyle>
    </a:lastRow>
    <a:firstRow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002569"/>
              </a:solidFill>
              <a:prstDash val="solid"/>
              <a:bevel/>
            </a:ln>
          </a:left>
          <a:right>
            <a:ln w="12700" cap="flat">
              <a:solidFill>
                <a:srgbClr val="002569"/>
              </a:solidFill>
              <a:prstDash val="solid"/>
              <a:bevel/>
            </a:ln>
          </a:right>
          <a:top>
            <a:ln w="12700" cap="flat">
              <a:solidFill>
                <a:srgbClr val="002569"/>
              </a:solidFill>
              <a:prstDash val="solid"/>
              <a:bevel/>
            </a:ln>
          </a:top>
          <a:bottom>
            <a:ln w="254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solidFill>
                <a:srgbClr val="002569"/>
              </a:solidFill>
              <a:prstDash val="solid"/>
              <a:bevel/>
            </a:ln>
          </a:insideH>
          <a:insideV>
            <a:ln w="12700" cap="flat">
              <a:solidFill>
                <a:srgbClr val="002569"/>
              </a:solidFill>
              <a:prstDash val="solid"/>
              <a:bevel/>
            </a:ln>
          </a:insideV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61"/>
    <p:restoredTop sz="94721"/>
  </p:normalViewPr>
  <p:slideViewPr>
    <p:cSldViewPr>
      <p:cViewPr>
        <p:scale>
          <a:sx n="80" d="100"/>
          <a:sy n="80" d="100"/>
        </p:scale>
        <p:origin x="2584" y="80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notesMaster" Target="notesMasters/notesMaster1.xml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8F03078-FBD3-44F6-AF19-A17436A5068F}" type="doc">
      <dgm:prSet loTypeId="urn:microsoft.com/office/officeart/2008/layout/PictureStrip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B8F0281-CCA8-4920-9308-43BAF8F82061}">
      <dgm:prSet phldrT="[Text]"/>
      <dgm:spPr/>
      <dgm:t>
        <a:bodyPr/>
        <a:lstStyle/>
        <a:p>
          <a:r>
            <a:rPr lang="en-US" dirty="0" smtClean="0"/>
            <a:t>WGCV lead</a:t>
          </a:r>
          <a:endParaRPr lang="en-US" dirty="0"/>
        </a:p>
      </dgm:t>
    </dgm:pt>
    <dgm:pt modelId="{0D850BFD-0D09-4C09-9D54-FC60A96F467C}" type="parTrans" cxnId="{78D2C2B4-5C4C-4089-96A1-29A4A4C51E75}">
      <dgm:prSet/>
      <dgm:spPr/>
      <dgm:t>
        <a:bodyPr/>
        <a:lstStyle/>
        <a:p>
          <a:endParaRPr lang="en-US"/>
        </a:p>
      </dgm:t>
    </dgm:pt>
    <dgm:pt modelId="{1D7EA4DF-017A-4A45-9E86-C63E803166E0}" type="sibTrans" cxnId="{78D2C2B4-5C4C-4089-96A1-29A4A4C51E75}">
      <dgm:prSet/>
      <dgm:spPr/>
      <dgm:t>
        <a:bodyPr/>
        <a:lstStyle/>
        <a:p>
          <a:endParaRPr lang="en-US"/>
        </a:p>
      </dgm:t>
    </dgm:pt>
    <dgm:pt modelId="{44EA3C40-DDB8-4AF5-BEDC-38AB5C283FBC}">
      <dgm:prSet phldrT="[Text]"/>
      <dgm:spPr/>
      <dgm:t>
        <a:bodyPr/>
        <a:lstStyle/>
        <a:p>
          <a:r>
            <a:rPr lang="en-US" dirty="0" smtClean="0"/>
            <a:t>SIT 2017</a:t>
          </a:r>
          <a:endParaRPr lang="en-US" dirty="0"/>
        </a:p>
      </dgm:t>
    </dgm:pt>
    <dgm:pt modelId="{C42B337F-1679-4ADB-8355-48B10267C3E1}" type="parTrans" cxnId="{8FC791C0-0E90-4769-A99C-864C2E4E1981}">
      <dgm:prSet/>
      <dgm:spPr/>
      <dgm:t>
        <a:bodyPr/>
        <a:lstStyle/>
        <a:p>
          <a:endParaRPr lang="en-US"/>
        </a:p>
      </dgm:t>
    </dgm:pt>
    <dgm:pt modelId="{1F77C8F1-D27C-4718-8E44-E6680F730AB5}" type="sibTrans" cxnId="{8FC791C0-0E90-4769-A99C-864C2E4E1981}">
      <dgm:prSet/>
      <dgm:spPr/>
      <dgm:t>
        <a:bodyPr/>
        <a:lstStyle/>
        <a:p>
          <a:endParaRPr lang="en-US"/>
        </a:p>
      </dgm:t>
    </dgm:pt>
    <dgm:pt modelId="{B18239E6-C7B2-443E-AC59-65BC8703AD5A}">
      <dgm:prSet phldrT="[Text]"/>
      <dgm:spPr/>
      <dgm:t>
        <a:bodyPr/>
        <a:lstStyle/>
        <a:p>
          <a:r>
            <a:rPr lang="en-US" dirty="0" smtClean="0"/>
            <a:t>May 2017</a:t>
          </a:r>
          <a:endParaRPr lang="en-US" dirty="0"/>
        </a:p>
      </dgm:t>
    </dgm:pt>
    <dgm:pt modelId="{27ED0F60-1245-4FB7-84DD-3928D88BC8CA}" type="parTrans" cxnId="{E6807EE4-1E31-4029-AFC0-9AFB5BCAA199}">
      <dgm:prSet/>
      <dgm:spPr/>
      <dgm:t>
        <a:bodyPr/>
        <a:lstStyle/>
        <a:p>
          <a:endParaRPr lang="en-US"/>
        </a:p>
      </dgm:t>
    </dgm:pt>
    <dgm:pt modelId="{DBC702EA-ECFB-43B2-99F7-4F181A02B4E8}" type="sibTrans" cxnId="{E6807EE4-1E31-4029-AFC0-9AFB5BCAA199}">
      <dgm:prSet/>
      <dgm:spPr/>
      <dgm:t>
        <a:bodyPr/>
        <a:lstStyle/>
        <a:p>
          <a:endParaRPr lang="en-US"/>
        </a:p>
      </dgm:t>
    </dgm:pt>
    <dgm:pt modelId="{24473DF4-A6D4-467E-BA29-94584523B775}" type="pres">
      <dgm:prSet presAssocID="{38F03078-FBD3-44F6-AF19-A17436A5068F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735B00E-0300-40EE-B4FF-2DC32752D57F}" type="pres">
      <dgm:prSet presAssocID="{4B8F0281-CCA8-4920-9308-43BAF8F82061}" presName="composite" presStyleCnt="0"/>
      <dgm:spPr/>
    </dgm:pt>
    <dgm:pt modelId="{71F992E2-C3B2-43C2-A818-BACF2ED6200A}" type="pres">
      <dgm:prSet presAssocID="{4B8F0281-CCA8-4920-9308-43BAF8F82061}" presName="rect1" presStyleLbl="tr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4C516F2-5C12-492E-9C5C-9D8A89961D19}" type="pres">
      <dgm:prSet presAssocID="{4B8F0281-CCA8-4920-9308-43BAF8F82061}" presName="rect2" presStyleLbl="fgImgPlace1" presStyleIdx="0" presStyleCnt="3"/>
      <dgm:spPr>
        <a:solidFill>
          <a:srgbClr val="FFFF00"/>
        </a:solidFill>
      </dgm:spPr>
    </dgm:pt>
    <dgm:pt modelId="{CE0782DE-D82F-470A-AAEE-D9FF5B3E79F8}" type="pres">
      <dgm:prSet presAssocID="{1D7EA4DF-017A-4A45-9E86-C63E803166E0}" presName="sibTrans" presStyleCnt="0"/>
      <dgm:spPr/>
    </dgm:pt>
    <dgm:pt modelId="{21AA558D-F7E4-4E56-B8BD-5A7659C40369}" type="pres">
      <dgm:prSet presAssocID="{44EA3C40-DDB8-4AF5-BEDC-38AB5C283FBC}" presName="composite" presStyleCnt="0"/>
      <dgm:spPr/>
    </dgm:pt>
    <dgm:pt modelId="{5CE5B515-DBD6-4B23-BF3A-0ECB29D5CA4B}" type="pres">
      <dgm:prSet presAssocID="{44EA3C40-DDB8-4AF5-BEDC-38AB5C283FBC}" presName="rect1" presStyleLbl="tr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6232D5A-A35B-419F-874B-C58AB9995CA8}" type="pres">
      <dgm:prSet presAssocID="{44EA3C40-DDB8-4AF5-BEDC-38AB5C283FBC}" presName="rect2" presStyleLbl="fgImgPlace1" presStyleIdx="1" presStyleCnt="3"/>
      <dgm:spPr>
        <a:solidFill>
          <a:srgbClr val="00B050"/>
        </a:solidFill>
      </dgm:spPr>
    </dgm:pt>
    <dgm:pt modelId="{4AE076BC-AEEF-47CC-BDDA-01741DE8B8B0}" type="pres">
      <dgm:prSet presAssocID="{1F77C8F1-D27C-4718-8E44-E6680F730AB5}" presName="sibTrans" presStyleCnt="0"/>
      <dgm:spPr/>
    </dgm:pt>
    <dgm:pt modelId="{FFA88A4E-D79D-4C27-A34F-F4B6C6598B58}" type="pres">
      <dgm:prSet presAssocID="{B18239E6-C7B2-443E-AC59-65BC8703AD5A}" presName="composite" presStyleCnt="0"/>
      <dgm:spPr/>
    </dgm:pt>
    <dgm:pt modelId="{011E7282-C1D0-4C37-8934-E144E31382FD}" type="pres">
      <dgm:prSet presAssocID="{B18239E6-C7B2-443E-AC59-65BC8703AD5A}" presName="rect1" presStyleLbl="tr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BF9310E-53F1-41AD-AA93-B508686EAD51}" type="pres">
      <dgm:prSet presAssocID="{B18239E6-C7B2-443E-AC59-65BC8703AD5A}" presName="rect2" presStyleLbl="fgImgPlace1" presStyleIdx="2" presStyleCnt="3"/>
      <dgm:spPr>
        <a:solidFill>
          <a:srgbClr val="92D050"/>
        </a:solidFill>
      </dgm:spPr>
    </dgm:pt>
  </dgm:ptLst>
  <dgm:cxnLst>
    <dgm:cxn modelId="{5E4FD896-C112-499E-B3FF-B9F3F28F82A3}" type="presOf" srcId="{B18239E6-C7B2-443E-AC59-65BC8703AD5A}" destId="{011E7282-C1D0-4C37-8934-E144E31382FD}" srcOrd="0" destOrd="0" presId="urn:microsoft.com/office/officeart/2008/layout/PictureStrips"/>
    <dgm:cxn modelId="{78D2C2B4-5C4C-4089-96A1-29A4A4C51E75}" srcId="{38F03078-FBD3-44F6-AF19-A17436A5068F}" destId="{4B8F0281-CCA8-4920-9308-43BAF8F82061}" srcOrd="0" destOrd="0" parTransId="{0D850BFD-0D09-4C09-9D54-FC60A96F467C}" sibTransId="{1D7EA4DF-017A-4A45-9E86-C63E803166E0}"/>
    <dgm:cxn modelId="{E6807EE4-1E31-4029-AFC0-9AFB5BCAA199}" srcId="{38F03078-FBD3-44F6-AF19-A17436A5068F}" destId="{B18239E6-C7B2-443E-AC59-65BC8703AD5A}" srcOrd="2" destOrd="0" parTransId="{27ED0F60-1245-4FB7-84DD-3928D88BC8CA}" sibTransId="{DBC702EA-ECFB-43B2-99F7-4F181A02B4E8}"/>
    <dgm:cxn modelId="{8FC791C0-0E90-4769-A99C-864C2E4E1981}" srcId="{38F03078-FBD3-44F6-AF19-A17436A5068F}" destId="{44EA3C40-DDB8-4AF5-BEDC-38AB5C283FBC}" srcOrd="1" destOrd="0" parTransId="{C42B337F-1679-4ADB-8355-48B10267C3E1}" sibTransId="{1F77C8F1-D27C-4718-8E44-E6680F730AB5}"/>
    <dgm:cxn modelId="{3D087475-5F5E-487E-AD7A-8CC2EF95872F}" type="presOf" srcId="{44EA3C40-DDB8-4AF5-BEDC-38AB5C283FBC}" destId="{5CE5B515-DBD6-4B23-BF3A-0ECB29D5CA4B}" srcOrd="0" destOrd="0" presId="urn:microsoft.com/office/officeart/2008/layout/PictureStrips"/>
    <dgm:cxn modelId="{7ABA0A6F-9403-4633-ABF9-BC44880D9B55}" type="presOf" srcId="{4B8F0281-CCA8-4920-9308-43BAF8F82061}" destId="{71F992E2-C3B2-43C2-A818-BACF2ED6200A}" srcOrd="0" destOrd="0" presId="urn:microsoft.com/office/officeart/2008/layout/PictureStrips"/>
    <dgm:cxn modelId="{1959FDFF-1171-4843-94A0-C016655816D0}" type="presOf" srcId="{38F03078-FBD3-44F6-AF19-A17436A5068F}" destId="{24473DF4-A6D4-467E-BA29-94584523B775}" srcOrd="0" destOrd="0" presId="urn:microsoft.com/office/officeart/2008/layout/PictureStrips"/>
    <dgm:cxn modelId="{54E417EA-4B70-496C-9080-165C89D36A13}" type="presParOf" srcId="{24473DF4-A6D4-467E-BA29-94584523B775}" destId="{7735B00E-0300-40EE-B4FF-2DC32752D57F}" srcOrd="0" destOrd="0" presId="urn:microsoft.com/office/officeart/2008/layout/PictureStrips"/>
    <dgm:cxn modelId="{B6E05CB6-C6B0-4DF7-9FBF-9C2C01053E05}" type="presParOf" srcId="{7735B00E-0300-40EE-B4FF-2DC32752D57F}" destId="{71F992E2-C3B2-43C2-A818-BACF2ED6200A}" srcOrd="0" destOrd="0" presId="urn:microsoft.com/office/officeart/2008/layout/PictureStrips"/>
    <dgm:cxn modelId="{A25BF547-1FA1-438E-B65A-3EB2EEF645C1}" type="presParOf" srcId="{7735B00E-0300-40EE-B4FF-2DC32752D57F}" destId="{04C516F2-5C12-492E-9C5C-9D8A89961D19}" srcOrd="1" destOrd="0" presId="urn:microsoft.com/office/officeart/2008/layout/PictureStrips"/>
    <dgm:cxn modelId="{E4CDDBCA-4D45-4B28-A2DD-74F4DE40402E}" type="presParOf" srcId="{24473DF4-A6D4-467E-BA29-94584523B775}" destId="{CE0782DE-D82F-470A-AAEE-D9FF5B3E79F8}" srcOrd="1" destOrd="0" presId="urn:microsoft.com/office/officeart/2008/layout/PictureStrips"/>
    <dgm:cxn modelId="{7C1A659F-05D9-4890-B363-8AB33718AC03}" type="presParOf" srcId="{24473DF4-A6D4-467E-BA29-94584523B775}" destId="{21AA558D-F7E4-4E56-B8BD-5A7659C40369}" srcOrd="2" destOrd="0" presId="urn:microsoft.com/office/officeart/2008/layout/PictureStrips"/>
    <dgm:cxn modelId="{54C20E48-3C5A-4F22-AD86-E7512B6F16E1}" type="presParOf" srcId="{21AA558D-F7E4-4E56-B8BD-5A7659C40369}" destId="{5CE5B515-DBD6-4B23-BF3A-0ECB29D5CA4B}" srcOrd="0" destOrd="0" presId="urn:microsoft.com/office/officeart/2008/layout/PictureStrips"/>
    <dgm:cxn modelId="{390DA9A5-18D9-4AF7-96CD-DD937DA12D2F}" type="presParOf" srcId="{21AA558D-F7E4-4E56-B8BD-5A7659C40369}" destId="{26232D5A-A35B-419F-874B-C58AB9995CA8}" srcOrd="1" destOrd="0" presId="urn:microsoft.com/office/officeart/2008/layout/PictureStrips"/>
    <dgm:cxn modelId="{6A615ABD-E90B-4004-AA85-2C9A20975AD4}" type="presParOf" srcId="{24473DF4-A6D4-467E-BA29-94584523B775}" destId="{4AE076BC-AEEF-47CC-BDDA-01741DE8B8B0}" srcOrd="3" destOrd="0" presId="urn:microsoft.com/office/officeart/2008/layout/PictureStrips"/>
    <dgm:cxn modelId="{80E7726A-A5D9-4916-8667-8A494D94F404}" type="presParOf" srcId="{24473DF4-A6D4-467E-BA29-94584523B775}" destId="{FFA88A4E-D79D-4C27-A34F-F4B6C6598B58}" srcOrd="4" destOrd="0" presId="urn:microsoft.com/office/officeart/2008/layout/PictureStrips"/>
    <dgm:cxn modelId="{4CCFB8CA-25CA-47F6-9314-EAF3057B322C}" type="presParOf" srcId="{FFA88A4E-D79D-4C27-A34F-F4B6C6598B58}" destId="{011E7282-C1D0-4C37-8934-E144E31382FD}" srcOrd="0" destOrd="0" presId="urn:microsoft.com/office/officeart/2008/layout/PictureStrips"/>
    <dgm:cxn modelId="{02BC3D79-B5A7-4DD0-98AB-EBD01AEA0905}" type="presParOf" srcId="{FFA88A4E-D79D-4C27-A34F-F4B6C6598B58}" destId="{ABF9310E-53F1-41AD-AA93-B508686EAD51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F992E2-C3B2-43C2-A818-BACF2ED6200A}">
      <dsp:nvSpPr>
        <dsp:cNvPr id="0" name=""/>
        <dsp:cNvSpPr/>
      </dsp:nvSpPr>
      <dsp:spPr>
        <a:xfrm>
          <a:off x="89255" y="82728"/>
          <a:ext cx="688371" cy="215116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5705" tIns="26670" rIns="26670" bIns="26670" numCol="1" spcCol="1270" anchor="ctr" anchorCtr="0">
          <a:noAutofit/>
        </a:bodyPr>
        <a:lstStyle/>
        <a:p>
          <a:pPr lvl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 smtClean="0"/>
            <a:t>WGCV lead</a:t>
          </a:r>
          <a:endParaRPr lang="en-US" sz="700" kern="1200" dirty="0"/>
        </a:p>
      </dsp:txBody>
      <dsp:txXfrm>
        <a:off x="89255" y="82728"/>
        <a:ext cx="688371" cy="215116"/>
      </dsp:txXfrm>
    </dsp:sp>
    <dsp:sp modelId="{04C516F2-5C12-492E-9C5C-9D8A89961D19}">
      <dsp:nvSpPr>
        <dsp:cNvPr id="0" name=""/>
        <dsp:cNvSpPr/>
      </dsp:nvSpPr>
      <dsp:spPr>
        <a:xfrm>
          <a:off x="60573" y="51656"/>
          <a:ext cx="150581" cy="225871"/>
        </a:xfrm>
        <a:prstGeom prst="rect">
          <a:avLst/>
        </a:prstGeom>
        <a:solidFill>
          <a:srgbClr val="FFFF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CE5B515-DBD6-4B23-BF3A-0ECB29D5CA4B}">
      <dsp:nvSpPr>
        <dsp:cNvPr id="0" name=""/>
        <dsp:cNvSpPr/>
      </dsp:nvSpPr>
      <dsp:spPr>
        <a:xfrm>
          <a:off x="89255" y="353536"/>
          <a:ext cx="688371" cy="215116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5705" tIns="26670" rIns="26670" bIns="26670" numCol="1" spcCol="1270" anchor="ctr" anchorCtr="0">
          <a:noAutofit/>
        </a:bodyPr>
        <a:lstStyle/>
        <a:p>
          <a:pPr lvl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 smtClean="0"/>
            <a:t>SIT 2017</a:t>
          </a:r>
          <a:endParaRPr lang="en-US" sz="700" kern="1200" dirty="0"/>
        </a:p>
      </dsp:txBody>
      <dsp:txXfrm>
        <a:off x="89255" y="353536"/>
        <a:ext cx="688371" cy="215116"/>
      </dsp:txXfrm>
    </dsp:sp>
    <dsp:sp modelId="{26232D5A-A35B-419F-874B-C58AB9995CA8}">
      <dsp:nvSpPr>
        <dsp:cNvPr id="0" name=""/>
        <dsp:cNvSpPr/>
      </dsp:nvSpPr>
      <dsp:spPr>
        <a:xfrm>
          <a:off x="60573" y="322463"/>
          <a:ext cx="150581" cy="225871"/>
        </a:xfrm>
        <a:prstGeom prst="rect">
          <a:avLst/>
        </a:prstGeom>
        <a:solidFill>
          <a:srgbClr val="00B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11E7282-C1D0-4C37-8934-E144E31382FD}">
      <dsp:nvSpPr>
        <dsp:cNvPr id="0" name=""/>
        <dsp:cNvSpPr/>
      </dsp:nvSpPr>
      <dsp:spPr>
        <a:xfrm>
          <a:off x="89255" y="624343"/>
          <a:ext cx="688371" cy="215116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5705" tIns="26670" rIns="26670" bIns="26670" numCol="1" spcCol="1270" anchor="ctr" anchorCtr="0">
          <a:noAutofit/>
        </a:bodyPr>
        <a:lstStyle/>
        <a:p>
          <a:pPr lvl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 smtClean="0"/>
            <a:t>May 2017</a:t>
          </a:r>
          <a:endParaRPr lang="en-US" sz="700" kern="1200" dirty="0"/>
        </a:p>
      </dsp:txBody>
      <dsp:txXfrm>
        <a:off x="89255" y="624343"/>
        <a:ext cx="688371" cy="215116"/>
      </dsp:txXfrm>
    </dsp:sp>
    <dsp:sp modelId="{ABF9310E-53F1-41AD-AA93-B508686EAD51}">
      <dsp:nvSpPr>
        <dsp:cNvPr id="0" name=""/>
        <dsp:cNvSpPr/>
      </dsp:nvSpPr>
      <dsp:spPr>
        <a:xfrm>
          <a:off x="60573" y="593271"/>
          <a:ext cx="150581" cy="225871"/>
        </a:xfrm>
        <a:prstGeom prst="rect">
          <a:avLst/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7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8" name="Shape 8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3530218368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1pPr>
    <a:lvl2pPr indent="2286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2pPr>
    <a:lvl3pPr indent="4572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3pPr>
    <a:lvl4pPr indent="6858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4pPr>
    <a:lvl5pPr indent="9144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5pPr>
    <a:lvl6pPr indent="11430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6pPr>
    <a:lvl7pPr indent="13716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7pPr>
    <a:lvl8pPr indent="16002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8pPr>
    <a:lvl9pPr indent="18288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Slid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>
            <a:spLocks noGrp="1"/>
          </p:cNvSpPr>
          <p:nvPr>
            <p:ph type="sldNum" sz="quarter" idx="2"/>
          </p:nvPr>
        </p:nvSpPr>
        <p:spPr>
          <a:xfrm>
            <a:off x="8763000" y="6629400"/>
            <a:ext cx="304800" cy="187285"/>
          </a:xfrm>
          <a:prstGeom prst="roundRect">
            <a:avLst/>
          </a:prstGeom>
          <a:solidFill>
            <a:schemeClr val="lt1">
              <a:alpha val="49000"/>
            </a:schemeClr>
          </a:solidFill>
          <a:ln>
            <a:solidFill>
              <a:schemeClr val="tx2">
                <a:alpha val="6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>
            <a:lvl1pPr algn="ctr">
              <a:defRPr lang="uk-UA" sz="1100" i="1" smtClean="0">
                <a:solidFill>
                  <a:schemeClr val="tx2"/>
                </a:solidFill>
                <a:latin typeface="+mj-lt"/>
                <a:ea typeface="+mj-ea"/>
                <a:cs typeface="Proxima Nova Regular"/>
              </a:defRPr>
            </a:lvl1pPr>
          </a:lstStyle>
          <a:p>
            <a:pPr defTabSz="914400"/>
            <a:fld id="{86CB4B4D-7CA3-9044-876B-883B54F8677D}" type="slidenum">
              <a:rPr lang="uk-UA" smtClean="0"/>
              <a:pPr defTabSz="914400"/>
              <a:t>‹#›</a:t>
            </a:fld>
            <a:endParaRPr lang="uk-UA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1600200"/>
            <a:ext cx="8153400" cy="4724400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+mj-lt"/>
                <a:cs typeface="Arial" panose="020B0604020202020204" pitchFamily="34" charset="0"/>
              </a:defRPr>
            </a:lvl1pPr>
            <a:lvl2pPr marL="768927" indent="-311727">
              <a:buFont typeface="Courier New" panose="02070309020205020404" pitchFamily="49" charset="0"/>
              <a:buChar char="o"/>
              <a:defRPr sz="2000">
                <a:latin typeface="+mj-lt"/>
                <a:cs typeface="Arial" panose="020B0604020202020204" pitchFamily="34" charset="0"/>
              </a:defRPr>
            </a:lvl2pPr>
            <a:lvl3pPr marL="1188719" indent="-274319">
              <a:buFont typeface="Wingdings" panose="05000000000000000000" pitchFamily="2" charset="2"/>
              <a:buChar char="§"/>
              <a:defRPr sz="2000">
                <a:latin typeface="+mj-lt"/>
                <a:cs typeface="Arial" panose="020B0604020202020204" pitchFamily="34" charset="0"/>
              </a:defRPr>
            </a:lvl3pPr>
            <a:lvl4pPr>
              <a:defRPr sz="2000">
                <a:latin typeface="+mj-lt"/>
                <a:cs typeface="Arial" panose="020B0604020202020204" pitchFamily="34" charset="0"/>
              </a:defRPr>
            </a:lvl4pPr>
            <a:lvl5pPr>
              <a:defRPr sz="2000">
                <a:latin typeface="+mj-lt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hape 3"/>
          <p:cNvSpPr/>
          <p:nvPr userDrawn="1"/>
        </p:nvSpPr>
        <p:spPr>
          <a:xfrm>
            <a:off x="76200" y="6629400"/>
            <a:ext cx="2362200" cy="187285"/>
          </a:xfrm>
          <a:prstGeom prst="roundRect">
            <a:avLst/>
          </a:prstGeom>
          <a:solidFill>
            <a:schemeClr val="lt1">
              <a:alpha val="49000"/>
            </a:schemeClr>
          </a:solidFill>
          <a:ln>
            <a:solidFill>
              <a:schemeClr val="tx2">
                <a:alpha val="60000"/>
              </a:schemeClr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/>
          <a:p>
            <a:pPr lvl="0" algn="ctr" defTabSz="914400">
              <a:defRPr>
                <a:solidFill>
                  <a:srgbClr val="000000"/>
                </a:solidFill>
              </a:defRPr>
            </a:pPr>
            <a:r>
              <a:rPr lang="en-AU" sz="1100" i="1" dirty="0" smtClean="0">
                <a:solidFill>
                  <a:schemeClr val="tx2"/>
                </a:solidFill>
                <a:latin typeface="+mj-ea"/>
                <a:ea typeface="+mj-ea"/>
                <a:cs typeface="Proxima Nova Regular"/>
                <a:sym typeface="Proxima Nova Regular"/>
              </a:rPr>
              <a:t>CEOS</a:t>
            </a:r>
            <a:r>
              <a:rPr lang="en-AU" sz="1100" i="1" baseline="0" dirty="0" smtClean="0">
                <a:solidFill>
                  <a:schemeClr val="tx2"/>
                </a:solidFill>
                <a:latin typeface="+mj-ea"/>
                <a:ea typeface="+mj-ea"/>
                <a:cs typeface="Proxima Nova Regular"/>
                <a:sym typeface="Proxima Nova Regular"/>
              </a:rPr>
              <a:t> Plenary 20</a:t>
            </a:r>
            <a:r>
              <a:rPr lang="en-AU" sz="1100" i="1" dirty="0" smtClean="0">
                <a:solidFill>
                  <a:schemeClr val="tx2"/>
                </a:solidFill>
                <a:latin typeface="+mj-ea"/>
                <a:ea typeface="+mj-ea"/>
                <a:cs typeface="Proxima Nova Regular"/>
                <a:sym typeface="Proxima Nova Regular"/>
              </a:rPr>
              <a:t>17, 19-20 October</a:t>
            </a:r>
            <a:endParaRPr sz="1100" i="1" dirty="0">
              <a:solidFill>
                <a:schemeClr val="tx2"/>
              </a:solidFill>
              <a:latin typeface="+mj-ea"/>
              <a:ea typeface="+mj-ea"/>
              <a:cs typeface="Proxima Nova Regular"/>
              <a:sym typeface="Proxima Nova Regular"/>
            </a:endParaRPr>
          </a:p>
        </p:txBody>
      </p:sp>
      <p:sp>
        <p:nvSpPr>
          <p:cNvPr id="9" name="Content Placeholder 3"/>
          <p:cNvSpPr>
            <a:spLocks noGrp="1"/>
          </p:cNvSpPr>
          <p:nvPr>
            <p:ph sz="quarter" idx="11" hasCustomPrompt="1"/>
          </p:nvPr>
        </p:nvSpPr>
        <p:spPr>
          <a:xfrm>
            <a:off x="2057400" y="304800"/>
            <a:ext cx="4953000" cy="533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tabLst/>
              <a:defRPr/>
            </a:pPr>
            <a:r>
              <a:rPr lang="en-US" dirty="0" smtClean="0"/>
              <a:t>Title TBA</a:t>
            </a:r>
            <a:endParaRPr 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sz="half" idx="1"/>
          </p:nvPr>
        </p:nvSpPr>
        <p:spPr>
          <a:xfrm>
            <a:off x="0" y="1143000"/>
            <a:ext cx="8305800" cy="762000"/>
          </a:xfrm>
          <a:prstGeom prst="rect">
            <a:avLst/>
          </a:prstGeom>
        </p:spPr>
        <p:txBody>
          <a:bodyPr/>
          <a:lstStyle>
            <a:lvl1pPr algn="just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Content Placeholder 3"/>
          <p:cNvSpPr>
            <a:spLocks noGrp="1"/>
          </p:cNvSpPr>
          <p:nvPr>
            <p:ph sz="half" idx="11"/>
          </p:nvPr>
        </p:nvSpPr>
        <p:spPr>
          <a:xfrm>
            <a:off x="0" y="1905000"/>
            <a:ext cx="8839200" cy="4572000"/>
          </a:xfrm>
          <a:prstGeom prst="rect">
            <a:avLst/>
          </a:prstGeom>
        </p:spPr>
        <p:txBody>
          <a:bodyPr/>
          <a:lstStyle>
            <a:lvl1pPr>
              <a:buSzPct val="90000"/>
              <a:defRPr sz="2000" baseline="0">
                <a:solidFill>
                  <a:schemeClr val="tx1"/>
                </a:solidFill>
                <a:latin typeface="Century Gothic" pitchFamily="34" charset="0"/>
              </a:defRPr>
            </a:lvl1pPr>
            <a:lvl2pPr marL="768927" indent="-311727">
              <a:buClr>
                <a:srgbClr val="005426"/>
              </a:buClr>
              <a:buSzPct val="80000"/>
              <a:buFont typeface="Wingdings" panose="05000000000000000000" pitchFamily="2" charset="2"/>
              <a:buChar char="§"/>
              <a:defRPr sz="2000" baseline="0">
                <a:solidFill>
                  <a:schemeClr val="tx1"/>
                </a:solidFill>
                <a:latin typeface="Century Gothic" pitchFamily="34" charset="0"/>
              </a:defRPr>
            </a:lvl2pPr>
            <a:lvl3pPr>
              <a:buSzPct val="60000"/>
              <a:defRPr sz="2000" baseline="0">
                <a:solidFill>
                  <a:schemeClr val="tx1"/>
                </a:solidFill>
                <a:latin typeface="Century Gothic" pitchFamily="34" charset="0"/>
              </a:defRPr>
            </a:lvl3pPr>
            <a:lvl4pPr>
              <a:defRPr sz="2400">
                <a:solidFill>
                  <a:srgbClr val="C00000"/>
                </a:solidFill>
              </a:defRPr>
            </a:lvl4pPr>
            <a:lvl5pPr>
              <a:defRPr sz="24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6" name="Shape 3"/>
          <p:cNvSpPr/>
          <p:nvPr userDrawn="1"/>
        </p:nvSpPr>
        <p:spPr>
          <a:xfrm>
            <a:off x="1981200" y="76200"/>
            <a:ext cx="3581400" cy="1015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lvl="0" defTabSz="914400">
              <a:defRPr>
                <a:solidFill>
                  <a:srgbClr val="000000"/>
                </a:solidFill>
              </a:defRPr>
            </a:pPr>
            <a:r>
              <a:rPr lang="en-US" sz="2200" dirty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Action Item Status / CEOS </a:t>
            </a:r>
          </a:p>
          <a:p>
            <a:pPr lvl="0" defTabSz="914400">
              <a:defRPr>
                <a:solidFill>
                  <a:srgbClr val="000000"/>
                </a:solidFill>
              </a:defRPr>
            </a:pPr>
            <a:r>
              <a:rPr lang="en-US" sz="2200" dirty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Work Plan Status </a:t>
            </a:r>
          </a:p>
          <a:p>
            <a:pPr lvl="0" defTabSz="914400">
              <a:defRPr>
                <a:solidFill>
                  <a:srgbClr val="000000"/>
                </a:solidFill>
              </a:defRPr>
            </a:pPr>
            <a:r>
              <a:rPr lang="en-US" sz="2200" dirty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WGCV-42</a:t>
            </a:r>
          </a:p>
        </p:txBody>
      </p:sp>
    </p:spTree>
    <p:extLst>
      <p:ext uri="{BB962C8B-B14F-4D97-AF65-F5344CB8AC3E}">
        <p14:creationId xmlns:p14="http://schemas.microsoft.com/office/powerpoint/2010/main" val="2949614865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theme" Target="../theme/theme1.xml"/><Relationship Id="rId5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sldNum" sz="quarter" idx="2"/>
          </p:nvPr>
        </p:nvSpPr>
        <p:spPr>
          <a:xfrm>
            <a:off x="7239000" y="6546850"/>
            <a:ext cx="1905000" cy="256540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>
            <a:lvl1pPr algn="r">
              <a:spcBef>
                <a:spcPts val="600"/>
              </a:spcBef>
              <a:defRPr sz="10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5" r:id="rId3"/>
  </p:sldLayoutIdLst>
  <p:transition spd="med"/>
  <p:hf hdr="0" ftr="0" dt="0"/>
  <p:txStyles>
    <p:titleStyle>
      <a:lvl1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1pPr>
      <a:lvl2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2pPr>
      <a:lvl3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3pPr>
      <a:lvl4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4pPr>
      <a:lvl5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5pPr>
      <a:lvl6pPr indent="457200"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6pPr>
      <a:lvl7pPr indent="914400"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7pPr>
      <a:lvl8pPr indent="1371600"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8pPr>
      <a:lvl9pPr indent="1828800"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9pPr>
    </p:titleStyle>
    <p:bodyStyle>
      <a:lvl1pPr marL="342900" indent="-342900">
        <a:spcBef>
          <a:spcPts val="500"/>
        </a:spcBef>
        <a:buSzPct val="100000"/>
        <a:buFont typeface="Arial"/>
        <a:buChar char="•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1pPr>
      <a:lvl2pPr marL="768927" indent="-311727">
        <a:spcBef>
          <a:spcPts val="500"/>
        </a:spcBef>
        <a:buSzPct val="100000"/>
        <a:buFont typeface="Arial"/>
        <a:buChar char="•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2pPr>
      <a:lvl3pPr marL="1188719" indent="-274319">
        <a:spcBef>
          <a:spcPts val="500"/>
        </a:spcBef>
        <a:buSzPct val="100000"/>
        <a:buFont typeface="Arial"/>
        <a:buChar char="o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3pPr>
      <a:lvl4pPr marL="1676400" indent="-304800">
        <a:spcBef>
          <a:spcPts val="500"/>
        </a:spcBef>
        <a:buSzPct val="100000"/>
        <a:buFont typeface="Arial"/>
        <a:buChar char="▪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4pPr>
      <a:lvl5pPr marL="2171700" indent="-342900">
        <a:spcBef>
          <a:spcPts val="500"/>
        </a:spcBef>
        <a:buSzPct val="100000"/>
        <a:buFont typeface="Arial"/>
        <a:buChar char="•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5pPr>
      <a:lvl6pPr indent="2286000">
        <a:spcBef>
          <a:spcPts val="500"/>
        </a:spcBef>
        <a:buFont typeface="Arial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6pPr>
      <a:lvl7pPr indent="2743200">
        <a:spcBef>
          <a:spcPts val="500"/>
        </a:spcBef>
        <a:buFont typeface="Arial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7pPr>
      <a:lvl8pPr indent="3200400">
        <a:spcBef>
          <a:spcPts val="500"/>
        </a:spcBef>
        <a:buFont typeface="Arial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8pPr>
      <a:lvl9pPr indent="3657600">
        <a:spcBef>
          <a:spcPts val="500"/>
        </a:spcBef>
        <a:buFont typeface="Arial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9pPr>
    </p:bodyStyle>
    <p:otherStyle>
      <a:lvl1pPr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1pPr>
      <a:lvl2pPr indent="4572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2pPr>
      <a:lvl3pPr indent="9144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3pPr>
      <a:lvl4pPr indent="13716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4pPr>
      <a:lvl5pPr indent="18288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5pPr>
      <a:lvl6pPr indent="22860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6pPr>
      <a:lvl7pPr indent="27432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7pPr>
      <a:lvl8pPr indent="32004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8pPr>
      <a:lvl9pPr indent="36576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jpeg"/><Relationship Id="rId5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gi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>
            <a:spLocks noGrp="1"/>
          </p:cNvSpPr>
          <p:nvPr>
            <p:ph type="title" idx="4294967295"/>
          </p:nvPr>
        </p:nvSpPr>
        <p:spPr>
          <a:xfrm>
            <a:off x="622789" y="2514600"/>
            <a:ext cx="5746243" cy="9931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l">
              <a:defRPr sz="4200" b="1">
                <a:latin typeface="Droid Serif"/>
                <a:ea typeface="Droid Serif"/>
                <a:cs typeface="Droid Serif"/>
                <a:sym typeface="Droid Serif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lang="en-US" sz="4200" b="1" dirty="0" smtClean="0">
                <a:solidFill>
                  <a:srgbClr val="FFFFFF"/>
                </a:solidFill>
                <a:latin typeface="+mj-lt"/>
              </a:rPr>
              <a:t>WGCV Report</a:t>
            </a:r>
            <a:endParaRPr sz="4200" b="1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11" name="Shape 11"/>
          <p:cNvSpPr/>
          <p:nvPr/>
        </p:nvSpPr>
        <p:spPr>
          <a:xfrm>
            <a:off x="622789" y="3759200"/>
            <a:ext cx="4810858" cy="2541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lvl="0" defTabSz="914400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r>
              <a:rPr lang="en-US" dirty="0" smtClean="0">
                <a:solidFill>
                  <a:srgbClr val="FFFFFF"/>
                </a:solidFill>
                <a:latin typeface="+mj-lt"/>
                <a:ea typeface="Arial Bold"/>
                <a:cs typeface="Arial Bold"/>
                <a:sym typeface="Arial Bold"/>
              </a:rPr>
              <a:t>Kurt </a:t>
            </a:r>
            <a:r>
              <a:rPr lang="en-US" dirty="0">
                <a:solidFill>
                  <a:srgbClr val="FFFFFF"/>
                </a:solidFill>
                <a:latin typeface="+mj-lt"/>
                <a:ea typeface="Arial Bold"/>
                <a:cs typeface="Arial Bold"/>
                <a:sym typeface="Arial Bold"/>
              </a:rPr>
              <a:t>Thome (NASA</a:t>
            </a:r>
            <a:r>
              <a:rPr lang="en-US" dirty="0" smtClean="0">
                <a:solidFill>
                  <a:srgbClr val="FFFFFF"/>
                </a:solidFill>
                <a:latin typeface="+mj-lt"/>
                <a:ea typeface="Arial Bold"/>
                <a:cs typeface="Arial Bold"/>
                <a:sym typeface="Arial Bold"/>
              </a:rPr>
              <a:t>)</a:t>
            </a:r>
            <a:endParaRPr dirty="0">
              <a:solidFill>
                <a:srgbClr val="FFFFFF"/>
              </a:solidFill>
              <a:latin typeface="+mj-lt"/>
              <a:ea typeface="Arial Bold"/>
              <a:cs typeface="Arial Bold"/>
              <a:sym typeface="Arial Bold"/>
            </a:endParaRPr>
          </a:p>
          <a:p>
            <a:pPr lvl="0" defTabSz="914400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r>
              <a:rPr lang="en-AU" dirty="0" smtClean="0">
                <a:solidFill>
                  <a:srgbClr val="FFFFFF"/>
                </a:solidFill>
                <a:latin typeface="+mj-lt"/>
                <a:ea typeface="Arial Bold"/>
                <a:cs typeface="Arial Bold"/>
                <a:sym typeface="Arial Bold"/>
              </a:rPr>
              <a:t>Cindy </a:t>
            </a:r>
            <a:r>
              <a:rPr lang="en-AU" dirty="0" err="1" smtClean="0">
                <a:solidFill>
                  <a:srgbClr val="FFFFFF"/>
                </a:solidFill>
                <a:latin typeface="+mj-lt"/>
                <a:ea typeface="Arial Bold"/>
                <a:cs typeface="Arial Bold"/>
                <a:sym typeface="Arial Bold"/>
              </a:rPr>
              <a:t>Ong</a:t>
            </a:r>
            <a:r>
              <a:rPr lang="en-AU" dirty="0" smtClean="0">
                <a:solidFill>
                  <a:srgbClr val="FFFFFF"/>
                </a:solidFill>
                <a:latin typeface="+mj-lt"/>
                <a:ea typeface="Arial Bold"/>
                <a:cs typeface="Arial Bold"/>
                <a:sym typeface="Arial Bold"/>
              </a:rPr>
              <a:t> (CSIRO)</a:t>
            </a:r>
          </a:p>
          <a:p>
            <a:pPr lvl="0" defTabSz="914400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r>
              <a:rPr lang="en-AU" dirty="0" smtClean="0">
                <a:solidFill>
                  <a:srgbClr val="FFFFFF"/>
                </a:solidFill>
                <a:latin typeface="+mj-lt"/>
                <a:ea typeface="Arial Bold"/>
                <a:cs typeface="Arial Bold"/>
                <a:sym typeface="Arial Bold"/>
              </a:rPr>
              <a:t>CEOS Plenary 2017</a:t>
            </a:r>
          </a:p>
          <a:p>
            <a:pPr lvl="0" defTabSz="914400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r>
              <a:rPr dirty="0" smtClean="0">
                <a:solidFill>
                  <a:srgbClr val="FFFFFF"/>
                </a:solidFill>
                <a:latin typeface="+mj-lt"/>
                <a:ea typeface="Arial Bold"/>
                <a:cs typeface="Arial Bold"/>
                <a:sym typeface="Arial Bold"/>
              </a:rPr>
              <a:t>Agenda </a:t>
            </a:r>
            <a:r>
              <a:rPr dirty="0">
                <a:solidFill>
                  <a:srgbClr val="FFFFFF"/>
                </a:solidFill>
                <a:latin typeface="+mj-lt"/>
                <a:ea typeface="Arial Bold"/>
                <a:cs typeface="Arial Bold"/>
                <a:sym typeface="Arial Bold"/>
              </a:rPr>
              <a:t>Item #</a:t>
            </a:r>
          </a:p>
          <a:p>
            <a:pPr lvl="0" defTabSz="914400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r>
              <a:rPr lang="en-AU" dirty="0" smtClean="0">
                <a:solidFill>
                  <a:srgbClr val="FFFFFF"/>
                </a:solidFill>
                <a:latin typeface="+mj-lt"/>
                <a:ea typeface="Arial Bold"/>
                <a:cs typeface="Arial Bold"/>
                <a:sym typeface="Arial Bold"/>
              </a:rPr>
              <a:t>Rapid City, South Dakota, USA</a:t>
            </a:r>
            <a:endParaRPr dirty="0">
              <a:solidFill>
                <a:srgbClr val="FFFFFF"/>
              </a:solidFill>
              <a:latin typeface="+mj-lt"/>
              <a:ea typeface="Arial Bold"/>
              <a:cs typeface="Arial Bold"/>
              <a:sym typeface="Arial Bold"/>
            </a:endParaRPr>
          </a:p>
          <a:p>
            <a:pPr lvl="0" defTabSz="914400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r>
              <a:rPr lang="en-AU" dirty="0" smtClean="0">
                <a:solidFill>
                  <a:srgbClr val="FFFFFF"/>
                </a:solidFill>
                <a:latin typeface="+mj-lt"/>
                <a:ea typeface="Arial Bold"/>
                <a:cs typeface="Arial Bold"/>
                <a:sym typeface="Arial Bold"/>
              </a:rPr>
              <a:t>19 – 20 October 2017</a:t>
            </a:r>
            <a:endParaRPr dirty="0">
              <a:solidFill>
                <a:srgbClr val="FFFFFF"/>
              </a:solidFill>
              <a:latin typeface="+mj-lt"/>
              <a:ea typeface="Arial Bold"/>
              <a:cs typeface="Arial Bold"/>
              <a:sym typeface="Arial Bold"/>
            </a:endParaRPr>
          </a:p>
        </p:txBody>
      </p:sp>
      <p:pic>
        <p:nvPicPr>
          <p:cNvPr id="12" name="ceos_logo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22789" y="1217405"/>
            <a:ext cx="2507906" cy="993132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Shape 10"/>
          <p:cNvSpPr txBox="1">
            <a:spLocks/>
          </p:cNvSpPr>
          <p:nvPr/>
        </p:nvSpPr>
        <p:spPr>
          <a:xfrm>
            <a:off x="622789" y="2246634"/>
            <a:ext cx="2806211" cy="2101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l">
              <a:defRPr sz="4200" b="1">
                <a:solidFill>
                  <a:srgbClr val="FFFFFF"/>
                </a:solidFill>
                <a:latin typeface="Droid Serif"/>
                <a:ea typeface="Droid Serif"/>
                <a:cs typeface="Droid Serif"/>
                <a:sym typeface="Droid Serif"/>
              </a:defRPr>
            </a:lvl1pPr>
            <a:lvl2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2pPr>
            <a:lvl3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3pPr>
            <a:lvl4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4pPr>
            <a:lvl5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5pPr>
            <a:lvl6pPr indent="4572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6pPr>
            <a:lvl7pPr indent="9144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7pPr>
            <a:lvl8pPr indent="13716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8pPr>
            <a:lvl9pPr indent="18288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9pPr>
          </a:lstStyle>
          <a:p>
            <a:pPr defTabSz="914400">
              <a:defRPr sz="1800" b="0">
                <a:solidFill>
                  <a:srgbClr val="000000"/>
                </a:solidFill>
              </a:defRPr>
            </a:pPr>
            <a:r>
              <a:rPr lang="en-US" sz="1050" dirty="0" smtClean="0">
                <a:solidFill>
                  <a:schemeClr val="bg1">
                    <a:lumMod val="20000"/>
                    <a:lumOff val="80000"/>
                  </a:schemeClr>
                </a:solidFill>
                <a:latin typeface="+mj-lt"/>
              </a:rPr>
              <a:t>Committee on Earth Observation Satellites</a:t>
            </a:r>
            <a:endParaRPr lang="en-US" sz="1050" dirty="0">
              <a:solidFill>
                <a:schemeClr val="bg1">
                  <a:lumMod val="20000"/>
                  <a:lumOff val="80000"/>
                </a:schemeClr>
              </a:solidFill>
              <a:latin typeface="+mj-lt"/>
            </a:endParaRP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152400" y="1219200"/>
            <a:ext cx="4061697" cy="4724400"/>
          </a:xfrm>
        </p:spPr>
        <p:txBody>
          <a:bodyPr/>
          <a:lstStyle/>
          <a:p>
            <a:r>
              <a:rPr lang="en-US" dirty="0" err="1" smtClean="0"/>
              <a:t>RadCalNet</a:t>
            </a:r>
            <a:r>
              <a:rPr lang="en-US" dirty="0" smtClean="0"/>
              <a:t> is in Beta Testing and </a:t>
            </a:r>
            <a:r>
              <a:rPr lang="en-US" dirty="0"/>
              <a:t>scheduled for opening of </a:t>
            </a:r>
            <a:r>
              <a:rPr lang="en-US" dirty="0" smtClean="0"/>
              <a:t>its website </a:t>
            </a:r>
            <a:r>
              <a:rPr lang="en-US" dirty="0"/>
              <a:t>to the public in </a:t>
            </a:r>
            <a:r>
              <a:rPr lang="en-US" dirty="0" smtClean="0"/>
              <a:t>early 2018</a:t>
            </a:r>
          </a:p>
          <a:p>
            <a:r>
              <a:rPr lang="en-US" dirty="0" smtClean="0"/>
              <a:t>WGCV in process of developing process </a:t>
            </a:r>
            <a:r>
              <a:rPr lang="en-US" dirty="0"/>
              <a:t>to accept test sites into </a:t>
            </a:r>
            <a:r>
              <a:rPr lang="en-US" dirty="0" err="1" smtClean="0"/>
              <a:t>RadCalNet</a:t>
            </a:r>
            <a:endParaRPr lang="en-US" dirty="0" smtClean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 err="1" smtClean="0"/>
              <a:t>RadCalNet</a:t>
            </a:r>
            <a:r>
              <a:rPr lang="en-US" dirty="0" smtClean="0"/>
              <a:t> </a:t>
            </a:r>
            <a:r>
              <a:rPr lang="en-US" dirty="0"/>
              <a:t>- Radiometric Calibration Network 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4214097" y="1303618"/>
            <a:ext cx="4913255" cy="5554382"/>
            <a:chOff x="2353365" y="1154869"/>
            <a:chExt cx="4913255" cy="5554382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53365" y="1154869"/>
              <a:ext cx="4913255" cy="55543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Rectangle 9"/>
            <p:cNvSpPr/>
            <p:nvPr/>
          </p:nvSpPr>
          <p:spPr>
            <a:xfrm>
              <a:off x="5648132" y="1676400"/>
              <a:ext cx="130035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b="1" dirty="0"/>
                <a:t>The portal</a:t>
              </a:r>
              <a:endParaRPr lang="en-US" b="1" dirty="0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32084" y="5029200"/>
            <a:ext cx="2939716" cy="1828800"/>
            <a:chOff x="938440" y="1214895"/>
            <a:chExt cx="3200400" cy="1991360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38440" y="1214895"/>
              <a:ext cx="3200400" cy="1991360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1319440" y="2825255"/>
              <a:ext cx="240322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b="1" dirty="0" smtClean="0"/>
                <a:t>32 Registered Users</a:t>
              </a:r>
              <a:endParaRPr lang="en-US" b="1" dirty="0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1298794" y="3429000"/>
            <a:ext cx="2865750" cy="1813950"/>
            <a:chOff x="5881688" y="3283731"/>
            <a:chExt cx="3200400" cy="2002166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881688" y="3283731"/>
              <a:ext cx="3200400" cy="2002166"/>
            </a:xfrm>
            <a:prstGeom prst="rect">
              <a:avLst/>
            </a:prstGeom>
          </p:spPr>
        </p:pic>
        <p:sp>
          <p:nvSpPr>
            <p:cNvPr id="17" name="Rectangle 16"/>
            <p:cNvSpPr/>
            <p:nvPr/>
          </p:nvSpPr>
          <p:spPr>
            <a:xfrm>
              <a:off x="6705600" y="4799130"/>
              <a:ext cx="171072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b="1" dirty="0" smtClean="0"/>
                <a:t>16 Beta Users</a:t>
              </a:r>
              <a:endParaRPr lang="en-US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652060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defTabSz="914400"/>
            <a:fld id="{86CB4B4D-7CA3-9044-876B-883B54F8677D}" type="slidenum">
              <a:rPr lang="uk-UA" smtClean="0"/>
              <a:pPr defTabSz="914400"/>
              <a:t>11</a:t>
            </a:fld>
            <a:endParaRPr lang="uk-UA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1295400"/>
            <a:ext cx="8153400" cy="4724400"/>
          </a:xfrm>
        </p:spPr>
        <p:txBody>
          <a:bodyPr/>
          <a:lstStyle/>
          <a:p>
            <a:r>
              <a:rPr lang="en-US" dirty="0"/>
              <a:t>WGCV activities cover a range of topics all related to understanding sensor-to-sensor </a:t>
            </a:r>
            <a:r>
              <a:rPr lang="en-US" dirty="0" smtClean="0"/>
              <a:t>differences</a:t>
            </a:r>
          </a:p>
          <a:p>
            <a:pPr lvl="1"/>
            <a:r>
              <a:rPr lang="en-US" dirty="0" smtClean="0"/>
              <a:t>Fiducial Reference Measurements (FRMs)</a:t>
            </a:r>
          </a:p>
          <a:p>
            <a:pPr lvl="1"/>
            <a:r>
              <a:rPr lang="en-US" dirty="0" smtClean="0"/>
              <a:t>Collaborations with other organizations such as GSICS</a:t>
            </a:r>
          </a:p>
          <a:p>
            <a:pPr lvl="1"/>
            <a:r>
              <a:rPr lang="en-US" dirty="0" smtClean="0"/>
              <a:t>Impacts of cloud masks and DEMs on Level 2 data production</a:t>
            </a:r>
          </a:p>
          <a:p>
            <a:pPr lvl="1"/>
            <a:r>
              <a:rPr lang="en-US" dirty="0" smtClean="0"/>
              <a:t>Solar irradiance spectrum</a:t>
            </a:r>
          </a:p>
          <a:p>
            <a:r>
              <a:rPr lang="en-US" dirty="0" smtClean="0"/>
              <a:t>These activities also relate directly to CEOS Work Plan</a:t>
            </a:r>
          </a:p>
          <a:p>
            <a:pPr lvl="1"/>
            <a:r>
              <a:rPr lang="en-US" b="1" dirty="0" smtClean="0"/>
              <a:t>Completion of CV-12 </a:t>
            </a:r>
            <a:r>
              <a:rPr lang="en-US" dirty="0" smtClean="0"/>
              <a:t>- </a:t>
            </a:r>
            <a:r>
              <a:rPr lang="en-US" dirty="0"/>
              <a:t>Evaluation of validation supersites and new validation </a:t>
            </a:r>
            <a:r>
              <a:rPr lang="en-US" dirty="0" smtClean="0"/>
              <a:t>approaches</a:t>
            </a:r>
          </a:p>
          <a:p>
            <a:pPr lvl="1"/>
            <a:r>
              <a:rPr lang="en-US" b="1" dirty="0"/>
              <a:t>CV-15:</a:t>
            </a:r>
            <a:r>
              <a:rPr lang="en-US" dirty="0"/>
              <a:t> L1 top-of-atmosphere interoperability</a:t>
            </a:r>
          </a:p>
          <a:p>
            <a:pPr lvl="1"/>
            <a:r>
              <a:rPr lang="en-US" b="1" dirty="0" smtClean="0"/>
              <a:t>VC-30:</a:t>
            </a:r>
            <a:r>
              <a:rPr lang="en-US" dirty="0" smtClean="0"/>
              <a:t> Interoperability case study for Landsat and Sentinel-2</a:t>
            </a:r>
          </a:p>
          <a:p>
            <a:pPr lvl="1"/>
            <a:r>
              <a:rPr lang="en-US" b="1" dirty="0" smtClean="0"/>
              <a:t>VC-29</a:t>
            </a:r>
            <a:r>
              <a:rPr lang="en-US" b="1" dirty="0"/>
              <a:t>:</a:t>
            </a:r>
            <a:r>
              <a:rPr lang="en-US" dirty="0"/>
              <a:t> Framework for moderate resolution land sensor interoperability</a:t>
            </a:r>
          </a:p>
          <a:p>
            <a:pPr lvl="1"/>
            <a:r>
              <a:rPr lang="en-US" dirty="0"/>
              <a:t> </a:t>
            </a:r>
            <a:r>
              <a:rPr lang="en-US" b="1" dirty="0"/>
              <a:t>VC-27:</a:t>
            </a:r>
            <a:r>
              <a:rPr lang="en-US" dirty="0"/>
              <a:t>  Develop a roadmap for the routine production of intercomparable CARD4L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 smtClean="0"/>
              <a:t>Crosscutting WGCV activities related to MRI, CARD4L, etc.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2257896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defTabSz="914400"/>
            <a:fld id="{86CB4B4D-7CA3-9044-876B-883B54F8677D}" type="slidenum">
              <a:rPr lang="uk-UA" smtClean="0"/>
              <a:pPr defTabSz="914400"/>
              <a:t>12</a:t>
            </a:fld>
            <a:endParaRPr lang="uk-UA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b="1" dirty="0"/>
              <a:t>CV-12 WGCV </a:t>
            </a:r>
            <a:r>
              <a:rPr lang="en-US" b="1" dirty="0" smtClean="0"/>
              <a:t>-</a:t>
            </a:r>
            <a:r>
              <a:rPr lang="en-US" dirty="0" smtClean="0"/>
              <a:t> </a:t>
            </a:r>
            <a:r>
              <a:rPr lang="en-US" dirty="0"/>
              <a:t>Evaluation of validation supersites and new validation </a:t>
            </a:r>
            <a:r>
              <a:rPr lang="en-US" dirty="0" smtClean="0"/>
              <a:t>approaches</a:t>
            </a:r>
            <a:endParaRPr lang="en-US" dirty="0"/>
          </a:p>
          <a:p>
            <a:r>
              <a:rPr lang="en-US" dirty="0" smtClean="0"/>
              <a:t>Well-characterized </a:t>
            </a:r>
            <a:r>
              <a:rPr lang="en-US" dirty="0"/>
              <a:t>supersites with data continuity prospects for validation purposes that allow for testing of products, algorithms, and validation strategies through radiative transfer </a:t>
            </a:r>
            <a:r>
              <a:rPr lang="en-US" dirty="0" smtClean="0"/>
              <a:t>modeling</a:t>
            </a:r>
          </a:p>
          <a:p>
            <a:r>
              <a:rPr lang="en-US" dirty="0"/>
              <a:t> A Supersite should be fully characterized (3D canopy structure, plus key land variables) to allow a RT model parameterization, whereas a core site refers typically to the same  </a:t>
            </a:r>
            <a:r>
              <a:rPr lang="en-US" dirty="0" smtClean="0"/>
              <a:t>variable</a:t>
            </a:r>
            <a:endParaRPr lang="en-US" dirty="0"/>
          </a:p>
          <a:p>
            <a:r>
              <a:rPr lang="en-US" dirty="0"/>
              <a:t>A Supersite should be useful for the validation of several land products ( &gt; 3 </a:t>
            </a:r>
            <a:r>
              <a:rPr lang="en-US" dirty="0" smtClean="0"/>
              <a:t>)</a:t>
            </a:r>
          </a:p>
          <a:p>
            <a:r>
              <a:rPr lang="en-US" dirty="0"/>
              <a:t>Availability of </a:t>
            </a:r>
            <a:r>
              <a:rPr lang="en-US" dirty="0" smtClean="0"/>
              <a:t>data</a:t>
            </a:r>
          </a:p>
          <a:p>
            <a:r>
              <a:rPr lang="en-US" dirty="0" smtClean="0"/>
              <a:t>Spatial representativeness</a:t>
            </a: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s-ES" dirty="0"/>
              <a:t>CEOS LPV </a:t>
            </a:r>
            <a:r>
              <a:rPr lang="es-ES" dirty="0" err="1"/>
              <a:t>Supersites</a:t>
            </a:r>
            <a:endParaRPr lang="en-US" dirty="0"/>
          </a:p>
        </p:txBody>
      </p:sp>
      <p:sp>
        <p:nvSpPr>
          <p:cNvPr id="6" name="11 CuadroTexto"/>
          <p:cNvSpPr txBox="1"/>
          <p:nvPr/>
        </p:nvSpPr>
        <p:spPr>
          <a:xfrm>
            <a:off x="4313822" y="5349895"/>
            <a:ext cx="4830178" cy="1508105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sz="2000" b="1" u="sng" dirty="0" smtClean="0"/>
              <a:t>Overall, 61 Supersites selected out of:</a:t>
            </a:r>
            <a:endParaRPr lang="en-US" sz="2400" dirty="0" smtClean="0"/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TERN </a:t>
            </a:r>
            <a:r>
              <a:rPr lang="en-US" dirty="0"/>
              <a:t>: 18 nodes in 10 Supersites</a:t>
            </a:r>
          </a:p>
          <a:p>
            <a:pPr>
              <a:buFont typeface="Wingdings" pitchFamily="2" charset="2"/>
              <a:buChar char="Ø"/>
            </a:pPr>
            <a:r>
              <a:rPr lang="en-US" dirty="0"/>
              <a:t>ICOS: 71 sites</a:t>
            </a:r>
          </a:p>
          <a:p>
            <a:pPr>
              <a:buFont typeface="Wingdings" pitchFamily="2" charset="2"/>
              <a:buChar char="Ø"/>
            </a:pPr>
            <a:r>
              <a:rPr lang="en-US" dirty="0"/>
              <a:t>NEON: 47 sites</a:t>
            </a:r>
          </a:p>
          <a:p>
            <a:pPr>
              <a:buFont typeface="Wingdings" pitchFamily="2" charset="2"/>
              <a:buChar char="Ø"/>
            </a:pPr>
            <a:r>
              <a:rPr lang="en-US" dirty="0"/>
              <a:t>LPV : 13 sites</a:t>
            </a:r>
          </a:p>
        </p:txBody>
      </p:sp>
    </p:spTree>
    <p:extLst>
      <p:ext uri="{BB962C8B-B14F-4D97-AF65-F5344CB8AC3E}">
        <p14:creationId xmlns:p14="http://schemas.microsoft.com/office/powerpoint/2010/main" val="275596769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defTabSz="914400"/>
            <a:fld id="{86CB4B4D-7CA3-9044-876B-883B54F8677D}" type="slidenum">
              <a:rPr lang="uk-UA" smtClean="0"/>
              <a:pPr defTabSz="914400"/>
              <a:t>13</a:t>
            </a:fld>
            <a:endParaRPr lang="uk-UA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b="1" dirty="0"/>
              <a:t>CV-15</a:t>
            </a:r>
            <a:r>
              <a:rPr lang="en-US" dirty="0"/>
              <a:t> to help define Level 1 top-of-atmosphere </a:t>
            </a:r>
            <a:r>
              <a:rPr lang="en-US" dirty="0" smtClean="0"/>
              <a:t>interoperability</a:t>
            </a:r>
          </a:p>
          <a:p>
            <a:r>
              <a:rPr lang="en-US" dirty="0"/>
              <a:t>Develop an initial recommendation of a community reference in collaboration with GSICS</a:t>
            </a:r>
            <a:endParaRPr lang="en-US" dirty="0" smtClean="0"/>
          </a:p>
          <a:p>
            <a:pPr lvl="1"/>
            <a:r>
              <a:rPr lang="en-US" dirty="0" smtClean="0"/>
              <a:t>Introduced </a:t>
            </a:r>
            <a:r>
              <a:rPr lang="en-US" dirty="0"/>
              <a:t>at WGCV-42 as </a:t>
            </a:r>
            <a:r>
              <a:rPr lang="en-US" dirty="0" smtClean="0"/>
              <a:t>a </a:t>
            </a:r>
            <a:r>
              <a:rPr lang="en-US" dirty="0"/>
              <a:t>means to provide input to the MRI </a:t>
            </a:r>
            <a:r>
              <a:rPr lang="en-US" dirty="0" smtClean="0"/>
              <a:t>team</a:t>
            </a:r>
          </a:p>
          <a:p>
            <a:pPr lvl="1"/>
            <a:r>
              <a:rPr lang="en-US" dirty="0" smtClean="0"/>
              <a:t>Develop </a:t>
            </a:r>
            <a:r>
              <a:rPr lang="en-US" dirty="0"/>
              <a:t>an initial recommendation of a community reference in collaboration with </a:t>
            </a:r>
            <a:r>
              <a:rPr lang="en-US" dirty="0" smtClean="0"/>
              <a:t>GSICS</a:t>
            </a:r>
          </a:p>
          <a:p>
            <a:r>
              <a:rPr lang="en-US" dirty="0" smtClean="0"/>
              <a:t>Makes use of ongoing and newly instituted activities</a:t>
            </a:r>
          </a:p>
          <a:p>
            <a:pPr lvl="1"/>
            <a:r>
              <a:rPr lang="en-US" dirty="0" err="1" smtClean="0"/>
              <a:t>RadCalNet</a:t>
            </a:r>
            <a:endParaRPr lang="en-US" dirty="0" smtClean="0"/>
          </a:p>
          <a:p>
            <a:pPr lvl="1"/>
            <a:r>
              <a:rPr lang="en-US" dirty="0" smtClean="0"/>
              <a:t>Solar irradiance spectrum</a:t>
            </a:r>
          </a:p>
          <a:p>
            <a:pPr lvl="1"/>
            <a:r>
              <a:rPr lang="en-US" dirty="0" smtClean="0"/>
              <a:t>Fiducial reference measurements</a:t>
            </a:r>
          </a:p>
          <a:p>
            <a:pPr lvl="1"/>
            <a:r>
              <a:rPr lang="en-US" dirty="0" smtClean="0"/>
              <a:t>SI-traceability and good </a:t>
            </a:r>
            <a:r>
              <a:rPr lang="en-US" dirty="0" err="1" smtClean="0"/>
              <a:t>pratices</a:t>
            </a:r>
            <a:endParaRPr lang="en-US" dirty="0" smtClean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 smtClean="0"/>
              <a:t>Level 1 </a:t>
            </a:r>
            <a:r>
              <a:rPr lang="en-US" dirty="0" err="1" smtClean="0"/>
              <a:t>Interoperatibility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8924176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defTabSz="914400"/>
            <a:fld id="{86CB4B4D-7CA3-9044-876B-883B54F8677D}" type="slidenum">
              <a:rPr lang="uk-UA" smtClean="0"/>
              <a:pPr defTabSz="914400"/>
              <a:t>14</a:t>
            </a:fld>
            <a:endParaRPr lang="uk-UA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1295400"/>
            <a:ext cx="5077190" cy="4724400"/>
          </a:xfrm>
        </p:spPr>
        <p:txBody>
          <a:bodyPr/>
          <a:lstStyle/>
          <a:p>
            <a:r>
              <a:rPr lang="fr-BE" dirty="0"/>
              <a:t>FRM4GHG </a:t>
            </a:r>
            <a:r>
              <a:rPr lang="fr-BE" dirty="0" err="1"/>
              <a:t>Campaign</a:t>
            </a:r>
            <a:endParaRPr lang="fr-BE" dirty="0"/>
          </a:p>
          <a:p>
            <a:pPr lvl="1"/>
            <a:r>
              <a:rPr lang="fr-BE" dirty="0"/>
              <a:t>CO2, CH4, CO + </a:t>
            </a:r>
            <a:r>
              <a:rPr lang="fr-BE" dirty="0" err="1"/>
              <a:t>other</a:t>
            </a:r>
            <a:r>
              <a:rPr lang="fr-BE" dirty="0"/>
              <a:t> </a:t>
            </a:r>
            <a:r>
              <a:rPr lang="fr-BE" dirty="0" err="1"/>
              <a:t>GHGs</a:t>
            </a:r>
            <a:endParaRPr lang="fr-BE" dirty="0"/>
          </a:p>
          <a:p>
            <a:pPr lvl="1"/>
            <a:r>
              <a:rPr lang="fr-BE" dirty="0"/>
              <a:t>S-5p, GOSAT, OCO-2</a:t>
            </a:r>
          </a:p>
          <a:p>
            <a:pPr lvl="1"/>
            <a:r>
              <a:rPr lang="fr-BE" dirty="0"/>
              <a:t>Test of new </a:t>
            </a:r>
            <a:r>
              <a:rPr lang="fr-BE" dirty="0" err="1"/>
              <a:t>low</a:t>
            </a:r>
            <a:r>
              <a:rPr lang="fr-BE" dirty="0"/>
              <a:t> </a:t>
            </a:r>
            <a:r>
              <a:rPr lang="fr-BE" dirty="0" err="1"/>
              <a:t>cost</a:t>
            </a:r>
            <a:r>
              <a:rPr lang="fr-BE" dirty="0"/>
              <a:t> instruments	</a:t>
            </a:r>
          </a:p>
          <a:p>
            <a:pPr lvl="1"/>
            <a:r>
              <a:rPr lang="fr-BE" dirty="0"/>
              <a:t>ESA, national </a:t>
            </a:r>
            <a:r>
              <a:rPr lang="fr-BE" dirty="0" err="1"/>
              <a:t>agencies</a:t>
            </a:r>
            <a:endParaRPr lang="fr-BE" dirty="0"/>
          </a:p>
          <a:p>
            <a:r>
              <a:rPr lang="fr-BE" dirty="0" smtClean="0"/>
              <a:t>CINDI-II </a:t>
            </a:r>
            <a:r>
              <a:rPr lang="fr-BE" dirty="0" err="1" smtClean="0"/>
              <a:t>Campaign</a:t>
            </a:r>
            <a:endParaRPr lang="fr-BE" dirty="0" smtClean="0"/>
          </a:p>
          <a:p>
            <a:pPr lvl="1"/>
            <a:r>
              <a:rPr lang="fr-BE" dirty="0" smtClean="0"/>
              <a:t>OMI</a:t>
            </a:r>
            <a:r>
              <a:rPr lang="fr-BE" dirty="0"/>
              <a:t>, </a:t>
            </a:r>
            <a:r>
              <a:rPr lang="fr-BE" dirty="0" smtClean="0"/>
              <a:t>GOME-2A/B</a:t>
            </a:r>
            <a:endParaRPr lang="fr-BE" dirty="0"/>
          </a:p>
          <a:p>
            <a:pPr lvl="1"/>
            <a:r>
              <a:rPr lang="fr-BE" dirty="0" smtClean="0"/>
              <a:t>Validation of </a:t>
            </a:r>
            <a:r>
              <a:rPr lang="fr-BE" dirty="0"/>
              <a:t>NO</a:t>
            </a:r>
            <a:r>
              <a:rPr lang="fr-BE" sz="1200" dirty="0"/>
              <a:t>2</a:t>
            </a:r>
            <a:r>
              <a:rPr lang="fr-BE" dirty="0"/>
              <a:t>, HCHO, SO</a:t>
            </a:r>
            <a:r>
              <a:rPr lang="fr-BE" sz="1200" dirty="0"/>
              <a:t>2</a:t>
            </a:r>
            <a:r>
              <a:rPr lang="fr-BE" dirty="0"/>
              <a:t>…</a:t>
            </a:r>
          </a:p>
          <a:p>
            <a:pPr lvl="1"/>
            <a:r>
              <a:rPr lang="fr-BE" dirty="0" smtClean="0"/>
              <a:t>NSO</a:t>
            </a:r>
            <a:r>
              <a:rPr lang="fr-BE" dirty="0"/>
              <a:t>, ESA FRM4DOAS, EU </a:t>
            </a:r>
            <a:r>
              <a:rPr lang="fr-BE" dirty="0" smtClean="0"/>
              <a:t>QA4ECV</a:t>
            </a:r>
          </a:p>
          <a:p>
            <a:endParaRPr lang="fr-BE" dirty="0" smtClean="0"/>
          </a:p>
          <a:p>
            <a:pPr lvl="1"/>
            <a:endParaRPr lang="fr-BE" dirty="0"/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 smtClean="0"/>
              <a:t>FRMs for atmospheric composition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33" b="36341"/>
          <a:stretch/>
        </p:blipFill>
        <p:spPr>
          <a:xfrm>
            <a:off x="4828650" y="1295400"/>
            <a:ext cx="3581536" cy="1609725"/>
          </a:xfrm>
          <a:prstGeom prst="rect">
            <a:avLst/>
          </a:prstGeom>
        </p:spPr>
      </p:pic>
      <p:pic>
        <p:nvPicPr>
          <p:cNvPr id="6" name="Picture 16" descr="http://frm4ghg.aeronomie.be/ProjectDir/documents/Pictures/5instruments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10" t="1178" r="819" b="17244"/>
          <a:stretch/>
        </p:blipFill>
        <p:spPr bwMode="auto">
          <a:xfrm>
            <a:off x="7440383" y="1275388"/>
            <a:ext cx="1627417" cy="4820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DOAS instrumen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1705" y="3600830"/>
            <a:ext cx="1910371" cy="2876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466" y="5051478"/>
            <a:ext cx="2823159" cy="1573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0209098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defTabSz="914400"/>
            <a:fld id="{86CB4B4D-7CA3-9044-876B-883B54F8677D}" type="slidenum">
              <a:rPr lang="uk-UA" smtClean="0"/>
              <a:pPr defTabSz="914400"/>
              <a:t>15</a:t>
            </a:fld>
            <a:endParaRPr lang="uk-UA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1219200"/>
            <a:ext cx="8153400" cy="4724400"/>
          </a:xfrm>
        </p:spPr>
        <p:txBody>
          <a:bodyPr/>
          <a:lstStyle/>
          <a:p>
            <a:r>
              <a:rPr lang="en-US" dirty="0" smtClean="0"/>
              <a:t>Work within all subgroups (AC, IVOS, LPV, Microwave, and SAR) developing good practice approaches to ensure laboratory and field measurements are interoperable</a:t>
            </a:r>
          </a:p>
          <a:p>
            <a:r>
              <a:rPr lang="en-US" dirty="0" smtClean="0"/>
              <a:t>Lead towards Level 1 and higher product agreement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 smtClean="0"/>
              <a:t>Importance of SI-traceability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2632485"/>
            <a:ext cx="6837058" cy="4377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813824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defTabSz="914400"/>
            <a:fld id="{86CB4B4D-7CA3-9044-876B-883B54F8677D}" type="slidenum">
              <a:rPr lang="uk-UA" smtClean="0"/>
              <a:pPr defTabSz="914400"/>
              <a:t>16</a:t>
            </a:fld>
            <a:endParaRPr lang="uk-UA" dirty="0"/>
          </a:p>
        </p:txBody>
      </p:sp>
      <p:sp>
        <p:nvSpPr>
          <p:cNvPr id="3" name="Inhaltsplatzhalter 2"/>
          <p:cNvSpPr>
            <a:spLocks noGrp="1"/>
          </p:cNvSpPr>
          <p:nvPr>
            <p:ph sz="quarter" idx="10"/>
          </p:nvPr>
        </p:nvSpPr>
        <p:spPr>
          <a:xfrm>
            <a:off x="304800" y="1600200"/>
            <a:ext cx="8153400" cy="4724400"/>
          </a:xfrm>
        </p:spPr>
        <p:txBody>
          <a:bodyPr/>
          <a:lstStyle/>
          <a:p>
            <a:pPr marL="0" indent="0">
              <a:buNone/>
            </a:pPr>
            <a:r>
              <a:rPr lang="en-US" sz="1800" b="1" u="sng" dirty="0" smtClean="0"/>
              <a:t>Cooperation with GSICS</a:t>
            </a:r>
          </a:p>
          <a:p>
            <a:r>
              <a:rPr lang="en-US" sz="1800" dirty="0" smtClean="0"/>
              <a:t>Identification of cooperation</a:t>
            </a:r>
            <a:br>
              <a:rPr lang="en-US" sz="1800" dirty="0" smtClean="0"/>
            </a:br>
            <a:r>
              <a:rPr lang="en-US" sz="1800" dirty="0" smtClean="0"/>
              <a:t>priorities and concluded</a:t>
            </a:r>
            <a:br>
              <a:rPr lang="en-US" sz="1800" dirty="0" smtClean="0"/>
            </a:br>
            <a:r>
              <a:rPr lang="en-US" sz="1800" dirty="0" smtClean="0"/>
              <a:t>(</a:t>
            </a:r>
            <a:r>
              <a:rPr lang="en-US" sz="1800" dirty="0" err="1" smtClean="0"/>
              <a:t>cf</a:t>
            </a:r>
            <a:r>
              <a:rPr lang="en-US" sz="1800" dirty="0" smtClean="0"/>
              <a:t> </a:t>
            </a:r>
            <a:r>
              <a:rPr lang="en-US" sz="1800" b="1" dirty="0" smtClean="0"/>
              <a:t>CV-03 and CV-15</a:t>
            </a:r>
            <a:r>
              <a:rPr lang="en-US" sz="1800" dirty="0" smtClean="0"/>
              <a:t>) </a:t>
            </a:r>
          </a:p>
          <a:p>
            <a:r>
              <a:rPr lang="en-US" sz="1800" dirty="0" smtClean="0"/>
              <a:t>Cooperation on subgroup level &amp;</a:t>
            </a:r>
            <a:br>
              <a:rPr lang="en-US" sz="1800" dirty="0" smtClean="0"/>
            </a:br>
            <a:r>
              <a:rPr lang="en-US" sz="1800" dirty="0" smtClean="0"/>
              <a:t>working group level which includes</a:t>
            </a:r>
            <a:br>
              <a:rPr lang="en-US" sz="1800" dirty="0" smtClean="0"/>
            </a:br>
            <a:r>
              <a:rPr lang="en-US" sz="1800" dirty="0" smtClean="0"/>
              <a:t>joint meetings of sub-groups</a:t>
            </a:r>
          </a:p>
          <a:p>
            <a:r>
              <a:rPr lang="en-US" sz="1800" dirty="0" smtClean="0"/>
              <a:t>WGCV chair observer @ GSICS-EP</a:t>
            </a:r>
          </a:p>
          <a:p>
            <a:r>
              <a:rPr lang="en-US" sz="1800" dirty="0" smtClean="0"/>
              <a:t>GRWG chair observer @ WGCV</a:t>
            </a:r>
            <a:endParaRPr lang="en-US" dirty="0"/>
          </a:p>
          <a:p>
            <a:pPr marL="0" indent="0">
              <a:buNone/>
            </a:pPr>
            <a:endParaRPr lang="en-US" sz="1800" b="1" u="sng" dirty="0" smtClean="0"/>
          </a:p>
          <a:p>
            <a:pPr marL="0" indent="0">
              <a:buNone/>
            </a:pPr>
            <a:r>
              <a:rPr lang="en-US" sz="1800" b="1" u="sng" dirty="0" smtClean="0"/>
              <a:t>Others</a:t>
            </a:r>
          </a:p>
          <a:p>
            <a:r>
              <a:rPr lang="en-US" sz="1800" dirty="0" smtClean="0"/>
              <a:t>Interaction with IOCCG </a:t>
            </a:r>
            <a:r>
              <a:rPr lang="en-US" sz="1800" dirty="0" err="1" smtClean="0"/>
              <a:t>wrt</a:t>
            </a:r>
            <a:r>
              <a:rPr lang="en-US" sz="1800" dirty="0" smtClean="0"/>
              <a:t> Cal/Val ocean color</a:t>
            </a:r>
          </a:p>
          <a:p>
            <a:r>
              <a:rPr lang="en-US" sz="1800" dirty="0" smtClean="0"/>
              <a:t>Participation on LSI VC </a:t>
            </a:r>
            <a:r>
              <a:rPr lang="en-US" sz="1800" dirty="0" err="1" smtClean="0"/>
              <a:t>telecons</a:t>
            </a:r>
            <a:endParaRPr lang="en-US" sz="1800" dirty="0" smtClean="0"/>
          </a:p>
          <a:p>
            <a:r>
              <a:rPr lang="en-US" sz="1800" dirty="0" smtClean="0"/>
              <a:t>Combined meeting with WGISS</a:t>
            </a:r>
            <a:endParaRPr lang="en-US" sz="1800" dirty="0"/>
          </a:p>
          <a:p>
            <a:pPr marL="0" indent="0">
              <a:buNone/>
            </a:pPr>
            <a:endParaRPr lang="en-US" sz="1800" dirty="0" smtClean="0"/>
          </a:p>
          <a:p>
            <a:endParaRPr lang="en-US" dirty="0"/>
          </a:p>
        </p:txBody>
      </p:sp>
      <p:sp>
        <p:nvSpPr>
          <p:cNvPr id="4" name="Inhaltsplatzhalter 3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 smtClean="0"/>
              <a:t>Interaction with other entities</a:t>
            </a:r>
            <a:endParaRPr lang="en-US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1607418"/>
            <a:ext cx="4526180" cy="2659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90889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defTabSz="914400"/>
            <a:fld id="{86CB4B4D-7CA3-9044-876B-883B54F8677D}" type="slidenum">
              <a:rPr lang="uk-UA" smtClean="0"/>
              <a:pPr defTabSz="914400"/>
              <a:t>17</a:t>
            </a:fld>
            <a:endParaRPr lang="uk-UA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1447800"/>
            <a:ext cx="8153400" cy="4724400"/>
          </a:xfrm>
        </p:spPr>
        <p:txBody>
          <a:bodyPr/>
          <a:lstStyle/>
          <a:p>
            <a:r>
              <a:rPr lang="en-US" dirty="0"/>
              <a:t>D</a:t>
            </a:r>
            <a:r>
              <a:rPr lang="en-US" dirty="0" smtClean="0"/>
              <a:t>escription of </a:t>
            </a:r>
            <a:r>
              <a:rPr lang="en-US" dirty="0"/>
              <a:t>proposed GSICS/WGCV IVOS solar irradiance spectrum </a:t>
            </a:r>
            <a:r>
              <a:rPr lang="en-US" dirty="0" smtClean="0"/>
              <a:t>is </a:t>
            </a:r>
            <a:r>
              <a:rPr lang="en-US" dirty="0"/>
              <a:t>being evaluated by WGCV membership for </a:t>
            </a:r>
            <a:r>
              <a:rPr lang="en-US" dirty="0" smtClean="0"/>
              <a:t>approval</a:t>
            </a:r>
          </a:p>
          <a:p>
            <a:pPr lvl="1"/>
            <a:r>
              <a:rPr lang="en-US" dirty="0" smtClean="0"/>
              <a:t>Solar spectrum choice can lead to differences in comparisons between sensors</a:t>
            </a:r>
          </a:p>
          <a:p>
            <a:pPr lvl="1"/>
            <a:r>
              <a:rPr lang="en-US" dirty="0" smtClean="0"/>
              <a:t>WGCV </a:t>
            </a:r>
            <a:r>
              <a:rPr lang="en-US" dirty="0"/>
              <a:t>accepted solar irradiance spectrum </a:t>
            </a:r>
            <a:r>
              <a:rPr lang="en-US" dirty="0" smtClean="0"/>
              <a:t>will be distributed on </a:t>
            </a:r>
            <a:r>
              <a:rPr lang="en-US" dirty="0"/>
              <a:t>the CEOS Cal/Val </a:t>
            </a:r>
            <a:r>
              <a:rPr lang="en-US" dirty="0" smtClean="0"/>
              <a:t>Portal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 smtClean="0"/>
              <a:t>Solar Irradiance Spectrum</a:t>
            </a:r>
            <a:endParaRPr lang="en-US" dirty="0"/>
          </a:p>
        </p:txBody>
      </p:sp>
      <p:pic>
        <p:nvPicPr>
          <p:cNvPr id="5" name="Bild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2718" y="2895600"/>
            <a:ext cx="5761282" cy="3962400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457200" y="3429000"/>
            <a:ext cx="3429000" cy="26670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500"/>
              </a:spcBef>
              <a:buSzPct val="100000"/>
              <a:buFont typeface="Arial"/>
              <a:buChar char="•"/>
              <a:defRPr sz="2000">
                <a:solidFill>
                  <a:srgbClr val="002569"/>
                </a:solidFill>
                <a:latin typeface="+mj-lt"/>
                <a:ea typeface="Arial Bold"/>
                <a:cs typeface="Arial" panose="020B0604020202020204" pitchFamily="34" charset="0"/>
                <a:sym typeface="Arial Bold"/>
              </a:defRPr>
            </a:lvl1pPr>
            <a:lvl2pPr marL="768927" indent="-311727">
              <a:spcBef>
                <a:spcPts val="500"/>
              </a:spcBef>
              <a:buSzPct val="100000"/>
              <a:buFont typeface="Courier New" panose="02070309020205020404" pitchFamily="49" charset="0"/>
              <a:buChar char="o"/>
              <a:defRPr sz="2000">
                <a:solidFill>
                  <a:srgbClr val="002569"/>
                </a:solidFill>
                <a:latin typeface="+mj-lt"/>
                <a:ea typeface="Arial Bold"/>
                <a:cs typeface="Arial" panose="020B0604020202020204" pitchFamily="34" charset="0"/>
                <a:sym typeface="Arial Bold"/>
              </a:defRPr>
            </a:lvl2pPr>
            <a:lvl3pPr marL="1188719" indent="-274319">
              <a:spcBef>
                <a:spcPts val="500"/>
              </a:spcBef>
              <a:buSzPct val="100000"/>
              <a:buFont typeface="Wingdings" panose="05000000000000000000" pitchFamily="2" charset="2"/>
              <a:buChar char="§"/>
              <a:defRPr sz="2000">
                <a:solidFill>
                  <a:srgbClr val="002569"/>
                </a:solidFill>
                <a:latin typeface="+mj-lt"/>
                <a:ea typeface="Arial Bold"/>
                <a:cs typeface="Arial" panose="020B0604020202020204" pitchFamily="34" charset="0"/>
                <a:sym typeface="Arial Bold"/>
              </a:defRPr>
            </a:lvl3pPr>
            <a:lvl4pPr marL="1676400" indent="-304800">
              <a:spcBef>
                <a:spcPts val="500"/>
              </a:spcBef>
              <a:buSzPct val="100000"/>
              <a:buFont typeface="Arial"/>
              <a:buChar char="▪"/>
              <a:defRPr sz="2000">
                <a:solidFill>
                  <a:srgbClr val="002569"/>
                </a:solidFill>
                <a:latin typeface="+mj-lt"/>
                <a:ea typeface="Arial Bold"/>
                <a:cs typeface="Arial" panose="020B0604020202020204" pitchFamily="34" charset="0"/>
                <a:sym typeface="Arial Bold"/>
              </a:defRPr>
            </a:lvl4pPr>
            <a:lvl5pPr marL="2171700" indent="-342900">
              <a:spcBef>
                <a:spcPts val="500"/>
              </a:spcBef>
              <a:buSzPct val="100000"/>
              <a:buFont typeface="Arial"/>
              <a:buChar char="•"/>
              <a:defRPr sz="2000">
                <a:solidFill>
                  <a:srgbClr val="002569"/>
                </a:solidFill>
                <a:latin typeface="+mj-lt"/>
                <a:ea typeface="Arial Bold"/>
                <a:cs typeface="Arial" panose="020B0604020202020204" pitchFamily="34" charset="0"/>
                <a:sym typeface="Arial Bold"/>
              </a:defRPr>
            </a:lvl5pPr>
            <a:lvl6pPr indent="22860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6pPr>
            <a:lvl7pPr indent="27432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7pPr>
            <a:lvl8pPr indent="32004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8pPr>
            <a:lvl9pPr indent="36576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9pPr>
          </a:lstStyle>
          <a:p>
            <a:pPr defTabSz="914400"/>
            <a:r>
              <a:rPr lang="en-US" b="1" dirty="0" smtClean="0"/>
              <a:t>CV-16 -</a:t>
            </a:r>
            <a:r>
              <a:rPr lang="en-US" dirty="0" smtClean="0"/>
              <a:t> Report on outcomes from GSICS/CEOS reference Solar Spectrum evaluation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9311364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>
              <a:defRPr/>
            </a:pPr>
            <a:fld id="{27CC2CC4-417C-4EBB-88DD-BA6A2B0F77B7}" type="slidenum">
              <a:rPr lang="en-GB" smtClean="0"/>
              <a:pPr>
                <a:defRPr/>
              </a:pPr>
              <a:t>18</a:t>
            </a:fld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76200" y="1219200"/>
            <a:ext cx="4114800" cy="4724400"/>
          </a:xfrm>
        </p:spPr>
        <p:txBody>
          <a:bodyPr/>
          <a:lstStyle/>
          <a:p>
            <a:r>
              <a:rPr lang="en-US" dirty="0" smtClean="0"/>
              <a:t>WGCV </a:t>
            </a:r>
            <a:r>
              <a:rPr lang="en-US" dirty="0"/>
              <a:t>/ Terrain Mapping Subgroup</a:t>
            </a:r>
          </a:p>
          <a:p>
            <a:r>
              <a:rPr lang="en-US" dirty="0" smtClean="0"/>
              <a:t>GEO </a:t>
            </a:r>
            <a:r>
              <a:rPr lang="en-US" dirty="0"/>
              <a:t>Global DEM Task</a:t>
            </a:r>
          </a:p>
          <a:p>
            <a:r>
              <a:rPr lang="en-US" dirty="0" smtClean="0"/>
              <a:t>ISPRS </a:t>
            </a:r>
            <a:r>
              <a:rPr lang="en-US" dirty="0"/>
              <a:t>WG IV/3 – Global DEM </a:t>
            </a:r>
            <a:r>
              <a:rPr lang="en-US" dirty="0" smtClean="0"/>
              <a:t>Interoperability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Activities:</a:t>
            </a:r>
          </a:p>
          <a:p>
            <a:r>
              <a:rPr lang="en-US" dirty="0" smtClean="0"/>
              <a:t>SRTM </a:t>
            </a:r>
            <a:r>
              <a:rPr lang="en-US" dirty="0"/>
              <a:t>workshop / PE&amp;RS special issue</a:t>
            </a:r>
          </a:p>
          <a:p>
            <a:r>
              <a:rPr lang="en-US" dirty="0" smtClean="0"/>
              <a:t>ASTER </a:t>
            </a:r>
            <a:r>
              <a:rPr lang="en-US" dirty="0"/>
              <a:t>GDEM evaluation / IGARSS session</a:t>
            </a:r>
          </a:p>
          <a:p>
            <a:r>
              <a:rPr lang="en-US" dirty="0" smtClean="0"/>
              <a:t>ISPRS </a:t>
            </a:r>
            <a:r>
              <a:rPr lang="en-US" dirty="0"/>
              <a:t>sessions </a:t>
            </a:r>
            <a:r>
              <a:rPr lang="en-US" dirty="0" smtClean="0"/>
              <a:t>(</a:t>
            </a:r>
            <a:r>
              <a:rPr lang="en-US" dirty="0"/>
              <a:t>2008, 2010, 2012, 2014, 2016)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 smtClean="0"/>
              <a:t>Moving forward on DEM Task Group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0" y="1477139"/>
            <a:ext cx="5334000" cy="3475861"/>
          </a:xfrm>
          <a:prstGeom prst="rect">
            <a:avLst/>
          </a:prstGeom>
        </p:spPr>
      </p:pic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0477557"/>
              </p:ext>
            </p:extLst>
          </p:nvPr>
        </p:nvGraphicFramePr>
        <p:xfrm>
          <a:off x="3200402" y="4998720"/>
          <a:ext cx="5943598" cy="1859280"/>
        </p:xfrm>
        <a:graphic>
          <a:graphicData uri="http://schemas.openxmlformats.org/drawingml/2006/table">
            <a:tbl>
              <a:tblPr bandRow="1">
                <a:tableStyleId>{2708684C-4D16-4618-839F-0558EEFCDFE6}</a:tableStyleId>
              </a:tblPr>
              <a:tblGrid>
                <a:gridCol w="2133598"/>
                <a:gridCol w="862851"/>
                <a:gridCol w="982383"/>
                <a:gridCol w="982383"/>
                <a:gridCol w="982383"/>
              </a:tblGrid>
              <a:tr h="355600">
                <a:tc rowSpan="2"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</a:pPr>
                      <a:r>
                        <a:rPr lang="en-US" sz="1400" dirty="0" smtClean="0"/>
                        <a:t>DEM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</a:pPr>
                      <a:r>
                        <a:rPr lang="en-US" sz="1400" dirty="0" smtClean="0"/>
                        <a:t>Grid spacing (m)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/>
                </a:tc>
                <a:tc gridSpan="3"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</a:pPr>
                      <a:r>
                        <a:rPr lang="en-US" sz="1600" dirty="0" smtClean="0"/>
                        <a:t>Absolute vertical accuracy specification (m)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  <a:tr h="274320">
                <a:tc vMerge="1"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</a:pPr>
                      <a:r>
                        <a:rPr lang="en-US" sz="1400" dirty="0" smtClean="0"/>
                        <a:t>RMSE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</a:pPr>
                      <a:r>
                        <a:rPr lang="en-US" sz="1400" dirty="0" smtClean="0"/>
                        <a:t>LE90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</a:pPr>
                      <a:r>
                        <a:rPr lang="en-US" sz="1400" dirty="0" smtClean="0"/>
                        <a:t>LE95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/>
                </a:tc>
              </a:tr>
              <a:tr h="274320"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</a:pPr>
                      <a:r>
                        <a:rPr lang="en-US" sz="1400" dirty="0" smtClean="0"/>
                        <a:t>SRTM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</a:pPr>
                      <a:r>
                        <a:rPr lang="en-US" sz="1400" dirty="0" smtClean="0"/>
                        <a:t>30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</a:pPr>
                      <a:r>
                        <a:rPr lang="en-US" sz="1400" dirty="0" smtClean="0"/>
                        <a:t>9.7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</a:pPr>
                      <a:r>
                        <a:rPr lang="en-US" sz="1400" dirty="0" smtClean="0"/>
                        <a:t>16</a:t>
                      </a:r>
                      <a:endParaRPr lang="en-US" sz="1400" b="1" i="1" dirty="0">
                        <a:solidFill>
                          <a:schemeClr val="tx2"/>
                        </a:solidFill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</a:pPr>
                      <a:r>
                        <a:rPr lang="en-US" sz="1400" dirty="0" smtClean="0"/>
                        <a:t>19.07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/>
                </a:tc>
              </a:tr>
              <a:tr h="274320"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</a:pPr>
                      <a:r>
                        <a:rPr lang="en-US" sz="1400" dirty="0" smtClean="0"/>
                        <a:t>ASTER GDEM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</a:pPr>
                      <a:r>
                        <a:rPr lang="en-US" sz="1400" dirty="0" smtClean="0"/>
                        <a:t>30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</a:pPr>
                      <a:r>
                        <a:rPr lang="en-US" sz="1400" dirty="0" smtClean="0"/>
                        <a:t>10.2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</a:pPr>
                      <a:r>
                        <a:rPr lang="en-US" sz="1400" dirty="0" smtClean="0"/>
                        <a:t>16.78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</a:pPr>
                      <a:r>
                        <a:rPr lang="en-US" sz="1400" dirty="0" smtClean="0"/>
                        <a:t>20</a:t>
                      </a:r>
                      <a:endParaRPr lang="en-US" sz="1400" b="1" i="1" dirty="0">
                        <a:solidFill>
                          <a:schemeClr val="tx2"/>
                        </a:solidFill>
                      </a:endParaRPr>
                    </a:p>
                  </a:txBody>
                  <a:tcPr marL="0" marR="0" marT="0" marB="0" anchor="ctr"/>
                </a:tc>
              </a:tr>
              <a:tr h="274320"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</a:pPr>
                      <a:r>
                        <a:rPr lang="en-US" sz="1400" dirty="0" err="1" smtClean="0"/>
                        <a:t>TanDEM</a:t>
                      </a:r>
                      <a:r>
                        <a:rPr lang="en-US" sz="1400" dirty="0" smtClean="0"/>
                        <a:t>-X (</a:t>
                      </a:r>
                      <a:r>
                        <a:rPr lang="en-US" sz="1400" dirty="0" err="1" smtClean="0"/>
                        <a:t>WorldDEM</a:t>
                      </a:r>
                      <a:r>
                        <a:rPr lang="en-US" sz="1400" dirty="0" smtClean="0"/>
                        <a:t>)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</a:pPr>
                      <a:r>
                        <a:rPr lang="en-US" sz="1400" dirty="0" smtClean="0"/>
                        <a:t>12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</a:pPr>
                      <a:r>
                        <a:rPr lang="en-US" sz="1400" dirty="0" smtClean="0"/>
                        <a:t>6.08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</a:pPr>
                      <a:r>
                        <a:rPr lang="en-US" sz="1400" dirty="0" smtClean="0"/>
                        <a:t>10</a:t>
                      </a:r>
                      <a:endParaRPr lang="en-US" sz="1400" b="1" i="1" dirty="0">
                        <a:solidFill>
                          <a:schemeClr val="tx2"/>
                        </a:solidFill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</a:pPr>
                      <a:r>
                        <a:rPr lang="en-US" sz="1400" dirty="0" smtClean="0"/>
                        <a:t>11.92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/>
                </a:tc>
              </a:tr>
              <a:tr h="274320"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</a:pPr>
                      <a:r>
                        <a:rPr lang="en-US" sz="1400" dirty="0" smtClean="0"/>
                        <a:t>PRISM (AW3D)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</a:pPr>
                      <a:r>
                        <a:rPr lang="en-US" sz="1400" dirty="0" smtClean="0"/>
                        <a:t>5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</a:pPr>
                      <a:r>
                        <a:rPr lang="en-US" sz="1400" dirty="0" smtClean="0"/>
                        <a:t>5</a:t>
                      </a:r>
                      <a:endParaRPr lang="en-US" sz="1400" b="1" i="1" dirty="0">
                        <a:solidFill>
                          <a:schemeClr val="tx2"/>
                        </a:solidFill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</a:pPr>
                      <a:r>
                        <a:rPr lang="en-US" sz="1400" dirty="0" smtClean="0"/>
                        <a:t>8.22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</a:pPr>
                      <a:r>
                        <a:rPr lang="en-US" sz="1400" dirty="0" smtClean="0"/>
                        <a:t>9.8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93561357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defTabSz="914400"/>
            <a:fld id="{86CB4B4D-7CA3-9044-876B-883B54F8677D}" type="slidenum">
              <a:rPr lang="uk-UA" smtClean="0"/>
              <a:pPr defTabSz="914400"/>
              <a:t>19</a:t>
            </a:fld>
            <a:endParaRPr lang="uk-UA" dirty="0"/>
          </a:p>
        </p:txBody>
      </p:sp>
      <p:sp>
        <p:nvSpPr>
          <p:cNvPr id="3" name="Inhaltsplatzhalter 2"/>
          <p:cNvSpPr>
            <a:spLocks noGrp="1"/>
          </p:cNvSpPr>
          <p:nvPr>
            <p:ph sz="quarter" idx="10"/>
          </p:nvPr>
        </p:nvSpPr>
        <p:spPr>
          <a:xfrm>
            <a:off x="457200" y="1600200"/>
            <a:ext cx="8305800" cy="4724400"/>
          </a:xfrm>
        </p:spPr>
        <p:txBody>
          <a:bodyPr/>
          <a:lstStyle/>
          <a:p>
            <a:r>
              <a:rPr lang="en-US" sz="1800" dirty="0" smtClean="0">
                <a:solidFill>
                  <a:srgbClr val="002060"/>
                </a:solidFill>
              </a:rPr>
              <a:t>11/2017	SAR sub-group: CEOS SAR Workshop</a:t>
            </a:r>
          </a:p>
          <a:p>
            <a:r>
              <a:rPr lang="en-US" sz="1800" dirty="0" smtClean="0">
                <a:solidFill>
                  <a:srgbClr val="002060"/>
                </a:solidFill>
              </a:rPr>
              <a:t>01/2018</a:t>
            </a:r>
            <a:r>
              <a:rPr lang="en-US" sz="1800" dirty="0">
                <a:solidFill>
                  <a:srgbClr val="002060"/>
                </a:solidFill>
              </a:rPr>
              <a:t>	LPV sub-group meeting</a:t>
            </a:r>
          </a:p>
          <a:p>
            <a:r>
              <a:rPr lang="en-US" sz="1800" dirty="0">
                <a:solidFill>
                  <a:srgbClr val="002060"/>
                </a:solidFill>
              </a:rPr>
              <a:t>03/2018	IVOS sub-group meeting &amp; workshops</a:t>
            </a:r>
          </a:p>
          <a:p>
            <a:r>
              <a:rPr lang="en-US" sz="1800" dirty="0" smtClean="0">
                <a:solidFill>
                  <a:srgbClr val="002060"/>
                </a:solidFill>
              </a:rPr>
              <a:t>04/2018	WGCV-43 joint with WGISS 11/2015 hosted by INPE</a:t>
            </a:r>
          </a:p>
          <a:p>
            <a:r>
              <a:rPr lang="en-US" sz="1800" dirty="0" smtClean="0">
                <a:solidFill>
                  <a:srgbClr val="002060"/>
                </a:solidFill>
              </a:rPr>
              <a:t>09/2016	SAR sub-group: CEOS SAR workshop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 smtClean="0"/>
              <a:t>Meetings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8300" y="3313452"/>
            <a:ext cx="5943600" cy="3279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43884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defTabSz="914400"/>
            <a:fld id="{86CB4B4D-7CA3-9044-876B-883B54F8677D}" type="slidenum">
              <a:rPr lang="uk-UA" smtClean="0"/>
              <a:pPr defTabSz="914400"/>
              <a:t>2</a:t>
            </a:fld>
            <a:endParaRPr lang="uk-UA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Key activities from </a:t>
            </a:r>
            <a:r>
              <a:rPr lang="en-US" dirty="0" smtClean="0"/>
              <a:t>2017</a:t>
            </a:r>
            <a:endParaRPr lang="en-US" dirty="0"/>
          </a:p>
          <a:p>
            <a:pPr lvl="1"/>
            <a:r>
              <a:rPr lang="en-US" dirty="0"/>
              <a:t>CEOS Work Plan Deliverables</a:t>
            </a:r>
          </a:p>
          <a:p>
            <a:pPr lvl="1"/>
            <a:r>
              <a:rPr lang="en-US" dirty="0" smtClean="0"/>
              <a:t>Highlighted with discussions related to ACIX</a:t>
            </a:r>
            <a:r>
              <a:rPr lang="en-US" dirty="0"/>
              <a:t>, RADCALNET, </a:t>
            </a:r>
            <a:r>
              <a:rPr lang="en-US" dirty="0" smtClean="0"/>
              <a:t>Carbon, WGCV subgroups</a:t>
            </a:r>
          </a:p>
          <a:p>
            <a:pPr lvl="1"/>
            <a:r>
              <a:rPr lang="en-US" dirty="0"/>
              <a:t>Interactions with other </a:t>
            </a:r>
            <a:r>
              <a:rPr lang="en-US" dirty="0" smtClean="0"/>
              <a:t>entities</a:t>
            </a:r>
            <a:endParaRPr lang="en-US" dirty="0"/>
          </a:p>
          <a:p>
            <a:r>
              <a:rPr lang="en-US" dirty="0"/>
              <a:t>Meetings / Workshops</a:t>
            </a:r>
          </a:p>
          <a:p>
            <a:r>
              <a:rPr lang="en-US" dirty="0" smtClean="0"/>
              <a:t>Conclusion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 smtClean="0"/>
              <a:t>WGCV report</a:t>
            </a:r>
            <a:endParaRPr lang="en-US" dirty="0"/>
          </a:p>
        </p:txBody>
      </p:sp>
      <p:pic>
        <p:nvPicPr>
          <p:cNvPr id="5" name="Picture 4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14800" y="3845626"/>
            <a:ext cx="5029200" cy="301237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14400" y="5257800"/>
            <a:ext cx="3581400" cy="923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 smtClean="0">
                <a:ln>
                  <a:noFill/>
                </a:ln>
                <a:solidFill>
                  <a:srgbClr val="002569"/>
                </a:solidFill>
                <a:effectLst/>
                <a:uFillTx/>
              </a:rPr>
              <a:t>WGCV-42 meeting hosted by</a:t>
            </a:r>
            <a:r>
              <a:rPr kumimoji="0" lang="en-US" sz="1800" b="0" i="0" u="none" strike="noStrike" cap="none" spc="0" normalizeH="0" dirty="0" smtClean="0">
                <a:ln>
                  <a:noFill/>
                </a:ln>
                <a:solidFill>
                  <a:srgbClr val="002569"/>
                </a:solidFill>
                <a:effectLst/>
                <a:uFillTx/>
              </a:rPr>
              <a:t> </a:t>
            </a:r>
          </a:p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dirty="0" smtClean="0">
                <a:ln>
                  <a:noFill/>
                </a:ln>
                <a:solidFill>
                  <a:srgbClr val="002569"/>
                </a:solidFill>
                <a:effectLst/>
                <a:uFillTx/>
              </a:rPr>
              <a:t>USGS in Sioux Falls, United </a:t>
            </a:r>
          </a:p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dirty="0" smtClean="0">
                <a:ln>
                  <a:noFill/>
                </a:ln>
                <a:solidFill>
                  <a:srgbClr val="002569"/>
                </a:solidFill>
                <a:effectLst/>
                <a:uFillTx/>
              </a:rPr>
              <a:t>States</a:t>
            </a:r>
            <a:r>
              <a:rPr kumimoji="0" lang="en-US" sz="1800" b="0" i="0" u="none" strike="noStrike" cap="none" spc="0" normalizeH="0" baseline="0" dirty="0" smtClean="0">
                <a:ln>
                  <a:noFill/>
                </a:ln>
                <a:solidFill>
                  <a:srgbClr val="002569"/>
                </a:solidFill>
                <a:effectLst/>
                <a:uFillTx/>
              </a:rPr>
              <a:t> 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2569"/>
              </a:solidFill>
              <a:effectLst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27474982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defTabSz="914400"/>
            <a:fld id="{86CB4B4D-7CA3-9044-876B-883B54F8677D}" type="slidenum">
              <a:rPr lang="uk-UA" smtClean="0"/>
              <a:pPr defTabSz="914400"/>
              <a:t>20</a:t>
            </a:fld>
            <a:endParaRPr lang="uk-UA" dirty="0"/>
          </a:p>
        </p:txBody>
      </p:sp>
      <p:sp>
        <p:nvSpPr>
          <p:cNvPr id="3" name="Inhaltsplatzhalt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sz="1800" dirty="0" smtClean="0"/>
              <a:t>Work </a:t>
            </a:r>
            <a:r>
              <a:rPr lang="en-US" sz="1800" dirty="0"/>
              <a:t>Plan progress is proceeding at a good </a:t>
            </a:r>
            <a:r>
              <a:rPr lang="en-US" sz="1800" dirty="0" smtClean="0"/>
              <a:t>pace</a:t>
            </a:r>
          </a:p>
          <a:p>
            <a:pPr lvl="1"/>
            <a:r>
              <a:rPr lang="en-US" sz="1800" dirty="0" smtClean="0"/>
              <a:t>All actions are proceeding </a:t>
            </a:r>
          </a:p>
          <a:p>
            <a:pPr lvl="1"/>
            <a:r>
              <a:rPr lang="en-US" sz="1800" dirty="0" smtClean="0"/>
              <a:t>Delays in completion in some actions due to personnel availability</a:t>
            </a:r>
          </a:p>
          <a:p>
            <a:pPr lvl="1"/>
            <a:r>
              <a:rPr lang="en-US" sz="1800" dirty="0" smtClean="0"/>
              <a:t>Paths forward to completion are in place for all actions</a:t>
            </a:r>
          </a:p>
          <a:p>
            <a:r>
              <a:rPr lang="en-US" sz="1800" dirty="0" smtClean="0"/>
              <a:t>WGCV </a:t>
            </a:r>
            <a:r>
              <a:rPr lang="en-US" sz="1800" dirty="0"/>
              <a:t>interactions with other groups continues to provide challenges and progress</a:t>
            </a:r>
          </a:p>
          <a:p>
            <a:pPr lvl="1"/>
            <a:r>
              <a:rPr lang="en-US" sz="1800" dirty="0" smtClean="0"/>
              <a:t>Interactions with VCs and WGs are advancing </a:t>
            </a:r>
            <a:r>
              <a:rPr lang="en-US" sz="1800" dirty="0"/>
              <a:t>WGCV activities</a:t>
            </a:r>
          </a:p>
          <a:p>
            <a:pPr lvl="1"/>
            <a:r>
              <a:rPr lang="en-US" sz="1800" dirty="0"/>
              <a:t>Cross-cutting activities are creating new links between the subgroups</a:t>
            </a:r>
          </a:p>
          <a:p>
            <a:r>
              <a:rPr lang="en-US" sz="1800" dirty="0" smtClean="0"/>
              <a:t>Attendance </a:t>
            </a:r>
            <a:r>
              <a:rPr lang="en-US" sz="1800" dirty="0"/>
              <a:t>and participation by CEOS member agencies at the </a:t>
            </a:r>
            <a:r>
              <a:rPr lang="en-US" sz="1800"/>
              <a:t>Working </a:t>
            </a:r>
            <a:r>
              <a:rPr lang="en-US" sz="1800" smtClean="0"/>
              <a:t>Group </a:t>
            </a:r>
            <a:r>
              <a:rPr lang="en-US" sz="1800" dirty="0"/>
              <a:t>and Subgroup levels </a:t>
            </a:r>
            <a:r>
              <a:rPr lang="en-US" sz="1800"/>
              <a:t>is </a:t>
            </a:r>
            <a:r>
              <a:rPr lang="en-US" sz="1800" smtClean="0"/>
              <a:t>strong</a:t>
            </a:r>
            <a:endParaRPr lang="en-US" sz="1800" dirty="0" smtClean="0"/>
          </a:p>
          <a:p>
            <a:pPr marL="0" indent="0">
              <a:buNone/>
            </a:pPr>
            <a:endParaRPr lang="en-US" sz="1800" smtClean="0"/>
          </a:p>
        </p:txBody>
      </p:sp>
      <p:sp>
        <p:nvSpPr>
          <p:cNvPr id="4" name="Inhaltsplatzhalter 3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393878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defTabSz="914400"/>
            <a:fld id="{86CB4B4D-7CA3-9044-876B-883B54F8677D}" type="slidenum">
              <a:rPr lang="uk-UA" smtClean="0"/>
              <a:pPr defTabSz="914400"/>
              <a:t>3</a:t>
            </a:fld>
            <a:endParaRPr lang="uk-UA" dirty="0"/>
          </a:p>
        </p:txBody>
      </p:sp>
      <p:sp>
        <p:nvSpPr>
          <p:cNvPr id="4" name="Inhaltsplatzhalter 3"/>
          <p:cNvSpPr>
            <a:spLocks noGrp="1"/>
          </p:cNvSpPr>
          <p:nvPr>
            <p:ph sz="quarter" idx="10"/>
          </p:nvPr>
        </p:nvSpPr>
        <p:spPr>
          <a:xfrm>
            <a:off x="457200" y="1600200"/>
            <a:ext cx="3657600" cy="4724400"/>
          </a:xfrm>
        </p:spPr>
        <p:txBody>
          <a:bodyPr/>
          <a:lstStyle/>
          <a:p>
            <a:r>
              <a:rPr lang="en-US" dirty="0" smtClean="0"/>
              <a:t>All Carbon actions have a path toward completion with specific actions being addressed in preparation for WGCV-43</a:t>
            </a:r>
          </a:p>
          <a:p>
            <a:r>
              <a:rPr lang="en-US" b="1" dirty="0" smtClean="0"/>
              <a:t>CARB-19</a:t>
            </a:r>
            <a:r>
              <a:rPr lang="en-US" dirty="0" smtClean="0"/>
              <a:t> </a:t>
            </a:r>
            <a:r>
              <a:rPr lang="en-US" dirty="0"/>
              <a:t>is to summarize current list of validated land data products relevant to Carbon </a:t>
            </a:r>
            <a:r>
              <a:rPr lang="en-US" dirty="0" smtClean="0"/>
              <a:t>Strategy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 smtClean="0"/>
              <a:t>WGCV and Carbon</a:t>
            </a:r>
            <a:endParaRPr lang="en-US" dirty="0"/>
          </a:p>
        </p:txBody>
      </p:sp>
      <p:sp>
        <p:nvSpPr>
          <p:cNvPr id="20" name="Textfeld 7"/>
          <p:cNvSpPr txBox="1"/>
          <p:nvPr/>
        </p:nvSpPr>
        <p:spPr>
          <a:xfrm>
            <a:off x="4778206" y="1219200"/>
            <a:ext cx="1278553" cy="24621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spc="0" normalizeH="0" baseline="0" dirty="0" smtClean="0">
                <a:ln>
                  <a:noFill/>
                </a:ln>
                <a:solidFill>
                  <a:srgbClr val="002569"/>
                </a:solidFill>
                <a:effectLst/>
                <a:uFillTx/>
              </a:rPr>
              <a:t>WGCV Carbon tasks</a:t>
            </a:r>
            <a:endParaRPr kumimoji="0" lang="en-US" sz="1000" b="0" i="0" u="none" strike="noStrike" cap="none" spc="0" normalizeH="0" baseline="0" dirty="0">
              <a:ln>
                <a:noFill/>
              </a:ln>
              <a:solidFill>
                <a:srgbClr val="002569"/>
              </a:solidFill>
              <a:effectLst/>
              <a:uFillTx/>
            </a:endParaRPr>
          </a:p>
        </p:txBody>
      </p:sp>
      <p:sp>
        <p:nvSpPr>
          <p:cNvPr id="22" name="Textfeld 8"/>
          <p:cNvSpPr txBox="1"/>
          <p:nvPr/>
        </p:nvSpPr>
        <p:spPr>
          <a:xfrm>
            <a:off x="4397206" y="6435102"/>
            <a:ext cx="1639229" cy="24621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vert270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spc="0" normalizeH="0" baseline="0" dirty="0" smtClean="0">
                <a:ln>
                  <a:noFill/>
                </a:ln>
                <a:solidFill>
                  <a:srgbClr val="002569"/>
                </a:solidFill>
                <a:effectLst/>
                <a:uFillTx/>
              </a:rPr>
              <a:t>CEOS Carbon Action items</a:t>
            </a:r>
            <a:endParaRPr kumimoji="0" lang="en-US" sz="1000" b="0" i="0" u="none" strike="noStrike" cap="none" spc="0" normalizeH="0" baseline="0" dirty="0">
              <a:ln>
                <a:noFill/>
              </a:ln>
              <a:solidFill>
                <a:srgbClr val="002569"/>
              </a:solidFill>
              <a:effectLst/>
              <a:uFillTx/>
            </a:endParaRPr>
          </a:p>
        </p:txBody>
      </p:sp>
      <p:cxnSp>
        <p:nvCxnSpPr>
          <p:cNvPr id="23" name="Gerade Verbindung mit Pfeil 10"/>
          <p:cNvCxnSpPr/>
          <p:nvPr/>
        </p:nvCxnSpPr>
        <p:spPr>
          <a:xfrm>
            <a:off x="6530806" y="1342309"/>
            <a:ext cx="2133600" cy="0"/>
          </a:xfrm>
          <a:prstGeom prst="straightConnector1">
            <a:avLst/>
          </a:prstGeom>
          <a:noFill/>
          <a:ln w="12700" cap="flat">
            <a:solidFill>
              <a:schemeClr val="tx2"/>
            </a:solidFill>
            <a:prstDash val="solid"/>
            <a:bevel/>
            <a:tailEnd type="arrow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4" name="Gerade Verbindung mit Pfeil 12"/>
          <p:cNvCxnSpPr/>
          <p:nvPr/>
        </p:nvCxnSpPr>
        <p:spPr>
          <a:xfrm flipV="1">
            <a:off x="4549606" y="1540683"/>
            <a:ext cx="0" cy="3505200"/>
          </a:xfrm>
          <a:prstGeom prst="straightConnector1">
            <a:avLst/>
          </a:prstGeom>
          <a:noFill/>
          <a:ln w="12700" cap="flat">
            <a:solidFill>
              <a:schemeClr val="tx2"/>
            </a:solidFill>
            <a:prstDash val="solid"/>
            <a:bevel/>
            <a:tailEnd type="arrow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graphicFrame>
        <p:nvGraphicFramePr>
          <p:cNvPr id="25" name="Diagramm 14"/>
          <p:cNvGraphicFramePr/>
          <p:nvPr>
            <p:extLst>
              <p:ext uri="{D42A27DB-BD31-4B8C-83A1-F6EECF244321}">
                <p14:modId xmlns:p14="http://schemas.microsoft.com/office/powerpoint/2010/main" val="1959121665"/>
              </p:ext>
            </p:extLst>
          </p:nvPr>
        </p:nvGraphicFramePr>
        <p:xfrm>
          <a:off x="3505200" y="5790205"/>
          <a:ext cx="838200" cy="8911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26" name="Inhaltsplatzhalter 1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39365055"/>
              </p:ext>
            </p:extLst>
          </p:nvPr>
        </p:nvGraphicFramePr>
        <p:xfrm>
          <a:off x="4702015" y="1540683"/>
          <a:ext cx="3962389" cy="5105390"/>
        </p:xfrm>
        <a:graphic>
          <a:graphicData uri="http://schemas.openxmlformats.org/drawingml/2006/table">
            <a:tbl>
              <a:tblPr/>
              <a:tblGrid>
                <a:gridCol w="127819"/>
                <a:gridCol w="127819"/>
                <a:gridCol w="127819"/>
                <a:gridCol w="127819"/>
                <a:gridCol w="127819"/>
                <a:gridCol w="127819"/>
                <a:gridCol w="127819"/>
                <a:gridCol w="127819"/>
                <a:gridCol w="127819"/>
                <a:gridCol w="127819"/>
                <a:gridCol w="127819"/>
                <a:gridCol w="127819"/>
                <a:gridCol w="127819"/>
                <a:gridCol w="127819"/>
                <a:gridCol w="127819"/>
                <a:gridCol w="127819"/>
                <a:gridCol w="127819"/>
                <a:gridCol w="127819"/>
                <a:gridCol w="127819"/>
                <a:gridCol w="127819"/>
                <a:gridCol w="127819"/>
                <a:gridCol w="127819"/>
                <a:gridCol w="127819"/>
                <a:gridCol w="127819"/>
                <a:gridCol w="127819"/>
                <a:gridCol w="127819"/>
                <a:gridCol w="127819"/>
                <a:gridCol w="127819"/>
                <a:gridCol w="127819"/>
                <a:gridCol w="127819"/>
                <a:gridCol w="127819"/>
              </a:tblGrid>
              <a:tr h="11873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11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15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16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18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21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22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23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24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25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26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27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28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29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30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873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873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873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873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873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11873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873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11873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x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x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11873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x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11873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873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873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873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873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11873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873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16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873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873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18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873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873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873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21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873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22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11873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23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873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24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873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25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873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26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11873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27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x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873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28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873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29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11873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30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873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31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11873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32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x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x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11873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33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873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34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11873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35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x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873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36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873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37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873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38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873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39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873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40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873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41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873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42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cxnSp>
        <p:nvCxnSpPr>
          <p:cNvPr id="27" name="Gerade Verbindung mit Pfeil 20"/>
          <p:cNvCxnSpPr/>
          <p:nvPr/>
        </p:nvCxnSpPr>
        <p:spPr>
          <a:xfrm>
            <a:off x="4016206" y="2531283"/>
            <a:ext cx="457200" cy="0"/>
          </a:xfrm>
          <a:prstGeom prst="straightConnector1">
            <a:avLst/>
          </a:prstGeom>
          <a:noFill/>
          <a:ln w="25400" cap="flat">
            <a:solidFill>
              <a:srgbClr val="FF9A00"/>
            </a:solidFill>
            <a:prstDash val="solid"/>
            <a:bevel/>
            <a:tailEnd type="arrow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8" name="Gerade Verbindung mit Pfeil 34"/>
          <p:cNvCxnSpPr/>
          <p:nvPr/>
        </p:nvCxnSpPr>
        <p:spPr>
          <a:xfrm>
            <a:off x="4016206" y="5655483"/>
            <a:ext cx="457200" cy="0"/>
          </a:xfrm>
          <a:prstGeom prst="straightConnector1">
            <a:avLst/>
          </a:prstGeom>
          <a:noFill/>
          <a:ln w="25400" cap="flat">
            <a:solidFill>
              <a:srgbClr val="FF9A00"/>
            </a:solidFill>
            <a:prstDash val="solid"/>
            <a:bevel/>
            <a:tailEnd type="arrow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9" name="Gerade Verbindung mit Pfeil 43"/>
          <p:cNvCxnSpPr/>
          <p:nvPr/>
        </p:nvCxnSpPr>
        <p:spPr>
          <a:xfrm flipH="1">
            <a:off x="6302206" y="2683683"/>
            <a:ext cx="609600" cy="0"/>
          </a:xfrm>
          <a:prstGeom prst="straightConnector1">
            <a:avLst/>
          </a:prstGeom>
          <a:noFill/>
          <a:ln w="25400" cap="flat">
            <a:solidFill>
              <a:srgbClr val="FF9A00"/>
            </a:solidFill>
            <a:prstDash val="solid"/>
            <a:bevel/>
            <a:tailEnd type="arrow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0" name="Gerade Verbindung mit Pfeil 45"/>
          <p:cNvCxnSpPr/>
          <p:nvPr/>
        </p:nvCxnSpPr>
        <p:spPr>
          <a:xfrm flipH="1">
            <a:off x="5540206" y="5274483"/>
            <a:ext cx="1371600" cy="0"/>
          </a:xfrm>
          <a:prstGeom prst="straightConnector1">
            <a:avLst/>
          </a:prstGeom>
          <a:noFill/>
          <a:ln w="25400" cap="flat">
            <a:solidFill>
              <a:srgbClr val="FF9A00"/>
            </a:solidFill>
            <a:prstDash val="solid"/>
            <a:bevel/>
            <a:tailEnd type="arrow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241952445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defTabSz="914400"/>
            <a:fld id="{86CB4B4D-7CA3-9044-876B-883B54F8677D}" type="slidenum">
              <a:rPr lang="uk-UA" smtClean="0"/>
              <a:pPr defTabSz="914400"/>
              <a:t>4</a:t>
            </a:fld>
            <a:endParaRPr lang="uk-UA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Documenting validation framework and protocols </a:t>
            </a:r>
          </a:p>
          <a:p>
            <a:r>
              <a:rPr lang="en-US" dirty="0" smtClean="0"/>
              <a:t>One example - Land </a:t>
            </a:r>
            <a:r>
              <a:rPr lang="en-US" dirty="0"/>
              <a:t>Surface Temperature &amp; Emissivity Focus Area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 smtClean="0"/>
              <a:t>WGCV LPV Validation </a:t>
            </a:r>
            <a:r>
              <a:rPr lang="en-US" dirty="0"/>
              <a:t>Reports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90800"/>
            <a:ext cx="9215815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006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defTabSz="914400"/>
            <a:fld id="{86CB4B4D-7CA3-9044-876B-883B54F8677D}" type="slidenum">
              <a:rPr lang="uk-UA" smtClean="0"/>
              <a:pPr defTabSz="914400"/>
              <a:t>5</a:t>
            </a:fld>
            <a:endParaRPr lang="uk-UA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1600200"/>
            <a:ext cx="2514600" cy="4724400"/>
          </a:xfrm>
        </p:spPr>
        <p:txBody>
          <a:bodyPr/>
          <a:lstStyle/>
          <a:p>
            <a:r>
              <a:rPr lang="en-US" dirty="0" smtClean="0"/>
              <a:t>CEOS WGCV </a:t>
            </a:r>
            <a:r>
              <a:rPr lang="en-US" dirty="0"/>
              <a:t>LPV has established a framework with the aim of independent validation and consistent uncertainty reporting across products as main </a:t>
            </a:r>
            <a:r>
              <a:rPr lang="en-US" dirty="0" smtClean="0"/>
              <a:t>output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 smtClean="0"/>
              <a:t>LPV and validation framework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1800" y="1311965"/>
            <a:ext cx="6172200" cy="5546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44432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defTabSz="914400"/>
            <a:fld id="{86CB4B4D-7CA3-9044-876B-883B54F8677D}" type="slidenum">
              <a:rPr lang="uk-UA" smtClean="0"/>
              <a:pPr defTabSz="914400"/>
              <a:t>6</a:t>
            </a:fld>
            <a:endParaRPr lang="uk-UA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228600" y="1600200"/>
            <a:ext cx="2657320" cy="4724400"/>
          </a:xfrm>
        </p:spPr>
        <p:txBody>
          <a:bodyPr/>
          <a:lstStyle/>
          <a:p>
            <a:r>
              <a:rPr lang="en-US" dirty="0"/>
              <a:t>Online Platform for </a:t>
            </a:r>
            <a:r>
              <a:rPr lang="en-US" dirty="0" err="1"/>
              <a:t>Intercomparison</a:t>
            </a:r>
            <a:r>
              <a:rPr lang="en-US" dirty="0"/>
              <a:t> - </a:t>
            </a:r>
            <a:r>
              <a:rPr lang="en-US" dirty="0" err="1"/>
              <a:t>OnLine</a:t>
            </a:r>
            <a:r>
              <a:rPr lang="en-US" dirty="0"/>
              <a:t> Validation Exercise (OLIVE)</a:t>
            </a:r>
          </a:p>
          <a:p>
            <a:r>
              <a:rPr lang="en-US" dirty="0" smtClean="0"/>
              <a:t>Guidance </a:t>
            </a:r>
            <a:r>
              <a:rPr lang="en-US" dirty="0"/>
              <a:t>for online platform for </a:t>
            </a:r>
            <a:r>
              <a:rPr lang="en-US" dirty="0" err="1"/>
              <a:t>intercomparison</a:t>
            </a:r>
            <a:r>
              <a:rPr lang="en-US" dirty="0"/>
              <a:t> of terrestrial carbon products. </a:t>
            </a: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 smtClean="0"/>
              <a:t>LPV’s OLIVE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2120" y="1143000"/>
            <a:ext cx="6181880" cy="488941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66800" y="6029235"/>
            <a:ext cx="8001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Results of LPV efforts being formalized </a:t>
            </a:r>
            <a:r>
              <a:rPr lang="en-US" b="1" dirty="0"/>
              <a:t>to allow </a:t>
            </a:r>
            <a:r>
              <a:rPr lang="en-US" b="1" dirty="0" smtClean="0"/>
              <a:t>closure of CARB-19 and likely </a:t>
            </a:r>
            <a:r>
              <a:rPr lang="en-US" b="1" dirty="0"/>
              <a:t>closure of </a:t>
            </a:r>
            <a:r>
              <a:rPr lang="en-US" b="1" dirty="0" smtClean="0"/>
              <a:t>Carbon </a:t>
            </a:r>
            <a:r>
              <a:rPr lang="en-US" b="1" dirty="0"/>
              <a:t>Task Force’s Action #08</a:t>
            </a:r>
          </a:p>
        </p:txBody>
      </p:sp>
    </p:spTree>
    <p:extLst>
      <p:ext uri="{BB962C8B-B14F-4D97-AF65-F5344CB8AC3E}">
        <p14:creationId xmlns:p14="http://schemas.microsoft.com/office/powerpoint/2010/main" val="27397188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defTabSz="914400"/>
            <a:fld id="{86CB4B4D-7CA3-9044-876B-883B54F8677D}" type="slidenum">
              <a:rPr lang="uk-UA" smtClean="0"/>
              <a:pPr defTabSz="914400"/>
              <a:t>7</a:t>
            </a:fld>
            <a:endParaRPr lang="uk-UA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1811510" y="1600200"/>
            <a:ext cx="4741690" cy="4724400"/>
          </a:xfrm>
        </p:spPr>
        <p:txBody>
          <a:bodyPr/>
          <a:lstStyle/>
          <a:p>
            <a:r>
              <a:rPr lang="en-US" b="1" dirty="0"/>
              <a:t>CV-13: </a:t>
            </a:r>
            <a:r>
              <a:rPr lang="en-US" b="1" dirty="0" err="1"/>
              <a:t>Intercomparison</a:t>
            </a:r>
            <a:r>
              <a:rPr lang="en-US" b="1" dirty="0"/>
              <a:t> of atmospheric correction models</a:t>
            </a:r>
          </a:p>
          <a:p>
            <a:r>
              <a:rPr lang="en-US" dirty="0" smtClean="0"/>
              <a:t>Better </a:t>
            </a:r>
            <a:r>
              <a:rPr lang="en-US" dirty="0"/>
              <a:t>understanding of the different uncertainty contributors and help in improving the AC </a:t>
            </a:r>
            <a:r>
              <a:rPr lang="en-US" dirty="0" smtClean="0"/>
              <a:t>processors</a:t>
            </a:r>
          </a:p>
          <a:p>
            <a:r>
              <a:rPr lang="en-US" u="sng" dirty="0" smtClean="0"/>
              <a:t>Definition </a:t>
            </a:r>
            <a:r>
              <a:rPr lang="en-US" u="sng" dirty="0"/>
              <a:t>of the inter-comparison protocol </a:t>
            </a:r>
            <a:r>
              <a:rPr lang="en-US" dirty="0" smtClean="0"/>
              <a:t>- discussed at first workshop</a:t>
            </a:r>
          </a:p>
          <a:p>
            <a:r>
              <a:rPr lang="en-US" u="sng" dirty="0" smtClean="0"/>
              <a:t>Application </a:t>
            </a:r>
            <a:r>
              <a:rPr lang="en-US" u="sng" dirty="0"/>
              <a:t>of the AC </a:t>
            </a:r>
            <a:r>
              <a:rPr lang="en-US" u="sng" dirty="0" smtClean="0"/>
              <a:t>processors </a:t>
            </a:r>
            <a:r>
              <a:rPr lang="en-US" dirty="0" smtClean="0"/>
              <a:t>- Participants </a:t>
            </a:r>
            <a:r>
              <a:rPr lang="en-US" dirty="0"/>
              <a:t>applied their AC schemes for </a:t>
            </a:r>
            <a:r>
              <a:rPr lang="en-US" dirty="0" smtClean="0"/>
              <a:t>test </a:t>
            </a:r>
            <a:r>
              <a:rPr lang="en-US" dirty="0"/>
              <a:t>sites keeping </a:t>
            </a:r>
            <a:r>
              <a:rPr lang="en-US" dirty="0" smtClean="0"/>
              <a:t>processing </a:t>
            </a:r>
            <a:r>
              <a:rPr lang="en-US" dirty="0"/>
              <a:t>parameters </a:t>
            </a:r>
            <a:r>
              <a:rPr lang="en-US" dirty="0" smtClean="0"/>
              <a:t>constant</a:t>
            </a:r>
          </a:p>
          <a:p>
            <a:r>
              <a:rPr lang="en-US" u="sng" dirty="0" smtClean="0"/>
              <a:t>Analysis </a:t>
            </a:r>
            <a:r>
              <a:rPr lang="en-US" u="sng" dirty="0"/>
              <a:t>of the results </a:t>
            </a:r>
            <a:r>
              <a:rPr lang="en-US" dirty="0" smtClean="0"/>
              <a:t>- ACIX </a:t>
            </a:r>
            <a:r>
              <a:rPr lang="en-US" dirty="0"/>
              <a:t>coordinators processed the results submitted by all </a:t>
            </a:r>
            <a:r>
              <a:rPr lang="en-US" dirty="0" smtClean="0"/>
              <a:t>participants in early 2017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/>
              <a:t>Atmospheric Correction </a:t>
            </a:r>
            <a:r>
              <a:rPr lang="en-US" dirty="0" err="1" smtClean="0"/>
              <a:t>Intercomparison</a:t>
            </a:r>
            <a:r>
              <a:rPr lang="en-US" dirty="0" smtClean="0"/>
              <a:t> ACIX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2077" y="1213800"/>
            <a:ext cx="2627807" cy="252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0" endPos="28000" dist="5000" dir="5400000" sy="-100000" algn="bl" rotWithShape="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2077" y="3962400"/>
            <a:ext cx="2627807" cy="252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0" endPos="28000" dist="5000" dir="5400000" sy="-100000" algn="bl" rotWithShape="0"/>
          </a:effectLst>
        </p:spPr>
      </p:pic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1032310"/>
              </p:ext>
            </p:extLst>
          </p:nvPr>
        </p:nvGraphicFramePr>
        <p:xfrm>
          <a:off x="76200" y="1600200"/>
          <a:ext cx="1735310" cy="412190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156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48374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algn="r"/>
                      <a:r>
                        <a:rPr lang="en-GB" sz="1100" b="1" kern="1200" dirty="0">
                          <a:solidFill>
                            <a:schemeClr val="lt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Sensors</a:t>
                      </a:r>
                      <a:endParaRPr lang="en-GB" sz="1050" b="1" kern="1200" dirty="0">
                        <a:solidFill>
                          <a:schemeClr val="lt1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  <a:p>
                      <a:pPr algn="l"/>
                      <a:r>
                        <a:rPr lang="en-GB" sz="1100" b="1" kern="1200" dirty="0">
                          <a:solidFill>
                            <a:schemeClr val="lt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Processors</a:t>
                      </a:r>
                    </a:p>
                  </a:txBody>
                  <a:tcPr marL="36000" marR="36000" marT="0" marB="72000" anchor="b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GB" sz="1400" b="1" kern="1200" dirty="0">
                        <a:solidFill>
                          <a:schemeClr val="lt1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36000" marR="36000" marT="0" marB="72000" anchor="b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fontAlgn="ctr">
                        <a:lnSpc>
                          <a:spcPts val="172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1100" b="1" kern="120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1</a:t>
                      </a:r>
                    </a:p>
                  </a:txBody>
                  <a:tcPr marL="45720" marR="45720"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fontAlgn="ctr">
                        <a:lnSpc>
                          <a:spcPts val="172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1100" b="1" kern="120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ACOLITE [Belgium]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45720" marR="4572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font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1100" b="1" kern="120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2</a:t>
                      </a:r>
                    </a:p>
                  </a:txBody>
                  <a:tcPr marL="45720" marR="45720"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font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1100" b="1" kern="120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ATCOR [Germany]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45720" marR="4572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66046">
                <a:tc>
                  <a:txBody>
                    <a:bodyPr/>
                    <a:lstStyle/>
                    <a:p>
                      <a:pPr marL="0" lvl="0" indent="0" algn="l" font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1100" b="1" kern="120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3</a:t>
                      </a:r>
                    </a:p>
                  </a:txBody>
                  <a:tcPr marL="45720" marR="45720"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font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1100" b="1" kern="1200" dirty="0" err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Brockmann</a:t>
                      </a:r>
                      <a:r>
                        <a:rPr lang="en-GB" sz="1100" b="1" kern="1200" baseline="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 [</a:t>
                      </a:r>
                      <a:r>
                        <a:rPr lang="en-GB" sz="1100" b="1" kern="120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Germany]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45720" marR="4572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1100" b="1" kern="120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4</a:t>
                      </a:r>
                    </a:p>
                  </a:txBody>
                  <a:tcPr marL="45720" marR="45720"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font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1100" b="1" kern="120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FORCE </a:t>
                      </a:r>
                      <a:r>
                        <a:rPr lang="en-GB" sz="1100" b="1" kern="1200" baseline="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[</a:t>
                      </a:r>
                      <a:r>
                        <a:rPr lang="en-GB" sz="1100" b="1" kern="120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Germany]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45720" marR="4572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fontAlgn="ctr">
                        <a:lnSpc>
                          <a:spcPts val="17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1100" b="1" kern="120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5</a:t>
                      </a:r>
                    </a:p>
                  </a:txBody>
                  <a:tcPr marL="45720" marR="45720"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fontAlgn="ctr">
                        <a:lnSpc>
                          <a:spcPts val="17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1100" b="1" kern="120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GA-PABT [Australia]</a:t>
                      </a:r>
                    </a:p>
                  </a:txBody>
                  <a:tcPr marL="45720" marR="4572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font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1100" b="1" kern="120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6</a:t>
                      </a:r>
                    </a:p>
                  </a:txBody>
                  <a:tcPr marL="45720" marR="45720"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font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1100" b="1" kern="1200" dirty="0" err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LaSRC</a:t>
                      </a:r>
                      <a:r>
                        <a:rPr lang="en-GB" sz="1100" b="1" kern="120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 [USA]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45720" marR="4572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font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1100" b="1" kern="120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7</a:t>
                      </a:r>
                    </a:p>
                  </a:txBody>
                  <a:tcPr marL="45720" marR="45720"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font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1100" b="1" strike="noStrike" kern="120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LAC  [France]</a:t>
                      </a:r>
                      <a:endParaRPr lang="en-GB" sz="1100" strike="noStrike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45720" marR="4572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font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1100" b="1" kern="120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8</a:t>
                      </a:r>
                    </a:p>
                  </a:txBody>
                  <a:tcPr marL="45720" marR="45720"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font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1100" b="1" kern="120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MACCS [France]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45720" marR="4572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font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1100" b="1" kern="120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9</a:t>
                      </a:r>
                    </a:p>
                  </a:txBody>
                  <a:tcPr marL="45720" marR="45720"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font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1100" b="1" kern="120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OPERA [Belgium]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45720" marR="4572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font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1100" b="1" kern="120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10</a:t>
                      </a:r>
                    </a:p>
                  </a:txBody>
                  <a:tcPr marL="45720" marR="45720"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font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1100" b="1" kern="120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SCAPE-M [Germany]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45720" marR="4572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font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1100" b="1" kern="120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11</a:t>
                      </a:r>
                    </a:p>
                  </a:txBody>
                  <a:tcPr marL="45720" marR="45720"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font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1100" b="1" kern="1200" dirty="0" err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SeaDAS</a:t>
                      </a:r>
                      <a:r>
                        <a:rPr lang="en-GB" sz="1100" b="1" kern="120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 [USA]</a:t>
                      </a:r>
                    </a:p>
                  </a:txBody>
                  <a:tcPr marL="45720" marR="4572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1100" b="1" kern="120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12</a:t>
                      </a:r>
                    </a:p>
                  </a:txBody>
                  <a:tcPr marL="45720" marR="45720"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1100" b="1" kern="120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Sen2Cor [</a:t>
                      </a:r>
                      <a:r>
                        <a:rPr lang="en-GB" sz="1100" b="1" kern="1200" dirty="0" err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France&amp;Germany</a:t>
                      </a:r>
                      <a:r>
                        <a:rPr lang="en-GB" sz="1100" b="1" kern="120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]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45720" marR="4572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9971536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defTabSz="914400"/>
            <a:fld id="{86CB4B4D-7CA3-9044-876B-883B54F8677D}" type="slidenum">
              <a:rPr lang="uk-UA" smtClean="0"/>
              <a:pPr defTabSz="914400"/>
              <a:t>8</a:t>
            </a:fld>
            <a:endParaRPr lang="uk-UA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381000" y="1600200"/>
            <a:ext cx="3429000" cy="4724400"/>
          </a:xfrm>
        </p:spPr>
        <p:txBody>
          <a:bodyPr/>
          <a:lstStyle/>
          <a:p>
            <a:r>
              <a:rPr lang="en-US" dirty="0" smtClean="0"/>
              <a:t>Results presented during 2nd </a:t>
            </a:r>
            <a:r>
              <a:rPr lang="en-US" dirty="0"/>
              <a:t>ACIX </a:t>
            </a:r>
            <a:r>
              <a:rPr lang="en-US" dirty="0" smtClean="0"/>
              <a:t>workshop held in April 2017</a:t>
            </a:r>
            <a:endParaRPr lang="en-US" dirty="0"/>
          </a:p>
          <a:p>
            <a:r>
              <a:rPr lang="en-AU" dirty="0" smtClean="0"/>
              <a:t>Lessons </a:t>
            </a:r>
            <a:r>
              <a:rPr lang="en-AU" dirty="0"/>
              <a:t>learned on how to improve atmospheric correction schemes</a:t>
            </a:r>
          </a:p>
          <a:p>
            <a:r>
              <a:rPr lang="en-AU" dirty="0" smtClean="0"/>
              <a:t>Results </a:t>
            </a:r>
            <a:r>
              <a:rPr lang="en-AU" dirty="0"/>
              <a:t>pointed to the importance of per-pixel quality flags to ensure accurate atmospheric </a:t>
            </a:r>
            <a:r>
              <a:rPr lang="en-AU" dirty="0" smtClean="0"/>
              <a:t>correction</a:t>
            </a:r>
            <a:endParaRPr lang="en-AU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1426741"/>
            <a:ext cx="5334000" cy="54264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2" name="Straight Arrow Connector 11"/>
          <p:cNvCxnSpPr/>
          <p:nvPr/>
        </p:nvCxnSpPr>
        <p:spPr>
          <a:xfrm flipV="1">
            <a:off x="2743200" y="2895600"/>
            <a:ext cx="2057400" cy="2971800"/>
          </a:xfrm>
          <a:prstGeom prst="straightConnector1">
            <a:avLst/>
          </a:prstGeom>
          <a:noFill/>
          <a:ln w="25400" cap="flat">
            <a:solidFill>
              <a:srgbClr val="FF9A00"/>
            </a:solidFill>
            <a:prstDash val="solid"/>
            <a:bevel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6" name="TextBox 15"/>
          <p:cNvSpPr txBox="1"/>
          <p:nvPr/>
        </p:nvSpPr>
        <p:spPr>
          <a:xfrm>
            <a:off x="1884947" y="5903314"/>
            <a:ext cx="2743200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spc="0" normalizeH="0" baseline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FillTx/>
              </a:rPr>
              <a:t>You ar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e here</a:t>
            </a:r>
            <a:endParaRPr kumimoji="0" lang="en-US" sz="1800" b="1" i="0" u="none" strike="noStrike" cap="none" spc="0" normalizeH="0" baseline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89063723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defTabSz="914400"/>
            <a:fld id="{86CB4B4D-7CA3-9044-876B-883B54F8677D}" type="slidenum">
              <a:rPr lang="uk-UA" smtClean="0"/>
              <a:pPr defTabSz="914400"/>
              <a:t>9</a:t>
            </a:fld>
            <a:endParaRPr lang="uk-UA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304800" y="1219200"/>
            <a:ext cx="8686800" cy="1524000"/>
          </a:xfrm>
        </p:spPr>
        <p:txBody>
          <a:bodyPr/>
          <a:lstStyle/>
          <a:p>
            <a:r>
              <a:rPr lang="en-US" dirty="0"/>
              <a:t>Network of instrumented sites dedicated to the Radiometric Calibration of EO optical sensors developed in IVOS </a:t>
            </a:r>
            <a:r>
              <a:rPr lang="en-US" dirty="0" smtClean="0"/>
              <a:t>Subgroup</a:t>
            </a:r>
          </a:p>
          <a:p>
            <a:r>
              <a:rPr lang="en-US" dirty="0"/>
              <a:t>Automated processing including quality control</a:t>
            </a:r>
          </a:p>
          <a:p>
            <a:r>
              <a:rPr lang="en-US" dirty="0"/>
              <a:t>Traceability vs. SI standard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 err="1" smtClean="0"/>
              <a:t>RadCalNet</a:t>
            </a:r>
            <a:r>
              <a:rPr lang="en-US" dirty="0" smtClean="0"/>
              <a:t> - </a:t>
            </a:r>
            <a:r>
              <a:rPr lang="en-US" dirty="0"/>
              <a:t>Radiometric Calibration Network 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2667000"/>
            <a:ext cx="9067800" cy="4110634"/>
          </a:xfrm>
          <a:prstGeom prst="rect">
            <a:avLst/>
          </a:prstGeom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99" t="64322" r="6405" b="9606"/>
          <a:stretch/>
        </p:blipFill>
        <p:spPr bwMode="auto">
          <a:xfrm>
            <a:off x="5666874" y="2290011"/>
            <a:ext cx="3200400" cy="1447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733160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Default">
      <a:majorFont>
        <a:latin typeface="Helvetica"/>
        <a:ea typeface="Helvetica"/>
        <a:cs typeface="Helvetica"/>
      </a:majorFont>
      <a:minorFont>
        <a:latin typeface="Avenir Roman"/>
        <a:ea typeface="Avenir Roman"/>
        <a:cs typeface="Avenir Roman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FF9A00"/>
          </a:solidFill>
          <a:prstDash val="solid"/>
          <a:bevel/>
        </a:ln>
        <a:effectLst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2569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9A00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2569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9A00"/>
      </a:accent1>
      <a:accent2>
        <a:srgbClr val="9F2D20"/>
      </a:accent2>
      <a:accent3>
        <a:srgbClr val="8F8F8F"/>
      </a:accent3>
      <a:accent4>
        <a:srgbClr val="001E59"/>
      </a:accent4>
      <a:accent5>
        <a:srgbClr val="FFCAAA"/>
      </a:accent5>
      <a:accent6>
        <a:srgbClr val="90281C"/>
      </a:accent6>
      <a:hlink>
        <a:srgbClr val="0000FF"/>
      </a:hlink>
      <a:folHlink>
        <a:srgbClr val="FF00FF"/>
      </a:folHlink>
    </a:clrScheme>
    <a:fontScheme name="Default">
      <a:majorFont>
        <a:latin typeface="Helvetica"/>
        <a:ea typeface="Helvetica"/>
        <a:cs typeface="Helvetica"/>
      </a:majorFont>
      <a:minorFont>
        <a:latin typeface="Avenir Roman"/>
        <a:ea typeface="Avenir Roman"/>
        <a:cs typeface="Avenir Roman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FF9A00"/>
          </a:solidFill>
          <a:prstDash val="solid"/>
          <a:bevel/>
        </a:ln>
        <a:effectLst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2569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9A00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2569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9644</TotalTime>
  <Words>1184</Words>
  <Application>Microsoft Macintosh PowerPoint</Application>
  <PresentationFormat>On-screen Show (4:3)</PresentationFormat>
  <Paragraphs>1547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2" baseType="lpstr">
      <vt:lpstr>Arial Bold</vt:lpstr>
      <vt:lpstr>Avenir Roman</vt:lpstr>
      <vt:lpstr>Calibri</vt:lpstr>
      <vt:lpstr>Century Gothic</vt:lpstr>
      <vt:lpstr>Courier New</vt:lpstr>
      <vt:lpstr>Droid Serif</vt:lpstr>
      <vt:lpstr>Helvetica</vt:lpstr>
      <vt:lpstr>Proxima Nova Regular</vt:lpstr>
      <vt:lpstr>Times New Roman</vt:lpstr>
      <vt:lpstr>Wingdings</vt:lpstr>
      <vt:lpstr>Arial</vt:lpstr>
      <vt:lpstr>Default</vt:lpstr>
      <vt:lpstr>WGCV Report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15.0037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Goes Here</dc:title>
  <dc:creator>Brian R. Williams</dc:creator>
  <cp:lastModifiedBy>Microsoft Office User</cp:lastModifiedBy>
  <cp:revision>188</cp:revision>
  <dcterms:modified xsi:type="dcterms:W3CDTF">2017-10-12T14:50:13Z</dcterms:modified>
</cp:coreProperties>
</file>