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73" r:id="rId3"/>
    <p:sldId id="262" r:id="rId4"/>
    <p:sldId id="267" r:id="rId5"/>
    <p:sldId id="263" r:id="rId6"/>
    <p:sldId id="269" r:id="rId7"/>
    <p:sldId id="274" r:id="rId8"/>
    <p:sldId id="270" r:id="rId9"/>
    <p:sldId id="268" r:id="rId10"/>
    <p:sldId id="266" r:id="rId11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9"/>
    <p:restoredTop sz="85907" autoAdjust="0"/>
  </p:normalViewPr>
  <p:slideViewPr>
    <p:cSldViewPr>
      <p:cViewPr>
        <p:scale>
          <a:sx n="66" d="100"/>
          <a:sy n="66" d="100"/>
        </p:scale>
        <p:origin x="-1872" y="-2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92653\Desktop\CEOS%20Deliverables%204Oct2017%20Status%20-%20JW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[CEOS Deliverables 4Oct2017 Status - JWR.xlsx]Status By Type!PivotTable1</c:name>
    <c:fmtId val="7"/>
  </c:pivotSource>
  <c:chart>
    <c:autoTitleDeleted val="1"/>
    <c:pivotFmts>
      <c:pivotFmt>
        <c:idx val="0"/>
        <c:marker>
          <c:symbol val="none"/>
        </c:marker>
      </c:pivotFmt>
      <c:pivotFmt>
        <c:idx val="1"/>
        <c:spPr>
          <a:solidFill>
            <a:srgbClr val="00B050"/>
          </a:solidFill>
        </c:spPr>
      </c:pivotFmt>
      <c:pivotFmt>
        <c:idx val="2"/>
        <c:spPr>
          <a:solidFill>
            <a:srgbClr val="92D050"/>
          </a:solidFill>
        </c:spPr>
      </c:pivotFmt>
      <c:pivotFmt>
        <c:idx val="3"/>
        <c:spPr>
          <a:solidFill>
            <a:schemeClr val="accent6">
              <a:lumMod val="75000"/>
            </a:schemeClr>
          </a:solidFill>
        </c:spPr>
      </c:pivotFmt>
      <c:pivotFmt>
        <c:idx val="4"/>
        <c:spPr>
          <a:solidFill>
            <a:srgbClr val="FF0000"/>
          </a:solidFill>
          <a:ln>
            <a:solidFill>
              <a:schemeClr val="accent1"/>
            </a:solidFill>
          </a:ln>
        </c:spPr>
      </c:pivotFmt>
      <c:pivotFmt>
        <c:idx val="5"/>
        <c:spPr>
          <a:solidFill>
            <a:schemeClr val="bg1">
              <a:lumMod val="50000"/>
            </a:schemeClr>
          </a:solidFill>
        </c:spPr>
      </c:pivotFmt>
      <c:pivotFmt>
        <c:idx val="6"/>
        <c:spPr>
          <a:solidFill>
            <a:srgbClr val="FFC000"/>
          </a:solidFill>
        </c:spPr>
      </c:pivotFmt>
      <c:pivotFmt>
        <c:idx val="7"/>
        <c:marker>
          <c:symbol val="none"/>
        </c:marker>
      </c:pivotFmt>
      <c:pivotFmt>
        <c:idx val="8"/>
        <c:spPr>
          <a:solidFill>
            <a:srgbClr val="00B050"/>
          </a:solidFill>
        </c:spPr>
      </c:pivotFmt>
      <c:pivotFmt>
        <c:idx val="9"/>
        <c:spPr>
          <a:solidFill>
            <a:srgbClr val="92D050"/>
          </a:solidFill>
        </c:spPr>
      </c:pivotFmt>
      <c:pivotFmt>
        <c:idx val="10"/>
        <c:spPr>
          <a:solidFill>
            <a:srgbClr val="FFC000"/>
          </a:solidFill>
        </c:spPr>
      </c:pivotFmt>
      <c:pivotFmt>
        <c:idx val="11"/>
        <c:spPr>
          <a:solidFill>
            <a:schemeClr val="bg1">
              <a:lumMod val="50000"/>
            </a:schemeClr>
          </a:solidFill>
        </c:spPr>
      </c:pivotFmt>
      <c:pivotFmt>
        <c:idx val="12"/>
        <c:marker>
          <c:symbol val="none"/>
        </c:marker>
      </c:pivotFmt>
      <c:pivotFmt>
        <c:idx val="13"/>
        <c:spPr>
          <a:solidFill>
            <a:srgbClr val="00B050"/>
          </a:solidFill>
        </c:spPr>
      </c:pivotFmt>
      <c:pivotFmt>
        <c:idx val="14"/>
        <c:spPr>
          <a:solidFill>
            <a:srgbClr val="92D050"/>
          </a:solidFill>
        </c:spPr>
      </c:pivotFmt>
      <c:pivotFmt>
        <c:idx val="15"/>
        <c:spPr>
          <a:solidFill>
            <a:srgbClr val="FFC000"/>
          </a:solidFill>
        </c:spPr>
      </c:pivotFmt>
      <c:pivotFmt>
        <c:idx val="16"/>
        <c:spPr>
          <a:solidFill>
            <a:schemeClr val="bg1">
              <a:lumMod val="50000"/>
            </a:schemeClr>
          </a:solidFill>
        </c:spPr>
      </c:pivotFmt>
    </c:pivotFmts>
    <c:plotArea>
      <c:layout/>
      <c:pieChart>
        <c:varyColors val="1"/>
        <c:ser>
          <c:idx val="0"/>
          <c:order val="0"/>
          <c:tx>
            <c:strRef>
              <c:f>'Status By Type'!$B$3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4"/>
            <c:bubble3D val="0"/>
          </c:dPt>
          <c:cat>
            <c:strRef>
              <c:f>'Status By Type'!$A$4:$A$8</c:f>
              <c:strCache>
                <c:ptCount val="4"/>
                <c:pt idx="0">
                  <c:v>Completed</c:v>
                </c:pt>
                <c:pt idx="1">
                  <c:v>On track</c:v>
                </c:pt>
                <c:pt idx="2">
                  <c:v>Material Delay</c:v>
                </c:pt>
                <c:pt idx="3">
                  <c:v>Not started</c:v>
                </c:pt>
              </c:strCache>
            </c:strRef>
          </c:cat>
          <c:val>
            <c:numRef>
              <c:f>'Status By Type'!$B$4:$B$8</c:f>
              <c:numCache>
                <c:formatCode>General</c:formatCode>
                <c:ptCount val="4"/>
                <c:pt idx="0">
                  <c:v>19</c:v>
                </c:pt>
                <c:pt idx="1">
                  <c:v>49</c:v>
                </c:pt>
                <c:pt idx="2">
                  <c:v>14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52"/>
      </c:pieChart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0493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Plenary 20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17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AU" sz="4200" b="1" dirty="0" smtClean="0">
                <a:solidFill>
                  <a:srgbClr val="FFFFFF"/>
                </a:solidFill>
                <a:latin typeface="+mj-lt"/>
              </a:rPr>
              <a:t>CEOS 3-Year Work Plan Annual Update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Executive Officer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Plenary 2017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#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1.3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Rapid City, USA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10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 smtClean="0"/>
              <a:t>Challenge</a:t>
            </a:r>
            <a:endParaRPr lang="en-A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91" y="2057400"/>
            <a:ext cx="8752575" cy="426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76400" y="1371600"/>
            <a:ext cx="5965371" cy="307777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solidFill>
              <a:schemeClr val="accent4">
                <a:lumMod val="75000"/>
                <a:lumOff val="2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algn="ctr">
              <a:defRPr sz="140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defRPr>
            </a:lvl1pPr>
          </a:lstStyle>
          <a:p>
            <a:r>
              <a:rPr lang="en-US" dirty="0" smtClean="0">
                <a:solidFill>
                  <a:srgbClr val="002060"/>
                </a:solidFill>
              </a:rPr>
              <a:t>Keeping this up-to-date …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3317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4" b="11111"/>
          <a:stretch/>
        </p:blipFill>
        <p:spPr>
          <a:xfrm>
            <a:off x="6857999" y="4513776"/>
            <a:ext cx="2272319" cy="1582224"/>
          </a:xfrm>
          <a:prstGeom prst="rect">
            <a:avLst/>
          </a:prstGeom>
        </p:spPr>
      </p:pic>
      <p:pic>
        <p:nvPicPr>
          <p:cNvPr id="2" name="Picture 1" descr="b1NIPz5.bmp"/>
          <p:cNvPicPr>
            <a:picLocks noChangeAspect="1"/>
          </p:cNvPicPr>
          <p:nvPr/>
        </p:nvPicPr>
        <p:blipFill rotWithShape="1">
          <a:blip r:embed="rId3" cstate="print"/>
          <a:srcRect r="8729"/>
          <a:stretch/>
        </p:blipFill>
        <p:spPr>
          <a:xfrm>
            <a:off x="573003" y="1905000"/>
            <a:ext cx="7266453" cy="4191000"/>
          </a:xfrm>
          <a:prstGeom prst="rect">
            <a:avLst/>
          </a:prstGeom>
        </p:spPr>
      </p:pic>
      <p:sp>
        <p:nvSpPr>
          <p:cNvPr id="3" name="Shape 3"/>
          <p:cNvSpPr/>
          <p:nvPr/>
        </p:nvSpPr>
        <p:spPr>
          <a:xfrm>
            <a:off x="518926" y="1260157"/>
            <a:ext cx="5108129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3200" dirty="0" smtClean="0">
                <a:solidFill>
                  <a:schemeClr val="tx1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Brought to you by …</a:t>
            </a:r>
            <a:endParaRPr sz="3200" dirty="0">
              <a:solidFill>
                <a:schemeClr val="tx1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pic>
        <p:nvPicPr>
          <p:cNvPr id="4" name="Picture 3" descr="yellow jon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45998" y="1905000"/>
            <a:ext cx="2094279" cy="266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hape 3"/>
          <p:cNvSpPr/>
          <p:nvPr/>
        </p:nvSpPr>
        <p:spPr>
          <a:xfrm>
            <a:off x="3426271" y="6248400"/>
            <a:ext cx="5108129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r" defTabSz="914400">
              <a:defRPr>
                <a:solidFill>
                  <a:srgbClr val="000000"/>
                </a:solidFill>
              </a:defRPr>
            </a:pPr>
            <a:r>
              <a:rPr lang="en-AU" sz="3200" dirty="0" smtClean="0">
                <a:solidFill>
                  <a:schemeClr val="tx1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The CEOS Minion(s)!</a:t>
            </a:r>
            <a:endParaRPr sz="3200" dirty="0">
              <a:solidFill>
                <a:schemeClr val="tx1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sp>
        <p:nvSpPr>
          <p:cNvPr id="8" name="Oval 7"/>
          <p:cNvSpPr/>
          <p:nvPr/>
        </p:nvSpPr>
        <p:spPr>
          <a:xfrm>
            <a:off x="6477000" y="1813150"/>
            <a:ext cx="2438399" cy="2207237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4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I’m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4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Back!</a:t>
            </a:r>
            <a:endParaRPr kumimoji="0" lang="en-AU" sz="4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7994158" y="3976017"/>
            <a:ext cx="540242" cy="1328871"/>
          </a:xfrm>
          <a:prstGeom prst="line">
            <a:avLst/>
          </a:prstGeom>
          <a:noFill/>
          <a:ln w="25400" cap="flat">
            <a:solidFill>
              <a:srgbClr val="FF9A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/>
          <p:cNvCxnSpPr/>
          <p:nvPr/>
        </p:nvCxnSpPr>
        <p:spPr>
          <a:xfrm flipV="1">
            <a:off x="8534400" y="3810000"/>
            <a:ext cx="0" cy="1447801"/>
          </a:xfrm>
          <a:prstGeom prst="line">
            <a:avLst/>
          </a:prstGeom>
          <a:noFill/>
          <a:ln w="25400" cap="flat">
            <a:solidFill>
              <a:srgbClr val="FF9A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51999"/>
            <a:ext cx="2133600" cy="227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495800" y="3352800"/>
            <a:ext cx="1560735" cy="457200"/>
          </a:xfrm>
          <a:prstGeom prst="ellipse">
            <a:avLst/>
          </a:prstGeom>
          <a:noFill/>
          <a:ln w="762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cxnSp>
        <p:nvCxnSpPr>
          <p:cNvPr id="11" name="Straight Connector 10"/>
          <p:cNvCxnSpPr>
            <a:stCxn id="5" idx="6"/>
          </p:cNvCxnSpPr>
          <p:nvPr/>
        </p:nvCxnSpPr>
        <p:spPr>
          <a:xfrm flipV="1">
            <a:off x="6056535" y="3429000"/>
            <a:ext cx="344265" cy="152400"/>
          </a:xfrm>
          <a:prstGeom prst="line">
            <a:avLst/>
          </a:prstGeom>
          <a:noFill/>
          <a:ln w="762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2306420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 smtClean="0"/>
              <a:t>Work Plan 2017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2166659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76800" y="2023170"/>
            <a:ext cx="4114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i="1" dirty="0" smtClean="0"/>
              <a:t>“[Sets] forth </a:t>
            </a:r>
            <a:r>
              <a:rPr lang="en-AU" sz="3200" i="1" dirty="0"/>
              <a:t>near-term objectives and deliverables designed to achieve the goals outlined in the CEOS Strategic Guidance </a:t>
            </a:r>
            <a:r>
              <a:rPr lang="en-AU" sz="3200" i="1" dirty="0" smtClean="0"/>
              <a:t>document”</a:t>
            </a:r>
            <a:endParaRPr lang="en-AU" sz="32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221439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595" y="2176324"/>
            <a:ext cx="2687127" cy="331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502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 smtClean="0"/>
              <a:t>Functions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609600" y="2281536"/>
            <a:ext cx="3962400" cy="923328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r>
              <a:rPr lang="en-AU" dirty="0"/>
              <a:t>Focus on objectives and deliverables associated with timescales and </a:t>
            </a:r>
            <a:r>
              <a:rPr lang="en-AU" dirty="0" smtClean="0"/>
              <a:t>         assigned </a:t>
            </a:r>
            <a:r>
              <a:rPr lang="en-AU" dirty="0"/>
              <a:t>responsibilities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79120" y="3505200"/>
            <a:ext cx="3992880" cy="923328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r>
              <a:rPr lang="en-AU" dirty="0"/>
              <a:t>Provide sound and shared basis for </a:t>
            </a:r>
            <a:r>
              <a:rPr lang="en-AU" dirty="0" smtClean="0"/>
              <a:t> measuring </a:t>
            </a:r>
            <a:r>
              <a:rPr lang="en-AU" dirty="0"/>
              <a:t>our progress in a  </a:t>
            </a:r>
            <a:r>
              <a:rPr lang="en-AU" dirty="0" smtClean="0"/>
              <a:t>              multiannual </a:t>
            </a:r>
            <a:r>
              <a:rPr lang="en-AU" dirty="0"/>
              <a:t>perspective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4719936"/>
            <a:ext cx="3962400" cy="923328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r>
              <a:rPr lang="en-AU" dirty="0"/>
              <a:t>Shall be consistent with and </a:t>
            </a:r>
            <a:r>
              <a:rPr lang="en-AU" dirty="0" smtClean="0"/>
              <a:t>mutually </a:t>
            </a:r>
            <a:r>
              <a:rPr lang="en-AU" dirty="0"/>
              <a:t>supporting of other CEOS guiding </a:t>
            </a:r>
            <a:r>
              <a:rPr lang="en-AU" dirty="0" smtClean="0"/>
              <a:t>      documents</a:t>
            </a:r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4724400" y="2281536"/>
            <a:ext cx="3810000" cy="3361728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algn="l" rtl="0" latinLnBrk="1" hangingPunct="0"/>
            <a:r>
              <a:rPr lang="en-AU" dirty="0" smtClean="0"/>
              <a:t>Updated </a:t>
            </a:r>
            <a:r>
              <a:rPr lang="en-AU" dirty="0"/>
              <a:t>annually by the CEO under the guidance of the CEOS </a:t>
            </a:r>
            <a:r>
              <a:rPr lang="en-AU" dirty="0" smtClean="0"/>
              <a:t>Chair</a:t>
            </a:r>
          </a:p>
          <a:p>
            <a:pPr algn="l" rtl="0" latinLnBrk="1" hangingPunct="0"/>
            <a:endParaRPr lang="en-AU" dirty="0"/>
          </a:p>
          <a:p>
            <a:pPr algn="l" rtl="0" latinLnBrk="1" hangingPunct="0"/>
            <a:r>
              <a:rPr lang="en-AU" dirty="0" smtClean="0"/>
              <a:t>In </a:t>
            </a:r>
            <a:r>
              <a:rPr lang="en-AU" dirty="0"/>
              <a:t>consultation </a:t>
            </a:r>
            <a:r>
              <a:rPr lang="en-AU" dirty="0" smtClean="0"/>
              <a:t>with:</a:t>
            </a:r>
          </a:p>
          <a:p>
            <a:pPr marL="285750" indent="-285750" algn="l" rtl="0" latinLnBrk="1" hangingPunct="0">
              <a:buFontTx/>
              <a:buChar char="-"/>
            </a:pPr>
            <a:r>
              <a:rPr lang="en-AU" dirty="0" smtClean="0"/>
              <a:t>the </a:t>
            </a:r>
            <a:r>
              <a:rPr lang="en-AU" dirty="0"/>
              <a:t>CEOS </a:t>
            </a:r>
            <a:r>
              <a:rPr lang="en-AU" dirty="0" smtClean="0"/>
              <a:t>SIT  Chair</a:t>
            </a:r>
            <a:endParaRPr lang="en-AU" dirty="0"/>
          </a:p>
          <a:p>
            <a:pPr marL="285750" indent="-285750" algn="l" rtl="0" latinLnBrk="1" hangingPunct="0">
              <a:buFontTx/>
              <a:buChar char="-"/>
            </a:pPr>
            <a:r>
              <a:rPr lang="en-AU" dirty="0" smtClean="0"/>
              <a:t>CEOS Secretariat</a:t>
            </a:r>
          </a:p>
          <a:p>
            <a:pPr marL="285750" indent="-285750" algn="l" rtl="0" latinLnBrk="1" hangingPunct="0">
              <a:buFontTx/>
              <a:buChar char="-"/>
            </a:pPr>
            <a:r>
              <a:rPr lang="en-AU" dirty="0" smtClean="0"/>
              <a:t>CEOS Working Groups</a:t>
            </a:r>
          </a:p>
          <a:p>
            <a:pPr marL="285750" indent="-285750" algn="l" rtl="0" latinLnBrk="1" hangingPunct="0">
              <a:buFontTx/>
              <a:buChar char="-"/>
            </a:pPr>
            <a:r>
              <a:rPr lang="en-AU" dirty="0" smtClean="0"/>
              <a:t>Virtual  Constellations</a:t>
            </a:r>
          </a:p>
          <a:p>
            <a:pPr marL="285750" indent="-285750" algn="l" rtl="0" latinLnBrk="1" hangingPunct="0">
              <a:buFontTx/>
              <a:buChar char="-"/>
            </a:pPr>
            <a:r>
              <a:rPr lang="en-AU" dirty="0" smtClean="0"/>
              <a:t>Ad </a:t>
            </a:r>
            <a:r>
              <a:rPr lang="en-AU" dirty="0"/>
              <a:t>Hoc </a:t>
            </a:r>
            <a:r>
              <a:rPr lang="en-AU" dirty="0" smtClean="0"/>
              <a:t>Teams</a:t>
            </a:r>
          </a:p>
          <a:p>
            <a:pPr marL="285750" indent="-285750" algn="l" rtl="0" latinLnBrk="1" hangingPunct="0">
              <a:buFontTx/>
              <a:buChar char="-"/>
            </a:pPr>
            <a:r>
              <a:rPr lang="en-AU" dirty="0" smtClean="0"/>
              <a:t>CEOS </a:t>
            </a:r>
            <a:r>
              <a:rPr lang="en-AU" dirty="0"/>
              <a:t>membership at </a:t>
            </a:r>
            <a:r>
              <a:rPr lang="en-AU" dirty="0" smtClean="0"/>
              <a:t>large </a:t>
            </a:r>
          </a:p>
          <a:p>
            <a:pPr marL="285750" indent="-285750" algn="l" rtl="0" latinLnBrk="1" hangingPunct="0">
              <a:buFontTx/>
              <a:buChar char="-"/>
            </a:pPr>
            <a:r>
              <a:rPr lang="en-AU" dirty="0" smtClean="0"/>
              <a:t>CEOS’s </a:t>
            </a:r>
            <a:r>
              <a:rPr lang="en-AU" dirty="0"/>
              <a:t>external stakeholders</a:t>
            </a:r>
          </a:p>
        </p:txBody>
      </p:sp>
    </p:spTree>
    <p:extLst>
      <p:ext uri="{BB962C8B-B14F-4D97-AF65-F5344CB8AC3E}">
        <p14:creationId xmlns:p14="http://schemas.microsoft.com/office/powerpoint/2010/main" val="14285499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752600"/>
            <a:ext cx="8153400" cy="4724400"/>
          </a:xfrm>
        </p:spPr>
        <p:txBody>
          <a:bodyPr/>
          <a:lstStyle/>
          <a:p>
            <a:pPr marL="0" lvl="0" indent="0">
              <a:buNone/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Main outcomes are described for the following </a:t>
            </a:r>
            <a:r>
              <a:rPr lang="en-AU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thematic areas</a:t>
            </a:r>
            <a:r>
              <a:rPr lang="en-AU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838200" lvl="1" indent="-381000"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</a:defRPr>
            </a:pPr>
            <a:r>
              <a:rPr lang="en-AU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Climate</a:t>
            </a:r>
            <a:r>
              <a:rPr lang="en-AU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Monitoring, Research, and Services</a:t>
            </a:r>
          </a:p>
          <a:p>
            <a:pPr marL="838200" lvl="1" indent="-381000"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</a:defRPr>
            </a:pPr>
            <a:r>
              <a:rPr lang="en-AU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Carbon</a:t>
            </a:r>
            <a:r>
              <a:rPr lang="en-AU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Observations, Including Forested Regions</a:t>
            </a:r>
          </a:p>
          <a:p>
            <a:pPr marL="838200" lvl="1" indent="-381000"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Observations for </a:t>
            </a:r>
            <a:r>
              <a:rPr lang="en-AU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Agriculture</a:t>
            </a:r>
          </a:p>
          <a:p>
            <a:pPr marL="838200" lvl="1" indent="-381000"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Observations for </a:t>
            </a:r>
            <a:r>
              <a:rPr lang="en-AU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Disasters</a:t>
            </a:r>
          </a:p>
          <a:p>
            <a:pPr marL="838200" lvl="1" indent="-381000"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Observations for </a:t>
            </a:r>
            <a:r>
              <a:rPr lang="en-AU" b="1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</a:p>
          <a:p>
            <a:pPr marL="838200" lvl="1" indent="-381000"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</a:defRPr>
            </a:pPr>
            <a:r>
              <a:rPr lang="en-AU" b="1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Future Data Architectures</a:t>
            </a:r>
            <a:endParaRPr lang="en-AU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38200" lvl="1" indent="-381000"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</a:defRPr>
            </a:pPr>
            <a:r>
              <a:rPr lang="en-AU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Capacity Building</a:t>
            </a:r>
          </a:p>
          <a:p>
            <a:pPr marL="838200" lvl="1" indent="-381000"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</a:defRPr>
            </a:pPr>
            <a:r>
              <a:rPr lang="en-AU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r>
              <a:rPr lang="en-AU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Access, Availability and Quality</a:t>
            </a:r>
          </a:p>
          <a:p>
            <a:pPr marL="838200" lvl="1" indent="-381000"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Advancement of the CEOS </a:t>
            </a:r>
            <a:r>
              <a:rPr lang="en-AU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Virtual Constellations</a:t>
            </a:r>
          </a:p>
          <a:p>
            <a:pPr marL="838200" lvl="1" indent="-381000"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Support to Other </a:t>
            </a:r>
            <a:r>
              <a:rPr lang="en-AU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Key Stakeholder </a:t>
            </a:r>
            <a:r>
              <a:rPr lang="en-AU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Initiatives</a:t>
            </a:r>
          </a:p>
          <a:p>
            <a:pPr marL="838200" lvl="1" indent="-381000"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</a:defRPr>
            </a:pPr>
            <a:r>
              <a:rPr lang="en-AU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Outreach</a:t>
            </a:r>
            <a:r>
              <a:rPr lang="en-AU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to Key Stakeholders</a:t>
            </a:r>
          </a:p>
          <a:p>
            <a:pPr marL="838200" lvl="1" indent="-381000"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</a:defRPr>
            </a:pPr>
            <a:r>
              <a:rPr lang="en-AU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Organizational Issues</a:t>
            </a:r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 smtClean="0"/>
              <a:t>The current 3-Year Work Plan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1292423"/>
            <a:ext cx="5965371" cy="307777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solidFill>
              <a:schemeClr val="accent4">
                <a:lumMod val="75000"/>
                <a:lumOff val="2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algn="ctr">
              <a:defRPr sz="140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defRPr>
            </a:lvl1pPr>
          </a:lstStyle>
          <a:p>
            <a:r>
              <a:rPr lang="en-US" dirty="0" smtClean="0">
                <a:solidFill>
                  <a:srgbClr val="002060"/>
                </a:solidFill>
              </a:rPr>
              <a:t>Eighty-seven (87) </a:t>
            </a:r>
            <a:r>
              <a:rPr lang="en-US" dirty="0">
                <a:solidFill>
                  <a:srgbClr val="002060"/>
                </a:solidFill>
              </a:rPr>
              <a:t>Objectives/Deliverables for </a:t>
            </a:r>
            <a:r>
              <a:rPr lang="en-US" dirty="0" smtClean="0">
                <a:solidFill>
                  <a:srgbClr val="002060"/>
                </a:solidFill>
              </a:rPr>
              <a:t>2017-2019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5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4953000" cy="533400"/>
          </a:xfrm>
        </p:spPr>
        <p:txBody>
          <a:bodyPr/>
          <a:lstStyle/>
          <a:p>
            <a:r>
              <a:rPr lang="en-AU" dirty="0" smtClean="0"/>
              <a:t>Putting the Work Plan</a:t>
            </a:r>
          </a:p>
          <a:p>
            <a:r>
              <a:rPr lang="en-AU" dirty="0" smtClean="0"/>
              <a:t>At the Centre of CEOS Plenary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2644430" y="2082971"/>
            <a:ext cx="3962400" cy="923328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r>
              <a:rPr lang="en-AU" dirty="0" smtClean="0"/>
              <a:t>All CEOS Entities asked to report        latest updates using the website:        ceos-deliverables.org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2636520" y="3124200"/>
            <a:ext cx="3992880" cy="646329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r>
              <a:rPr lang="en-AU" dirty="0" smtClean="0"/>
              <a:t>Summary table provided in hard-copy for reference during Plenary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2636520" y="3925671"/>
            <a:ext cx="3962400" cy="646329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r>
              <a:rPr lang="en-AU" dirty="0" smtClean="0"/>
              <a:t>Presenters asked to reference                relevant work plan items</a:t>
            </a:r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2621280" y="5498070"/>
            <a:ext cx="3962400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r>
              <a:rPr lang="en-AU" dirty="0" smtClean="0"/>
              <a:t>Statistical summary coming up …</a:t>
            </a:r>
            <a:endParaRPr lang="en-AU" dirty="0"/>
          </a:p>
        </p:txBody>
      </p:sp>
      <p:sp>
        <p:nvSpPr>
          <p:cNvPr id="3" name="Rounded Rectangle 2"/>
          <p:cNvSpPr/>
          <p:nvPr/>
        </p:nvSpPr>
        <p:spPr>
          <a:xfrm>
            <a:off x="7315200" y="2195157"/>
            <a:ext cx="1447800" cy="71508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Remains a   challenge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0" name="Right Arrow 9"/>
          <p:cNvSpPr/>
          <p:nvPr/>
        </p:nvSpPr>
        <p:spPr>
          <a:xfrm rot="10800000">
            <a:off x="6670394" y="2317150"/>
            <a:ext cx="457200" cy="471100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21280" y="4699341"/>
            <a:ext cx="3962400" cy="646329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r>
              <a:rPr lang="en-AU" dirty="0" smtClean="0"/>
              <a:t>Agenda has been cross-referenced to work plan items</a:t>
            </a:r>
            <a:endParaRPr lang="en-AU" dirty="0"/>
          </a:p>
        </p:txBody>
      </p:sp>
      <p:sp>
        <p:nvSpPr>
          <p:cNvPr id="12" name="Rounded Rectangle 11"/>
          <p:cNvSpPr/>
          <p:nvPr/>
        </p:nvSpPr>
        <p:spPr>
          <a:xfrm>
            <a:off x="7327256" y="3064913"/>
            <a:ext cx="1447800" cy="71508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00B05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CEO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Assessment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6682450" y="3186906"/>
            <a:ext cx="457200" cy="471100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00B05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239857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3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pic>
        <p:nvPicPr>
          <p:cNvPr id="2053" name="Picture 5" descr="C:\Users\u92653\Desktop\Badlands\IMG_14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64519"/>
            <a:ext cx="3581400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4702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026357299"/>
              </p:ext>
            </p:extLst>
          </p:nvPr>
        </p:nvGraphicFramePr>
        <p:xfrm>
          <a:off x="381000" y="2644028"/>
          <a:ext cx="2438400" cy="230897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31234"/>
                <a:gridCol w="1007166"/>
              </a:tblGrid>
              <a:tr h="718090">
                <a:tc>
                  <a:txBody>
                    <a:bodyPr/>
                    <a:lstStyle/>
                    <a:p>
                      <a:pPr algn="ctr" defTabSz="457200" fontAlgn="b">
                        <a:spcBef>
                          <a:spcPts val="600"/>
                        </a:spcBef>
                      </a:pPr>
                      <a:r>
                        <a:rPr lang="en-AU" sz="2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Completed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defTabSz="457200" fontAlgn="b">
                        <a:spcBef>
                          <a:spcPts val="600"/>
                        </a:spcBef>
                      </a:pPr>
                      <a:r>
                        <a:rPr lang="en-AU" sz="20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19</a:t>
                      </a:r>
                    </a:p>
                  </a:txBody>
                  <a:tcPr marL="7620" marR="7620" marT="7620" marB="0" anchor="ctr"/>
                </a:tc>
              </a:tr>
              <a:tr h="422517">
                <a:tc>
                  <a:txBody>
                    <a:bodyPr/>
                    <a:lstStyle/>
                    <a:p>
                      <a:pPr algn="ctr" defTabSz="457200" fontAlgn="b">
                        <a:spcBef>
                          <a:spcPts val="600"/>
                        </a:spcBef>
                      </a:pPr>
                      <a:r>
                        <a:rPr lang="en-AU" sz="2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On track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defTabSz="457200" fontAlgn="b">
                        <a:spcBef>
                          <a:spcPts val="600"/>
                        </a:spcBef>
                      </a:pPr>
                      <a:r>
                        <a:rPr lang="en-AU" sz="20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49</a:t>
                      </a:r>
                    </a:p>
                  </a:txBody>
                  <a:tcPr marL="7620" marR="7620" marT="7620" marB="0" anchor="ctr"/>
                </a:tc>
              </a:tr>
              <a:tr h="745848">
                <a:tc>
                  <a:txBody>
                    <a:bodyPr/>
                    <a:lstStyle/>
                    <a:p>
                      <a:pPr algn="ctr" defTabSz="457200" fontAlgn="b">
                        <a:spcBef>
                          <a:spcPts val="600"/>
                        </a:spcBef>
                      </a:pPr>
                      <a:r>
                        <a:rPr lang="en-AU" sz="2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Material Delay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defTabSz="457200" fontAlgn="b">
                        <a:spcBef>
                          <a:spcPts val="600"/>
                        </a:spcBef>
                      </a:pPr>
                      <a:r>
                        <a:rPr lang="en-AU" sz="2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</a:tr>
              <a:tr h="422517">
                <a:tc>
                  <a:txBody>
                    <a:bodyPr/>
                    <a:lstStyle/>
                    <a:p>
                      <a:pPr algn="ctr" defTabSz="457200" fontAlgn="b">
                        <a:spcBef>
                          <a:spcPts val="600"/>
                        </a:spcBef>
                      </a:pPr>
                      <a:r>
                        <a:rPr lang="en-AU" sz="2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Not started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defTabSz="457200" fontAlgn="b">
                        <a:spcBef>
                          <a:spcPts val="600"/>
                        </a:spcBef>
                      </a:pPr>
                      <a:r>
                        <a:rPr lang="en-AU" sz="2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 smtClean="0"/>
              <a:t>Delivery</a:t>
            </a:r>
            <a:endParaRPr lang="en-AU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960148"/>
              </p:ext>
            </p:extLst>
          </p:nvPr>
        </p:nvGraphicFramePr>
        <p:xfrm>
          <a:off x="2895600" y="1219200"/>
          <a:ext cx="6172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17946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 smtClean="0"/>
              <a:t>Development</a:t>
            </a:r>
            <a:endParaRPr lang="en-AU" dirty="0"/>
          </a:p>
        </p:txBody>
      </p:sp>
      <p:sp>
        <p:nvSpPr>
          <p:cNvPr id="6" name="Oval 5"/>
          <p:cNvSpPr/>
          <p:nvPr/>
        </p:nvSpPr>
        <p:spPr>
          <a:xfrm>
            <a:off x="152400" y="3221860"/>
            <a:ext cx="1447800" cy="476069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6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CEOS-31</a:t>
            </a:r>
            <a:endParaRPr kumimoji="0" lang="en-AU" sz="16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71700" y="3192621"/>
            <a:ext cx="838200" cy="584773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>
                <a:lumMod val="20000"/>
                <a:lumOff val="80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32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v0</a:t>
            </a:r>
            <a:endParaRPr kumimoji="0" lang="en-AU" sz="3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8" name="Down Arrow 7"/>
          <p:cNvSpPr/>
          <p:nvPr/>
        </p:nvSpPr>
        <p:spPr>
          <a:xfrm rot="10800000">
            <a:off x="2438400" y="3955194"/>
            <a:ext cx="304800" cy="381000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400300" y="2608994"/>
            <a:ext cx="342902" cy="457200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6600" y="1861065"/>
            <a:ext cx="114572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Updated Priorities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4671" y="4386994"/>
            <a:ext cx="114572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Status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smtClean="0"/>
              <a:t>Updates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676400" y="3446907"/>
            <a:ext cx="416371" cy="0"/>
          </a:xfrm>
          <a:prstGeom prst="straightConnector1">
            <a:avLst/>
          </a:prstGeom>
          <a:noFill/>
          <a:ln w="38100" cap="flat">
            <a:solidFill>
              <a:srgbClr val="FF9A00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ectangle 12"/>
          <p:cNvSpPr/>
          <p:nvPr/>
        </p:nvSpPr>
        <p:spPr>
          <a:xfrm>
            <a:off x="3898899" y="3192907"/>
            <a:ext cx="951135" cy="584773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>
                <a:lumMod val="20000"/>
                <a:lumOff val="80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32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V0.5</a:t>
            </a:r>
            <a:endParaRPr kumimoji="0" lang="en-AU" sz="3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38800" y="3192907"/>
            <a:ext cx="1447800" cy="584773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>
                <a:lumMod val="20000"/>
                <a:lumOff val="80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3200" dirty="0" smtClean="0"/>
              <a:t>Pre-V1</a:t>
            </a:r>
            <a:endParaRPr kumimoji="0" lang="en-AU" sz="3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43800" y="3192907"/>
            <a:ext cx="1447800" cy="584773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>
                <a:lumMod val="20000"/>
                <a:lumOff val="80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3200" dirty="0" smtClean="0"/>
              <a:t>V1.0</a:t>
            </a:r>
            <a:endParaRPr kumimoji="0" lang="en-AU" sz="3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1" y="1219200"/>
            <a:ext cx="1562100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>
                <a:lumMod val="7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smtClean="0"/>
              <a:t>Now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05000" y="1219200"/>
            <a:ext cx="1422400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>
                <a:lumMod val="7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Late Nov 17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81400" y="1219200"/>
            <a:ext cx="1600200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>
                <a:lumMod val="7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smtClean="0"/>
              <a:t>Late Jan 18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72573" y="1219200"/>
            <a:ext cx="1590227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>
                <a:lumMod val="7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Mid Feb 18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77573" y="1219200"/>
            <a:ext cx="1590227" cy="3693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>
                <a:lumMod val="7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smtClean="0"/>
              <a:t>End Feb 18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1" name="Down Arrow 20"/>
          <p:cNvSpPr/>
          <p:nvPr/>
        </p:nvSpPr>
        <p:spPr>
          <a:xfrm rot="10800000">
            <a:off x="4233401" y="3993294"/>
            <a:ext cx="304800" cy="381000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4195301" y="2608994"/>
            <a:ext cx="342902" cy="457200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01601" y="1861065"/>
            <a:ext cx="114572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err="1" smtClean="0"/>
              <a:t>MilestoneChanges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57600" y="4451865"/>
            <a:ext cx="142444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smtClean="0"/>
              <a:t>Add/Remove</a:t>
            </a:r>
            <a:endParaRPr kumimoji="0" lang="en-AU" sz="1800" b="0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err="1" smtClean="0"/>
              <a:t>Objectables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7400" y="5105400"/>
            <a:ext cx="114572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Plenary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smtClean="0"/>
              <a:t>Outcomes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264585" y="3496048"/>
            <a:ext cx="416371" cy="0"/>
          </a:xfrm>
          <a:prstGeom prst="straightConnector1">
            <a:avLst/>
          </a:prstGeom>
          <a:noFill/>
          <a:ln w="38100" cap="flat">
            <a:solidFill>
              <a:srgbClr val="FF9A00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Arrow Connector 26"/>
          <p:cNvCxnSpPr/>
          <p:nvPr/>
        </p:nvCxnSpPr>
        <p:spPr>
          <a:xfrm>
            <a:off x="4947330" y="3446907"/>
            <a:ext cx="416371" cy="0"/>
          </a:xfrm>
          <a:prstGeom prst="straightConnector1">
            <a:avLst/>
          </a:prstGeom>
          <a:noFill/>
          <a:ln w="38100" cap="flat">
            <a:solidFill>
              <a:srgbClr val="FF9A00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Arrow Connector 27"/>
          <p:cNvCxnSpPr/>
          <p:nvPr/>
        </p:nvCxnSpPr>
        <p:spPr>
          <a:xfrm>
            <a:off x="7114729" y="3473965"/>
            <a:ext cx="416371" cy="0"/>
          </a:xfrm>
          <a:prstGeom prst="straightConnector1">
            <a:avLst/>
          </a:prstGeom>
          <a:noFill/>
          <a:ln w="38100" cap="flat">
            <a:solidFill>
              <a:srgbClr val="FF9A00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TextBox 28"/>
          <p:cNvSpPr txBox="1"/>
          <p:nvPr/>
        </p:nvSpPr>
        <p:spPr>
          <a:xfrm>
            <a:off x="3680956" y="5105400"/>
            <a:ext cx="134824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Revise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smtClean="0"/>
              <a:t>Rationale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0" name="Down Arrow 29"/>
          <p:cNvSpPr/>
          <p:nvPr/>
        </p:nvSpPr>
        <p:spPr>
          <a:xfrm>
            <a:off x="6183535" y="2623065"/>
            <a:ext cx="342902" cy="457200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13636" y="2101335"/>
            <a:ext cx="129676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smtClean="0"/>
              <a:t>Refinement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2" name="Down Arrow 31"/>
          <p:cNvSpPr/>
          <p:nvPr/>
        </p:nvSpPr>
        <p:spPr>
          <a:xfrm rot="10800000">
            <a:off x="6202586" y="4007364"/>
            <a:ext cx="304800" cy="381000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39485" y="4464565"/>
            <a:ext cx="142444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smtClean="0"/>
              <a:t>Validation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4" name="Down Arrow 33"/>
          <p:cNvSpPr/>
          <p:nvPr/>
        </p:nvSpPr>
        <p:spPr>
          <a:xfrm>
            <a:off x="8056785" y="2655159"/>
            <a:ext cx="342902" cy="457200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85523" y="2133429"/>
            <a:ext cx="140607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smtClean="0"/>
              <a:t>Concurrence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930400" y="6115736"/>
            <a:ext cx="1422400" cy="646329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2">
                <a:lumMod val="7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</a:rPr>
              <a:t>CEO Team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smtClean="0">
                <a:solidFill>
                  <a:schemeClr val="bg1">
                    <a:lumMod val="50000"/>
                  </a:schemeClr>
                </a:solidFill>
              </a:rPr>
              <a:t>Chair Team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505200" y="6127511"/>
            <a:ext cx="1842523" cy="646329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2">
                <a:lumMod val="7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</a:rPr>
              <a:t>WGs/VCs/AHTs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smtClean="0">
                <a:solidFill>
                  <a:schemeClr val="bg1">
                    <a:lumMod val="50000"/>
                  </a:schemeClr>
                </a:solidFill>
              </a:rPr>
              <a:t>Stakeholders</a:t>
            </a:r>
            <a:endParaRPr kumimoji="0" lang="en-AU" b="0" i="0" u="none" strike="noStrike" cap="none" spc="0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452775" y="5858472"/>
            <a:ext cx="1842523" cy="92332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2">
                <a:lumMod val="7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</a:rPr>
              <a:t>WGs/VCs/AHTs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dirty="0" smtClean="0">
                <a:solidFill>
                  <a:schemeClr val="bg1">
                    <a:lumMod val="50000"/>
                  </a:schemeClr>
                </a:solidFill>
              </a:rPr>
              <a:t>CEO Team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</a:rPr>
              <a:t>SEC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384199" y="6250887"/>
            <a:ext cx="1645502" cy="530913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2">
                <a:lumMod val="7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</a:rPr>
              <a:t>Principals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050" dirty="0" smtClean="0">
                <a:solidFill>
                  <a:schemeClr val="bg1">
                    <a:lumMod val="50000"/>
                  </a:schemeClr>
                </a:solidFill>
              </a:rPr>
              <a:t>(Virtual Endorsement)</a:t>
            </a:r>
            <a:endParaRPr kumimoji="0" lang="en-AU" sz="1050" b="0" i="0" u="none" strike="noStrike" cap="none" spc="0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4800" y="1861065"/>
            <a:ext cx="114572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New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Initiatives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1" name="Down Arrow 40"/>
          <p:cNvSpPr/>
          <p:nvPr/>
        </p:nvSpPr>
        <p:spPr>
          <a:xfrm>
            <a:off x="704849" y="2572265"/>
            <a:ext cx="342902" cy="457200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2" name="Down Arrow 41"/>
          <p:cNvSpPr/>
          <p:nvPr/>
        </p:nvSpPr>
        <p:spPr>
          <a:xfrm rot="10800000">
            <a:off x="704849" y="3955194"/>
            <a:ext cx="342902" cy="457200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2400" y="4510730"/>
            <a:ext cx="1435101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Discontinued </a:t>
            </a:r>
            <a:r>
              <a:rPr kumimoji="0" lang="en-AU" sz="1800" b="0" i="0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Objectables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7800" y="5193270"/>
            <a:ext cx="143510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Major Slips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599765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animBg="1"/>
      <p:bldP spid="37" grpId="0" animBg="1"/>
      <p:bldP spid="38" grpId="0" animBg="1"/>
      <p:bldP spid="39" grpId="0" animBg="1"/>
      <p:bldP spid="40" grpId="0"/>
      <p:bldP spid="41" grpId="0" animBg="1"/>
      <p:bldP spid="42" grpId="0" animBg="1"/>
      <p:bldP spid="43" grpId="0"/>
      <p:bldP spid="44" grpId="0"/>
    </p:bld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9089</TotalTime>
  <Words>345</Words>
  <Application>Microsoft Office PowerPoint</Application>
  <PresentationFormat>On-screen Show (4:3)</PresentationFormat>
  <Paragraphs>107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</vt:lpstr>
      <vt:lpstr>CEOS 3-Year Work Plan Annual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Ross Jonathon</cp:lastModifiedBy>
  <cp:revision>142</cp:revision>
  <dcterms:modified xsi:type="dcterms:W3CDTF">2017-10-18T23:13:10Z</dcterms:modified>
</cp:coreProperties>
</file>