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93" r:id="rId3"/>
    <p:sldId id="268" r:id="rId4"/>
    <p:sldId id="258" r:id="rId5"/>
    <p:sldId id="259" r:id="rId6"/>
    <p:sldId id="270" r:id="rId7"/>
    <p:sldId id="284" r:id="rId8"/>
    <p:sldId id="263" r:id="rId9"/>
    <p:sldId id="292" r:id="rId10"/>
    <p:sldId id="285" r:id="rId11"/>
    <p:sldId id="286" r:id="rId12"/>
    <p:sldId id="287" r:id="rId1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19D"/>
    <a:srgbClr val="FFDA65"/>
    <a:srgbClr val="2F5897"/>
    <a:srgbClr val="3D6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76883" autoAdjust="0"/>
  </p:normalViewPr>
  <p:slideViewPr>
    <p:cSldViewPr>
      <p:cViewPr>
        <p:scale>
          <a:sx n="43" d="100"/>
          <a:sy n="43" d="100"/>
        </p:scale>
        <p:origin x="-1670" y="-9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A754E207-5CD0-4C3F-8092-205FF8B63D18}" type="datetimeFigureOut">
              <a:rPr lang="en-US" smtClean="0"/>
              <a:t>10/24/2016</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2F8A1FA-EC12-404A-ABA0-34289F5E6A5C}" type="slidenum">
              <a:rPr lang="en-US" smtClean="0"/>
              <a:t>‹#›</a:t>
            </a:fld>
            <a:endParaRPr lang="en-US"/>
          </a:p>
        </p:txBody>
      </p:sp>
    </p:spTree>
    <p:extLst>
      <p:ext uri="{BB962C8B-B14F-4D97-AF65-F5344CB8AC3E}">
        <p14:creationId xmlns:p14="http://schemas.microsoft.com/office/powerpoint/2010/main" val="283247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GOES satellites operate from two primary locations. GOES East is located at 75° W and provides most of the U.S. weather information. GOES West is located at 135°W over the Pacific Ocean. NOAA also maintains an on-orbit spare GOES satellite in the event of an anomaly or failure of GOES East or GOES West.</a:t>
            </a:r>
          </a:p>
          <a:p>
            <a:endParaRPr lang="en-US" dirty="0"/>
          </a:p>
          <a:p>
            <a:r>
              <a:rPr lang="en-US" dirty="0"/>
              <a:t>Once it reaches geostationary orbit, the satellite will be placed in the 89.5° checkout orbit where it will undergo an extended checkout and validation phase of approximately one year. The satellite will transition to operations immediately afterward. GOES-R’s operational orbit has not yet been determined. The final decision will be based on the health and performance of the GOES constellation.</a:t>
            </a:r>
          </a:p>
          <a:p>
            <a:endParaRPr lang="en-US" dirty="0"/>
          </a:p>
          <a:p>
            <a:r>
              <a:rPr lang="en-US" dirty="0"/>
              <a:t>The GOES-R ground system is located in two primary locations: the NOAA Satellite Operations Facility (NSOF) in Suitland, Maryland and the Wallops Command Data Acquisition Center (WCDAS) at Wallops, Virginia. A third operations facility in Fairmont, West Virginia, will serve as a backup location in the event of a communications issue at either NSOF or WCDAS. </a:t>
            </a:r>
          </a:p>
        </p:txBody>
      </p:sp>
      <p:sp>
        <p:nvSpPr>
          <p:cNvPr id="4" name="Slide Number Placeholder 3"/>
          <p:cNvSpPr>
            <a:spLocks noGrp="1"/>
          </p:cNvSpPr>
          <p:nvPr>
            <p:ph type="sldNum" sz="quarter" idx="10"/>
          </p:nvPr>
        </p:nvSpPr>
        <p:spPr/>
        <p:txBody>
          <a:bodyPr/>
          <a:lstStyle/>
          <a:p>
            <a:fld id="{C2F8A1FA-EC12-404A-ABA0-34289F5E6A5C}" type="slidenum">
              <a:rPr lang="en-US" smtClean="0"/>
              <a:t>2</a:t>
            </a:fld>
            <a:endParaRPr lang="en-US"/>
          </a:p>
        </p:txBody>
      </p:sp>
    </p:spTree>
    <p:extLst>
      <p:ext uri="{BB962C8B-B14F-4D97-AF65-F5344CB8AC3E}">
        <p14:creationId xmlns:p14="http://schemas.microsoft.com/office/powerpoint/2010/main" val="3066527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455"/>
              </a:spcAft>
            </a:pPr>
            <a:r>
              <a:rPr lang="en-US" dirty="0"/>
              <a:t>GOES-R will support all of NOAA by providing  the receiving and transmitting of data from approximately 27,000 terrestrial and remote systems, such as seismic stations, stream gauges, tsunami buoys, and weather stations to users around the world.</a:t>
            </a:r>
          </a:p>
        </p:txBody>
      </p:sp>
      <p:sp>
        <p:nvSpPr>
          <p:cNvPr id="4" name="Slide Number Placeholder 3"/>
          <p:cNvSpPr>
            <a:spLocks noGrp="1"/>
          </p:cNvSpPr>
          <p:nvPr>
            <p:ph type="sldNum" sz="quarter" idx="10"/>
          </p:nvPr>
        </p:nvSpPr>
        <p:spPr/>
        <p:txBody>
          <a:bodyPr/>
          <a:lstStyle/>
          <a:p>
            <a:fld id="{C2F8A1FA-EC12-404A-ABA0-34289F5E6A5C}" type="slidenum">
              <a:rPr lang="en-US" smtClean="0"/>
              <a:t>11</a:t>
            </a:fld>
            <a:endParaRPr lang="en-US"/>
          </a:p>
        </p:txBody>
      </p:sp>
    </p:spTree>
    <p:extLst>
      <p:ext uri="{BB962C8B-B14F-4D97-AF65-F5344CB8AC3E}">
        <p14:creationId xmlns:p14="http://schemas.microsoft.com/office/powerpoint/2010/main" val="29070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GOES-R series of satellite will provide significant enhancements for weather forecasters and give them the ability the observe the Western Hemisphere in near real-time.</a:t>
            </a:r>
          </a:p>
          <a:p>
            <a:endParaRPr lang="en-US" dirty="0"/>
          </a:p>
          <a:p>
            <a:r>
              <a:rPr lang="en-US" dirty="0"/>
              <a:t>GOES-R will provide continuous imagery and atmospheric measurements of Earth’s Western Hemisphere, total lightning data, and space weather monitoring to provide critical atmospheric, hydrologic, oceanic, climatic, solar and space data.</a:t>
            </a:r>
          </a:p>
          <a:p>
            <a:endParaRPr lang="en-US" dirty="0"/>
          </a:p>
          <a:p>
            <a:r>
              <a:rPr lang="en-US" dirty="0"/>
              <a:t>Compared to current GOES satellites, the GOES-R series will offer three times more spectral channels, four times better resolution, and provide five times faster scans of Earth.</a:t>
            </a:r>
          </a:p>
        </p:txBody>
      </p:sp>
      <p:sp>
        <p:nvSpPr>
          <p:cNvPr id="4" name="Slide Number Placeholder 3"/>
          <p:cNvSpPr>
            <a:spLocks noGrp="1"/>
          </p:cNvSpPr>
          <p:nvPr>
            <p:ph type="sldNum" sz="quarter" idx="10"/>
          </p:nvPr>
        </p:nvSpPr>
        <p:spPr/>
        <p:txBody>
          <a:bodyPr/>
          <a:lstStyle/>
          <a:p>
            <a:fld id="{C2F8A1FA-EC12-404A-ABA0-34289F5E6A5C}" type="slidenum">
              <a:rPr lang="en-US" smtClean="0"/>
              <a:t>3</a:t>
            </a:fld>
            <a:endParaRPr lang="en-US"/>
          </a:p>
        </p:txBody>
      </p:sp>
    </p:spTree>
    <p:extLst>
      <p:ext uri="{BB962C8B-B14F-4D97-AF65-F5344CB8AC3E}">
        <p14:creationId xmlns:p14="http://schemas.microsoft.com/office/powerpoint/2010/main" val="91609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rtl="0"/>
            <a:r>
              <a:rPr lang="en-US" sz="1400" dirty="0"/>
              <a:t>On August 23 of this year, NOAA's GOES-R satellite was officially unveiled after its journey from Littleton, Colorado (where it was built) to Cape Canaveral, Florida (where it will leave Earth). After landing, the satellite was moved to its storage facility at the Kennedy Space Center where technicians quickly began work to unpack and inspect the satellite. The successful shipment of GOES-R has brought the satellite another step closer to space and to revolutionizing weather forecasting across the United States.</a:t>
            </a:r>
          </a:p>
          <a:p>
            <a:pPr rtl="0"/>
            <a:endParaRPr lang="en-US" sz="1400" b="1" dirty="0"/>
          </a:p>
          <a:p>
            <a:pPr rtl="0"/>
            <a:r>
              <a:rPr lang="en-US" sz="1400" b="1" dirty="0"/>
              <a:t>Scheduled launch date and location</a:t>
            </a:r>
            <a:r>
              <a:rPr lang="en-US" sz="1400" dirty="0"/>
              <a:t>: November 4, 2016 from Cape Canaveral, Florida at 5:40pm EDT (there is a two hour launch window)</a:t>
            </a:r>
          </a:p>
          <a:p>
            <a:pPr rtl="0"/>
            <a:r>
              <a:rPr lang="en-US" sz="1400" b="1" dirty="0"/>
              <a:t>Mission</a:t>
            </a:r>
            <a:r>
              <a:rPr lang="en-US" sz="1400" dirty="0"/>
              <a:t>: NOAA mission, in collaboration with NASA</a:t>
            </a:r>
          </a:p>
          <a:p>
            <a:pPr rtl="0"/>
            <a:r>
              <a:rPr lang="en-US" sz="1400" b="1" dirty="0"/>
              <a:t>Spacecraft</a:t>
            </a:r>
            <a:r>
              <a:rPr lang="en-US" sz="1400" dirty="0"/>
              <a:t>: 3-axis stabilized, 6,173 </a:t>
            </a:r>
            <a:r>
              <a:rPr lang="en-US" sz="1400" dirty="0" err="1"/>
              <a:t>lbs</a:t>
            </a:r>
            <a:r>
              <a:rPr lang="en-US" sz="1400" dirty="0"/>
              <a:t> (2,800kg) at launch, 6.1 meters tall </a:t>
            </a:r>
          </a:p>
          <a:p>
            <a:pPr rtl="0"/>
            <a:r>
              <a:rPr lang="en-US" sz="1400" b="1" dirty="0"/>
              <a:t>Launch vehicle</a:t>
            </a:r>
            <a:r>
              <a:rPr lang="en-US" sz="1400" dirty="0"/>
              <a:t>: Atlas V 541 expendable launch vehicle provided by United Launch Alliance</a:t>
            </a:r>
          </a:p>
          <a:p>
            <a:pPr rtl="0"/>
            <a:r>
              <a:rPr lang="en-US" sz="1400" b="1" dirty="0"/>
              <a:t>Orbit</a:t>
            </a:r>
            <a:r>
              <a:rPr lang="en-US" sz="1400" dirty="0"/>
              <a:t>: Geostationary orbit, 22,236 miles above Earth, East or West position is </a:t>
            </a:r>
            <a:r>
              <a:rPr lang="en-US" sz="1400" dirty="0" err="1"/>
              <a:t>tbd</a:t>
            </a:r>
            <a:endParaRPr lang="en-US" sz="1400" dirty="0"/>
          </a:p>
          <a:p>
            <a:pPr rtl="0"/>
            <a:r>
              <a:rPr lang="en-US" sz="1400" b="1" dirty="0"/>
              <a:t>Primary measurements</a:t>
            </a:r>
            <a:r>
              <a:rPr lang="en-US" sz="1400" dirty="0"/>
              <a:t>: Continuous imagery and atmospheric measurements of Earth’s Western Hemisphere, total lightning data, and space weather monitoring</a:t>
            </a:r>
          </a:p>
          <a:p>
            <a:r>
              <a:rPr lang="en-US" sz="1400" b="1" dirty="0"/>
              <a:t>Observational mitigation</a:t>
            </a:r>
            <a:r>
              <a:rPr lang="en-US" sz="1400" dirty="0"/>
              <a:t>: Continues legacy GOES mission through 2036</a:t>
            </a:r>
          </a:p>
          <a:p>
            <a:endParaRPr lang="en-US" sz="1400" dirty="0"/>
          </a:p>
          <a:p>
            <a:pPr rtl="0" fontAlgn="base"/>
            <a:r>
              <a:rPr lang="en-US" sz="1400" dirty="0"/>
              <a:t>NOAA’s GOES-R satellite is a next-generation NOAA weather satellite that will observe the Western Hemisphere in near real-time. The first satellite in the new series, GOES-R, will launch on November 4, 2016. Once in orbit, the satellite will be known as GOES-16. </a:t>
            </a:r>
            <a:br>
              <a:rPr lang="en-US" sz="1400" dirty="0"/>
            </a:br>
            <a:endParaRPr lang="en-US" dirty="0"/>
          </a:p>
        </p:txBody>
      </p:sp>
      <p:sp>
        <p:nvSpPr>
          <p:cNvPr id="4" name="Slide Number Placeholder 3"/>
          <p:cNvSpPr>
            <a:spLocks noGrp="1"/>
          </p:cNvSpPr>
          <p:nvPr>
            <p:ph type="sldNum" sz="quarter" idx="10"/>
          </p:nvPr>
        </p:nvSpPr>
        <p:spPr/>
        <p:txBody>
          <a:bodyPr/>
          <a:lstStyle/>
          <a:p>
            <a:fld id="{C2F8A1FA-EC12-404A-ABA0-34289F5E6A5C}" type="slidenum">
              <a:rPr lang="en-US" smtClean="0"/>
              <a:t>4</a:t>
            </a:fld>
            <a:endParaRPr lang="en-US"/>
          </a:p>
        </p:txBody>
      </p:sp>
    </p:spTree>
    <p:extLst>
      <p:ext uri="{BB962C8B-B14F-4D97-AF65-F5344CB8AC3E}">
        <p14:creationId xmlns:p14="http://schemas.microsoft.com/office/powerpoint/2010/main" val="47687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24458">
              <a:defRPr/>
            </a:pPr>
            <a:r>
              <a:rPr lang="en-US" sz="1600" b="1" dirty="0"/>
              <a:t>Primary instruments</a:t>
            </a:r>
            <a:r>
              <a:rPr lang="en-US" sz="1600" dirty="0"/>
              <a:t>: </a:t>
            </a:r>
          </a:p>
          <a:p>
            <a:pPr defTabSz="924458">
              <a:defRPr/>
            </a:pPr>
            <a:r>
              <a:rPr lang="en-US" sz="1600" dirty="0"/>
              <a:t>Advanced Baseline Imager (ABI)</a:t>
            </a:r>
          </a:p>
          <a:p>
            <a:pPr defTabSz="924458">
              <a:defRPr/>
            </a:pPr>
            <a:r>
              <a:rPr lang="en-US" sz="1600" dirty="0"/>
              <a:t>Geostationary Lightning Mapper (GLM)</a:t>
            </a:r>
          </a:p>
          <a:p>
            <a:pPr defTabSz="924458">
              <a:defRPr/>
            </a:pPr>
            <a:r>
              <a:rPr lang="en-US" sz="1600" dirty="0"/>
              <a:t>Extreme Ultraviolet and X-ray Irradiance Sensors (EXIS)</a:t>
            </a:r>
          </a:p>
          <a:p>
            <a:pPr defTabSz="924458">
              <a:defRPr/>
            </a:pPr>
            <a:r>
              <a:rPr lang="en-US" sz="1600" dirty="0"/>
              <a:t>Magnetometer (MAG) </a:t>
            </a:r>
          </a:p>
          <a:p>
            <a:pPr defTabSz="924458">
              <a:defRPr/>
            </a:pPr>
            <a:r>
              <a:rPr lang="en-US" sz="1600" dirty="0"/>
              <a:t>Space Environment In-Situ Suite (SEISS)</a:t>
            </a:r>
          </a:p>
          <a:p>
            <a:pPr defTabSz="924458">
              <a:defRPr/>
            </a:pPr>
            <a:r>
              <a:rPr lang="en-US" sz="1600" dirty="0"/>
              <a:t>Solar Ultraviolet Imager (SUVI)</a:t>
            </a:r>
          </a:p>
          <a:p>
            <a:endParaRPr lang="en-US" sz="1500" b="1" dirty="0">
              <a:solidFill>
                <a:srgbClr val="FFC000"/>
              </a:solidFill>
            </a:endParaRPr>
          </a:p>
          <a:p>
            <a:endParaRPr lang="en-US" sz="1500" b="1" dirty="0">
              <a:solidFill>
                <a:srgbClr val="FFC000"/>
              </a:solidFill>
            </a:endParaRPr>
          </a:p>
          <a:p>
            <a:r>
              <a:rPr lang="en-US" sz="1500" b="1" dirty="0">
                <a:solidFill>
                  <a:srgbClr val="FFC000"/>
                </a:solidFill>
              </a:rPr>
              <a:t>Additional Payloads</a:t>
            </a:r>
          </a:p>
          <a:p>
            <a:pPr defTabSz="924458">
              <a:defRPr/>
            </a:pPr>
            <a:r>
              <a:rPr lang="en-US" sz="1500" b="1" dirty="0">
                <a:solidFill>
                  <a:srgbClr val="FFC000"/>
                </a:solidFill>
              </a:rPr>
              <a:t>Search and Rescue Satellite Aided Tracking (SARSAT)-</a:t>
            </a:r>
            <a:r>
              <a:rPr lang="en-US" sz="1600" dirty="0"/>
              <a:t>GOES-R will be a proud part of the SARSAT network which saved 250 lives in 2015.</a:t>
            </a:r>
            <a:endParaRPr lang="en-US" sz="1500" b="1" dirty="0">
              <a:solidFill>
                <a:srgbClr val="FFC000"/>
              </a:solidFill>
            </a:endParaRPr>
          </a:p>
          <a:p>
            <a:pPr lvl="1"/>
            <a:r>
              <a:rPr lang="en-US" sz="1400" dirty="0"/>
              <a:t>Relay distress signals from 406 MHz emergency beacons</a:t>
            </a:r>
          </a:p>
          <a:p>
            <a:r>
              <a:rPr lang="en-US" sz="1500" b="1" dirty="0">
                <a:solidFill>
                  <a:srgbClr val="FFC000"/>
                </a:solidFill>
              </a:rPr>
              <a:t>Information Network (HRIT/EMWIN) </a:t>
            </a:r>
          </a:p>
          <a:p>
            <a:pPr lvl="1"/>
            <a:r>
              <a:rPr lang="en-US" sz="1400" dirty="0"/>
              <a:t>Emergency Managers Weather Information Network services</a:t>
            </a:r>
          </a:p>
          <a:p>
            <a:pPr lvl="1"/>
            <a:r>
              <a:rPr lang="en-US" sz="1400" dirty="0"/>
              <a:t>Delivers selected imagery, charts, data products, and text messages (NWS Watches and Warnings) to users throughout western hemisphere.</a:t>
            </a:r>
          </a:p>
          <a:p>
            <a:r>
              <a:rPr lang="en-US" sz="1500" b="1" dirty="0">
                <a:solidFill>
                  <a:srgbClr val="FFC000"/>
                </a:solidFill>
              </a:rPr>
              <a:t>Data Collection System (DCS)</a:t>
            </a:r>
          </a:p>
          <a:p>
            <a:pPr lvl="1"/>
            <a:r>
              <a:rPr lang="en-US" sz="1400" dirty="0"/>
              <a:t>Relays data transmissions from over 20,000 in situ environmental data platforms from across the hemisphere</a:t>
            </a:r>
          </a:p>
          <a:p>
            <a:r>
              <a:rPr lang="en-US" sz="1500" b="1" dirty="0">
                <a:solidFill>
                  <a:srgbClr val="FFC000"/>
                </a:solidFill>
              </a:rPr>
              <a:t>GOES-R Rebroadcast (GRB)</a:t>
            </a:r>
          </a:p>
          <a:p>
            <a:pPr lvl="1">
              <a:spcAft>
                <a:spcPts val="455"/>
              </a:spcAft>
            </a:pPr>
            <a:r>
              <a:rPr lang="en-US" sz="1400" dirty="0"/>
              <a:t>Data from each of the GOES-R series instruments is processed on the ground, then bounced back through GOES-R satellites to users throughout the hemisphere.</a:t>
            </a:r>
          </a:p>
        </p:txBody>
      </p:sp>
      <p:sp>
        <p:nvSpPr>
          <p:cNvPr id="4" name="Slide Number Placeholder 3"/>
          <p:cNvSpPr>
            <a:spLocks noGrp="1"/>
          </p:cNvSpPr>
          <p:nvPr>
            <p:ph type="sldNum" sz="quarter" idx="10"/>
          </p:nvPr>
        </p:nvSpPr>
        <p:spPr/>
        <p:txBody>
          <a:bodyPr/>
          <a:lstStyle/>
          <a:p>
            <a:fld id="{C2F8A1FA-EC12-404A-ABA0-34289F5E6A5C}" type="slidenum">
              <a:rPr lang="en-US" smtClean="0"/>
              <a:t>5</a:t>
            </a:fld>
            <a:endParaRPr lang="en-US"/>
          </a:p>
        </p:txBody>
      </p:sp>
    </p:spTree>
    <p:extLst>
      <p:ext uri="{BB962C8B-B14F-4D97-AF65-F5344CB8AC3E}">
        <p14:creationId xmlns:p14="http://schemas.microsoft.com/office/powerpoint/2010/main" val="134296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GOES-R can provide images of weather patterns and severe storms as frequently as every 30 seconds, which will contribute to more accurate and reliable weather forecasts and severe weather outlooks.</a:t>
            </a:r>
          </a:p>
          <a:p>
            <a:endParaRPr lang="en-US" sz="1400" dirty="0"/>
          </a:p>
          <a:p>
            <a:r>
              <a:rPr lang="en-US" sz="1400" dirty="0"/>
              <a:t>GOES-R’s environmental data products will support short-term weather forecasts (the one- to two-day outlooks we rely on), sever storm watches and warnings, maritime forecasts, season predictions, drought outlooks and space weather predictions.</a:t>
            </a:r>
          </a:p>
          <a:p>
            <a:endParaRPr lang="en-US" sz="1400" dirty="0"/>
          </a:p>
          <a:p>
            <a:r>
              <a:rPr lang="en-US" sz="1400" dirty="0"/>
              <a:t>GOES-R products will also improve hurricane tracking and intensity forecasts, increase thunderstorm and tornado warning lead time, improve aviation flight rout planning, provide data for long-term climate variability studies, improve solar flare warnings for communications and navigation disruptions and enhance space weather monitoring.</a:t>
            </a:r>
          </a:p>
          <a:p>
            <a:endParaRPr lang="en-US" sz="1400" dirty="0"/>
          </a:p>
          <a:p>
            <a:r>
              <a:rPr lang="en-US" sz="1400" dirty="0"/>
              <a:t>GOES-R will be a proud part of the SARSAT network which saved 250 lives in 2015.</a:t>
            </a:r>
          </a:p>
        </p:txBody>
      </p:sp>
      <p:sp>
        <p:nvSpPr>
          <p:cNvPr id="4" name="Slide Number Placeholder 3"/>
          <p:cNvSpPr>
            <a:spLocks noGrp="1"/>
          </p:cNvSpPr>
          <p:nvPr>
            <p:ph type="sldNum" sz="quarter" idx="10"/>
          </p:nvPr>
        </p:nvSpPr>
        <p:spPr/>
        <p:txBody>
          <a:bodyPr/>
          <a:lstStyle/>
          <a:p>
            <a:fld id="{C2F8A1FA-EC12-404A-ABA0-34289F5E6A5C}" type="slidenum">
              <a:rPr lang="en-US" smtClean="0"/>
              <a:t>6</a:t>
            </a:fld>
            <a:endParaRPr lang="en-US"/>
          </a:p>
        </p:txBody>
      </p:sp>
    </p:spTree>
    <p:extLst>
      <p:ext uri="{BB962C8B-B14F-4D97-AF65-F5344CB8AC3E}">
        <p14:creationId xmlns:p14="http://schemas.microsoft.com/office/powerpoint/2010/main" val="476871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455"/>
              </a:spcAft>
            </a:pPr>
            <a:r>
              <a:rPr lang="en-US" dirty="0">
                <a:ea typeface="ＭＳ Ｐゴシック" pitchFamily="34" charset="-128"/>
              </a:rPr>
              <a:t>Primary instrument in GOES-R series is the ABI, a 16 channel imager that measures radiances in the visible and near-infrared wavelengths</a:t>
            </a:r>
            <a:r>
              <a:rPr lang="en-US" dirty="0" smtClean="0">
                <a:ea typeface="ＭＳ Ｐゴシック" pitchFamily="34" charset="-128"/>
              </a:rPr>
              <a:t>.</a:t>
            </a:r>
          </a:p>
          <a:p>
            <a:pPr>
              <a:spcBef>
                <a:spcPct val="0"/>
              </a:spcBef>
              <a:spcAft>
                <a:spcPts val="455"/>
              </a:spcAft>
            </a:pPr>
            <a:endParaRPr lang="en-US" dirty="0">
              <a:ea typeface="ＭＳ Ｐゴシック" pitchFamily="34" charset="-128"/>
            </a:endParaRPr>
          </a:p>
          <a:p>
            <a:pPr marL="0" marR="0" indent="0" algn="l" defTabSz="914400" rtl="0" eaLnBrk="1" fontAlgn="auto" latinLnBrk="0" hangingPunct="1">
              <a:lnSpc>
                <a:spcPct val="100000"/>
              </a:lnSpc>
              <a:spcBef>
                <a:spcPct val="0"/>
              </a:spcBef>
              <a:spcAft>
                <a:spcPts val="455"/>
              </a:spcAft>
              <a:buClrTx/>
              <a:buSzTx/>
              <a:buFontTx/>
              <a:buNone/>
              <a:tabLst/>
              <a:defRPr/>
            </a:pPr>
            <a:r>
              <a:rPr lang="en-US" dirty="0" smtClean="0"/>
              <a:t>three times more spectral channels, four times better resolution,</a:t>
            </a:r>
            <a:r>
              <a:rPr lang="en-US" baseline="0" dirty="0" smtClean="0"/>
              <a:t> </a:t>
            </a:r>
            <a:r>
              <a:rPr lang="en-US" dirty="0" smtClean="0"/>
              <a:t>and provide five times faster scans of Earth.</a:t>
            </a:r>
          </a:p>
          <a:p>
            <a:pPr>
              <a:spcBef>
                <a:spcPct val="0"/>
              </a:spcBef>
              <a:spcAft>
                <a:spcPts val="455"/>
              </a:spcAft>
            </a:pPr>
            <a:endParaRPr lang="en-US" dirty="0">
              <a:ea typeface="ＭＳ Ｐゴシック" pitchFamily="34" charset="-128"/>
            </a:endParaRPr>
          </a:p>
          <a:p>
            <a:pPr defTabSz="924458">
              <a:defRPr/>
            </a:pPr>
            <a:r>
              <a:rPr lang="en-US" sz="2400" dirty="0"/>
              <a:t>GOES-R will offer 3x more data with 4x greater resolution, 5x faster than ever before. (</a:t>
            </a:r>
            <a:r>
              <a:rPr lang="en-US" dirty="0">
                <a:ea typeface="ＭＳ Ｐゴシック" pitchFamily="34" charset="-128"/>
              </a:rPr>
              <a:t>Improves upon current capabilities in spectral information (3X), spatial coverage (4X), and temporal resolution (5X). </a:t>
            </a:r>
          </a:p>
          <a:p>
            <a:endParaRPr lang="en-US" dirty="0"/>
          </a:p>
        </p:txBody>
      </p:sp>
      <p:sp>
        <p:nvSpPr>
          <p:cNvPr id="4" name="Slide Number Placeholder 3"/>
          <p:cNvSpPr>
            <a:spLocks noGrp="1"/>
          </p:cNvSpPr>
          <p:nvPr>
            <p:ph type="sldNum" sz="quarter" idx="10"/>
          </p:nvPr>
        </p:nvSpPr>
        <p:spPr/>
        <p:txBody>
          <a:bodyPr/>
          <a:lstStyle/>
          <a:p>
            <a:fld id="{C2F8A1FA-EC12-404A-ABA0-34289F5E6A5C}" type="slidenum">
              <a:rPr lang="en-US" smtClean="0"/>
              <a:t>7</a:t>
            </a:fld>
            <a:endParaRPr lang="en-US"/>
          </a:p>
        </p:txBody>
      </p:sp>
    </p:spTree>
    <p:extLst>
      <p:ext uri="{BB962C8B-B14F-4D97-AF65-F5344CB8AC3E}">
        <p14:creationId xmlns:p14="http://schemas.microsoft.com/office/powerpoint/2010/main" val="29070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spcAft>
                <a:spcPts val="455"/>
              </a:spcAft>
            </a:pPr>
            <a:r>
              <a:rPr lang="en-US" dirty="0">
                <a:ea typeface="ＭＳ Ｐゴシック" pitchFamily="34" charset="-128"/>
              </a:rPr>
              <a:t>Primary instrument in GOES-R series is the ABI, a 16 channel imager that measures radiances in the visible and near-infrared wavelengths</a:t>
            </a:r>
            <a:r>
              <a:rPr lang="en-US" dirty="0" smtClean="0">
                <a:ea typeface="ＭＳ Ｐゴシック" pitchFamily="34" charset="-128"/>
              </a:rPr>
              <a:t>.</a:t>
            </a:r>
          </a:p>
          <a:p>
            <a:pPr>
              <a:spcBef>
                <a:spcPct val="0"/>
              </a:spcBef>
              <a:spcAft>
                <a:spcPts val="455"/>
              </a:spcAft>
            </a:pPr>
            <a:endParaRPr lang="en-US" dirty="0">
              <a:ea typeface="ＭＳ Ｐゴシック" pitchFamily="34" charset="-128"/>
            </a:endParaRPr>
          </a:p>
          <a:p>
            <a:pPr marL="0" marR="0" indent="0" algn="l" defTabSz="914400" rtl="0" eaLnBrk="1" fontAlgn="auto" latinLnBrk="0" hangingPunct="1">
              <a:lnSpc>
                <a:spcPct val="100000"/>
              </a:lnSpc>
              <a:spcBef>
                <a:spcPct val="0"/>
              </a:spcBef>
              <a:spcAft>
                <a:spcPts val="455"/>
              </a:spcAft>
              <a:buClrTx/>
              <a:buSzTx/>
              <a:buFontTx/>
              <a:buNone/>
              <a:tabLst/>
              <a:defRPr/>
            </a:pPr>
            <a:r>
              <a:rPr lang="en-US" dirty="0" smtClean="0"/>
              <a:t>three times more spectral channels, four times </a:t>
            </a:r>
            <a:r>
              <a:rPr lang="en-US" smtClean="0"/>
              <a:t>better resolution,</a:t>
            </a:r>
            <a:r>
              <a:rPr lang="en-US" baseline="0" smtClean="0"/>
              <a:t> </a:t>
            </a:r>
            <a:r>
              <a:rPr lang="en-US" smtClean="0"/>
              <a:t>and </a:t>
            </a:r>
            <a:r>
              <a:rPr lang="en-US" dirty="0" smtClean="0"/>
              <a:t>provide five times faster scans of Earth.</a:t>
            </a:r>
          </a:p>
          <a:p>
            <a:pPr>
              <a:spcBef>
                <a:spcPct val="0"/>
              </a:spcBef>
              <a:spcAft>
                <a:spcPts val="455"/>
              </a:spcAft>
            </a:pPr>
            <a:endParaRPr lang="en-US" dirty="0">
              <a:ea typeface="ＭＳ Ｐゴシック" pitchFamily="34" charset="-128"/>
            </a:endParaRPr>
          </a:p>
          <a:p>
            <a:pPr defTabSz="924458">
              <a:defRPr/>
            </a:pPr>
            <a:r>
              <a:rPr lang="en-US" sz="2400" dirty="0"/>
              <a:t>GOES-R will offer 3x more data with 4x greater resolution, 5x faster than ever before. (</a:t>
            </a:r>
            <a:r>
              <a:rPr lang="en-US" dirty="0">
                <a:ea typeface="ＭＳ Ｐゴシック" pitchFamily="34" charset="-128"/>
              </a:rPr>
              <a:t>Improves upon current capabilities in spectral information (3X), spatial coverage (4X), and temporal resolution (5X). </a:t>
            </a:r>
          </a:p>
          <a:p>
            <a:endParaRPr lang="en-US" dirty="0"/>
          </a:p>
        </p:txBody>
      </p:sp>
      <p:sp>
        <p:nvSpPr>
          <p:cNvPr id="4" name="Slide Number Placeholder 3"/>
          <p:cNvSpPr>
            <a:spLocks noGrp="1"/>
          </p:cNvSpPr>
          <p:nvPr>
            <p:ph type="sldNum" sz="quarter" idx="10"/>
          </p:nvPr>
        </p:nvSpPr>
        <p:spPr/>
        <p:txBody>
          <a:bodyPr/>
          <a:lstStyle/>
          <a:p>
            <a:fld id="{C2F8A1FA-EC12-404A-ABA0-34289F5E6A5C}" type="slidenum">
              <a:rPr lang="en-US" smtClean="0"/>
              <a:t>8</a:t>
            </a:fld>
            <a:endParaRPr lang="en-US"/>
          </a:p>
        </p:txBody>
      </p:sp>
    </p:spTree>
    <p:extLst>
      <p:ext uri="{BB962C8B-B14F-4D97-AF65-F5344CB8AC3E}">
        <p14:creationId xmlns:p14="http://schemas.microsoft.com/office/powerpoint/2010/main" val="290701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play on animation)</a:t>
            </a:r>
          </a:p>
          <a:p>
            <a:endParaRPr lang="en-US" dirty="0" smtClean="0"/>
          </a:p>
          <a:p>
            <a:r>
              <a:rPr lang="en-US" dirty="0" smtClean="0"/>
              <a:t>This three-panel animation shows visible imagery from GOES-14 and shows the difference between standard or routine 15-minute interval, 5-7 minute interval Rapid Scan Operations (RSO), and 1-minute interval Super Rapid Scan Operations Mode for GOES-R (SRSO) 0.63 µm visible channel images for the rapidly-developing convection that produced two separate tornadoes in southern Minnesota on May 8, 2014. </a:t>
            </a:r>
          </a:p>
          <a:p>
            <a:endParaRPr lang="en-US" dirty="0" smtClean="0"/>
          </a:p>
          <a:p>
            <a:r>
              <a:rPr lang="en-US" dirty="0" smtClean="0"/>
              <a:t>This example highlights the fact that the formation and evolution of the rapidly-developing convection was much more evident and easy to follow with the one-minute imagery.</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2F8A1FA-EC12-404A-ABA0-34289F5E6A5C}" type="slidenum">
              <a:rPr lang="en-US" smtClean="0"/>
              <a:t>9</a:t>
            </a:fld>
            <a:endParaRPr lang="en-US"/>
          </a:p>
        </p:txBody>
      </p:sp>
    </p:spTree>
    <p:extLst>
      <p:ext uri="{BB962C8B-B14F-4D97-AF65-F5344CB8AC3E}">
        <p14:creationId xmlns:p14="http://schemas.microsoft.com/office/powerpoint/2010/main" val="29070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pitchFamily="34" charset="-128"/>
              </a:rPr>
              <a:t>(Click play on animation)</a:t>
            </a:r>
          </a:p>
          <a:p>
            <a:endParaRPr lang="en-US" dirty="0" smtClean="0">
              <a:ea typeface="ＭＳ Ｐゴシック" pitchFamily="34" charset="-128"/>
            </a:endParaRPr>
          </a:p>
          <a:p>
            <a:r>
              <a:rPr lang="en-US" dirty="0" smtClean="0">
                <a:ea typeface="ＭＳ Ｐゴシック" pitchFamily="34" charset="-128"/>
              </a:rPr>
              <a:t>Diagnosing convective storm structure and evolution</a:t>
            </a:r>
          </a:p>
          <a:p>
            <a:r>
              <a:rPr lang="en-US" dirty="0" smtClean="0">
                <a:ea typeface="ＭＳ Ｐゴシック" pitchFamily="34" charset="-128"/>
              </a:rPr>
              <a:t>Aviation and marine convective weather hazards</a:t>
            </a:r>
          </a:p>
          <a:p>
            <a:r>
              <a:rPr lang="en-US" dirty="0" smtClean="0">
                <a:ea typeface="ＭＳ Ｐゴシック" pitchFamily="34" charset="-128"/>
              </a:rPr>
              <a:t>Tropical cyclone intensity change</a:t>
            </a:r>
          </a:p>
          <a:p>
            <a:r>
              <a:rPr lang="en-US" dirty="0" smtClean="0">
                <a:ea typeface="ＭＳ Ｐゴシック" pitchFamily="34" charset="-128"/>
              </a:rPr>
              <a:t>Decadal changes of extreme weather – thunderstorms/ lightning intensity and distribution</a:t>
            </a:r>
          </a:p>
          <a:p>
            <a:r>
              <a:rPr lang="en-US" dirty="0" smtClean="0">
                <a:ea typeface="ＭＳ Ｐゴシック" pitchFamily="34" charset="-128"/>
              </a:rPr>
              <a:t>GLM data latency only 20 sec</a:t>
            </a:r>
          </a:p>
          <a:p>
            <a:pPr rtl="0" fontAlgn="base"/>
            <a:endParaRPr lang="en-US" dirty="0"/>
          </a:p>
          <a:p>
            <a:pPr rtl="0" fontAlgn="base"/>
            <a:r>
              <a:rPr lang="en-US" dirty="0"/>
              <a:t>The Geostationary Lightning Mapper instrument on GOES-R will observe not only cloud to ground lightning strikes, but also in-cloud lightning activity. Scientists believe that an increase in lightning may be a precursor to the formation of </a:t>
            </a:r>
            <a:r>
              <a:rPr lang="en-US" dirty="0" smtClean="0"/>
              <a:t>tornadoes </a:t>
            </a:r>
            <a:r>
              <a:rPr lang="en-US" dirty="0"/>
              <a:t>and GOES-R will offer new tools to observe lightning in near real-time. </a:t>
            </a:r>
          </a:p>
          <a:p>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C2F8A1FA-EC12-404A-ABA0-34289F5E6A5C}" type="slidenum">
              <a:rPr lang="en-US" smtClean="0"/>
              <a:t>10</a:t>
            </a:fld>
            <a:endParaRPr lang="en-US"/>
          </a:p>
        </p:txBody>
      </p:sp>
    </p:spTree>
    <p:extLst>
      <p:ext uri="{BB962C8B-B14F-4D97-AF65-F5344CB8AC3E}">
        <p14:creationId xmlns:p14="http://schemas.microsoft.com/office/powerpoint/2010/main" val="290701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28AA3-7ED0-408B-8C03-7C858CB119F2}"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28AA3-7ED0-408B-8C03-7C858CB119F2}"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28AA3-7ED0-408B-8C03-7C858CB119F2}"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29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a:solidFill>
                  <a:srgbClr val="1F497D"/>
                </a:solidFill>
              </a:rPr>
              <a:pPr defTabSz="914400"/>
              <a:t>‹#›</a:t>
            </a:fld>
            <a:endParaRPr dirty="0">
              <a:solidFill>
                <a:srgbClr val="1F497D"/>
              </a:solidFill>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algn="ctr">
              <a:defRPr>
                <a:solidFill>
                  <a:srgbClr val="000000"/>
                </a:solidFill>
              </a:defRPr>
            </a:pPr>
            <a:r>
              <a:rPr lang="en-AU" sz="1100" i="1" kern="0" dirty="0" smtClean="0">
                <a:solidFill>
                  <a:srgbClr val="1F497D"/>
                </a:solidFill>
                <a:latin typeface="Helvetica"/>
                <a:ea typeface="+mj-ea"/>
                <a:cs typeface="Proxima Nova Regular"/>
                <a:sym typeface="Proxima Nova Regular"/>
              </a:rPr>
              <a:t>CEOS Plenary 2016, 1-2 November</a:t>
            </a:r>
            <a:endParaRPr sz="1100" i="1" kern="0" dirty="0">
              <a:solidFill>
                <a:srgbClr val="1F497D"/>
              </a:solidFill>
              <a:latin typeface="Helvetic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3863839057"/>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28AA3-7ED0-408B-8C03-7C858CB119F2}"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28AA3-7ED0-408B-8C03-7C858CB119F2}"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28AA3-7ED0-408B-8C03-7C858CB119F2}"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28AA3-7ED0-408B-8C03-7C858CB119F2}" type="datetimeFigureOut">
              <a:rPr lang="en-US" smtClean="0"/>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28AA3-7ED0-408B-8C03-7C858CB119F2}" type="datetimeFigureOut">
              <a:rPr lang="en-US" smtClean="0"/>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28AA3-7ED0-408B-8C03-7C858CB119F2}" type="datetimeFigureOut">
              <a:rPr lang="en-US" smtClean="0"/>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28AA3-7ED0-408B-8C03-7C858CB119F2}"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28AA3-7ED0-408B-8C03-7C858CB119F2}"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2EEA8-011C-4229-995F-73B5BE7F09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28AA3-7ED0-408B-8C03-7C858CB119F2}" type="datetimeFigureOut">
              <a:rPr lang="en-US" smtClean="0"/>
              <a:t>10/24/2016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2EEA8-011C-4229-995F-73B5BE7F09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defTabSz="457200"/>
            <a:fld id="{86CB4B4D-7CA3-9044-876B-883B54F8677D}" type="slidenum">
              <a:rPr kern="0">
                <a:solidFill>
                  <a:srgbClr val="002569"/>
                </a:solidFill>
              </a:rPr>
              <a:pPr defTabSz="457200"/>
              <a:t>‹#›</a:t>
            </a:fld>
            <a:endParaRPr kern="0">
              <a:solidFill>
                <a:srgbClr val="002569"/>
              </a:solidFill>
            </a:endParaRPr>
          </a:p>
        </p:txBody>
      </p:sp>
    </p:spTree>
    <p:extLst>
      <p:ext uri="{BB962C8B-B14F-4D97-AF65-F5344CB8AC3E}">
        <p14:creationId xmlns:p14="http://schemas.microsoft.com/office/powerpoint/2010/main" val="1539681716"/>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6768611"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chemeClr val="bg1"/>
                </a:solidFill>
                <a:latin typeface="+mj-lt"/>
              </a:rPr>
              <a:t>GOES-R</a:t>
            </a:r>
            <a:br>
              <a:rPr lang="en-US" sz="4200" b="1" dirty="0" smtClean="0">
                <a:solidFill>
                  <a:schemeClr val="bg1"/>
                </a:solidFill>
                <a:latin typeface="+mj-lt"/>
              </a:rPr>
            </a:br>
            <a:r>
              <a:rPr lang="en-US" dirty="0" smtClean="0">
                <a:solidFill>
                  <a:schemeClr val="bg1"/>
                </a:solidFill>
                <a:latin typeface="+mj-lt"/>
              </a:rPr>
              <a:t>America’s Next-Generation Geostationary Weather Satellite</a:t>
            </a:r>
            <a:endParaRPr sz="4200" b="1" dirty="0">
              <a:solidFill>
                <a:schemeClr val="bg1"/>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nSpc>
                <a:spcPct val="150000"/>
              </a:lnSpc>
              <a:defRPr>
                <a:solidFill>
                  <a:srgbClr val="000000"/>
                </a:solidFill>
              </a:defRPr>
            </a:pPr>
            <a:r>
              <a:rPr lang="en-US" kern="0" dirty="0" smtClean="0">
                <a:solidFill>
                  <a:srgbClr val="FFFFFF"/>
                </a:solidFill>
                <a:latin typeface="Helvetica"/>
                <a:ea typeface="Arial Bold"/>
                <a:cs typeface="Arial Bold"/>
                <a:sym typeface="Arial Bold"/>
              </a:rPr>
              <a:t>Chuck Wooldridge</a:t>
            </a:r>
          </a:p>
          <a:p>
            <a:pPr>
              <a:lnSpc>
                <a:spcPct val="150000"/>
              </a:lnSpc>
              <a:defRPr>
                <a:solidFill>
                  <a:srgbClr val="000000"/>
                </a:solidFill>
              </a:defRPr>
            </a:pPr>
            <a:r>
              <a:rPr lang="en-US" kern="0" dirty="0" smtClean="0">
                <a:solidFill>
                  <a:srgbClr val="FFFFFF"/>
                </a:solidFill>
                <a:latin typeface="Helvetica"/>
                <a:ea typeface="Arial Bold"/>
                <a:cs typeface="Arial Bold"/>
                <a:sym typeface="Arial Bold"/>
              </a:rPr>
              <a:t>NOAA</a:t>
            </a:r>
            <a:endParaRPr kern="0" dirty="0">
              <a:solidFill>
                <a:srgbClr val="FFFFFF"/>
              </a:solidFill>
              <a:latin typeface="Helvetica"/>
              <a:ea typeface="Arial Bold"/>
              <a:cs typeface="Arial Bold"/>
              <a:sym typeface="Arial Bold"/>
            </a:endParaRPr>
          </a:p>
          <a:p>
            <a:pPr>
              <a:lnSpc>
                <a:spcPct val="150000"/>
              </a:lnSpc>
              <a:defRPr>
                <a:solidFill>
                  <a:srgbClr val="000000"/>
                </a:solidFill>
              </a:defRPr>
            </a:pPr>
            <a:r>
              <a:rPr lang="en-AU" kern="0" dirty="0" smtClean="0">
                <a:solidFill>
                  <a:srgbClr val="FFFFFF"/>
                </a:solidFill>
                <a:latin typeface="Helvetica"/>
                <a:ea typeface="Arial Bold"/>
                <a:cs typeface="Arial Bold"/>
                <a:sym typeface="Arial Bold"/>
              </a:rPr>
              <a:t>CEOS Plenary 2016</a:t>
            </a:r>
          </a:p>
          <a:p>
            <a:pPr>
              <a:lnSpc>
                <a:spcPct val="150000"/>
              </a:lnSpc>
              <a:defRPr>
                <a:solidFill>
                  <a:srgbClr val="000000"/>
                </a:solidFill>
              </a:defRPr>
            </a:pPr>
            <a:r>
              <a:rPr kern="0" dirty="0" smtClean="0">
                <a:solidFill>
                  <a:srgbClr val="FFFFFF"/>
                </a:solidFill>
                <a:latin typeface="Helvetica"/>
                <a:ea typeface="Arial Bold"/>
                <a:cs typeface="Arial Bold"/>
                <a:sym typeface="Arial Bold"/>
              </a:rPr>
              <a:t>Agenda </a:t>
            </a:r>
            <a:r>
              <a:rPr kern="0" dirty="0">
                <a:solidFill>
                  <a:srgbClr val="FFFFFF"/>
                </a:solidFill>
                <a:latin typeface="Helvetica"/>
                <a:ea typeface="Arial Bold"/>
                <a:cs typeface="Arial Bold"/>
                <a:sym typeface="Arial Bold"/>
              </a:rPr>
              <a:t>Item </a:t>
            </a:r>
            <a:r>
              <a:rPr kern="0" dirty="0" smtClean="0">
                <a:solidFill>
                  <a:srgbClr val="FFFFFF"/>
                </a:solidFill>
                <a:latin typeface="Helvetica"/>
                <a:ea typeface="Arial Bold"/>
                <a:cs typeface="Arial Bold"/>
                <a:sym typeface="Arial Bold"/>
              </a:rPr>
              <a:t>#</a:t>
            </a:r>
            <a:r>
              <a:rPr lang="en-US" kern="0" dirty="0" smtClean="0">
                <a:solidFill>
                  <a:srgbClr val="FFFFFF"/>
                </a:solidFill>
                <a:latin typeface="Helvetica"/>
                <a:ea typeface="Arial Bold"/>
                <a:cs typeface="Arial Bold"/>
                <a:sym typeface="Arial Bold"/>
              </a:rPr>
              <a:t>9.1</a:t>
            </a:r>
            <a:endParaRPr kern="0" dirty="0">
              <a:solidFill>
                <a:srgbClr val="FFFFFF"/>
              </a:solidFill>
              <a:latin typeface="Helvetica"/>
              <a:ea typeface="Arial Bold"/>
              <a:cs typeface="Arial Bold"/>
              <a:sym typeface="Arial Bold"/>
            </a:endParaRPr>
          </a:p>
          <a:p>
            <a:pPr>
              <a:lnSpc>
                <a:spcPct val="150000"/>
              </a:lnSpc>
              <a:defRPr>
                <a:solidFill>
                  <a:srgbClr val="000000"/>
                </a:solidFill>
              </a:defRPr>
            </a:pPr>
            <a:r>
              <a:rPr lang="en-AU" kern="0" dirty="0" smtClean="0">
                <a:solidFill>
                  <a:srgbClr val="FFFFFF"/>
                </a:solidFill>
                <a:latin typeface="Helvetica"/>
                <a:ea typeface="Arial Bold"/>
                <a:cs typeface="Arial Bold"/>
                <a:sym typeface="Arial Bold"/>
              </a:rPr>
              <a:t>Brisbane, Australia</a:t>
            </a:r>
            <a:endParaRPr kern="0" dirty="0">
              <a:solidFill>
                <a:srgbClr val="FFFFFF"/>
              </a:solidFill>
              <a:latin typeface="Helvetica"/>
              <a:ea typeface="Arial Bold"/>
              <a:cs typeface="Arial Bold"/>
              <a:sym typeface="Arial Bold"/>
            </a:endParaRPr>
          </a:p>
          <a:p>
            <a:pPr>
              <a:lnSpc>
                <a:spcPct val="150000"/>
              </a:lnSpc>
              <a:defRPr>
                <a:solidFill>
                  <a:srgbClr val="000000"/>
                </a:solidFill>
              </a:defRPr>
            </a:pPr>
            <a:r>
              <a:rPr lang="en-AU" kern="0" dirty="0" smtClean="0">
                <a:solidFill>
                  <a:srgbClr val="FFFFFF"/>
                </a:solidFill>
                <a:latin typeface="Helvetica"/>
                <a:ea typeface="Arial Bold"/>
                <a:cs typeface="Arial Bold"/>
                <a:sym typeface="Arial Bold"/>
              </a:rPr>
              <a:t>1</a:t>
            </a:r>
            <a:r>
              <a:rPr lang="en-AU" kern="0" baseline="30000" dirty="0" smtClean="0">
                <a:solidFill>
                  <a:srgbClr val="FFFFFF"/>
                </a:solidFill>
                <a:latin typeface="Helvetica"/>
                <a:ea typeface="Arial Bold"/>
                <a:cs typeface="Arial Bold"/>
                <a:sym typeface="Arial Bold"/>
              </a:rPr>
              <a:t>st</a:t>
            </a:r>
            <a:r>
              <a:rPr lang="en-AU" kern="0" dirty="0" smtClean="0">
                <a:solidFill>
                  <a:srgbClr val="FFFFFF"/>
                </a:solidFill>
                <a:latin typeface="Helvetica"/>
                <a:ea typeface="Arial Bold"/>
                <a:cs typeface="Arial Bold"/>
                <a:sym typeface="Arial Bold"/>
              </a:rPr>
              <a:t> – 2</a:t>
            </a:r>
            <a:r>
              <a:rPr lang="en-AU" kern="0" baseline="30000" dirty="0" smtClean="0">
                <a:solidFill>
                  <a:srgbClr val="FFFFFF"/>
                </a:solidFill>
                <a:latin typeface="Helvetica"/>
                <a:ea typeface="Arial Bold"/>
                <a:cs typeface="Arial Bold"/>
                <a:sym typeface="Arial Bold"/>
              </a:rPr>
              <a:t>nd</a:t>
            </a:r>
            <a:r>
              <a:rPr lang="en-AU" kern="0" dirty="0" smtClean="0">
                <a:solidFill>
                  <a:srgbClr val="FFFFFF"/>
                </a:solidFill>
                <a:latin typeface="Helvetica"/>
                <a:ea typeface="Arial Bold"/>
                <a:cs typeface="Arial Bold"/>
                <a:sym typeface="Arial Bold"/>
              </a:rPr>
              <a:t> November 2016</a:t>
            </a:r>
            <a:endParaRPr kern="0" dirty="0">
              <a:solidFill>
                <a:srgbClr val="FFFFFF"/>
              </a:solidFill>
              <a:latin typeface="Helvetica"/>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defRPr sz="1800" b="0">
                <a:solidFill>
                  <a:srgbClr val="000000"/>
                </a:solidFill>
              </a:defRPr>
            </a:pPr>
            <a:r>
              <a:rPr lang="en-US" sz="1050" b="0" kern="0" dirty="0" smtClean="0">
                <a:solidFill>
                  <a:prstClr val="white">
                    <a:lumMod val="20000"/>
                    <a:lumOff val="80000"/>
                  </a:prstClr>
                </a:solidFill>
                <a:latin typeface="Helvetica"/>
              </a:rPr>
              <a:t>Committee on Earth Observation Satellites</a:t>
            </a:r>
            <a:endParaRPr lang="en-US" sz="1050" b="0" kern="0" dirty="0">
              <a:solidFill>
                <a:prstClr val="white">
                  <a:lumMod val="20000"/>
                  <a:lumOff val="80000"/>
                </a:prstClr>
              </a:solidFill>
              <a:latin typeface="Helvetica"/>
            </a:endParaRPr>
          </a:p>
        </p:txBody>
      </p:sp>
    </p:spTree>
    <p:extLst>
      <p:ext uri="{BB962C8B-B14F-4D97-AF65-F5344CB8AC3E}">
        <p14:creationId xmlns:p14="http://schemas.microsoft.com/office/powerpoint/2010/main" val="394882405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5" cstate="print"/>
          <a:stretch>
            <a:fillRect/>
          </a:stretch>
        </p:blipFill>
        <p:spPr>
          <a:xfrm>
            <a:off x="0" y="-33670"/>
            <a:ext cx="9144000" cy="6850771"/>
          </a:xfrm>
          <a:prstGeom prst="rect">
            <a:avLst/>
          </a:prstGeom>
        </p:spPr>
      </p:pic>
      <p:sp>
        <p:nvSpPr>
          <p:cNvPr id="9" name="Shape 88"/>
          <p:cNvSpPr txBox="1">
            <a:spLocks/>
          </p:cNvSpPr>
          <p:nvPr/>
        </p:nvSpPr>
        <p:spPr>
          <a:xfrm>
            <a:off x="1352282" y="258587"/>
            <a:ext cx="8001000" cy="914400"/>
          </a:xfrm>
          <a:prstGeom prst="rect">
            <a:avLst/>
          </a:prstGeom>
        </p:spPr>
        <p:txBody>
          <a:bodyPr tIns="45700" bIns="45700" anchor="t" anchorCtr="0">
            <a:noAutofit/>
          </a:bodyPr>
          <a:lstStyle/>
          <a:p>
            <a:r>
              <a:rPr lang="en-US" sz="3400" b="1" dirty="0" smtClean="0">
                <a:solidFill>
                  <a:srgbClr val="2F5897"/>
                </a:solidFill>
                <a:latin typeface="Myriad Pro"/>
              </a:rPr>
              <a:t>TOTAL LIGHTNING DETECTION</a:t>
            </a:r>
          </a:p>
          <a:p>
            <a:r>
              <a:rPr lang="en-US" b="1" dirty="0" smtClean="0">
                <a:ea typeface="MS PGothic" panose="020B0600070205080204" pitchFamily="34" charset="-128"/>
              </a:rPr>
              <a:t>1-min </a:t>
            </a:r>
            <a:r>
              <a:rPr lang="en-US" b="1" dirty="0">
                <a:ea typeface="MS PGothic" panose="020B0600070205080204" pitchFamily="34" charset="-128"/>
              </a:rPr>
              <a:t>TRMM/LIS overpass, May 3, 1999 tornado outbreak</a:t>
            </a:r>
          </a:p>
          <a:p>
            <a:endParaRPr lang="en-US" sz="3400" dirty="0">
              <a:solidFill>
                <a:prstClr val="black"/>
              </a:solidFill>
              <a:latin typeface="Myriad Pro"/>
            </a:endParaRPr>
          </a:p>
        </p:txBody>
      </p:sp>
      <p:pic>
        <p:nvPicPr>
          <p:cNvPr id="6" name="stroud_OK combin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1600" y="1127911"/>
            <a:ext cx="6748210" cy="5063788"/>
          </a:xfrm>
          <a:prstGeom prst="rect">
            <a:avLst/>
          </a:prstGeom>
        </p:spPr>
      </p:pic>
    </p:spTree>
    <p:extLst>
      <p:ext uri="{BB962C8B-B14F-4D97-AF65-F5344CB8AC3E}">
        <p14:creationId xmlns:p14="http://schemas.microsoft.com/office/powerpoint/2010/main" val="162534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0" y="-33670"/>
            <a:ext cx="9144000" cy="685077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3035"/>
          <a:stretch/>
        </p:blipFill>
        <p:spPr>
          <a:xfrm rot="673373">
            <a:off x="5570377" y="1324488"/>
            <a:ext cx="3434346" cy="1983425"/>
          </a:xfrm>
          <a:prstGeom prst="rect">
            <a:avLst/>
          </a:prstGeom>
        </p:spPr>
      </p:pic>
      <p:sp>
        <p:nvSpPr>
          <p:cNvPr id="9" name="Shape 88"/>
          <p:cNvSpPr txBox="1">
            <a:spLocks/>
          </p:cNvSpPr>
          <p:nvPr/>
        </p:nvSpPr>
        <p:spPr>
          <a:xfrm>
            <a:off x="1143000" y="533400"/>
            <a:ext cx="8001000" cy="1143000"/>
          </a:xfrm>
          <a:prstGeom prst="rect">
            <a:avLst/>
          </a:prstGeom>
        </p:spPr>
        <p:txBody>
          <a:bodyPr tIns="45700" bIns="45700" anchor="t" anchorCtr="0">
            <a:noAutofit/>
          </a:bodyPr>
          <a:lstStyle/>
          <a:p>
            <a:r>
              <a:rPr lang="en-US" sz="3400" b="1" dirty="0" smtClean="0">
                <a:solidFill>
                  <a:srgbClr val="2F5897"/>
                </a:solidFill>
                <a:latin typeface="Arial Narrow" panose="020B0606020202030204" pitchFamily="34" charset="0"/>
              </a:rPr>
              <a:t>ENVIRONMENTAL DATA RE-BROADCAST</a:t>
            </a:r>
            <a:endParaRPr lang="en-US" sz="3400" dirty="0">
              <a:solidFill>
                <a:prstClr val="black"/>
              </a:solidFill>
              <a:latin typeface="Arial Narrow" panose="020B0606020202030204" pitchFamily="34" charset="0"/>
            </a:endParaRPr>
          </a:p>
        </p:txBody>
      </p:sp>
      <p:pic>
        <p:nvPicPr>
          <p:cNvPr id="5122" name="Picture 2" descr="C:\Users\kyle.herring\Desktop\14398126094_86c3c127c3_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237" y="2326660"/>
            <a:ext cx="4321526" cy="2640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C:\Users\kyle.herring\Desktop\10096tsunami.bm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646752"/>
            <a:ext cx="2448192" cy="1524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Users\kyle.herring\Desktop\rtoss_en_4587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635904"/>
            <a:ext cx="2501585" cy="1534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5" name="Picture 5" descr="C:\Users\kyle.herring\Desktop\DSCN018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290" y="5247940"/>
            <a:ext cx="2448192" cy="1524000"/>
          </a:xfrm>
          <a:prstGeom prst="ellipse">
            <a:avLst/>
          </a:prstGeom>
          <a:ln w="63500" cap="rnd">
            <a:no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descr="C:\Users\kyle.herring\Desktop\630-8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3500" y="5147928"/>
            <a:ext cx="2465231" cy="1624012"/>
          </a:xfrm>
          <a:prstGeom prst="ellipse">
            <a:avLst/>
          </a:prstGeom>
          <a:ln w="63500" cap="rnd">
            <a:no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96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0" y="7229"/>
            <a:ext cx="9144000" cy="6850771"/>
          </a:xfrm>
          <a:prstGeom prst="rect">
            <a:avLst/>
          </a:prstGeom>
        </p:spPr>
      </p:pic>
      <p:sp>
        <p:nvSpPr>
          <p:cNvPr id="9" name="Shape 88"/>
          <p:cNvSpPr txBox="1">
            <a:spLocks/>
          </p:cNvSpPr>
          <p:nvPr/>
        </p:nvSpPr>
        <p:spPr>
          <a:xfrm>
            <a:off x="1143000" y="533401"/>
            <a:ext cx="7543800" cy="762000"/>
          </a:xfrm>
          <a:prstGeom prst="rect">
            <a:avLst/>
          </a:prstGeom>
        </p:spPr>
        <p:txBody>
          <a:bodyPr tIns="45700" bIns="45700" anchor="t" anchorCtr="0">
            <a:normAutofit/>
          </a:bodyPr>
          <a:lstStyle/>
          <a:p>
            <a:pPr fontAlgn="base">
              <a:lnSpc>
                <a:spcPct val="120000"/>
              </a:lnSpc>
              <a:spcBef>
                <a:spcPct val="0"/>
              </a:spcBef>
              <a:spcAft>
                <a:spcPct val="0"/>
              </a:spcAft>
              <a:buClr>
                <a:srgbClr val="6600CC"/>
              </a:buClr>
              <a:buFont typeface="Wingdings" charset="0"/>
              <a:buNone/>
              <a:defRPr/>
            </a:pPr>
            <a:r>
              <a:rPr lang="en-US" sz="2800" b="1" dirty="0" smtClean="0">
                <a:solidFill>
                  <a:srgbClr val="2F5897"/>
                </a:solidFill>
                <a:latin typeface="Myriad Pro"/>
                <a:ea typeface="ＭＳ Ｐゴシック" charset="0"/>
                <a:cs typeface="ＭＳ Ｐゴシック" charset="0"/>
              </a:rPr>
              <a:t>THE GOES FLEET CONFIGURATION</a:t>
            </a:r>
            <a:endParaRPr lang="en-US" sz="2800" b="1" dirty="0">
              <a:solidFill>
                <a:srgbClr val="2F5897"/>
              </a:solidFill>
              <a:latin typeface="Myriad Pro"/>
              <a:ea typeface="ＭＳ Ｐゴシック" charset="0"/>
              <a:cs typeface="ＭＳ Ｐゴシック" charset="0"/>
            </a:endParaRPr>
          </a:p>
        </p:txBody>
      </p:sp>
      <p:pic>
        <p:nvPicPr>
          <p:cNvPr id="4098" name="Picture 2" descr="C:\Users\kyle.herring\Desktop\GOES-N-NOA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1080">
            <a:off x="156480" y="5286308"/>
            <a:ext cx="2042348" cy="139701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yle.herring\Desktop\goes-r-no-background-lr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9662">
            <a:off x="6404811" y="5223743"/>
            <a:ext cx="2542809" cy="15511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yle.herring\Desktop\GOES_N-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3243" y="4649486"/>
            <a:ext cx="2520213" cy="20549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92644" y="5492278"/>
            <a:ext cx="894156" cy="369332"/>
          </a:xfrm>
          <a:prstGeom prst="rect">
            <a:avLst/>
          </a:prstGeom>
          <a:noFill/>
        </p:spPr>
        <p:txBody>
          <a:bodyPr wrap="none" rtlCol="0">
            <a:spAutoFit/>
          </a:bodyPr>
          <a:lstStyle/>
          <a:p>
            <a:r>
              <a:rPr lang="en-US" dirty="0" smtClean="0"/>
              <a:t>GOES-R</a:t>
            </a:r>
            <a:endParaRPr lang="en-US" dirty="0"/>
          </a:p>
        </p:txBody>
      </p:sp>
      <p:sp>
        <p:nvSpPr>
          <p:cNvPr id="10" name="TextBox 9"/>
          <p:cNvSpPr txBox="1"/>
          <p:nvPr/>
        </p:nvSpPr>
        <p:spPr>
          <a:xfrm>
            <a:off x="1808093" y="5492278"/>
            <a:ext cx="1003160" cy="369332"/>
          </a:xfrm>
          <a:prstGeom prst="rect">
            <a:avLst/>
          </a:prstGeom>
          <a:noFill/>
        </p:spPr>
        <p:txBody>
          <a:bodyPr wrap="none" rtlCol="0">
            <a:spAutoFit/>
          </a:bodyPr>
          <a:lstStyle/>
          <a:p>
            <a:r>
              <a:rPr lang="en-US" dirty="0" smtClean="0"/>
              <a:t>GOES-15</a:t>
            </a:r>
            <a:endParaRPr lang="en-US"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1239960"/>
            <a:ext cx="7853558" cy="3930934"/>
          </a:xfrm>
          <a:prstGeom prst="rect">
            <a:avLst/>
          </a:prstGeom>
        </p:spPr>
      </p:pic>
      <p:sp>
        <p:nvSpPr>
          <p:cNvPr id="12" name="TextBox 11"/>
          <p:cNvSpPr txBox="1"/>
          <p:nvPr/>
        </p:nvSpPr>
        <p:spPr>
          <a:xfrm>
            <a:off x="4572000" y="5492277"/>
            <a:ext cx="1003160" cy="369332"/>
          </a:xfrm>
          <a:prstGeom prst="rect">
            <a:avLst/>
          </a:prstGeom>
          <a:noFill/>
        </p:spPr>
        <p:txBody>
          <a:bodyPr wrap="none" rtlCol="0">
            <a:spAutoFit/>
          </a:bodyPr>
          <a:lstStyle/>
          <a:p>
            <a:r>
              <a:rPr lang="en-US" dirty="0" smtClean="0"/>
              <a:t>GOES-13</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0" y="3614"/>
            <a:ext cx="9144000" cy="6850771"/>
          </a:xfrm>
          <a:prstGeom prst="rect">
            <a:avLst/>
          </a:prstGeom>
        </p:spPr>
      </p:pic>
      <p:sp>
        <p:nvSpPr>
          <p:cNvPr id="3" name="Shape 88"/>
          <p:cNvSpPr txBox="1">
            <a:spLocks/>
          </p:cNvSpPr>
          <p:nvPr/>
        </p:nvSpPr>
        <p:spPr>
          <a:xfrm>
            <a:off x="1143000" y="381000"/>
            <a:ext cx="7077974" cy="950343"/>
          </a:xfrm>
          <a:prstGeom prst="rect">
            <a:avLst/>
          </a:prstGeom>
        </p:spPr>
        <p:txBody>
          <a:bodyPr tIns="45700" bIns="45700" anchor="t" anchorCtr="0">
            <a:normAutofit/>
          </a:bodyPr>
          <a:lstStyle/>
          <a:p>
            <a:pPr marL="0" marR="0" lvl="0" indent="0" defTabSz="914400" rtl="0" eaLnBrk="1" fontAlgn="auto" latinLnBrk="0" hangingPunct="1">
              <a:lnSpc>
                <a:spcPct val="121000"/>
              </a:lnSpc>
              <a:spcBef>
                <a:spcPct val="0"/>
              </a:spcBef>
              <a:spcAft>
                <a:spcPct val="0"/>
              </a:spcAft>
              <a:buClr>
                <a:srgbClr val="2F5897"/>
              </a:buClr>
              <a:buSzPct val="25000"/>
              <a:buFont typeface="Garamond" pitchFamily="18" charset="0"/>
              <a:buNone/>
              <a:tabLst/>
              <a:defRPr/>
            </a:pPr>
            <a:r>
              <a:rPr kumimoji="0" lang="en-US" altLang="en-US" sz="4000" b="1" i="0" u="none" strike="noStrike" kern="1200" cap="none" spc="300" normalizeH="0" baseline="0" noProof="0" dirty="0" smtClean="0">
                <a:ln>
                  <a:noFill/>
                </a:ln>
                <a:solidFill>
                  <a:srgbClr val="2F5897"/>
                </a:solidFill>
                <a:effectLst/>
                <a:uLnTx/>
                <a:uFillTx/>
                <a:latin typeface="Myriad Pro"/>
                <a:ea typeface="+mj-ea"/>
                <a:cs typeface="Arial" pitchFamily="34" charset="0"/>
                <a:sym typeface="Garamond" pitchFamily="18" charset="0"/>
              </a:rPr>
              <a:t>The GOES-R Mission</a:t>
            </a:r>
          </a:p>
        </p:txBody>
      </p:sp>
      <p:sp>
        <p:nvSpPr>
          <p:cNvPr id="4" name="Shape 89"/>
          <p:cNvSpPr txBox="1">
            <a:spLocks/>
          </p:cNvSpPr>
          <p:nvPr/>
        </p:nvSpPr>
        <p:spPr>
          <a:xfrm>
            <a:off x="1143000" y="1524000"/>
            <a:ext cx="7162801" cy="4267199"/>
          </a:xfrm>
          <a:prstGeom prst="rect">
            <a:avLst/>
          </a:prstGeom>
        </p:spPr>
        <p:txBody>
          <a:bodyPr tIns="45700" bIns="45700">
            <a:noAutofit/>
          </a:bodyPr>
          <a:lstStyle/>
          <a:p>
            <a:pPr marL="342900" marR="0" lvl="0" indent="-342900" algn="l" defTabSz="914400" rtl="0" eaLnBrk="1" fontAlgn="auto" latinLnBrk="0" hangingPunct="1">
              <a:lnSpc>
                <a:spcPct val="100000"/>
              </a:lnSpc>
              <a:spcBef>
                <a:spcPct val="20000"/>
              </a:spcBef>
              <a:spcAft>
                <a:spcPts val="0"/>
              </a:spcAft>
              <a:buClr>
                <a:srgbClr val="595959"/>
              </a:buClr>
              <a:buSzPct val="100000"/>
              <a:buFont typeface="Garamond"/>
              <a:buChar char="•"/>
              <a:tabLst/>
              <a:defRPr/>
            </a:pPr>
            <a:r>
              <a:rPr kumimoji="0" lang="en-US" sz="2400" b="1" i="0" u="none" strike="noStrike" kern="1200" cap="none" spc="0" normalizeH="0" baseline="0" noProof="0" dirty="0" smtClean="0">
                <a:ln>
                  <a:noFill/>
                </a:ln>
                <a:solidFill>
                  <a:schemeClr val="tx1">
                    <a:lumMod val="85000"/>
                    <a:lumOff val="15000"/>
                  </a:schemeClr>
                </a:solidFill>
                <a:effectLst/>
                <a:uLnTx/>
                <a:uFillTx/>
                <a:latin typeface="Myriad Pro" pitchFamily="34" charset="0"/>
                <a:ea typeface="Garamond"/>
                <a:cs typeface="Garamond"/>
                <a:sym typeface="Garamond"/>
              </a:rPr>
              <a:t>GOES-R will provide: </a:t>
            </a:r>
          </a:p>
          <a:p>
            <a:pPr marL="742950" lvl="1" indent="-285750">
              <a:spcBef>
                <a:spcPts val="2280"/>
              </a:spcBef>
              <a:buClr>
                <a:srgbClr val="595959"/>
              </a:buClr>
              <a:buSzPct val="100000"/>
              <a:buFont typeface="Garamond"/>
              <a:buChar char="o"/>
              <a:defRPr/>
            </a:pPr>
            <a:r>
              <a:rPr lang="en-US" sz="2000" dirty="0" smtClean="0">
                <a:solidFill>
                  <a:schemeClr val="tx1">
                    <a:lumMod val="85000"/>
                    <a:lumOff val="15000"/>
                  </a:schemeClr>
                </a:solidFill>
                <a:latin typeface="Myriad Pro" pitchFamily="34" charset="0"/>
                <a:ea typeface="Garamond"/>
                <a:cs typeface="Garamond"/>
                <a:sym typeface="Garamond"/>
              </a:rPr>
              <a:t>Continuous </a:t>
            </a:r>
            <a:r>
              <a:rPr lang="en-US" sz="2000" dirty="0">
                <a:solidFill>
                  <a:schemeClr val="tx1">
                    <a:lumMod val="85000"/>
                    <a:lumOff val="15000"/>
                  </a:schemeClr>
                </a:solidFill>
                <a:latin typeface="Myriad Pro" pitchFamily="34" charset="0"/>
                <a:ea typeface="Garamond"/>
                <a:cs typeface="Garamond"/>
                <a:sym typeface="Garamond"/>
              </a:rPr>
              <a:t>imagery and atmospheric measurements of Earth’s Western </a:t>
            </a:r>
            <a:r>
              <a:rPr lang="en-US" sz="2000" dirty="0" smtClean="0">
                <a:solidFill>
                  <a:schemeClr val="tx1">
                    <a:lumMod val="85000"/>
                    <a:lumOff val="15000"/>
                  </a:schemeClr>
                </a:solidFill>
                <a:latin typeface="Myriad Pro" pitchFamily="34" charset="0"/>
                <a:ea typeface="Garamond"/>
                <a:cs typeface="Garamond"/>
                <a:sym typeface="Garamond"/>
              </a:rPr>
              <a:t>Hemisphere in near real-time,</a:t>
            </a:r>
          </a:p>
          <a:p>
            <a:pPr marL="742950" lvl="1" indent="-285750">
              <a:spcBef>
                <a:spcPts val="2280"/>
              </a:spcBef>
              <a:buClr>
                <a:srgbClr val="595959"/>
              </a:buClr>
              <a:buSzPct val="100000"/>
              <a:buFont typeface="Garamond"/>
              <a:buChar char="o"/>
              <a:defRPr/>
            </a:pPr>
            <a:r>
              <a:rPr lang="en-US" sz="2000" dirty="0">
                <a:solidFill>
                  <a:schemeClr val="tx1">
                    <a:lumMod val="85000"/>
                    <a:lumOff val="15000"/>
                  </a:schemeClr>
                </a:solidFill>
                <a:latin typeface="Myriad Pro" pitchFamily="34" charset="0"/>
                <a:ea typeface="Garamond"/>
                <a:cs typeface="Garamond"/>
                <a:sym typeface="Garamond"/>
              </a:rPr>
              <a:t>T</a:t>
            </a:r>
            <a:r>
              <a:rPr lang="en-US" sz="2000" dirty="0" smtClean="0">
                <a:solidFill>
                  <a:schemeClr val="tx1">
                    <a:lumMod val="85000"/>
                    <a:lumOff val="15000"/>
                  </a:schemeClr>
                </a:solidFill>
                <a:latin typeface="Myriad Pro" pitchFamily="34" charset="0"/>
                <a:ea typeface="Garamond"/>
                <a:cs typeface="Garamond"/>
                <a:sym typeface="Garamond"/>
              </a:rPr>
              <a:t>otal </a:t>
            </a:r>
            <a:r>
              <a:rPr lang="en-US" sz="2000" dirty="0">
                <a:solidFill>
                  <a:schemeClr val="tx1">
                    <a:lumMod val="85000"/>
                    <a:lumOff val="15000"/>
                  </a:schemeClr>
                </a:solidFill>
                <a:latin typeface="Myriad Pro" pitchFamily="34" charset="0"/>
                <a:ea typeface="Garamond"/>
                <a:cs typeface="Garamond"/>
                <a:sym typeface="Garamond"/>
              </a:rPr>
              <a:t>lightning </a:t>
            </a:r>
            <a:r>
              <a:rPr lang="en-US" sz="2000" dirty="0" smtClean="0">
                <a:solidFill>
                  <a:schemeClr val="tx1">
                    <a:lumMod val="85000"/>
                    <a:lumOff val="15000"/>
                  </a:schemeClr>
                </a:solidFill>
                <a:latin typeface="Myriad Pro" pitchFamily="34" charset="0"/>
                <a:ea typeface="Garamond"/>
                <a:cs typeface="Garamond"/>
                <a:sym typeface="Garamond"/>
              </a:rPr>
              <a:t>data,</a:t>
            </a:r>
          </a:p>
          <a:p>
            <a:pPr marL="742950" lvl="1" indent="-285750">
              <a:spcBef>
                <a:spcPts val="2280"/>
              </a:spcBef>
              <a:buClr>
                <a:srgbClr val="595959"/>
              </a:buClr>
              <a:buSzPct val="100000"/>
              <a:buFont typeface="Garamond"/>
              <a:buChar char="o"/>
              <a:defRPr/>
            </a:pPr>
            <a:r>
              <a:rPr lang="en-US" sz="2000" dirty="0">
                <a:solidFill>
                  <a:schemeClr val="tx1">
                    <a:lumMod val="85000"/>
                    <a:lumOff val="15000"/>
                  </a:schemeClr>
                </a:solidFill>
                <a:latin typeface="Myriad Pro" pitchFamily="34" charset="0"/>
                <a:ea typeface="Garamond"/>
                <a:cs typeface="Garamond"/>
                <a:sym typeface="Garamond"/>
              </a:rPr>
              <a:t>A</a:t>
            </a:r>
            <a:r>
              <a:rPr lang="en-US" sz="2000" dirty="0" smtClean="0">
                <a:solidFill>
                  <a:schemeClr val="tx1">
                    <a:lumMod val="85000"/>
                    <a:lumOff val="15000"/>
                  </a:schemeClr>
                </a:solidFill>
                <a:latin typeface="Myriad Pro" pitchFamily="34" charset="0"/>
                <a:ea typeface="Garamond"/>
                <a:cs typeface="Garamond"/>
                <a:sym typeface="Garamond"/>
              </a:rPr>
              <a:t>nd space </a:t>
            </a:r>
            <a:r>
              <a:rPr lang="en-US" sz="2000" dirty="0">
                <a:solidFill>
                  <a:schemeClr val="tx1">
                    <a:lumMod val="85000"/>
                    <a:lumOff val="15000"/>
                  </a:schemeClr>
                </a:solidFill>
                <a:latin typeface="Myriad Pro" pitchFamily="34" charset="0"/>
                <a:ea typeface="Garamond"/>
                <a:cs typeface="Garamond"/>
                <a:sym typeface="Garamond"/>
              </a:rPr>
              <a:t>weather monitoring.</a:t>
            </a:r>
          </a:p>
          <a:p>
            <a:pPr marL="342900" marR="0" lvl="0" indent="-342900" algn="l" defTabSz="914400" rtl="0" eaLnBrk="1" fontAlgn="auto" latinLnBrk="0" hangingPunct="1">
              <a:lnSpc>
                <a:spcPct val="100000"/>
              </a:lnSpc>
              <a:spcBef>
                <a:spcPct val="20000"/>
              </a:spcBef>
              <a:spcAft>
                <a:spcPts val="0"/>
              </a:spcAft>
              <a:buClr>
                <a:srgbClr val="7F7F7F"/>
              </a:buClr>
              <a:buSzTx/>
              <a:buFont typeface="Questrial"/>
              <a:buNone/>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yriad Pro" pitchFamily="34" charset="0"/>
              <a:ea typeface="+mn-ea"/>
              <a:cs typeface="+mn-cs"/>
              <a:sym typeface="Arial"/>
            </a:endParaRPr>
          </a:p>
        </p:txBody>
      </p:sp>
      <p:sp>
        <p:nvSpPr>
          <p:cNvPr id="10" name="Rectangle 9"/>
          <p:cNvSpPr/>
          <p:nvPr/>
        </p:nvSpPr>
        <p:spPr>
          <a:xfrm>
            <a:off x="2133600" y="4572000"/>
            <a:ext cx="762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0" y="4572000"/>
            <a:ext cx="762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400" y="4495800"/>
            <a:ext cx="762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kyle.herring\Desktop\Pics and videos\mission_image horizon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1" y="4457178"/>
            <a:ext cx="9161171" cy="24008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jpg"/>
          <p:cNvPicPr>
            <a:picLocks noChangeAspect="1"/>
          </p:cNvPicPr>
          <p:nvPr/>
        </p:nvPicPr>
        <p:blipFill>
          <a:blip r:embed="rId3" cstate="print"/>
          <a:stretch>
            <a:fillRect/>
          </a:stretch>
        </p:blipFill>
        <p:spPr>
          <a:xfrm>
            <a:off x="0" y="3614"/>
            <a:ext cx="9144000" cy="6850771"/>
          </a:xfrm>
          <a:prstGeom prst="rect">
            <a:avLst/>
          </a:prstGeom>
        </p:spPr>
      </p:pic>
      <p:sp>
        <p:nvSpPr>
          <p:cNvPr id="2" name="Rectangle 1"/>
          <p:cNvSpPr/>
          <p:nvPr/>
        </p:nvSpPr>
        <p:spPr>
          <a:xfrm>
            <a:off x="1295400" y="1414820"/>
            <a:ext cx="5486400" cy="50621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Narrow" panose="020B0606020202030204" pitchFamily="34" charset="0"/>
            </a:endParaRPr>
          </a:p>
        </p:txBody>
      </p:sp>
      <p:sp>
        <p:nvSpPr>
          <p:cNvPr id="4" name="Rectangle 3"/>
          <p:cNvSpPr/>
          <p:nvPr/>
        </p:nvSpPr>
        <p:spPr>
          <a:xfrm>
            <a:off x="1335658" y="1540163"/>
            <a:ext cx="5446142" cy="3853363"/>
          </a:xfrm>
          <a:prstGeom prst="rect">
            <a:avLst/>
          </a:prstGeom>
        </p:spPr>
        <p:txBody>
          <a:bodyPr wrap="square">
            <a:spAutoFit/>
          </a:bodyPr>
          <a:lstStyle/>
          <a:p>
            <a:pPr marL="342900" indent="-342900">
              <a:lnSpc>
                <a:spcPct val="90000"/>
              </a:lnSpc>
              <a:spcBef>
                <a:spcPts val="1200"/>
              </a:spcBef>
              <a:buClr>
                <a:schemeClr val="lt1"/>
              </a:buClr>
              <a:buSzPct val="100000"/>
              <a:buFont typeface="Arial"/>
              <a:buChar char="•"/>
              <a:defRPr/>
            </a:pPr>
            <a:r>
              <a:rPr lang="en-US" sz="2400" kern="0" dirty="0" smtClean="0">
                <a:solidFill>
                  <a:schemeClr val="lt1"/>
                </a:solidFill>
                <a:latin typeface="Arial Narrow" panose="020B0606020202030204" pitchFamily="34" charset="0"/>
                <a:ea typeface="Arial"/>
                <a:cs typeface="Arial"/>
                <a:sym typeface="Arial"/>
              </a:rPr>
              <a:t>Flown from Colorado to Florida, August 22, 2016</a:t>
            </a:r>
            <a:endParaRPr lang="en-US" sz="2400" kern="0" dirty="0" smtClean="0">
              <a:solidFill>
                <a:schemeClr val="bg1"/>
              </a:solidFill>
              <a:latin typeface="Arial Narrow" panose="020B0606020202030204" pitchFamily="34" charset="0"/>
              <a:ea typeface="Arial"/>
              <a:cs typeface="Arial"/>
              <a:sym typeface="Arial"/>
            </a:endParaRPr>
          </a:p>
          <a:p>
            <a:pPr marL="342900" indent="-342900">
              <a:lnSpc>
                <a:spcPct val="90000"/>
              </a:lnSpc>
              <a:spcBef>
                <a:spcPts val="1200"/>
              </a:spcBef>
              <a:buClr>
                <a:schemeClr val="lt1"/>
              </a:buClr>
              <a:buSzPct val="100000"/>
              <a:buFont typeface="Arial"/>
              <a:buChar char="•"/>
              <a:defRPr/>
            </a:pPr>
            <a:r>
              <a:rPr lang="en-US" sz="2400" kern="0" dirty="0" smtClean="0">
                <a:solidFill>
                  <a:schemeClr val="bg1"/>
                </a:solidFill>
                <a:latin typeface="Arial Narrow" panose="020B0606020202030204" pitchFamily="34" charset="0"/>
                <a:ea typeface="Arial"/>
                <a:cs typeface="Arial"/>
                <a:sym typeface="Arial"/>
              </a:rPr>
              <a:t>Currently in pre-launch preparations</a:t>
            </a:r>
          </a:p>
          <a:p>
            <a:pPr marL="342900" indent="-342900">
              <a:lnSpc>
                <a:spcPct val="90000"/>
              </a:lnSpc>
              <a:spcBef>
                <a:spcPts val="1200"/>
              </a:spcBef>
              <a:buClr>
                <a:schemeClr val="lt1"/>
              </a:buClr>
              <a:buSzPct val="100000"/>
              <a:buFont typeface="Arial"/>
              <a:buChar char="•"/>
              <a:defRPr/>
            </a:pPr>
            <a:r>
              <a:rPr lang="en-US" sz="2400" kern="0" dirty="0" smtClean="0">
                <a:solidFill>
                  <a:schemeClr val="bg1"/>
                </a:solidFill>
                <a:latin typeface="Arial Narrow" panose="020B0606020202030204" pitchFamily="34" charset="0"/>
                <a:ea typeface="Arial"/>
                <a:cs typeface="Arial"/>
                <a:sym typeface="Arial"/>
              </a:rPr>
              <a:t>Launching from Cape Canaveral Air Force Station, Florida</a:t>
            </a:r>
          </a:p>
          <a:p>
            <a:pPr marL="342900" indent="-342900" fontAlgn="auto">
              <a:lnSpc>
                <a:spcPct val="90000"/>
              </a:lnSpc>
              <a:spcBef>
                <a:spcPts val="1200"/>
              </a:spcBef>
              <a:spcAft>
                <a:spcPts val="0"/>
              </a:spcAft>
              <a:buClr>
                <a:schemeClr val="lt1"/>
              </a:buClr>
              <a:buSzPct val="100000"/>
              <a:buFont typeface="Arial"/>
              <a:buChar char="•"/>
              <a:defRPr/>
            </a:pPr>
            <a:r>
              <a:rPr lang="en-US" sz="2400" kern="0" dirty="0" smtClean="0">
                <a:solidFill>
                  <a:schemeClr val="lt1"/>
                </a:solidFill>
                <a:latin typeface="Arial Narrow" panose="020B0606020202030204" pitchFamily="34" charset="0"/>
                <a:ea typeface="Arial"/>
                <a:cs typeface="Arial"/>
                <a:sym typeface="Arial"/>
              </a:rPr>
              <a:t>Lift-off is scheduled </a:t>
            </a:r>
            <a:r>
              <a:rPr lang="en-US" sz="2400" kern="0" dirty="0" smtClean="0">
                <a:solidFill>
                  <a:schemeClr val="bg1"/>
                </a:solidFill>
                <a:latin typeface="Arial Narrow" panose="020B0606020202030204" pitchFamily="34" charset="0"/>
                <a:ea typeface="Arial"/>
                <a:cs typeface="Arial"/>
                <a:sym typeface="Arial"/>
              </a:rPr>
              <a:t>for </a:t>
            </a:r>
            <a:r>
              <a:rPr lang="en-US" sz="2400" kern="0" dirty="0" smtClean="0">
                <a:solidFill>
                  <a:schemeClr val="bg1"/>
                </a:solidFill>
                <a:latin typeface="Arial Narrow" panose="020B0606020202030204" pitchFamily="34" charset="0"/>
                <a:ea typeface="Arial"/>
                <a:cs typeface="Arial"/>
                <a:sym typeface="Arial"/>
              </a:rPr>
              <a:t>NET 16 Nov 2016</a:t>
            </a:r>
            <a:endParaRPr lang="en-US" sz="2400" kern="0" dirty="0" smtClean="0">
              <a:solidFill>
                <a:schemeClr val="bg1"/>
              </a:solidFill>
              <a:latin typeface="Arial Narrow" panose="020B0606020202030204" pitchFamily="34" charset="0"/>
              <a:ea typeface="Arial"/>
              <a:cs typeface="Arial"/>
              <a:sym typeface="Arial"/>
            </a:endParaRPr>
          </a:p>
          <a:p>
            <a:pPr marL="342900" indent="-342900" fontAlgn="auto">
              <a:lnSpc>
                <a:spcPct val="90000"/>
              </a:lnSpc>
              <a:spcBef>
                <a:spcPts val="1200"/>
              </a:spcBef>
              <a:spcAft>
                <a:spcPts val="0"/>
              </a:spcAft>
              <a:buClr>
                <a:schemeClr val="lt1"/>
              </a:buClr>
              <a:buSzPct val="100000"/>
              <a:buFont typeface="Arial"/>
              <a:buChar char="•"/>
              <a:defRPr/>
            </a:pPr>
            <a:r>
              <a:rPr lang="en-US" sz="2400" kern="0" dirty="0" smtClean="0">
                <a:solidFill>
                  <a:schemeClr val="lt1"/>
                </a:solidFill>
                <a:latin typeface="Arial Narrow" panose="020B0606020202030204" pitchFamily="34" charset="0"/>
                <a:ea typeface="Arial"/>
                <a:cs typeface="Arial"/>
                <a:sym typeface="Arial"/>
              </a:rPr>
              <a:t>Will be carried to space aboard a United Launch Alliance Atlas V 541 rocket</a:t>
            </a:r>
          </a:p>
          <a:p>
            <a:pPr marL="342900" indent="-342900" fontAlgn="auto">
              <a:lnSpc>
                <a:spcPct val="90000"/>
              </a:lnSpc>
              <a:spcBef>
                <a:spcPts val="1200"/>
              </a:spcBef>
              <a:spcAft>
                <a:spcPts val="0"/>
              </a:spcAft>
              <a:buClr>
                <a:schemeClr val="lt1"/>
              </a:buClr>
              <a:buSzPct val="100000"/>
              <a:buFont typeface="Arial"/>
              <a:buChar char="•"/>
              <a:defRPr/>
            </a:pPr>
            <a:r>
              <a:rPr lang="en-US" sz="2400" kern="0" dirty="0" smtClean="0">
                <a:solidFill>
                  <a:schemeClr val="lt1"/>
                </a:solidFill>
                <a:latin typeface="Arial Narrow" panose="020B0606020202030204" pitchFamily="34" charset="0"/>
                <a:ea typeface="Arial"/>
                <a:cs typeface="Arial"/>
                <a:sym typeface="Arial"/>
              </a:rPr>
              <a:t>Will orbit 22,236 miles above Earth</a:t>
            </a:r>
          </a:p>
        </p:txBody>
      </p:sp>
      <p:sp>
        <p:nvSpPr>
          <p:cNvPr id="6" name="Shape 88"/>
          <p:cNvSpPr txBox="1">
            <a:spLocks/>
          </p:cNvSpPr>
          <p:nvPr/>
        </p:nvSpPr>
        <p:spPr>
          <a:xfrm>
            <a:off x="1143000" y="381000"/>
            <a:ext cx="7848600" cy="950343"/>
          </a:xfrm>
          <a:prstGeom prst="rect">
            <a:avLst/>
          </a:prstGeom>
        </p:spPr>
        <p:txBody>
          <a:bodyPr tIns="45700" bIns="45700" anchor="t" anchorCtr="0">
            <a:normAutofit/>
          </a:bodyPr>
          <a:lstStyle/>
          <a:p>
            <a:pPr lvl="0">
              <a:lnSpc>
                <a:spcPct val="121000"/>
              </a:lnSpc>
              <a:spcBef>
                <a:spcPct val="0"/>
              </a:spcBef>
              <a:spcAft>
                <a:spcPct val="0"/>
              </a:spcAft>
              <a:buClr>
                <a:srgbClr val="2F5897"/>
              </a:buClr>
              <a:buSzPct val="25000"/>
              <a:defRPr/>
            </a:pPr>
            <a:r>
              <a:rPr lang="en-US" altLang="en-US" sz="4000" b="1" cap="all" spc="300" dirty="0" smtClean="0">
                <a:solidFill>
                  <a:srgbClr val="2F5897"/>
                </a:solidFill>
                <a:latin typeface="Myriad Pro"/>
                <a:cs typeface="Arial" pitchFamily="34" charset="0"/>
                <a:sym typeface="Garamond" pitchFamily="18" charset="0"/>
              </a:rPr>
              <a:t>GOES-R Road to launch</a:t>
            </a:r>
            <a:endParaRPr lang="en-US" altLang="en-US" sz="4000" b="1" cap="all" spc="300" dirty="0">
              <a:solidFill>
                <a:srgbClr val="2F5897"/>
              </a:solidFill>
              <a:latin typeface="Myriad Pro"/>
              <a:cs typeface="Arial" pitchFamily="34" charset="0"/>
              <a:sym typeface="Garamond" pitchFamily="18" charset="0"/>
            </a:endParaRPr>
          </a:p>
        </p:txBody>
      </p:sp>
      <p:pic>
        <p:nvPicPr>
          <p:cNvPr id="7" name="Picture 4" descr="C:\Users\kyle.herring\Documents\GOES- R Launch\Shipment Photos\Pictures\C5 wide 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632" y="1066801"/>
            <a:ext cx="2362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yle.herring\Documents\GOES- R Launch\Shipment Photos\Clean Room\GOES unwra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8632" y="2126088"/>
            <a:ext cx="2362199" cy="21723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yle.herring\Desktop\Atlas_V_5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8632" y="4298478"/>
            <a:ext cx="2335368" cy="2555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165174" y="12737"/>
            <a:ext cx="9144000" cy="6850771"/>
          </a:xfrm>
          <a:prstGeom prst="rect">
            <a:avLst/>
          </a:prstGeom>
        </p:spPr>
      </p:pic>
      <p:pic>
        <p:nvPicPr>
          <p:cNvPr id="33" name="Picture 32"/>
          <p:cNvPicPr>
            <a:picLocks noChangeAspect="1" noChangeArrowheads="1"/>
          </p:cNvPicPr>
          <p:nvPr/>
        </p:nvPicPr>
        <p:blipFill rotWithShape="1">
          <a:blip r:embed="rId4" cstate="print"/>
          <a:srcRect l="5493" r="5252"/>
          <a:stretch/>
        </p:blipFill>
        <p:spPr bwMode="auto">
          <a:xfrm>
            <a:off x="5493627" y="4155846"/>
            <a:ext cx="3397981" cy="2595410"/>
          </a:xfrm>
          <a:prstGeom prst="rect">
            <a:avLst/>
          </a:prstGeom>
          <a:noFill/>
          <a:ln w="9525">
            <a:noFill/>
            <a:miter lim="800000"/>
            <a:headEnd/>
            <a:tailEnd/>
          </a:ln>
        </p:spPr>
      </p:pic>
      <p:sp>
        <p:nvSpPr>
          <p:cNvPr id="8" name="Shape 88"/>
          <p:cNvSpPr txBox="1">
            <a:spLocks/>
          </p:cNvSpPr>
          <p:nvPr/>
        </p:nvSpPr>
        <p:spPr>
          <a:xfrm>
            <a:off x="1140508" y="228600"/>
            <a:ext cx="7696200" cy="797943"/>
          </a:xfrm>
          <a:prstGeom prst="rect">
            <a:avLst/>
          </a:prstGeom>
        </p:spPr>
        <p:txBody>
          <a:bodyPr tIns="45700" bIns="45700" anchor="t" anchorCtr="0">
            <a:noAutofit/>
          </a:bodyPr>
          <a:lstStyle/>
          <a:p>
            <a:pPr algn="r"/>
            <a:r>
              <a:rPr lang="en-US" sz="3200" b="1" dirty="0" smtClean="0">
                <a:solidFill>
                  <a:srgbClr val="2F5897"/>
                </a:solidFill>
                <a:latin typeface="Myriad Pro"/>
              </a:rPr>
              <a:t>THE SPACECRAFT</a:t>
            </a:r>
            <a:endParaRPr lang="en-US" sz="3200" b="1" dirty="0">
              <a:solidFill>
                <a:srgbClr val="2F5897"/>
              </a:solidFill>
              <a:latin typeface="Myriad Pro"/>
            </a:endParaRPr>
          </a:p>
        </p:txBody>
      </p:sp>
      <p:pic>
        <p:nvPicPr>
          <p:cNvPr id="13" name="Content Placeholder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0305" y="139056"/>
            <a:ext cx="5600484" cy="4586021"/>
          </a:xfrm>
          <a:prstGeom prst="rect">
            <a:avLst/>
          </a:prstGeom>
        </p:spPr>
      </p:pic>
      <p:sp>
        <p:nvSpPr>
          <p:cNvPr id="14" name="TextBox 13"/>
          <p:cNvSpPr txBox="1"/>
          <p:nvPr/>
        </p:nvSpPr>
        <p:spPr>
          <a:xfrm>
            <a:off x="5867400" y="1066800"/>
            <a:ext cx="1370096" cy="577081"/>
          </a:xfrm>
          <a:prstGeom prst="rect">
            <a:avLst/>
          </a:prstGeom>
          <a:noFill/>
        </p:spPr>
        <p:txBody>
          <a:bodyPr wrap="square" rtlCol="0">
            <a:spAutoFit/>
          </a:bodyPr>
          <a:lstStyle/>
          <a:p>
            <a:r>
              <a:rPr lang="en-US" sz="1050" b="1" dirty="0">
                <a:latin typeface="+mn-lt"/>
              </a:rPr>
              <a:t>Extreme Ultraviolet  and X-Ray Irradiance Sensor (EXIS)</a:t>
            </a:r>
          </a:p>
        </p:txBody>
      </p:sp>
      <p:sp>
        <p:nvSpPr>
          <p:cNvPr id="15" name="TextBox 14"/>
          <p:cNvSpPr txBox="1"/>
          <p:nvPr/>
        </p:nvSpPr>
        <p:spPr>
          <a:xfrm>
            <a:off x="7192617" y="2316933"/>
            <a:ext cx="1518215" cy="415498"/>
          </a:xfrm>
          <a:prstGeom prst="rect">
            <a:avLst/>
          </a:prstGeom>
          <a:noFill/>
        </p:spPr>
        <p:txBody>
          <a:bodyPr wrap="square" rtlCol="0">
            <a:spAutoFit/>
          </a:bodyPr>
          <a:lstStyle/>
          <a:p>
            <a:r>
              <a:rPr lang="en-US" sz="1050" b="1" dirty="0">
                <a:latin typeface="+mn-lt"/>
              </a:rPr>
              <a:t>Space Environment In Situ Suite  (SEISS)</a:t>
            </a:r>
          </a:p>
        </p:txBody>
      </p:sp>
      <p:sp>
        <p:nvSpPr>
          <p:cNvPr id="16" name="TextBox 15"/>
          <p:cNvSpPr txBox="1"/>
          <p:nvPr/>
        </p:nvSpPr>
        <p:spPr>
          <a:xfrm>
            <a:off x="7649447" y="3173924"/>
            <a:ext cx="1141250" cy="253916"/>
          </a:xfrm>
          <a:prstGeom prst="rect">
            <a:avLst/>
          </a:prstGeom>
          <a:noFill/>
        </p:spPr>
        <p:txBody>
          <a:bodyPr wrap="square" rtlCol="0">
            <a:spAutoFit/>
          </a:bodyPr>
          <a:lstStyle/>
          <a:p>
            <a:r>
              <a:rPr lang="en-US" sz="1050" b="1" dirty="0">
                <a:latin typeface="+mn-lt"/>
              </a:rPr>
              <a:t>Magnetometer</a:t>
            </a:r>
          </a:p>
        </p:txBody>
      </p:sp>
      <p:sp>
        <p:nvSpPr>
          <p:cNvPr id="18" name="TextBox 17"/>
          <p:cNvSpPr txBox="1"/>
          <p:nvPr/>
        </p:nvSpPr>
        <p:spPr>
          <a:xfrm>
            <a:off x="962809" y="1854813"/>
            <a:ext cx="1323191" cy="415498"/>
          </a:xfrm>
          <a:prstGeom prst="rect">
            <a:avLst/>
          </a:prstGeom>
          <a:noFill/>
        </p:spPr>
        <p:txBody>
          <a:bodyPr wrap="square" rtlCol="0">
            <a:spAutoFit/>
          </a:bodyPr>
          <a:lstStyle/>
          <a:p>
            <a:pPr algn="r"/>
            <a:r>
              <a:rPr lang="en-US" sz="1050" b="1" dirty="0">
                <a:latin typeface="+mn-lt"/>
              </a:rPr>
              <a:t>Solar Ultraviolet Imager  (SUVI)</a:t>
            </a:r>
          </a:p>
        </p:txBody>
      </p:sp>
      <p:cxnSp>
        <p:nvCxnSpPr>
          <p:cNvPr id="19" name="Straight Arrow Connector 18"/>
          <p:cNvCxnSpPr>
            <a:stCxn id="35" idx="1"/>
          </p:cNvCxnSpPr>
          <p:nvPr/>
        </p:nvCxnSpPr>
        <p:spPr>
          <a:xfrm flipH="1">
            <a:off x="4226981" y="1771871"/>
            <a:ext cx="396904" cy="7883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34" idx="1"/>
          </p:cNvCxnSpPr>
          <p:nvPr/>
        </p:nvCxnSpPr>
        <p:spPr>
          <a:xfrm flipH="1">
            <a:off x="4876800" y="2021162"/>
            <a:ext cx="2128837" cy="11223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flipV="1">
            <a:off x="6962322" y="3065907"/>
            <a:ext cx="687125" cy="1551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37" idx="3"/>
          </p:cNvCxnSpPr>
          <p:nvPr/>
        </p:nvCxnSpPr>
        <p:spPr>
          <a:xfrm flipV="1">
            <a:off x="2336087" y="4586528"/>
            <a:ext cx="1201974" cy="8312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2314867" y="2946512"/>
            <a:ext cx="1223194" cy="10601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flipH="1" flipV="1">
            <a:off x="6527185" y="3153423"/>
            <a:ext cx="1122262" cy="676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5623584" y="3849905"/>
            <a:ext cx="3167113" cy="307777"/>
          </a:xfrm>
          <a:prstGeom prst="rect">
            <a:avLst/>
          </a:prstGeom>
          <a:noFill/>
        </p:spPr>
        <p:txBody>
          <a:bodyPr wrap="square" rtlCol="0">
            <a:spAutoFit/>
          </a:bodyPr>
          <a:lstStyle/>
          <a:p>
            <a:pPr algn="ctr"/>
            <a:r>
              <a:rPr lang="en-US" sz="1400" b="1" dirty="0">
                <a:latin typeface="Candara" panose="020E0502030303020204" pitchFamily="34" charset="0"/>
              </a:rPr>
              <a:t>Advanced Baseline Imager (ABI) </a:t>
            </a:r>
          </a:p>
        </p:txBody>
      </p:sp>
      <p:cxnSp>
        <p:nvCxnSpPr>
          <p:cNvPr id="32" name="Straight Arrow Connector 31"/>
          <p:cNvCxnSpPr>
            <a:stCxn id="33" idx="1"/>
          </p:cNvCxnSpPr>
          <p:nvPr/>
        </p:nvCxnSpPr>
        <p:spPr>
          <a:xfrm flipH="1" flipV="1">
            <a:off x="4191002" y="4586528"/>
            <a:ext cx="1302625" cy="8670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4" name="Picture 33" descr="IMG_2327.JPG"/>
          <p:cNvPicPr>
            <a:picLocks noChangeAspect="1"/>
          </p:cNvPicPr>
          <p:nvPr/>
        </p:nvPicPr>
        <p:blipFill>
          <a:blip r:embed="rId6" cstate="print"/>
          <a:srcRect/>
          <a:stretch>
            <a:fillRect/>
          </a:stretch>
        </p:blipFill>
        <p:spPr bwMode="auto">
          <a:xfrm>
            <a:off x="7005637" y="1701321"/>
            <a:ext cx="1987999" cy="639682"/>
          </a:xfrm>
          <a:prstGeom prst="rect">
            <a:avLst/>
          </a:prstGeom>
          <a:ln w="3175" cap="sq" cmpd="sng" algn="ctr">
            <a:noFill/>
            <a:prstDash val="solid"/>
            <a:miter lim="800000"/>
            <a:headEnd type="none" w="med" len="med"/>
            <a:tailEnd type="none" w="med" len="med"/>
          </a:ln>
          <a:effectLst>
            <a:outerShdw blurRad="50800" dist="38100" dir="2700000" algn="tl" rotWithShape="0">
              <a:srgbClr val="000000">
                <a:alpha val="43000"/>
              </a:srgbClr>
            </a:outerShdw>
          </a:effectLst>
        </p:spPr>
      </p:pic>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t="15079"/>
          <a:stretch/>
        </p:blipFill>
        <p:spPr>
          <a:xfrm>
            <a:off x="4623885" y="1072427"/>
            <a:ext cx="1317831" cy="1398888"/>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818" y="2270311"/>
            <a:ext cx="1612308" cy="1307014"/>
          </a:xfrm>
          <a:prstGeom prst="rect">
            <a:avLst/>
          </a:prstGeom>
        </p:spPr>
      </p:pic>
      <p:pic>
        <p:nvPicPr>
          <p:cNvPr id="37" name="Picture 2" descr="C:\Users\rkatz\Desktop\GLM04699_GLM_FM1_Presentation_Photos_P100099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564" b="3897"/>
          <a:stretch/>
        </p:blipFill>
        <p:spPr bwMode="auto">
          <a:xfrm>
            <a:off x="76200" y="4038600"/>
            <a:ext cx="2259887" cy="27582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6200" y="3805535"/>
            <a:ext cx="2819400" cy="276999"/>
          </a:xfrm>
          <a:prstGeom prst="rect">
            <a:avLst/>
          </a:prstGeom>
          <a:noFill/>
        </p:spPr>
        <p:txBody>
          <a:bodyPr wrap="square" rtlCol="0">
            <a:spAutoFit/>
          </a:bodyPr>
          <a:lstStyle/>
          <a:p>
            <a:pPr algn="ctr"/>
            <a:r>
              <a:rPr lang="en-US" sz="1200" b="1" dirty="0">
                <a:latin typeface="Candara" panose="020E0502030303020204" pitchFamily="34" charset="0"/>
              </a:rPr>
              <a:t>Geostationary Lightning Mapper (GLM)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jpg"/>
          <p:cNvPicPr>
            <a:picLocks noChangeAspect="1"/>
          </p:cNvPicPr>
          <p:nvPr/>
        </p:nvPicPr>
        <p:blipFill>
          <a:blip r:embed="rId3" cstate="print"/>
          <a:stretch>
            <a:fillRect/>
          </a:stretch>
        </p:blipFill>
        <p:spPr>
          <a:xfrm>
            <a:off x="26831" y="-36588"/>
            <a:ext cx="9144000" cy="6850771"/>
          </a:xfrm>
          <a:prstGeom prst="rect">
            <a:avLst/>
          </a:prstGeom>
        </p:spPr>
      </p:pic>
      <p:sp>
        <p:nvSpPr>
          <p:cNvPr id="6" name="Shape 88"/>
          <p:cNvSpPr txBox="1">
            <a:spLocks/>
          </p:cNvSpPr>
          <p:nvPr/>
        </p:nvSpPr>
        <p:spPr>
          <a:xfrm>
            <a:off x="1059844" y="533400"/>
            <a:ext cx="7855556" cy="1524000"/>
          </a:xfrm>
          <a:prstGeom prst="rect">
            <a:avLst/>
          </a:prstGeom>
        </p:spPr>
        <p:txBody>
          <a:bodyPr tIns="45700" bIns="45700" anchor="t" anchorCtr="0">
            <a:normAutofit lnSpcReduction="10000"/>
          </a:bodyPr>
          <a:lstStyle/>
          <a:p>
            <a:pPr lvl="0">
              <a:lnSpc>
                <a:spcPct val="121000"/>
              </a:lnSpc>
              <a:spcBef>
                <a:spcPct val="0"/>
              </a:spcBef>
              <a:spcAft>
                <a:spcPct val="0"/>
              </a:spcAft>
              <a:buClr>
                <a:srgbClr val="2F5897"/>
              </a:buClr>
              <a:buSzPct val="25000"/>
              <a:defRPr/>
            </a:pPr>
            <a:r>
              <a:rPr lang="en-US" altLang="en-US" sz="4000" b="1" cap="all" spc="300" dirty="0" smtClean="0">
                <a:solidFill>
                  <a:srgbClr val="2F5897"/>
                </a:solidFill>
                <a:latin typeface="Myriad Pro" pitchFamily="34" charset="0"/>
                <a:cs typeface="Arial" pitchFamily="34" charset="0"/>
                <a:sym typeface="Garamond" pitchFamily="18" charset="0"/>
              </a:rPr>
              <a:t>Why GOES-R is a game Changer for </a:t>
            </a:r>
            <a:r>
              <a:rPr lang="en-US" altLang="en-US" sz="4000" b="1" cap="all" spc="300" dirty="0" err="1" smtClean="0">
                <a:solidFill>
                  <a:srgbClr val="2F5897"/>
                </a:solidFill>
                <a:latin typeface="Myriad Pro" pitchFamily="34" charset="0"/>
                <a:cs typeface="Arial" pitchFamily="34" charset="0"/>
                <a:sym typeface="Garamond" pitchFamily="18" charset="0"/>
              </a:rPr>
              <a:t>noaa</a:t>
            </a:r>
            <a:r>
              <a:rPr lang="en-US" altLang="en-US" sz="4000" b="1" cap="all" spc="300" dirty="0" smtClean="0">
                <a:solidFill>
                  <a:srgbClr val="2F5897"/>
                </a:solidFill>
                <a:latin typeface="Myriad Pro" pitchFamily="34" charset="0"/>
                <a:cs typeface="Arial" pitchFamily="34" charset="0"/>
                <a:sym typeface="Garamond" pitchFamily="18" charset="0"/>
              </a:rPr>
              <a:t>:</a:t>
            </a:r>
            <a:endParaRPr lang="en-US" altLang="en-US" sz="4000" b="1" cap="all" spc="300" dirty="0">
              <a:solidFill>
                <a:srgbClr val="2F5897"/>
              </a:solidFill>
              <a:latin typeface="Myriad Pro" pitchFamily="34" charset="0"/>
              <a:cs typeface="Arial" pitchFamily="34" charset="0"/>
              <a:sym typeface="Garamond" pitchFamily="18" charset="0"/>
            </a:endParaRPr>
          </a:p>
        </p:txBody>
      </p:sp>
      <p:sp>
        <p:nvSpPr>
          <p:cNvPr id="14" name="Rectangle 13"/>
          <p:cNvSpPr/>
          <p:nvPr/>
        </p:nvSpPr>
        <p:spPr>
          <a:xfrm>
            <a:off x="55808" y="2353586"/>
            <a:ext cx="9088192" cy="41996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419601" y="2419761"/>
            <a:ext cx="4724399" cy="3314754"/>
          </a:xfrm>
          <a:prstGeom prst="rect">
            <a:avLst/>
          </a:prstGeom>
        </p:spPr>
        <p:txBody>
          <a:bodyPr wrap="square">
            <a:spAutoFit/>
          </a:bodyPr>
          <a:lstStyle/>
          <a:p>
            <a:pPr marL="463550" indent="-463550">
              <a:lnSpc>
                <a:spcPct val="90000"/>
              </a:lnSpc>
              <a:spcBef>
                <a:spcPts val="600"/>
              </a:spcBef>
              <a:buSzPct val="100000"/>
              <a:buFont typeface="Wingdings" panose="05000000000000000000" pitchFamily="2" charset="2"/>
              <a:buChar char="Ø"/>
              <a:defRPr/>
            </a:pPr>
            <a:r>
              <a:rPr lang="en-US" sz="2400" b="1" kern="0" dirty="0" smtClean="0">
                <a:solidFill>
                  <a:schemeClr val="bg1"/>
                </a:solidFill>
                <a:latin typeface="Arial Narrow" panose="020B0606020202030204" pitchFamily="34" charset="0"/>
                <a:ea typeface="Arial"/>
                <a:cs typeface="Arial"/>
                <a:sym typeface="Arial"/>
              </a:rPr>
              <a:t>Better </a:t>
            </a:r>
            <a:r>
              <a:rPr lang="en-US" sz="2400" b="1" kern="0" dirty="0">
                <a:solidFill>
                  <a:schemeClr val="bg1"/>
                </a:solidFill>
                <a:latin typeface="Arial Narrow" panose="020B0606020202030204" pitchFamily="34" charset="0"/>
                <a:ea typeface="Arial"/>
                <a:cs typeface="Arial"/>
                <a:sym typeface="Arial"/>
              </a:rPr>
              <a:t>fire detection and intensity </a:t>
            </a:r>
            <a:r>
              <a:rPr lang="en-US" sz="2400" b="1" kern="0" dirty="0" smtClean="0">
                <a:solidFill>
                  <a:schemeClr val="bg1"/>
                </a:solidFill>
                <a:latin typeface="Arial Narrow" panose="020B0606020202030204" pitchFamily="34" charset="0"/>
                <a:ea typeface="Arial"/>
                <a:cs typeface="Arial"/>
                <a:sym typeface="Arial"/>
              </a:rPr>
              <a:t>estimation</a:t>
            </a:r>
          </a:p>
          <a:p>
            <a:pPr marL="463550" indent="-463550">
              <a:lnSpc>
                <a:spcPct val="90000"/>
              </a:lnSpc>
              <a:spcBef>
                <a:spcPts val="600"/>
              </a:spcBef>
              <a:buSzPct val="100000"/>
              <a:buFont typeface="Wingdings" panose="05000000000000000000" pitchFamily="2" charset="2"/>
              <a:buChar char="Ø"/>
              <a:defRPr/>
            </a:pPr>
            <a:r>
              <a:rPr lang="en-US" sz="2400" b="1" kern="0" dirty="0">
                <a:solidFill>
                  <a:schemeClr val="bg1"/>
                </a:solidFill>
                <a:latin typeface="Arial Narrow" panose="020B0606020202030204" pitchFamily="34" charset="0"/>
                <a:ea typeface="Arial"/>
                <a:cs typeface="Arial"/>
                <a:sym typeface="Arial"/>
              </a:rPr>
              <a:t>Better detection of heavy rainfall and flash flooding </a:t>
            </a:r>
            <a:r>
              <a:rPr lang="en-US" sz="2400" b="1" kern="0" dirty="0" smtClean="0">
                <a:solidFill>
                  <a:schemeClr val="bg1"/>
                </a:solidFill>
                <a:latin typeface="Arial Narrow" panose="020B0606020202030204" pitchFamily="34" charset="0"/>
                <a:ea typeface="Arial"/>
                <a:cs typeface="Arial"/>
                <a:sym typeface="Arial"/>
              </a:rPr>
              <a:t>risk</a:t>
            </a:r>
          </a:p>
          <a:p>
            <a:pPr marL="463550" indent="-463550" fontAlgn="auto">
              <a:lnSpc>
                <a:spcPct val="90000"/>
              </a:lnSpc>
              <a:spcBef>
                <a:spcPts val="600"/>
              </a:spcBef>
              <a:spcAft>
                <a:spcPts val="0"/>
              </a:spcAft>
              <a:buSzPct val="100000"/>
              <a:buFont typeface="Wingdings" panose="05000000000000000000" pitchFamily="2" charset="2"/>
              <a:buChar char="Ø"/>
              <a:defRPr/>
            </a:pPr>
            <a:r>
              <a:rPr lang="en-US" sz="2400" b="1" kern="0" dirty="0">
                <a:solidFill>
                  <a:schemeClr val="bg1"/>
                </a:solidFill>
                <a:latin typeface="Arial Narrow" panose="020B0606020202030204" pitchFamily="34" charset="0"/>
                <a:ea typeface="Arial"/>
                <a:cs typeface="Arial"/>
                <a:sym typeface="Arial"/>
              </a:rPr>
              <a:t>Better monitoring of space weather to improve geomagnetic storm </a:t>
            </a:r>
            <a:r>
              <a:rPr lang="en-US" sz="2400" b="1" kern="0" dirty="0" smtClean="0">
                <a:solidFill>
                  <a:schemeClr val="bg1"/>
                </a:solidFill>
                <a:latin typeface="Arial Narrow" panose="020B0606020202030204" pitchFamily="34" charset="0"/>
                <a:ea typeface="Arial"/>
                <a:cs typeface="Arial"/>
                <a:sym typeface="Arial"/>
              </a:rPr>
              <a:t>forecasting</a:t>
            </a:r>
          </a:p>
          <a:p>
            <a:pPr marL="463550" indent="-463550">
              <a:lnSpc>
                <a:spcPct val="90000"/>
              </a:lnSpc>
              <a:spcBef>
                <a:spcPts val="600"/>
              </a:spcBef>
              <a:buSzPct val="100000"/>
              <a:buFont typeface="Wingdings" panose="05000000000000000000" pitchFamily="2" charset="2"/>
              <a:buChar char="Ø"/>
              <a:defRPr/>
            </a:pPr>
            <a:r>
              <a:rPr lang="en-US" sz="2400" b="1" kern="0" dirty="0" smtClean="0">
                <a:solidFill>
                  <a:schemeClr val="bg1"/>
                </a:solidFill>
                <a:latin typeface="Arial Narrow" panose="020B0606020202030204" pitchFamily="34" charset="0"/>
                <a:ea typeface="Arial"/>
                <a:cs typeface="Arial"/>
                <a:sym typeface="Arial"/>
              </a:rPr>
              <a:t>As well as, continued participation SARSAT rescues</a:t>
            </a:r>
          </a:p>
        </p:txBody>
      </p:sp>
      <p:sp>
        <p:nvSpPr>
          <p:cNvPr id="4" name="Rectangle 3"/>
          <p:cNvSpPr/>
          <p:nvPr/>
        </p:nvSpPr>
        <p:spPr>
          <a:xfrm>
            <a:off x="55809" y="2433870"/>
            <a:ext cx="4363792" cy="3391698"/>
          </a:xfrm>
          <a:prstGeom prst="rect">
            <a:avLst/>
          </a:prstGeom>
        </p:spPr>
        <p:txBody>
          <a:bodyPr wrap="square">
            <a:spAutoFit/>
          </a:bodyPr>
          <a:lstStyle/>
          <a:p>
            <a:pPr marL="463550" indent="-463550">
              <a:lnSpc>
                <a:spcPct val="90000"/>
              </a:lnSpc>
              <a:spcBef>
                <a:spcPts val="600"/>
              </a:spcBef>
              <a:buSzPct val="100000"/>
              <a:buFont typeface="Wingdings" panose="05000000000000000000" pitchFamily="2" charset="2"/>
              <a:buChar char="Ø"/>
              <a:defRPr/>
            </a:pPr>
            <a:r>
              <a:rPr lang="en-US" sz="2400" b="1" kern="0" dirty="0" smtClean="0">
                <a:solidFill>
                  <a:schemeClr val="bg1"/>
                </a:solidFill>
                <a:latin typeface="Arial Narrow" panose="020B0606020202030204" pitchFamily="34" charset="0"/>
                <a:ea typeface="Arial"/>
                <a:cs typeface="Arial"/>
                <a:sym typeface="Arial"/>
              </a:rPr>
              <a:t>Improved </a:t>
            </a:r>
            <a:r>
              <a:rPr lang="en-US" sz="2400" b="1" kern="0" dirty="0">
                <a:solidFill>
                  <a:schemeClr val="bg1"/>
                </a:solidFill>
                <a:latin typeface="Arial Narrow" panose="020B0606020202030204" pitchFamily="34" charset="0"/>
                <a:ea typeface="Arial"/>
                <a:cs typeface="Arial"/>
                <a:sym typeface="Arial"/>
              </a:rPr>
              <a:t>hurricane track and intensity </a:t>
            </a:r>
            <a:r>
              <a:rPr lang="en-US" sz="2400" b="1" kern="0" dirty="0" smtClean="0">
                <a:solidFill>
                  <a:schemeClr val="bg1"/>
                </a:solidFill>
                <a:latin typeface="Arial Narrow" panose="020B0606020202030204" pitchFamily="34" charset="0"/>
                <a:ea typeface="Arial"/>
                <a:cs typeface="Arial"/>
                <a:sym typeface="Arial"/>
              </a:rPr>
              <a:t>forecasts</a:t>
            </a:r>
          </a:p>
          <a:p>
            <a:pPr marL="463550" indent="-463550">
              <a:lnSpc>
                <a:spcPct val="90000"/>
              </a:lnSpc>
              <a:spcBef>
                <a:spcPts val="600"/>
              </a:spcBef>
              <a:buSzPct val="100000"/>
              <a:buFont typeface="Wingdings" panose="05000000000000000000" pitchFamily="2" charset="2"/>
              <a:buChar char="Ø"/>
              <a:defRPr/>
            </a:pPr>
            <a:r>
              <a:rPr lang="en-US" sz="2400" b="1" kern="0" dirty="0">
                <a:solidFill>
                  <a:schemeClr val="bg1"/>
                </a:solidFill>
                <a:latin typeface="Arial Narrow" panose="020B0606020202030204" pitchFamily="34" charset="0"/>
                <a:ea typeface="Arial"/>
                <a:cs typeface="Arial"/>
                <a:sym typeface="Arial"/>
              </a:rPr>
              <a:t>Increased thunderstorm and tornado warning lead </a:t>
            </a:r>
            <a:r>
              <a:rPr lang="en-US" sz="2400" b="1" kern="0" dirty="0" smtClean="0">
                <a:solidFill>
                  <a:schemeClr val="bg1"/>
                </a:solidFill>
                <a:latin typeface="Arial Narrow" panose="020B0606020202030204" pitchFamily="34" charset="0"/>
                <a:ea typeface="Arial"/>
                <a:cs typeface="Arial"/>
                <a:sym typeface="Arial"/>
              </a:rPr>
              <a:t>time</a:t>
            </a:r>
          </a:p>
          <a:p>
            <a:pPr marL="463550" indent="-463550">
              <a:lnSpc>
                <a:spcPct val="90000"/>
              </a:lnSpc>
              <a:spcBef>
                <a:spcPts val="600"/>
              </a:spcBef>
              <a:buSzPct val="100000"/>
              <a:buFont typeface="Wingdings" panose="05000000000000000000" pitchFamily="2" charset="2"/>
              <a:buChar char="Ø"/>
              <a:defRPr/>
            </a:pPr>
            <a:r>
              <a:rPr lang="en-US" sz="2400" b="1" kern="0" dirty="0" smtClean="0">
                <a:solidFill>
                  <a:schemeClr val="bg1"/>
                </a:solidFill>
                <a:latin typeface="Arial Narrow" panose="020B0606020202030204" pitchFamily="34" charset="0"/>
                <a:ea typeface="Arial"/>
                <a:cs typeface="Arial"/>
                <a:sym typeface="Arial"/>
              </a:rPr>
              <a:t>Improved </a:t>
            </a:r>
            <a:r>
              <a:rPr lang="en-US" sz="2400" b="1" kern="0" dirty="0">
                <a:solidFill>
                  <a:schemeClr val="bg1"/>
                </a:solidFill>
                <a:latin typeface="Arial Narrow" panose="020B0606020202030204" pitchFamily="34" charset="0"/>
                <a:ea typeface="Arial"/>
                <a:cs typeface="Arial"/>
                <a:sym typeface="Arial"/>
              </a:rPr>
              <a:t>aviation flight route </a:t>
            </a:r>
            <a:r>
              <a:rPr lang="en-US" sz="2400" b="1" kern="0" dirty="0" smtClean="0">
                <a:solidFill>
                  <a:schemeClr val="bg1"/>
                </a:solidFill>
                <a:latin typeface="Arial Narrow" panose="020B0606020202030204" pitchFamily="34" charset="0"/>
                <a:ea typeface="Arial"/>
                <a:cs typeface="Arial"/>
                <a:sym typeface="Arial"/>
              </a:rPr>
              <a:t>planning</a:t>
            </a:r>
          </a:p>
          <a:p>
            <a:pPr marL="463550" indent="-463550" fontAlgn="auto">
              <a:lnSpc>
                <a:spcPct val="90000"/>
              </a:lnSpc>
              <a:spcBef>
                <a:spcPts val="600"/>
              </a:spcBef>
              <a:spcAft>
                <a:spcPts val="0"/>
              </a:spcAft>
              <a:buSzPct val="100000"/>
              <a:buFont typeface="Wingdings" panose="05000000000000000000" pitchFamily="2" charset="2"/>
              <a:buChar char="Ø"/>
              <a:defRPr/>
            </a:pPr>
            <a:r>
              <a:rPr lang="en-US" sz="2400" b="1" kern="0" dirty="0">
                <a:solidFill>
                  <a:schemeClr val="bg1"/>
                </a:solidFill>
                <a:latin typeface="Arial Narrow" panose="020B0606020202030204" pitchFamily="34" charset="0"/>
                <a:ea typeface="Arial"/>
                <a:cs typeface="Arial"/>
                <a:sym typeface="Arial"/>
              </a:rPr>
              <a:t>Improved air </a:t>
            </a:r>
            <a:r>
              <a:rPr lang="en-US" sz="2400" b="1" kern="0" dirty="0" smtClean="0">
                <a:solidFill>
                  <a:schemeClr val="bg1"/>
                </a:solidFill>
                <a:latin typeface="Arial Narrow" panose="020B0606020202030204" pitchFamily="34" charset="0"/>
                <a:ea typeface="Arial"/>
                <a:cs typeface="Arial"/>
                <a:sym typeface="Arial"/>
              </a:rPr>
              <a:t>quality warnings</a:t>
            </a:r>
          </a:p>
          <a:p>
            <a:pPr marL="463550" indent="-463550" fontAlgn="auto">
              <a:lnSpc>
                <a:spcPct val="90000"/>
              </a:lnSpc>
              <a:spcBef>
                <a:spcPts val="600"/>
              </a:spcBef>
              <a:spcAft>
                <a:spcPts val="0"/>
              </a:spcAft>
              <a:buSzPct val="100000"/>
              <a:buFont typeface="Wingdings" panose="05000000000000000000" pitchFamily="2" charset="2"/>
              <a:buChar char="Ø"/>
              <a:defRPr/>
            </a:pPr>
            <a:r>
              <a:rPr lang="en-US" sz="2400" b="1" kern="0" dirty="0">
                <a:solidFill>
                  <a:schemeClr val="bg1"/>
                </a:solidFill>
                <a:latin typeface="Arial Narrow" panose="020B0606020202030204" pitchFamily="34" charset="0"/>
                <a:ea typeface="Arial"/>
                <a:cs typeface="Arial"/>
                <a:sym typeface="Arial"/>
              </a:rPr>
              <a:t>Better data for long-term climate variability </a:t>
            </a:r>
            <a:r>
              <a:rPr lang="en-US" sz="2400" b="1" kern="0" dirty="0" smtClean="0">
                <a:solidFill>
                  <a:schemeClr val="bg1"/>
                </a:solidFill>
                <a:latin typeface="Arial Narrow" panose="020B0606020202030204" pitchFamily="34" charset="0"/>
                <a:ea typeface="Arial"/>
                <a:cs typeface="Arial"/>
                <a:sym typeface="Arial"/>
              </a:rPr>
              <a:t>studies</a:t>
            </a:r>
            <a:endParaRPr lang="en-US" sz="2400" b="1" kern="0" dirty="0">
              <a:solidFill>
                <a:schemeClr val="bg1"/>
              </a:solidFill>
              <a:latin typeface="Arial Narrow" panose="020B0606020202030204" pitchFamily="34" charset="0"/>
              <a:ea typeface="Arial"/>
              <a:cs typeface="Arial"/>
              <a:sym typeface="Arial"/>
            </a:endParaRPr>
          </a:p>
        </p:txBody>
      </p:sp>
      <p:sp>
        <p:nvSpPr>
          <p:cNvPr id="2" name="Rectangle 1"/>
          <p:cNvSpPr/>
          <p:nvPr/>
        </p:nvSpPr>
        <p:spPr>
          <a:xfrm>
            <a:off x="3157076" y="6172200"/>
            <a:ext cx="2682145" cy="424732"/>
          </a:xfrm>
          <a:prstGeom prst="rect">
            <a:avLst/>
          </a:prstGeom>
        </p:spPr>
        <p:txBody>
          <a:bodyPr wrap="none">
            <a:spAutoFit/>
          </a:bodyPr>
          <a:lstStyle/>
          <a:p>
            <a:pPr>
              <a:lnSpc>
                <a:spcPct val="90000"/>
              </a:lnSpc>
              <a:spcBef>
                <a:spcPts val="600"/>
              </a:spcBef>
              <a:buSzPct val="100000"/>
              <a:defRPr/>
            </a:pPr>
            <a:r>
              <a:rPr lang="en-US" sz="2400" b="1" kern="0" dirty="0">
                <a:solidFill>
                  <a:schemeClr val="bg1"/>
                </a:solidFill>
                <a:latin typeface="Arial Narrow" panose="020B0606020202030204" pitchFamily="34" charset="0"/>
                <a:ea typeface="Arial"/>
                <a:cs typeface="Arial"/>
                <a:sym typeface="Arial"/>
              </a:rPr>
              <a:t>And the list goes on!</a:t>
            </a:r>
          </a:p>
        </p:txBody>
      </p:sp>
    </p:spTree>
    <p:extLst>
      <p:ext uri="{BB962C8B-B14F-4D97-AF65-F5344CB8AC3E}">
        <p14:creationId xmlns:p14="http://schemas.microsoft.com/office/powerpoint/2010/main" val="222940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0" y="-33670"/>
            <a:ext cx="9144000" cy="6850771"/>
          </a:xfrm>
          <a:prstGeom prst="rect">
            <a:avLst/>
          </a:prstGeom>
        </p:spPr>
      </p:pic>
      <p:sp>
        <p:nvSpPr>
          <p:cNvPr id="9" name="Shape 88"/>
          <p:cNvSpPr txBox="1">
            <a:spLocks/>
          </p:cNvSpPr>
          <p:nvPr/>
        </p:nvSpPr>
        <p:spPr>
          <a:xfrm>
            <a:off x="1437293" y="650839"/>
            <a:ext cx="8001000" cy="692081"/>
          </a:xfrm>
          <a:prstGeom prst="rect">
            <a:avLst/>
          </a:prstGeom>
        </p:spPr>
        <p:txBody>
          <a:bodyPr tIns="45700" bIns="45700" anchor="t" anchorCtr="0">
            <a:noAutofit/>
          </a:bodyPr>
          <a:lstStyle/>
          <a:p>
            <a:r>
              <a:rPr lang="en-US" sz="3200" b="1" dirty="0" smtClean="0">
                <a:solidFill>
                  <a:srgbClr val="2F5897"/>
                </a:solidFill>
                <a:latin typeface="Myriad Pro"/>
              </a:rPr>
              <a:t>MORE DATA THAN EVER BEFORE</a:t>
            </a:r>
            <a:endParaRPr lang="en-US" sz="3200" dirty="0">
              <a:solidFill>
                <a:prstClr val="black"/>
              </a:solidFill>
              <a:latin typeface="Myriad Pro"/>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010"/>
          <a:stretch/>
        </p:blipFill>
        <p:spPr>
          <a:xfrm>
            <a:off x="357232" y="2195062"/>
            <a:ext cx="3925403" cy="393783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159"/>
          <a:stretch/>
        </p:blipFill>
        <p:spPr>
          <a:xfrm>
            <a:off x="4828029" y="2173527"/>
            <a:ext cx="4069126" cy="3980903"/>
          </a:xfrm>
          <a:prstGeom prst="rect">
            <a:avLst/>
          </a:prstGeom>
        </p:spPr>
      </p:pic>
      <p:sp>
        <p:nvSpPr>
          <p:cNvPr id="11" name="Rectangle 3"/>
          <p:cNvSpPr txBox="1">
            <a:spLocks noChangeArrowheads="1"/>
          </p:cNvSpPr>
          <p:nvPr/>
        </p:nvSpPr>
        <p:spPr>
          <a:xfrm>
            <a:off x="780311" y="1917562"/>
            <a:ext cx="3502323" cy="230430"/>
          </a:xfrm>
          <a:prstGeom prst="rect">
            <a:avLst/>
          </a:prstGeom>
          <a:effec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dirty="0" smtClean="0"/>
              <a:t>GOES-13/14/15 Spectral Bands</a:t>
            </a:r>
            <a:endParaRPr lang="en-US" sz="1800" b="1" dirty="0"/>
          </a:p>
        </p:txBody>
      </p:sp>
      <p:sp>
        <p:nvSpPr>
          <p:cNvPr id="12" name="Rectangle 3"/>
          <p:cNvSpPr txBox="1">
            <a:spLocks noChangeArrowheads="1"/>
          </p:cNvSpPr>
          <p:nvPr/>
        </p:nvSpPr>
        <p:spPr bwMode="auto">
          <a:xfrm>
            <a:off x="5322971" y="1917562"/>
            <a:ext cx="3079242" cy="23043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ctr">
              <a:buFontTx/>
              <a:buNone/>
            </a:pPr>
            <a:r>
              <a:rPr lang="en-US" sz="1800" kern="0" dirty="0">
                <a:solidFill>
                  <a:schemeClr val="tx1"/>
                </a:solidFill>
              </a:rPr>
              <a:t>GOES-R Spectral Bands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3" cstate="print"/>
          <a:stretch>
            <a:fillRect/>
          </a:stretch>
        </p:blipFill>
        <p:spPr>
          <a:xfrm>
            <a:off x="0" y="-33670"/>
            <a:ext cx="9144000" cy="6891670"/>
          </a:xfrm>
          <a:prstGeom prst="rect">
            <a:avLst/>
          </a:prstGeom>
        </p:spPr>
      </p:pic>
      <p:sp>
        <p:nvSpPr>
          <p:cNvPr id="9" name="Shape 88"/>
          <p:cNvSpPr txBox="1">
            <a:spLocks/>
          </p:cNvSpPr>
          <p:nvPr/>
        </p:nvSpPr>
        <p:spPr>
          <a:xfrm>
            <a:off x="1405641" y="135988"/>
            <a:ext cx="8001000" cy="1384162"/>
          </a:xfrm>
          <a:prstGeom prst="rect">
            <a:avLst/>
          </a:prstGeom>
        </p:spPr>
        <p:txBody>
          <a:bodyPr tIns="45700" bIns="45700" anchor="t" anchorCtr="0">
            <a:noAutofit/>
          </a:bodyPr>
          <a:lstStyle/>
          <a:p>
            <a:r>
              <a:rPr lang="en-US" sz="3200" b="1" dirty="0" smtClean="0">
                <a:solidFill>
                  <a:srgbClr val="2F5897"/>
                </a:solidFill>
                <a:latin typeface="Myriad Pro"/>
              </a:rPr>
              <a:t>3 TIMES MORE DATA</a:t>
            </a:r>
          </a:p>
          <a:p>
            <a:r>
              <a:rPr lang="en-US" sz="3200" b="1" dirty="0" smtClean="0">
                <a:solidFill>
                  <a:srgbClr val="2F5897"/>
                </a:solidFill>
                <a:latin typeface="Myriad Pro"/>
              </a:rPr>
              <a:t>4 TIMES GREATER CLARITY </a:t>
            </a:r>
          </a:p>
          <a:p>
            <a:r>
              <a:rPr lang="en-US" sz="3200" b="1" dirty="0">
                <a:solidFill>
                  <a:srgbClr val="2F5897"/>
                </a:solidFill>
                <a:latin typeface="Myriad Pro"/>
              </a:rPr>
              <a:t>5</a:t>
            </a:r>
            <a:r>
              <a:rPr lang="en-US" sz="3200" b="1" dirty="0" smtClean="0">
                <a:solidFill>
                  <a:srgbClr val="2F5897"/>
                </a:solidFill>
                <a:latin typeface="Myriad Pro"/>
              </a:rPr>
              <a:t> TIMES FASTER</a:t>
            </a:r>
            <a:endParaRPr lang="en-US" sz="3200" dirty="0">
              <a:solidFill>
                <a:prstClr val="black"/>
              </a:solidFill>
              <a:latin typeface="Myriad Pro"/>
            </a:endParaRPr>
          </a:p>
        </p:txBody>
      </p:sp>
      <p:pic>
        <p:nvPicPr>
          <p:cNvPr id="1026" name="Picture 2" descr="C:\Users\kyle.herring\Desktop\2016-09-02_10-06-43.png"/>
          <p:cNvPicPr>
            <a:picLocks noChangeAspect="1" noChangeArrowheads="1"/>
          </p:cNvPicPr>
          <p:nvPr/>
        </p:nvPicPr>
        <p:blipFill rotWithShape="1">
          <a:blip r:embed="rId4">
            <a:extLst>
              <a:ext uri="{28A0092B-C50C-407E-A947-70E740481C1C}">
                <a14:useLocalDpi xmlns:a14="http://schemas.microsoft.com/office/drawing/2010/main" val="0"/>
              </a:ext>
            </a:extLst>
          </a:blip>
          <a:srcRect t="30995"/>
          <a:stretch/>
        </p:blipFill>
        <p:spPr bwMode="auto">
          <a:xfrm>
            <a:off x="0" y="2242492"/>
            <a:ext cx="9144000" cy="461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2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5" cstate="print"/>
          <a:stretch>
            <a:fillRect/>
          </a:stretch>
        </p:blipFill>
        <p:spPr>
          <a:xfrm>
            <a:off x="0" y="-33670"/>
            <a:ext cx="9144000" cy="6850771"/>
          </a:xfrm>
          <a:prstGeom prst="rect">
            <a:avLst/>
          </a:prstGeom>
        </p:spPr>
      </p:pic>
      <p:sp>
        <p:nvSpPr>
          <p:cNvPr id="9" name="Shape 88"/>
          <p:cNvSpPr txBox="1">
            <a:spLocks/>
          </p:cNvSpPr>
          <p:nvPr/>
        </p:nvSpPr>
        <p:spPr>
          <a:xfrm>
            <a:off x="1143000" y="533400"/>
            <a:ext cx="8001000" cy="914400"/>
          </a:xfrm>
          <a:prstGeom prst="rect">
            <a:avLst/>
          </a:prstGeom>
        </p:spPr>
        <p:txBody>
          <a:bodyPr tIns="45700" bIns="45700" anchor="t" anchorCtr="0">
            <a:noAutofit/>
          </a:bodyPr>
          <a:lstStyle/>
          <a:p>
            <a:r>
              <a:rPr lang="en-US" sz="3400" b="1" dirty="0" smtClean="0">
                <a:solidFill>
                  <a:srgbClr val="2F5897"/>
                </a:solidFill>
                <a:latin typeface="Arial Narrow" panose="020B0606020202030204" pitchFamily="34" charset="0"/>
              </a:rPr>
              <a:t>GOES-14 RAPID SCAN 1-MIN IMAGERY</a:t>
            </a:r>
            <a:endParaRPr lang="en-US" sz="3400" dirty="0">
              <a:solidFill>
                <a:prstClr val="black"/>
              </a:solidFill>
              <a:latin typeface="Arial Narrow" panose="020B0606020202030204" pitchFamily="34" charset="0"/>
            </a:endParaRPr>
          </a:p>
        </p:txBody>
      </p:sp>
      <p:pic>
        <p:nvPicPr>
          <p:cNvPr id="13" name="140508_g14_visible_standard_rso_srso_MN_tornadoes_ani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71599" y="1219200"/>
            <a:ext cx="7184051" cy="5029200"/>
          </a:xfrm>
          <a:prstGeom prst="rect">
            <a:avLst/>
          </a:prstGeom>
        </p:spPr>
      </p:pic>
      <p:sp>
        <p:nvSpPr>
          <p:cNvPr id="14" name="TextBox 13"/>
          <p:cNvSpPr txBox="1"/>
          <p:nvPr/>
        </p:nvSpPr>
        <p:spPr>
          <a:xfrm>
            <a:off x="-486177" y="6647474"/>
            <a:ext cx="4455851" cy="230832"/>
          </a:xfrm>
          <a:prstGeom prst="rect">
            <a:avLst/>
          </a:prstGeom>
          <a:noFill/>
        </p:spPr>
        <p:txBody>
          <a:bodyPr wrap="square" rtlCol="0">
            <a:spAutoFit/>
          </a:bodyPr>
          <a:lstStyle/>
          <a:p>
            <a:pPr algn="ctr"/>
            <a:r>
              <a:rPr lang="en-US" sz="900" b="1" dirty="0">
                <a:latin typeface="Calibri"/>
              </a:rPr>
              <a:t>http://cimss.ssec.wisc.edu/goes/srsor2014/GOES-14_SRSOR.html</a:t>
            </a:r>
          </a:p>
        </p:txBody>
      </p:sp>
    </p:spTree>
    <p:extLst>
      <p:ext uri="{BB962C8B-B14F-4D97-AF65-F5344CB8AC3E}">
        <p14:creationId xmlns:p14="http://schemas.microsoft.com/office/powerpoint/2010/main" val="319696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DBDBDB"/>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Office">
      <a:dk1>
        <a:sysClr val="windowText" lastClr="000000"/>
      </a:dk1>
      <a:lt1>
        <a:sysClr val="window" lastClr="DBDBDB"/>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DBDBDB"/>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TotalTime>
  <Words>1306</Words>
  <Application>Microsoft Office PowerPoint</Application>
  <PresentationFormat>On-screen Show (4:3)</PresentationFormat>
  <Paragraphs>137</Paragraphs>
  <Slides>11</Slides>
  <Notes>10</Notes>
  <HiddenSlides>0</HiddenSlides>
  <MMClips>2</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Default</vt:lpstr>
      <vt:lpstr>GOES-R America’s Next-Generation Geostationary Weather Satellite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&amp; INTEGRATING  ARCTIC OBSERVATIONS</dc:title>
  <dc:creator>Jacob.Kang</dc:creator>
  <cp:lastModifiedBy>Kerry Sawyer</cp:lastModifiedBy>
  <cp:revision>76</cp:revision>
  <cp:lastPrinted>2016-09-02T12:57:49Z</cp:lastPrinted>
  <dcterms:created xsi:type="dcterms:W3CDTF">2016-03-14T19:11:15Z</dcterms:created>
  <dcterms:modified xsi:type="dcterms:W3CDTF">2016-10-24T11:19:00Z</dcterms:modified>
</cp:coreProperties>
</file>