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sldIdLst>
    <p:sldId id="256" r:id="rId2"/>
    <p:sldId id="261" r:id="rId3"/>
    <p:sldId id="260"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83" r:id="rId19"/>
    <p:sldId id="284" r:id="rId20"/>
    <p:sldId id="286" r:id="rId21"/>
    <p:sldId id="285" r:id="rId22"/>
    <p:sldId id="288" r:id="rId23"/>
    <p:sldId id="276" r:id="rId24"/>
    <p:sldId id="277" r:id="rId25"/>
    <p:sldId id="278" r:id="rId26"/>
    <p:sldId id="279" r:id="rId27"/>
    <p:sldId id="280" r:id="rId28"/>
    <p:sldId id="281" r:id="rId29"/>
    <p:sldId id="282" r:id="rId30"/>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39"/>
    <p:restoredTop sz="94706"/>
  </p:normalViewPr>
  <p:slideViewPr>
    <p:cSldViewPr>
      <p:cViewPr>
        <p:scale>
          <a:sx n="75" d="100"/>
          <a:sy n="75" d="100"/>
        </p:scale>
        <p:origin x="-1162" y="-499"/>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hape 3"/>
          <p:cNvSpPr/>
          <p:nvPr userDrawn="1"/>
        </p:nvSpPr>
        <p:spPr>
          <a:xfrm>
            <a:off x="76200" y="6629400"/>
            <a:ext cx="2362200" cy="187285"/>
          </a:xfrm>
          <a:prstGeom prst="roundRect">
            <a:avLst/>
          </a:prstGeom>
          <a:solidFill>
            <a:schemeClr val="lt1">
              <a:alpha val="49000"/>
            </a:schemeClr>
          </a:solidFill>
          <a:ln>
            <a:solidFill>
              <a:schemeClr val="tx2">
                <a:alpha val="60000"/>
              </a:schemeClr>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smtClean="0">
                <a:solidFill>
                  <a:schemeClr val="tx2"/>
                </a:solidFill>
                <a:latin typeface="+mj-ea"/>
                <a:ea typeface="+mj-ea"/>
                <a:cs typeface="Proxima Nova Regular"/>
                <a:sym typeface="Proxima Nova Regular"/>
              </a:rPr>
              <a:t>CEOS</a:t>
            </a:r>
            <a:r>
              <a:rPr lang="en-AU" sz="1100" i="1" baseline="0" dirty="0" smtClean="0">
                <a:solidFill>
                  <a:schemeClr val="tx2"/>
                </a:solidFill>
                <a:latin typeface="+mj-ea"/>
                <a:ea typeface="+mj-ea"/>
                <a:cs typeface="Proxima Nova Regular"/>
                <a:sym typeface="Proxima Nova Regular"/>
              </a:rPr>
              <a:t> Plenary 20</a:t>
            </a:r>
            <a:r>
              <a:rPr lang="en-AU" sz="1100" i="1" dirty="0" smtClean="0">
                <a:solidFill>
                  <a:schemeClr val="tx2"/>
                </a:solidFill>
                <a:latin typeface="+mj-ea"/>
                <a:ea typeface="+mj-ea"/>
                <a:cs typeface="Proxima Nova Regular"/>
                <a:sym typeface="Proxima Nova Regular"/>
              </a:rPr>
              <a:t>16, 1-2 November</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smtClean="0"/>
              <a:t>Title TBA</a:t>
            </a:r>
            <a:endParaRPr lang="en-US" dirty="0"/>
          </a:p>
        </p:txBody>
      </p:sp>
    </p:spTree>
  </p:cSld>
  <p:clrMapOvr>
    <a:masterClrMapping/>
  </p:clrMapOvr>
  <p:transition spd="med"/>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5746243" cy="993131"/>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AU" sz="4200" b="1" dirty="0" smtClean="0">
                <a:solidFill>
                  <a:srgbClr val="FFFFFF"/>
                </a:solidFill>
                <a:latin typeface="+mj-lt"/>
              </a:rPr>
              <a:t>CEOS-GEO Links</a:t>
            </a:r>
            <a:br>
              <a:rPr lang="en-AU" sz="4200" b="1" dirty="0" smtClean="0">
                <a:solidFill>
                  <a:srgbClr val="FFFFFF"/>
                </a:solidFill>
                <a:latin typeface="+mj-lt"/>
              </a:rPr>
            </a:br>
            <a:r>
              <a:rPr lang="en-AU" dirty="0" smtClean="0">
                <a:solidFill>
                  <a:schemeClr val="bg1"/>
                </a:solidFill>
                <a:latin typeface="+mj-lt"/>
              </a:rPr>
              <a:t>Programme Board and GEO-XIII</a:t>
            </a:r>
            <a:endParaRPr sz="4200" b="1" dirty="0">
              <a:solidFill>
                <a:schemeClr val="bg1"/>
              </a:solidFill>
              <a:latin typeface="+mj-lt"/>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CEO Team, SIT Chair Team</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CEOS Plenary 2016</a:t>
            </a:r>
          </a:p>
          <a:p>
            <a:pPr lvl="0" defTabSz="914400">
              <a:lnSpc>
                <a:spcPct val="150000"/>
              </a:lnSpc>
              <a:defRPr>
                <a:solidFill>
                  <a:srgbClr val="000000"/>
                </a:solidFill>
              </a:defRPr>
            </a:pPr>
            <a:r>
              <a:rPr dirty="0" smtClean="0">
                <a:solidFill>
                  <a:srgbClr val="FFFFFF"/>
                </a:solidFill>
                <a:latin typeface="+mj-lt"/>
                <a:ea typeface="Arial Bold"/>
                <a:cs typeface="Arial Bold"/>
                <a:sym typeface="Arial Bold"/>
              </a:rPr>
              <a:t>Agenda </a:t>
            </a:r>
            <a:r>
              <a:rPr dirty="0">
                <a:solidFill>
                  <a:srgbClr val="FFFFFF"/>
                </a:solidFill>
                <a:latin typeface="+mj-lt"/>
                <a:ea typeface="Arial Bold"/>
                <a:cs typeface="Arial Bold"/>
                <a:sym typeface="Arial Bold"/>
              </a:rPr>
              <a:t>Item #</a:t>
            </a: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Brisbane, Australia</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1</a:t>
            </a:r>
            <a:r>
              <a:rPr lang="en-AU" baseline="30000" dirty="0" smtClean="0">
                <a:solidFill>
                  <a:srgbClr val="FFFFFF"/>
                </a:solidFill>
                <a:latin typeface="+mj-lt"/>
                <a:ea typeface="Arial Bold"/>
                <a:cs typeface="Arial Bold"/>
                <a:sym typeface="Arial Bold"/>
              </a:rPr>
              <a:t>st</a:t>
            </a:r>
            <a:r>
              <a:rPr lang="en-AU" dirty="0" smtClean="0">
                <a:solidFill>
                  <a:srgbClr val="FFFFFF"/>
                </a:solidFill>
                <a:latin typeface="+mj-lt"/>
                <a:ea typeface="Arial Bold"/>
                <a:cs typeface="Arial Bold"/>
                <a:sym typeface="Arial Bold"/>
              </a:rPr>
              <a:t> – 2</a:t>
            </a:r>
            <a:r>
              <a:rPr lang="en-AU" baseline="30000" dirty="0" smtClean="0">
                <a:solidFill>
                  <a:srgbClr val="FFFFFF"/>
                </a:solidFill>
                <a:latin typeface="+mj-lt"/>
                <a:ea typeface="Arial Bold"/>
                <a:cs typeface="Arial Bold"/>
                <a:sym typeface="Arial Bold"/>
              </a:rPr>
              <a:t>nd</a:t>
            </a:r>
            <a:r>
              <a:rPr lang="en-AU" dirty="0" smtClean="0">
                <a:solidFill>
                  <a:srgbClr val="FFFFFF"/>
                </a:solidFill>
                <a:latin typeface="+mj-lt"/>
                <a:ea typeface="Arial Bold"/>
                <a:cs typeface="Arial Bold"/>
                <a:sym typeface="Arial Bold"/>
              </a:rPr>
              <a:t> November 2016</a:t>
            </a:r>
            <a:endParaRPr dirty="0">
              <a:solidFill>
                <a:srgbClr val="FFFFFF"/>
              </a:solidFill>
              <a:latin typeface="+mj-lt"/>
              <a:ea typeface="Arial Bold"/>
              <a:cs typeface="Arial Bold"/>
              <a:sym typeface="Arial Bold"/>
            </a:endParaRPr>
          </a:p>
        </p:txBody>
      </p:sp>
      <p:pic>
        <p:nvPicPr>
          <p:cNvPr id="12" name="ceos_logo.png"/>
          <p:cNvPicPr/>
          <p:nvPr/>
        </p:nvPicPr>
        <p:blipFill>
          <a:blip r:embed="rId2">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latin typeface="+mj-lt"/>
              </a:rPr>
              <a:t>Committee on Earth Observation Satellites</a:t>
            </a:r>
            <a:endParaRPr lang="en-US" sz="1050" dirty="0">
              <a:solidFill>
                <a:schemeClr val="bg1">
                  <a:lumMod val="20000"/>
                  <a:lumOff val="80000"/>
                </a:schemeClr>
              </a:solidFill>
              <a:latin typeface="+mj-lt"/>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10</a:t>
            </a:fld>
            <a:endParaRPr lang="uk-UA" dirty="0"/>
          </a:p>
        </p:txBody>
      </p:sp>
      <p:sp>
        <p:nvSpPr>
          <p:cNvPr id="3" name="Content Placeholder 2"/>
          <p:cNvSpPr>
            <a:spLocks noGrp="1"/>
          </p:cNvSpPr>
          <p:nvPr>
            <p:ph sz="quarter" idx="10"/>
          </p:nvPr>
        </p:nvSpPr>
        <p:spPr>
          <a:xfrm>
            <a:off x="457200" y="1524000"/>
            <a:ext cx="8153400" cy="4724400"/>
          </a:xfrm>
        </p:spPr>
        <p:txBody>
          <a:bodyPr/>
          <a:lstStyle/>
          <a:p>
            <a:r>
              <a:rPr lang="en-AU" dirty="0" smtClean="0"/>
              <a:t>Recognition that a number of ‘Foundational Tasks’ are delivered </a:t>
            </a:r>
            <a:r>
              <a:rPr lang="en-AU" b="1" dirty="0" smtClean="0"/>
              <a:t>through the community </a:t>
            </a:r>
            <a:r>
              <a:rPr lang="en-AU" dirty="0" smtClean="0"/>
              <a:t>and place ~0 demand on GEOSEC:</a:t>
            </a:r>
          </a:p>
          <a:p>
            <a:pPr lvl="1"/>
            <a:r>
              <a:rPr lang="en-AU" dirty="0" smtClean="0"/>
              <a:t>E.g. the ‘space task’ (GD-05) delivered by CEOS.</a:t>
            </a:r>
          </a:p>
          <a:p>
            <a:pPr marL="457200" lvl="1" indent="0">
              <a:buNone/>
            </a:pPr>
            <a:endParaRPr lang="en-AU" dirty="0" smtClean="0"/>
          </a:p>
          <a:p>
            <a:r>
              <a:rPr lang="en-AU" dirty="0" smtClean="0"/>
              <a:t>Identification of work best managed through </a:t>
            </a:r>
            <a:r>
              <a:rPr lang="en-AU" b="1" dirty="0" smtClean="0"/>
              <a:t>concrete initiatives </a:t>
            </a:r>
            <a:r>
              <a:rPr lang="en-AU" dirty="0" smtClean="0"/>
              <a:t>taken up as community interest develops:</a:t>
            </a:r>
          </a:p>
          <a:p>
            <a:pPr lvl="1"/>
            <a:r>
              <a:rPr lang="en-AU" dirty="0" smtClean="0"/>
              <a:t>E.g. a GEO “knowledge base”, exploration of future models/new technologies for the GEOSS architecture</a:t>
            </a:r>
          </a:p>
          <a:p>
            <a:pPr marL="457200" lvl="1" indent="0">
              <a:buNone/>
            </a:pPr>
            <a:endParaRPr lang="en-AU" dirty="0" smtClean="0"/>
          </a:p>
          <a:p>
            <a:r>
              <a:rPr lang="en-AU" dirty="0" smtClean="0"/>
              <a:t>Flagging of some key priorities where GEOSEC effort may be key to ‘kick start’ engagement across the community:</a:t>
            </a:r>
          </a:p>
          <a:p>
            <a:pPr lvl="1"/>
            <a:r>
              <a:rPr lang="en-AU" dirty="0" smtClean="0"/>
              <a:t>Observational Requirements</a:t>
            </a:r>
          </a:p>
          <a:p>
            <a:pPr lvl="1"/>
            <a:r>
              <a:rPr lang="en-AU" dirty="0" smtClean="0"/>
              <a:t>Terrestrial in-situ coordination (vs atmosphere, ocean)</a:t>
            </a:r>
            <a:endParaRPr lang="en-AU" dirty="0"/>
          </a:p>
        </p:txBody>
      </p:sp>
      <p:sp>
        <p:nvSpPr>
          <p:cNvPr id="4" name="Content Placeholder 3"/>
          <p:cNvSpPr>
            <a:spLocks noGrp="1"/>
          </p:cNvSpPr>
          <p:nvPr>
            <p:ph sz="quarter" idx="11"/>
          </p:nvPr>
        </p:nvSpPr>
        <p:spPr/>
        <p:txBody>
          <a:bodyPr/>
          <a:lstStyle/>
          <a:p>
            <a:r>
              <a:rPr lang="en-AU" dirty="0" smtClean="0"/>
              <a:t>Foundational Task Outcomes</a:t>
            </a:r>
            <a:endParaRPr lang="en-AU" dirty="0"/>
          </a:p>
        </p:txBody>
      </p:sp>
    </p:spTree>
    <p:extLst>
      <p:ext uri="{BB962C8B-B14F-4D97-AF65-F5344CB8AC3E}">
        <p14:creationId xmlns:p14="http://schemas.microsoft.com/office/powerpoint/2010/main" val="367414748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11</a:t>
            </a:fld>
            <a:endParaRPr lang="uk-UA" dirty="0"/>
          </a:p>
        </p:txBody>
      </p:sp>
      <p:sp>
        <p:nvSpPr>
          <p:cNvPr id="3" name="Content Placeholder 2"/>
          <p:cNvSpPr>
            <a:spLocks noGrp="1"/>
          </p:cNvSpPr>
          <p:nvPr>
            <p:ph sz="quarter" idx="10"/>
          </p:nvPr>
        </p:nvSpPr>
        <p:spPr>
          <a:xfrm>
            <a:off x="457200" y="1447800"/>
            <a:ext cx="8153400" cy="4724400"/>
          </a:xfrm>
        </p:spPr>
        <p:txBody>
          <a:bodyPr/>
          <a:lstStyle/>
          <a:p>
            <a:pPr marL="0" indent="0">
              <a:buNone/>
            </a:pPr>
            <a:r>
              <a:rPr lang="en-AU" dirty="0" smtClean="0"/>
              <a:t>Revisions proposed to clarify key issues:</a:t>
            </a:r>
            <a:endParaRPr lang="en-AU" dirty="0"/>
          </a:p>
          <a:p>
            <a:r>
              <a:rPr lang="en-AU" b="1" dirty="0" smtClean="0"/>
              <a:t>Number </a:t>
            </a:r>
            <a:r>
              <a:rPr lang="en-AU" b="1" dirty="0"/>
              <a:t>and role of alternates.</a:t>
            </a:r>
          </a:p>
          <a:p>
            <a:pPr lvl="1"/>
            <a:r>
              <a:rPr lang="en-AU" dirty="0"/>
              <a:t>Resolved: up to 2 alternates, may participate.</a:t>
            </a:r>
          </a:p>
          <a:p>
            <a:r>
              <a:rPr lang="en-AU" b="1" dirty="0"/>
              <a:t>Voting</a:t>
            </a:r>
          </a:p>
          <a:p>
            <a:pPr lvl="1"/>
            <a:r>
              <a:rPr lang="en-AU" dirty="0"/>
              <a:t>Resolved: no voting, ‘strong objection’ escalated to ExCom.</a:t>
            </a:r>
          </a:p>
          <a:p>
            <a:r>
              <a:rPr lang="en-AU" b="1" dirty="0"/>
              <a:t>Ad-hominem issue:</a:t>
            </a:r>
          </a:p>
          <a:p>
            <a:pPr lvl="1"/>
            <a:r>
              <a:rPr lang="en-AU" dirty="0"/>
              <a:t>Kind of resolved: PB members are ‘representatives’ of their org; names requested, ExCom still wants to see a CV.</a:t>
            </a:r>
          </a:p>
          <a:p>
            <a:r>
              <a:rPr lang="en-AU" b="1" dirty="0"/>
              <a:t>Term length and continuity:</a:t>
            </a:r>
          </a:p>
          <a:p>
            <a:pPr lvl="1"/>
            <a:r>
              <a:rPr lang="en-AU" dirty="0"/>
              <a:t>Resolved: Terms will be staggered, so that 1/3 of seats are made vacant each tear.  Lottery to be used to start process.</a:t>
            </a:r>
          </a:p>
          <a:p>
            <a:endParaRPr lang="en-AU" dirty="0"/>
          </a:p>
        </p:txBody>
      </p:sp>
      <p:sp>
        <p:nvSpPr>
          <p:cNvPr id="4" name="Content Placeholder 3"/>
          <p:cNvSpPr>
            <a:spLocks noGrp="1"/>
          </p:cNvSpPr>
          <p:nvPr>
            <p:ph sz="quarter" idx="11"/>
          </p:nvPr>
        </p:nvSpPr>
        <p:spPr/>
        <p:txBody>
          <a:bodyPr/>
          <a:lstStyle/>
          <a:p>
            <a:r>
              <a:rPr lang="en-AU" dirty="0" smtClean="0"/>
              <a:t>Terms of Reference</a:t>
            </a:r>
            <a:endParaRPr lang="en-AU" dirty="0"/>
          </a:p>
        </p:txBody>
      </p:sp>
    </p:spTree>
    <p:extLst>
      <p:ext uri="{BB962C8B-B14F-4D97-AF65-F5344CB8AC3E}">
        <p14:creationId xmlns:p14="http://schemas.microsoft.com/office/powerpoint/2010/main" val="392124746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12</a:t>
            </a:fld>
            <a:endParaRPr lang="uk-UA" dirty="0"/>
          </a:p>
        </p:txBody>
      </p:sp>
      <p:sp>
        <p:nvSpPr>
          <p:cNvPr id="3" name="Content Placeholder 2"/>
          <p:cNvSpPr>
            <a:spLocks noGrp="1"/>
          </p:cNvSpPr>
          <p:nvPr>
            <p:ph sz="quarter" idx="10"/>
          </p:nvPr>
        </p:nvSpPr>
        <p:spPr/>
        <p:txBody>
          <a:bodyPr/>
          <a:lstStyle/>
          <a:p>
            <a:r>
              <a:rPr lang="en-AU" dirty="0" smtClean="0"/>
              <a:t>CEOS has re-nominated:</a:t>
            </a:r>
          </a:p>
          <a:p>
            <a:pPr lvl="1"/>
            <a:r>
              <a:rPr lang="en-AU" dirty="0" smtClean="0"/>
              <a:t>Important group through which to ensure CEOS contributions are efficient and having the biggest impact.</a:t>
            </a:r>
          </a:p>
          <a:p>
            <a:pPr lvl="1"/>
            <a:r>
              <a:rPr lang="en-AU" dirty="0" smtClean="0"/>
              <a:t>Pathway to representation on the Executive Committee.</a:t>
            </a:r>
          </a:p>
          <a:p>
            <a:pPr lvl="1"/>
            <a:endParaRPr lang="en-AU" dirty="0"/>
          </a:p>
          <a:p>
            <a:r>
              <a:rPr lang="en-AU" dirty="0" smtClean="0"/>
              <a:t>Nomination to be confirmed at GEO-XIII.</a:t>
            </a:r>
          </a:p>
          <a:p>
            <a:pPr lvl="1"/>
            <a:r>
              <a:rPr lang="en-AU" dirty="0" smtClean="0"/>
              <a:t>Lottery system means we may need to re-nominate as soon as GEO-XIV (2017) or GEO-XV (2018).</a:t>
            </a:r>
          </a:p>
          <a:p>
            <a:pPr lvl="1"/>
            <a:endParaRPr lang="en-AU" dirty="0" smtClean="0"/>
          </a:p>
          <a:p>
            <a:r>
              <a:rPr lang="en-AU" dirty="0" smtClean="0"/>
              <a:t>Primary representation is a responsibility of the SIT Chair, consistent with their responsibilities in the Terms of Reference.</a:t>
            </a:r>
          </a:p>
          <a:p>
            <a:pPr lvl="1"/>
            <a:r>
              <a:rPr lang="en-AU" dirty="0" smtClean="0"/>
              <a:t>Congratulations </a:t>
            </a:r>
            <a:r>
              <a:rPr lang="en-AU" u="sng" dirty="0" smtClean="0"/>
              <a:t>Steve </a:t>
            </a:r>
            <a:r>
              <a:rPr lang="en-AU" u="sng" dirty="0" err="1" smtClean="0"/>
              <a:t>Volz</a:t>
            </a:r>
            <a:r>
              <a:rPr lang="en-AU" dirty="0" smtClean="0"/>
              <a:t>!</a:t>
            </a:r>
            <a:endParaRPr lang="en-AU" dirty="0"/>
          </a:p>
        </p:txBody>
      </p:sp>
      <p:sp>
        <p:nvSpPr>
          <p:cNvPr id="4" name="Content Placeholder 3"/>
          <p:cNvSpPr>
            <a:spLocks noGrp="1"/>
          </p:cNvSpPr>
          <p:nvPr>
            <p:ph sz="quarter" idx="11"/>
          </p:nvPr>
        </p:nvSpPr>
        <p:spPr/>
        <p:txBody>
          <a:bodyPr/>
          <a:lstStyle/>
          <a:p>
            <a:r>
              <a:rPr lang="en-AU" dirty="0" smtClean="0"/>
              <a:t>2017-2019 Programme Board</a:t>
            </a:r>
            <a:endParaRPr lang="en-AU" dirty="0"/>
          </a:p>
        </p:txBody>
      </p:sp>
    </p:spTree>
    <p:extLst>
      <p:ext uri="{BB962C8B-B14F-4D97-AF65-F5344CB8AC3E}">
        <p14:creationId xmlns:p14="http://schemas.microsoft.com/office/powerpoint/2010/main" val="279922756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13</a:t>
            </a:fld>
            <a:endParaRPr lang="uk-UA" dirty="0"/>
          </a:p>
        </p:txBody>
      </p:sp>
      <p:sp>
        <p:nvSpPr>
          <p:cNvPr id="3" name="Content Placeholder 2"/>
          <p:cNvSpPr>
            <a:spLocks noGrp="1"/>
          </p:cNvSpPr>
          <p:nvPr>
            <p:ph sz="quarter" idx="10"/>
          </p:nvPr>
        </p:nvSpPr>
        <p:spPr>
          <a:xfrm>
            <a:off x="457200" y="1219200"/>
            <a:ext cx="8153400" cy="4724400"/>
          </a:xfrm>
        </p:spPr>
        <p:txBody>
          <a:bodyPr/>
          <a:lstStyle/>
          <a:p>
            <a:r>
              <a:rPr lang="en-AU" b="1" dirty="0" smtClean="0"/>
              <a:t>CEOS nominated </a:t>
            </a:r>
            <a:r>
              <a:rPr lang="en-AU" dirty="0" smtClean="0"/>
              <a:t>to a newly created observer seat.</a:t>
            </a:r>
          </a:p>
          <a:p>
            <a:pPr lvl="1"/>
            <a:r>
              <a:rPr lang="en-AU" dirty="0" smtClean="0"/>
              <a:t>SIT Chair represents CEOS.</a:t>
            </a:r>
          </a:p>
          <a:p>
            <a:pPr lvl="1"/>
            <a:r>
              <a:rPr lang="en-AU" dirty="0" smtClean="0"/>
              <a:t>GOOS and WMO other Participation Organizations nominated.</a:t>
            </a:r>
          </a:p>
          <a:p>
            <a:pPr marL="457200" lvl="1" indent="0">
              <a:buNone/>
            </a:pPr>
            <a:endParaRPr lang="en-AU" sz="1100" dirty="0" smtClean="0"/>
          </a:p>
          <a:p>
            <a:r>
              <a:rPr lang="en-AU" dirty="0" smtClean="0"/>
              <a:t>Nomination </a:t>
            </a:r>
            <a:r>
              <a:rPr lang="en-AU" b="1" dirty="0" smtClean="0"/>
              <a:t>only for 2016</a:t>
            </a:r>
            <a:r>
              <a:rPr lang="en-AU" dirty="0" smtClean="0"/>
              <a:t>.</a:t>
            </a:r>
          </a:p>
          <a:p>
            <a:pPr lvl="1"/>
            <a:r>
              <a:rPr lang="en-AU" dirty="0" smtClean="0"/>
              <a:t>CEOS will need to secure again in 2017.</a:t>
            </a:r>
          </a:p>
          <a:p>
            <a:pPr lvl="1"/>
            <a:r>
              <a:rPr lang="en-AU" dirty="0" smtClean="0"/>
              <a:t>Relies on support from other POs on Programme Board.</a:t>
            </a:r>
          </a:p>
          <a:p>
            <a:pPr marL="457200" lvl="1" indent="0">
              <a:buNone/>
            </a:pPr>
            <a:endParaRPr lang="en-AU" sz="1000" dirty="0" smtClean="0"/>
          </a:p>
          <a:p>
            <a:r>
              <a:rPr lang="en-AU" b="1" dirty="0" smtClean="0"/>
              <a:t>Valuable</a:t>
            </a:r>
            <a:r>
              <a:rPr lang="en-AU" dirty="0" smtClean="0"/>
              <a:t> opportunity.</a:t>
            </a:r>
          </a:p>
          <a:p>
            <a:pPr lvl="1"/>
            <a:r>
              <a:rPr lang="en-AU" dirty="0" smtClean="0"/>
              <a:t>CEOS able to contribute on key topics, like Engagement Strategy, relevant to our objectives.</a:t>
            </a:r>
          </a:p>
          <a:p>
            <a:pPr lvl="1"/>
            <a:r>
              <a:rPr lang="en-AU" dirty="0" smtClean="0"/>
              <a:t>Other key topics (such as commercial sector involvement) under active consideration.</a:t>
            </a:r>
          </a:p>
          <a:p>
            <a:pPr marL="457200" lvl="1" indent="0">
              <a:buNone/>
            </a:pPr>
            <a:endParaRPr lang="en-AU" sz="1000" dirty="0" smtClean="0"/>
          </a:p>
          <a:p>
            <a:r>
              <a:rPr lang="en-AU" dirty="0" smtClean="0"/>
              <a:t>Key </a:t>
            </a:r>
            <a:r>
              <a:rPr lang="en-AU" b="1" dirty="0" smtClean="0"/>
              <a:t>challenge</a:t>
            </a:r>
            <a:r>
              <a:rPr lang="en-AU" dirty="0" smtClean="0"/>
              <a:t>:</a:t>
            </a:r>
          </a:p>
          <a:p>
            <a:pPr lvl="1"/>
            <a:r>
              <a:rPr lang="en-AU" dirty="0" smtClean="0"/>
              <a:t>How to ensure CEOS “represents” POs more broadly.</a:t>
            </a:r>
            <a:endParaRPr lang="en-AU" dirty="0"/>
          </a:p>
        </p:txBody>
      </p:sp>
      <p:sp>
        <p:nvSpPr>
          <p:cNvPr id="4" name="Content Placeholder 3"/>
          <p:cNvSpPr>
            <a:spLocks noGrp="1"/>
          </p:cNvSpPr>
          <p:nvPr>
            <p:ph sz="quarter" idx="11"/>
          </p:nvPr>
        </p:nvSpPr>
        <p:spPr>
          <a:xfrm>
            <a:off x="2057400" y="228600"/>
            <a:ext cx="5334000" cy="533400"/>
          </a:xfrm>
        </p:spPr>
        <p:txBody>
          <a:bodyPr/>
          <a:lstStyle/>
          <a:p>
            <a:r>
              <a:rPr lang="en-AU" dirty="0" smtClean="0"/>
              <a:t>CEOS and the Executive Committee</a:t>
            </a:r>
            <a:endParaRPr lang="en-AU" dirty="0"/>
          </a:p>
        </p:txBody>
      </p:sp>
    </p:spTree>
    <p:extLst>
      <p:ext uri="{BB962C8B-B14F-4D97-AF65-F5344CB8AC3E}">
        <p14:creationId xmlns:p14="http://schemas.microsoft.com/office/powerpoint/2010/main" val="166760970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14</a:t>
            </a:fld>
            <a:endParaRPr lang="uk-UA" dirty="0"/>
          </a:p>
        </p:txBody>
      </p:sp>
      <p:sp>
        <p:nvSpPr>
          <p:cNvPr id="4" name="Content Placeholder 3"/>
          <p:cNvSpPr>
            <a:spLocks noGrp="1"/>
          </p:cNvSpPr>
          <p:nvPr>
            <p:ph sz="quarter" idx="11"/>
          </p:nvPr>
        </p:nvSpPr>
        <p:spPr/>
        <p:txBody>
          <a:bodyPr/>
          <a:lstStyle/>
          <a:p>
            <a:endParaRPr lang="en-AU"/>
          </a:p>
        </p:txBody>
      </p:sp>
      <p:sp>
        <p:nvSpPr>
          <p:cNvPr id="6" name="Rectangle 5"/>
          <p:cNvSpPr/>
          <p:nvPr/>
        </p:nvSpPr>
        <p:spPr>
          <a:xfrm>
            <a:off x="1752600" y="3169506"/>
            <a:ext cx="5867400" cy="1138771"/>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2800" b="0" i="0" u="none" strike="noStrike" cap="none" spc="0" normalizeH="0" baseline="0" dirty="0" smtClean="0">
                <a:ln>
                  <a:noFill/>
                </a:ln>
                <a:solidFill>
                  <a:srgbClr val="002569"/>
                </a:solidFill>
                <a:effectLst/>
                <a:uFillTx/>
              </a:rPr>
              <a:t>GEO-XIII</a:t>
            </a:r>
          </a:p>
          <a:p>
            <a:pPr marL="0" marR="0" indent="0" algn="ctr" defTabSz="457200" rtl="0" fontAlgn="auto" latinLnBrk="1" hangingPunct="0">
              <a:lnSpc>
                <a:spcPct val="100000"/>
              </a:lnSpc>
              <a:spcBef>
                <a:spcPts val="0"/>
              </a:spcBef>
              <a:spcAft>
                <a:spcPts val="0"/>
              </a:spcAft>
              <a:buClrTx/>
              <a:buSzTx/>
              <a:buFontTx/>
              <a:buNone/>
              <a:tabLst/>
            </a:pPr>
            <a:r>
              <a:rPr lang="en-AU" sz="2000" dirty="0" smtClean="0"/>
              <a:t>One year after the ‘big one’</a:t>
            </a:r>
          </a:p>
          <a:p>
            <a:pPr marL="0" marR="0" indent="0" algn="ctr" defTabSz="457200" rtl="0" fontAlgn="auto" latinLnBrk="1" hangingPunct="0">
              <a:lnSpc>
                <a:spcPct val="100000"/>
              </a:lnSpc>
              <a:spcBef>
                <a:spcPts val="0"/>
              </a:spcBef>
              <a:spcAft>
                <a:spcPts val="0"/>
              </a:spcAft>
              <a:buClrTx/>
              <a:buSzTx/>
              <a:buFontTx/>
              <a:buNone/>
              <a:tabLst/>
            </a:pPr>
            <a:r>
              <a:rPr kumimoji="0" lang="en-AU" sz="2000" b="0" i="0" u="none" strike="noStrike" cap="none" spc="0" normalizeH="0" baseline="0" dirty="0" smtClean="0">
                <a:ln>
                  <a:noFill/>
                </a:ln>
                <a:solidFill>
                  <a:srgbClr val="002569"/>
                </a:solidFill>
                <a:effectLst/>
                <a:uFillTx/>
              </a:rPr>
              <a:t>One year into Decade II</a:t>
            </a:r>
            <a:endParaRPr kumimoji="0" lang="en-AU" sz="20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1506446229"/>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15</a:t>
            </a:fld>
            <a:endParaRPr lang="uk-UA" dirty="0"/>
          </a:p>
        </p:txBody>
      </p:sp>
      <p:sp>
        <p:nvSpPr>
          <p:cNvPr id="4" name="Content Placeholder 3"/>
          <p:cNvSpPr>
            <a:spLocks noGrp="1"/>
          </p:cNvSpPr>
          <p:nvPr>
            <p:ph sz="quarter" idx="11"/>
          </p:nvPr>
        </p:nvSpPr>
        <p:spPr/>
        <p:txBody>
          <a:bodyPr/>
          <a:lstStyle/>
          <a:p>
            <a:r>
              <a:rPr lang="en-AU" dirty="0" smtClean="0"/>
              <a:t>Who, What, When, Where</a:t>
            </a:r>
            <a:endParaRPr lang="en-AU" dirty="0"/>
          </a:p>
        </p:txBody>
      </p:sp>
      <p:sp>
        <p:nvSpPr>
          <p:cNvPr id="5" name="Content Placeholder 1"/>
          <p:cNvSpPr>
            <a:spLocks noGrp="1"/>
          </p:cNvSpPr>
          <p:nvPr>
            <p:ph sz="quarter" idx="10"/>
          </p:nvPr>
        </p:nvSpPr>
        <p:spPr>
          <a:xfrm>
            <a:off x="457200" y="1447800"/>
            <a:ext cx="8153400" cy="4724400"/>
          </a:xfrm>
        </p:spPr>
        <p:txBody>
          <a:bodyPr/>
          <a:lstStyle/>
          <a:p>
            <a:r>
              <a:rPr lang="en-US" dirty="0" smtClean="0">
                <a:latin typeface="+mj-lt"/>
              </a:rPr>
              <a:t>GEO-XIII is the first Plenary following the endorsement of the </a:t>
            </a:r>
            <a:r>
              <a:rPr lang="en-US" i="1" dirty="0" smtClean="0">
                <a:latin typeface="+mj-lt"/>
              </a:rPr>
              <a:t>GEO Strategic Plan 2016-2025</a:t>
            </a:r>
            <a:r>
              <a:rPr lang="en-US" dirty="0" smtClean="0">
                <a:latin typeface="+mj-lt"/>
              </a:rPr>
              <a:t>.</a:t>
            </a:r>
          </a:p>
          <a:p>
            <a:r>
              <a:rPr lang="en-US" dirty="0" smtClean="0"/>
              <a:t>St Petersburg, Russian Federation.</a:t>
            </a:r>
          </a:p>
          <a:p>
            <a:r>
              <a:rPr lang="en-US" dirty="0" smtClean="0">
                <a:latin typeface="+mj-lt"/>
              </a:rPr>
              <a:t>7-10 November 2016 (Next week…)</a:t>
            </a:r>
          </a:p>
          <a:p>
            <a:r>
              <a:rPr lang="en-US" dirty="0" smtClean="0"/>
              <a:t>CEOS Delegation</a:t>
            </a:r>
          </a:p>
          <a:p>
            <a:endParaRPr lang="en-US" dirty="0">
              <a:latin typeface="+mj-lt"/>
            </a:endParaRPr>
          </a:p>
          <a:p>
            <a:endParaRPr lang="en-US" dirty="0" smtClean="0"/>
          </a:p>
          <a:p>
            <a:endParaRPr lang="en-US" dirty="0">
              <a:latin typeface="+mj-lt"/>
            </a:endParaRPr>
          </a:p>
          <a:p>
            <a:r>
              <a:rPr lang="en-US" dirty="0" smtClean="0"/>
              <a:t>CEOS Exhibition supported by SEO Office.</a:t>
            </a:r>
          </a:p>
          <a:p>
            <a:r>
              <a:rPr lang="en-US" dirty="0" smtClean="0">
                <a:latin typeface="+mj-lt"/>
              </a:rPr>
              <a:t>Other friendly faces will be there </a:t>
            </a:r>
            <a:r>
              <a:rPr lang="en-US" dirty="0" smtClean="0">
                <a:latin typeface="+mj-lt"/>
                <a:sym typeface="Wingdings" panose="05000000000000000000" pitchFamily="2" charset="2"/>
              </a:rPr>
              <a:t>  Let us know!</a:t>
            </a:r>
            <a:endParaRPr lang="en-US" dirty="0">
              <a:latin typeface="+mj-lt"/>
            </a:endParaRPr>
          </a:p>
        </p:txBody>
      </p:sp>
      <p:graphicFrame>
        <p:nvGraphicFramePr>
          <p:cNvPr id="6" name="Table 5"/>
          <p:cNvGraphicFramePr>
            <a:graphicFrameLocks noGrp="1"/>
          </p:cNvGraphicFramePr>
          <p:nvPr>
            <p:extLst>
              <p:ext uri="{D42A27DB-BD31-4B8C-83A1-F6EECF244321}">
                <p14:modId xmlns:p14="http://schemas.microsoft.com/office/powerpoint/2010/main" val="2030015303"/>
              </p:ext>
            </p:extLst>
          </p:nvPr>
        </p:nvGraphicFramePr>
        <p:xfrm>
          <a:off x="762000" y="3352800"/>
          <a:ext cx="7696200" cy="850410"/>
        </p:xfrm>
        <a:graphic>
          <a:graphicData uri="http://schemas.openxmlformats.org/drawingml/2006/table">
            <a:tbl>
              <a:tblPr/>
              <a:tblGrid>
                <a:gridCol w="2062899"/>
                <a:gridCol w="3015006"/>
                <a:gridCol w="2618295"/>
              </a:tblGrid>
              <a:tr h="283470">
                <a:tc>
                  <a:txBody>
                    <a:bodyPr/>
                    <a:lstStyle/>
                    <a:p>
                      <a:pPr algn="l">
                        <a:spcAft>
                          <a:spcPts val="0"/>
                        </a:spcAft>
                      </a:pPr>
                      <a:r>
                        <a:rPr lang="en-AU" sz="1400" b="1" dirty="0" smtClean="0">
                          <a:solidFill>
                            <a:schemeClr val="bg1"/>
                          </a:solidFill>
                          <a:effectLst/>
                          <a:latin typeface="Calibri"/>
                        </a:rPr>
                        <a:t>Name</a:t>
                      </a:r>
                      <a:endParaRPr lang="en-AU" sz="1400" dirty="0">
                        <a:solidFill>
                          <a:schemeClr val="bg1"/>
                        </a:solidFill>
                        <a:effectLst/>
                        <a:latin typeface="Times New Roman"/>
                      </a:endParaRPr>
                    </a:p>
                  </a:txBody>
                  <a:tcPr marL="66827" marR="668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75000"/>
                      </a:schemeClr>
                    </a:solidFill>
                  </a:tcPr>
                </a:tc>
                <a:tc>
                  <a:txBody>
                    <a:bodyPr/>
                    <a:lstStyle/>
                    <a:p>
                      <a:pPr algn="l">
                        <a:spcAft>
                          <a:spcPts val="0"/>
                        </a:spcAft>
                      </a:pPr>
                      <a:r>
                        <a:rPr lang="en-AU" sz="1400" b="1" dirty="0">
                          <a:solidFill>
                            <a:schemeClr val="bg1"/>
                          </a:solidFill>
                          <a:effectLst/>
                          <a:latin typeface="Calibri"/>
                        </a:rPr>
                        <a:t>Position</a:t>
                      </a:r>
                      <a:endParaRPr lang="en-AU" sz="1400" dirty="0">
                        <a:solidFill>
                          <a:schemeClr val="bg1"/>
                        </a:solidFill>
                        <a:effectLst/>
                        <a:latin typeface="Times New Roman"/>
                      </a:endParaRPr>
                    </a:p>
                  </a:txBody>
                  <a:tcPr marL="66827" marR="668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75000"/>
                      </a:schemeClr>
                    </a:solidFill>
                  </a:tcPr>
                </a:tc>
                <a:tc>
                  <a:txBody>
                    <a:bodyPr/>
                    <a:lstStyle/>
                    <a:p>
                      <a:pPr algn="l">
                        <a:spcAft>
                          <a:spcPts val="0"/>
                        </a:spcAft>
                      </a:pPr>
                      <a:r>
                        <a:rPr lang="en-AU" sz="1400" b="1" dirty="0">
                          <a:solidFill>
                            <a:schemeClr val="bg1"/>
                          </a:solidFill>
                          <a:effectLst/>
                          <a:latin typeface="Calibri"/>
                        </a:rPr>
                        <a:t>Role in Delegation</a:t>
                      </a:r>
                      <a:endParaRPr lang="en-AU" sz="1400" dirty="0">
                        <a:solidFill>
                          <a:schemeClr val="bg1"/>
                        </a:solidFill>
                        <a:effectLst/>
                        <a:latin typeface="Times New Roman"/>
                      </a:endParaRPr>
                    </a:p>
                  </a:txBody>
                  <a:tcPr marL="66827" marR="668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75000"/>
                      </a:schemeClr>
                    </a:solidFill>
                  </a:tcPr>
                </a:tc>
              </a:tr>
              <a:tr h="283470">
                <a:tc>
                  <a:txBody>
                    <a:bodyPr/>
                    <a:lstStyle/>
                    <a:p>
                      <a:pPr algn="l">
                        <a:spcAft>
                          <a:spcPts val="0"/>
                        </a:spcAft>
                      </a:pPr>
                      <a:r>
                        <a:rPr lang="en-AU" sz="1400" dirty="0" smtClean="0">
                          <a:solidFill>
                            <a:srgbClr val="000000"/>
                          </a:solidFill>
                          <a:effectLst/>
                          <a:latin typeface="Calibri"/>
                        </a:rPr>
                        <a:t>Frank Kelly (USGS)</a:t>
                      </a:r>
                      <a:endParaRPr lang="en-AU" sz="1400" dirty="0">
                        <a:effectLst/>
                        <a:latin typeface="Times New Roman"/>
                      </a:endParaRPr>
                    </a:p>
                  </a:txBody>
                  <a:tcPr marL="66827" marR="668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pPr>
                      <a:r>
                        <a:rPr lang="en-AU" sz="1400">
                          <a:solidFill>
                            <a:srgbClr val="000000"/>
                          </a:solidFill>
                          <a:effectLst/>
                          <a:latin typeface="Calibri"/>
                        </a:rPr>
                        <a:t>2017 CEOS Chair</a:t>
                      </a:r>
                      <a:endParaRPr lang="en-AU" sz="1400">
                        <a:effectLst/>
                        <a:latin typeface="Times New Roman"/>
                      </a:endParaRPr>
                    </a:p>
                  </a:txBody>
                  <a:tcPr marL="66827" marR="668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pPr>
                      <a:r>
                        <a:rPr lang="en-AU" sz="1400" dirty="0">
                          <a:solidFill>
                            <a:srgbClr val="000000"/>
                          </a:solidFill>
                          <a:effectLst/>
                          <a:latin typeface="Calibri"/>
                        </a:rPr>
                        <a:t>Head of Delegation</a:t>
                      </a:r>
                      <a:endParaRPr lang="en-AU" sz="1400" dirty="0">
                        <a:effectLst/>
                        <a:latin typeface="Times New Roman"/>
                      </a:endParaRPr>
                    </a:p>
                  </a:txBody>
                  <a:tcPr marL="66827" marR="668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83470">
                <a:tc>
                  <a:txBody>
                    <a:bodyPr/>
                    <a:lstStyle/>
                    <a:p>
                      <a:pPr algn="l">
                        <a:spcAft>
                          <a:spcPts val="0"/>
                        </a:spcAft>
                      </a:pPr>
                      <a:r>
                        <a:rPr lang="en-AU" sz="1400" dirty="0">
                          <a:solidFill>
                            <a:srgbClr val="000000"/>
                          </a:solidFill>
                          <a:effectLst/>
                          <a:latin typeface="Calibri"/>
                        </a:rPr>
                        <a:t>Jonathon </a:t>
                      </a:r>
                      <a:r>
                        <a:rPr lang="en-AU" sz="1400" dirty="0" smtClean="0">
                          <a:solidFill>
                            <a:srgbClr val="000000"/>
                          </a:solidFill>
                          <a:effectLst/>
                          <a:latin typeface="Calibri"/>
                        </a:rPr>
                        <a:t>Ross (GA)</a:t>
                      </a:r>
                      <a:endParaRPr lang="en-AU" sz="1400" dirty="0">
                        <a:effectLst/>
                        <a:latin typeface="Times New Roman"/>
                      </a:endParaRPr>
                    </a:p>
                  </a:txBody>
                  <a:tcPr marL="66827" marR="668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pPr>
                      <a:r>
                        <a:rPr lang="en-AU" sz="1400" dirty="0">
                          <a:solidFill>
                            <a:srgbClr val="000000"/>
                          </a:solidFill>
                          <a:effectLst/>
                          <a:latin typeface="Calibri"/>
                        </a:rPr>
                        <a:t>Executive Officer</a:t>
                      </a:r>
                      <a:endParaRPr lang="en-AU" sz="1400" dirty="0">
                        <a:effectLst/>
                        <a:latin typeface="Times New Roman"/>
                      </a:endParaRPr>
                    </a:p>
                  </a:txBody>
                  <a:tcPr marL="66827" marR="668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pPr>
                      <a:r>
                        <a:rPr lang="en-AU" sz="1400" dirty="0" smtClean="0">
                          <a:effectLst/>
                          <a:latin typeface="Times New Roman"/>
                        </a:rPr>
                        <a:t>Deputy Head of Delegation</a:t>
                      </a:r>
                      <a:endParaRPr lang="en-AU" sz="1400" dirty="0">
                        <a:effectLst/>
                        <a:latin typeface="Times New Roman"/>
                      </a:endParaRPr>
                    </a:p>
                  </a:txBody>
                  <a:tcPr marL="66827" marR="668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745803791"/>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16</a:t>
            </a:fld>
            <a:endParaRPr lang="uk-UA" dirty="0"/>
          </a:p>
        </p:txBody>
      </p:sp>
      <p:sp>
        <p:nvSpPr>
          <p:cNvPr id="4" name="Content Placeholder 3"/>
          <p:cNvSpPr>
            <a:spLocks noGrp="1"/>
          </p:cNvSpPr>
          <p:nvPr>
            <p:ph sz="quarter" idx="11"/>
          </p:nvPr>
        </p:nvSpPr>
        <p:spPr/>
        <p:txBody>
          <a:bodyPr/>
          <a:lstStyle/>
          <a:p>
            <a:r>
              <a:rPr lang="en-AU" dirty="0" smtClean="0"/>
              <a:t>Key topics</a:t>
            </a:r>
            <a:endParaRPr lang="en-AU" dirty="0"/>
          </a:p>
        </p:txBody>
      </p:sp>
      <p:sp>
        <p:nvSpPr>
          <p:cNvPr id="7" name="Content Placeholder 2"/>
          <p:cNvSpPr>
            <a:spLocks noGrp="1"/>
          </p:cNvSpPr>
          <p:nvPr>
            <p:ph sz="quarter" idx="10"/>
          </p:nvPr>
        </p:nvSpPr>
        <p:spPr>
          <a:xfrm>
            <a:off x="457200" y="1447800"/>
            <a:ext cx="8153400" cy="4724400"/>
          </a:xfrm>
        </p:spPr>
        <p:txBody>
          <a:bodyPr/>
          <a:lstStyle/>
          <a:p>
            <a:r>
              <a:rPr lang="en-AU" sz="2400" dirty="0" smtClean="0"/>
              <a:t>Reflect </a:t>
            </a:r>
            <a:r>
              <a:rPr lang="en-AU" sz="2400" dirty="0"/>
              <a:t>upon implementation </a:t>
            </a:r>
            <a:r>
              <a:rPr lang="en-AU" sz="2400" dirty="0" smtClean="0"/>
              <a:t>of:</a:t>
            </a:r>
          </a:p>
          <a:p>
            <a:pPr lvl="1"/>
            <a:r>
              <a:rPr lang="en-AU" sz="2400" b="1" dirty="0" smtClean="0"/>
              <a:t>The </a:t>
            </a:r>
            <a:r>
              <a:rPr lang="en-AU" sz="2400" b="1" i="1" dirty="0" smtClean="0"/>
              <a:t>GEO </a:t>
            </a:r>
            <a:r>
              <a:rPr lang="en-AU" sz="2400" b="1" i="1" dirty="0"/>
              <a:t>Strategic Plan </a:t>
            </a:r>
            <a:r>
              <a:rPr lang="en-AU" sz="2400" b="1" i="1" dirty="0" smtClean="0"/>
              <a:t>2016-2025 </a:t>
            </a:r>
          </a:p>
          <a:p>
            <a:pPr lvl="1"/>
            <a:r>
              <a:rPr lang="en-AU" sz="2400" b="1" dirty="0" smtClean="0"/>
              <a:t>The </a:t>
            </a:r>
            <a:r>
              <a:rPr lang="en-AU" sz="2400" b="1" i="1" dirty="0"/>
              <a:t>Mexico City Ministerial </a:t>
            </a:r>
            <a:r>
              <a:rPr lang="en-AU" sz="2400" b="1" i="1" dirty="0" smtClean="0"/>
              <a:t>Declaration</a:t>
            </a:r>
            <a:r>
              <a:rPr lang="en-AU" sz="2400" b="1" dirty="0" smtClean="0"/>
              <a:t>.</a:t>
            </a:r>
          </a:p>
          <a:p>
            <a:pPr marL="457200" lvl="1" indent="0">
              <a:buNone/>
            </a:pPr>
            <a:endParaRPr lang="en-AU" sz="2400" b="1" dirty="0"/>
          </a:p>
          <a:p>
            <a:r>
              <a:rPr lang="en-AU" sz="2400" dirty="0" smtClean="0"/>
              <a:t>Engagement with the commercial sector.</a:t>
            </a:r>
          </a:p>
          <a:p>
            <a:pPr marL="0" indent="0">
              <a:buNone/>
            </a:pPr>
            <a:endParaRPr lang="en-AU" sz="2400" dirty="0" smtClean="0"/>
          </a:p>
          <a:p>
            <a:r>
              <a:rPr lang="en-AU" sz="2400" dirty="0" smtClean="0"/>
              <a:t>GEO Engagement strategy (incl. UN, dev banks, </a:t>
            </a:r>
            <a:r>
              <a:rPr lang="en-AU" sz="2400" dirty="0" err="1" smtClean="0"/>
              <a:t>etc</a:t>
            </a:r>
            <a:r>
              <a:rPr lang="en-AU" sz="2400" dirty="0" smtClean="0"/>
              <a:t>)</a:t>
            </a:r>
          </a:p>
          <a:p>
            <a:pPr marL="0" indent="0">
              <a:buNone/>
            </a:pPr>
            <a:endParaRPr lang="en-AU" sz="2400" dirty="0" smtClean="0"/>
          </a:p>
          <a:p>
            <a:r>
              <a:rPr lang="en-AU" sz="2400" b="1" dirty="0" smtClean="0"/>
              <a:t>Approve </a:t>
            </a:r>
            <a:r>
              <a:rPr lang="en-AU" sz="2400" b="1" dirty="0"/>
              <a:t>the 2017-2019 Work Programme</a:t>
            </a:r>
            <a:r>
              <a:rPr lang="en-AU" sz="2400" dirty="0"/>
              <a:t>.</a:t>
            </a:r>
          </a:p>
          <a:p>
            <a:pPr marL="0" indent="0">
              <a:buNone/>
            </a:pPr>
            <a:endParaRPr lang="en-AU" sz="2400" dirty="0"/>
          </a:p>
        </p:txBody>
      </p:sp>
    </p:spTree>
    <p:extLst>
      <p:ext uri="{BB962C8B-B14F-4D97-AF65-F5344CB8AC3E}">
        <p14:creationId xmlns:p14="http://schemas.microsoft.com/office/powerpoint/2010/main" val="36567410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17</a:t>
            </a:fld>
            <a:endParaRPr lang="uk-UA" dirty="0"/>
          </a:p>
        </p:txBody>
      </p:sp>
      <p:sp>
        <p:nvSpPr>
          <p:cNvPr id="4" name="Content Placeholder 3"/>
          <p:cNvSpPr>
            <a:spLocks noGrp="1"/>
          </p:cNvSpPr>
          <p:nvPr>
            <p:ph sz="quarter" idx="11"/>
          </p:nvPr>
        </p:nvSpPr>
        <p:spPr>
          <a:xfrm>
            <a:off x="2057400" y="152400"/>
            <a:ext cx="4953000" cy="533400"/>
          </a:xfrm>
        </p:spPr>
        <p:txBody>
          <a:bodyPr/>
          <a:lstStyle/>
          <a:p>
            <a:r>
              <a:rPr lang="en-AU" dirty="0" smtClean="0"/>
              <a:t>Reflecting on implementation</a:t>
            </a:r>
          </a:p>
          <a:p>
            <a:r>
              <a:rPr lang="en-AU" i="1" dirty="0" smtClean="0"/>
              <a:t>Contributions to date</a:t>
            </a:r>
            <a:endParaRPr lang="en-AU" i="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1676400"/>
            <a:ext cx="2901950" cy="42900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831850" y="1219200"/>
            <a:ext cx="2901950" cy="369330"/>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dirty="0" smtClean="0"/>
              <a:t>Written Statement</a:t>
            </a:r>
            <a:endParaRPr kumimoji="0" lang="en-AU" sz="1800" b="0" i="0" u="none" strike="noStrike" cap="none" spc="0" normalizeH="0" baseline="0" dirty="0">
              <a:ln>
                <a:noFill/>
              </a:ln>
              <a:solidFill>
                <a:srgbClr val="002569"/>
              </a:solidFill>
              <a:effectLst/>
              <a:uFillTx/>
            </a:endParaRPr>
          </a:p>
        </p:txBody>
      </p:sp>
      <p:sp>
        <p:nvSpPr>
          <p:cNvPr id="7" name="Rectangle 6"/>
          <p:cNvSpPr/>
          <p:nvPr/>
        </p:nvSpPr>
        <p:spPr>
          <a:xfrm>
            <a:off x="830558" y="6072918"/>
            <a:ext cx="2901950" cy="415496"/>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1050" dirty="0" smtClean="0"/>
              <a:t>For GEO-XIII, statements provided in writing in advance; displayed electronically at the venue.</a:t>
            </a:r>
            <a:endParaRPr kumimoji="0" lang="en-AU" sz="1050" b="0" i="0" u="none" strike="noStrike" cap="none" spc="0" normalizeH="0" baseline="0" dirty="0">
              <a:ln>
                <a:noFill/>
              </a:ln>
              <a:solidFill>
                <a:srgbClr val="002569"/>
              </a:solidFill>
              <a:effectLst/>
              <a:uFillTx/>
            </a:endParaRPr>
          </a:p>
        </p:txBody>
      </p:sp>
      <p:sp>
        <p:nvSpPr>
          <p:cNvPr id="8" name="Rectangle 7"/>
          <p:cNvSpPr/>
          <p:nvPr/>
        </p:nvSpPr>
        <p:spPr>
          <a:xfrm>
            <a:off x="5638800" y="1219200"/>
            <a:ext cx="2901950" cy="369330"/>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dirty="0" smtClean="0"/>
              <a:t>Think Piece</a:t>
            </a:r>
            <a:endParaRPr kumimoji="0" lang="en-AU" sz="1800" b="0" i="0" u="none" strike="noStrike" cap="none" spc="0" normalizeH="0" baseline="0" dirty="0">
              <a:ln>
                <a:noFill/>
              </a:ln>
              <a:solidFill>
                <a:srgbClr val="002569"/>
              </a:solidFill>
              <a:effectLst/>
              <a:uFillTx/>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2960" y="1623447"/>
            <a:ext cx="2961145" cy="43489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9"/>
          <p:cNvSpPr/>
          <p:nvPr/>
        </p:nvSpPr>
        <p:spPr>
          <a:xfrm>
            <a:off x="5585847" y="6066758"/>
            <a:ext cx="2978043" cy="400108"/>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1000" dirty="0" smtClean="0"/>
              <a:t>Provided to attendees to stimulate panel discussion on how to accelerate GEOSS implementation..</a:t>
            </a:r>
            <a:endParaRPr kumimoji="0" lang="en-AU" sz="1000" b="0" i="0" u="none" strike="noStrike" cap="none" spc="0" normalizeH="0" baseline="0" dirty="0">
              <a:ln>
                <a:noFill/>
              </a:ln>
              <a:solidFill>
                <a:srgbClr val="002569"/>
              </a:solidFill>
              <a:effectLst/>
              <a:uFillTx/>
            </a:endParaRPr>
          </a:p>
        </p:txBody>
      </p:sp>
      <p:sp>
        <p:nvSpPr>
          <p:cNvPr id="11" name="Rectangle 10"/>
          <p:cNvSpPr/>
          <p:nvPr/>
        </p:nvSpPr>
        <p:spPr>
          <a:xfrm>
            <a:off x="3886200" y="3343872"/>
            <a:ext cx="1600200" cy="923328"/>
          </a:xfrm>
          <a:prstGeom prst="rect">
            <a:avLst/>
          </a:prstGeom>
          <a:solidFill>
            <a:schemeClr val="accent5">
              <a:lumMod val="20000"/>
              <a:lumOff val="80000"/>
            </a:schemeClr>
          </a:solidFill>
          <a:ln w="25400" cap="flat">
            <a:solidFill>
              <a:schemeClr val="accent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dirty="0" smtClean="0"/>
              <a:t>In your </a:t>
            </a:r>
          </a:p>
          <a:p>
            <a:pPr marL="0" marR="0" indent="0" algn="ctr" defTabSz="457200" rtl="0" fontAlgn="auto" latinLnBrk="1" hangingPunct="0">
              <a:lnSpc>
                <a:spcPct val="100000"/>
              </a:lnSpc>
              <a:spcBef>
                <a:spcPts val="0"/>
              </a:spcBef>
              <a:spcAft>
                <a:spcPts val="0"/>
              </a:spcAft>
              <a:buClrTx/>
              <a:buSzTx/>
              <a:buFontTx/>
              <a:buNone/>
              <a:tabLst/>
            </a:pPr>
            <a:r>
              <a:rPr kumimoji="0" lang="en-AU" sz="1800" b="0" i="0" u="none" strike="noStrike" cap="none" spc="0" normalizeH="0" baseline="0" dirty="0" smtClean="0">
                <a:ln>
                  <a:noFill/>
                </a:ln>
                <a:solidFill>
                  <a:srgbClr val="002569"/>
                </a:solidFill>
                <a:effectLst/>
                <a:uFillTx/>
              </a:rPr>
              <a:t>Plenary</a:t>
            </a:r>
          </a:p>
          <a:p>
            <a:pPr marL="0" marR="0" indent="0" algn="ctr" defTabSz="457200" rtl="0" fontAlgn="auto" latinLnBrk="1" hangingPunct="0">
              <a:lnSpc>
                <a:spcPct val="100000"/>
              </a:lnSpc>
              <a:spcBef>
                <a:spcPts val="0"/>
              </a:spcBef>
              <a:spcAft>
                <a:spcPts val="0"/>
              </a:spcAft>
              <a:buClrTx/>
              <a:buSzTx/>
              <a:buFontTx/>
              <a:buNone/>
              <a:tabLst/>
            </a:pPr>
            <a:r>
              <a:rPr lang="en-AU" dirty="0" smtClean="0"/>
              <a:t>papers</a:t>
            </a:r>
            <a:endParaRPr kumimoji="0" lang="en-AU" sz="18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289425374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5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05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10" grpId="0" animBg="1"/>
      <p:bldP spid="1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18</a:t>
            </a:fld>
            <a:endParaRPr lang="uk-UA" dirty="0"/>
          </a:p>
        </p:txBody>
      </p:sp>
      <p:sp>
        <p:nvSpPr>
          <p:cNvPr id="4" name="Content Placeholder 3"/>
          <p:cNvSpPr>
            <a:spLocks noGrp="1"/>
          </p:cNvSpPr>
          <p:nvPr>
            <p:ph sz="quarter" idx="11"/>
          </p:nvPr>
        </p:nvSpPr>
        <p:spPr>
          <a:xfrm>
            <a:off x="2057400" y="152400"/>
            <a:ext cx="4953000" cy="533400"/>
          </a:xfrm>
        </p:spPr>
        <p:txBody>
          <a:bodyPr/>
          <a:lstStyle/>
          <a:p>
            <a:r>
              <a:rPr lang="en-AU" dirty="0" smtClean="0"/>
              <a:t>Written Statement</a:t>
            </a:r>
          </a:p>
          <a:p>
            <a:r>
              <a:rPr lang="en-AU" i="1" dirty="0" smtClean="0"/>
              <a:t>Key Themes</a:t>
            </a:r>
            <a:endParaRPr lang="en-AU" i="1" dirty="0"/>
          </a:p>
        </p:txBody>
      </p:sp>
      <p:graphicFrame>
        <p:nvGraphicFramePr>
          <p:cNvPr id="5" name="Table 4"/>
          <p:cNvGraphicFramePr>
            <a:graphicFrameLocks noGrp="1"/>
          </p:cNvGraphicFramePr>
          <p:nvPr>
            <p:extLst>
              <p:ext uri="{D42A27DB-BD31-4B8C-83A1-F6EECF244321}">
                <p14:modId xmlns:p14="http://schemas.microsoft.com/office/powerpoint/2010/main" val="2109474584"/>
              </p:ext>
            </p:extLst>
          </p:nvPr>
        </p:nvGraphicFramePr>
        <p:xfrm>
          <a:off x="533400" y="1295400"/>
          <a:ext cx="8229600" cy="5098257"/>
        </p:xfrm>
        <a:graphic>
          <a:graphicData uri="http://schemas.openxmlformats.org/drawingml/2006/table">
            <a:tbl>
              <a:tblPr firstRow="1" bandRow="1">
                <a:tableStyleId>{5940675A-B579-460E-94D1-54222C63F5DA}</a:tableStyleId>
              </a:tblPr>
              <a:tblGrid>
                <a:gridCol w="4114800"/>
                <a:gridCol w="4114800"/>
              </a:tblGrid>
              <a:tr h="457200">
                <a:tc>
                  <a:txBody>
                    <a:bodyPr/>
                    <a:lstStyle/>
                    <a:p>
                      <a:pPr algn="l"/>
                      <a:r>
                        <a:rPr lang="en-AU" sz="2000" b="1" dirty="0" smtClean="0">
                          <a:solidFill>
                            <a:schemeClr val="bg1"/>
                          </a:solidFill>
                        </a:rPr>
                        <a:t>Working Well</a:t>
                      </a:r>
                      <a:endParaRPr lang="en-AU" sz="2000" b="1" dirty="0">
                        <a:solidFill>
                          <a:schemeClr val="bg1"/>
                        </a:solidFill>
                      </a:endParaRPr>
                    </a:p>
                  </a:txBody>
                  <a:tcPr>
                    <a:solidFill>
                      <a:srgbClr val="00B050"/>
                    </a:solidFill>
                  </a:tcPr>
                </a:tc>
                <a:tc>
                  <a:txBody>
                    <a:bodyPr/>
                    <a:lstStyle/>
                    <a:p>
                      <a:pPr algn="l"/>
                      <a:r>
                        <a:rPr lang="en-AU" sz="2000" b="1" dirty="0" smtClean="0">
                          <a:solidFill>
                            <a:schemeClr val="bg1"/>
                          </a:solidFill>
                        </a:rPr>
                        <a:t>Room for Improvement</a:t>
                      </a:r>
                      <a:endParaRPr lang="en-AU" sz="2000" b="1" dirty="0">
                        <a:solidFill>
                          <a:schemeClr val="bg1"/>
                        </a:solidFill>
                      </a:endParaRPr>
                    </a:p>
                  </a:txBody>
                  <a:tcPr>
                    <a:solidFill>
                      <a:schemeClr val="accent2"/>
                    </a:solidFill>
                  </a:tcPr>
                </a:tc>
              </a:tr>
              <a:tr h="693057">
                <a:tc>
                  <a:txBody>
                    <a:bodyPr/>
                    <a:lstStyle/>
                    <a:p>
                      <a:pPr algn="l"/>
                      <a:r>
                        <a:rPr lang="en-AU" sz="2000" dirty="0" smtClean="0"/>
                        <a:t>Shift to ‘challenge centred’ approach welcome</a:t>
                      </a:r>
                      <a:endParaRPr lang="en-AU" sz="2000" dirty="0"/>
                    </a:p>
                  </a:txBody>
                  <a:tcPr marL="144000" marR="144000" marT="108000" marB="72000"/>
                </a:tc>
                <a:tc>
                  <a:txBody>
                    <a:bodyPr/>
                    <a:lstStyle/>
                    <a:p>
                      <a:pPr algn="l"/>
                      <a:r>
                        <a:rPr lang="en-AU" sz="2000" dirty="0" smtClean="0">
                          <a:solidFill>
                            <a:schemeClr val="bg1"/>
                          </a:solidFill>
                        </a:rPr>
                        <a:t>Programme Board to be more ‘proactive’</a:t>
                      </a:r>
                      <a:endParaRPr lang="en-AU" sz="2000" dirty="0">
                        <a:solidFill>
                          <a:schemeClr val="bg1"/>
                        </a:solidFill>
                      </a:endParaRPr>
                    </a:p>
                  </a:txBody>
                  <a:tcPr marL="144000" marR="144000" marT="108000" marB="72000">
                    <a:solidFill>
                      <a:schemeClr val="bg1">
                        <a:lumMod val="50000"/>
                      </a:schemeClr>
                    </a:solidFill>
                  </a:tcPr>
                </a:tc>
              </a:tr>
              <a:tr h="693057">
                <a:tc>
                  <a:txBody>
                    <a:bodyPr/>
                    <a:lstStyle/>
                    <a:p>
                      <a:pPr algn="l"/>
                      <a:r>
                        <a:rPr lang="en-AU" sz="2000" dirty="0" smtClean="0"/>
                        <a:t>Changes to GEO governance enhancing PO input</a:t>
                      </a:r>
                      <a:endParaRPr lang="en-AU" sz="2000" dirty="0"/>
                    </a:p>
                  </a:txBody>
                  <a:tcPr marL="144000" marR="144000" marT="108000" marB="72000"/>
                </a:tc>
                <a:tc>
                  <a:txBody>
                    <a:bodyPr/>
                    <a:lstStyle/>
                    <a:p>
                      <a:pPr algn="l"/>
                      <a:r>
                        <a:rPr lang="en-AU" sz="2000" dirty="0" smtClean="0">
                          <a:solidFill>
                            <a:schemeClr val="bg1"/>
                          </a:solidFill>
                        </a:rPr>
                        <a:t>Observational</a:t>
                      </a:r>
                      <a:r>
                        <a:rPr lang="en-AU" sz="2000" baseline="0" dirty="0" smtClean="0">
                          <a:solidFill>
                            <a:schemeClr val="bg1"/>
                          </a:solidFill>
                        </a:rPr>
                        <a:t> requirements activity needs a kick-start</a:t>
                      </a:r>
                      <a:endParaRPr lang="en-AU" sz="2000" dirty="0">
                        <a:solidFill>
                          <a:schemeClr val="bg1"/>
                        </a:solidFill>
                      </a:endParaRPr>
                    </a:p>
                  </a:txBody>
                  <a:tcPr marL="144000" marR="144000" marT="108000" marB="72000">
                    <a:solidFill>
                      <a:schemeClr val="bg1">
                        <a:lumMod val="50000"/>
                      </a:schemeClr>
                    </a:solidFill>
                  </a:tcPr>
                </a:tc>
              </a:tr>
              <a:tr h="693057">
                <a:tc>
                  <a:txBody>
                    <a:bodyPr/>
                    <a:lstStyle/>
                    <a:p>
                      <a:pPr algn="l"/>
                      <a:r>
                        <a:rPr lang="en-AU" sz="2000" dirty="0" smtClean="0"/>
                        <a:t>PB starting to deliver results</a:t>
                      </a:r>
                      <a:endParaRPr lang="en-AU" sz="2000" dirty="0"/>
                    </a:p>
                  </a:txBody>
                  <a:tcPr marL="144000" marR="144000" marT="108000" marB="72000"/>
                </a:tc>
                <a:tc>
                  <a:txBody>
                    <a:bodyPr/>
                    <a:lstStyle/>
                    <a:p>
                      <a:pPr algn="l"/>
                      <a:r>
                        <a:rPr lang="en-AU" sz="2000" dirty="0" smtClean="0">
                          <a:solidFill>
                            <a:schemeClr val="bg1"/>
                          </a:solidFill>
                        </a:rPr>
                        <a:t>In-situ terrestrial observations need attention</a:t>
                      </a:r>
                      <a:endParaRPr lang="en-AU" sz="2000" dirty="0">
                        <a:solidFill>
                          <a:schemeClr val="bg1"/>
                        </a:solidFill>
                      </a:endParaRPr>
                    </a:p>
                  </a:txBody>
                  <a:tcPr marL="144000" marR="144000" marT="108000" marB="72000">
                    <a:solidFill>
                      <a:schemeClr val="bg1">
                        <a:lumMod val="50000"/>
                      </a:schemeClr>
                    </a:solidFill>
                  </a:tcPr>
                </a:tc>
              </a:tr>
              <a:tr h="693057">
                <a:tc>
                  <a:txBody>
                    <a:bodyPr/>
                    <a:lstStyle/>
                    <a:p>
                      <a:pPr algn="l"/>
                      <a:r>
                        <a:rPr lang="en-AU" sz="2000" dirty="0" smtClean="0"/>
                        <a:t>Quality of Initiative</a:t>
                      </a:r>
                      <a:r>
                        <a:rPr lang="en-AU" sz="2000" baseline="0" dirty="0" smtClean="0"/>
                        <a:t>s starting to improve</a:t>
                      </a:r>
                      <a:endParaRPr lang="en-AU" sz="2000" dirty="0"/>
                    </a:p>
                  </a:txBody>
                  <a:tcPr marL="144000" marR="144000" marT="108000" marB="72000"/>
                </a:tc>
                <a:tc>
                  <a:txBody>
                    <a:bodyPr/>
                    <a:lstStyle/>
                    <a:p>
                      <a:pPr algn="l"/>
                      <a:r>
                        <a:rPr lang="en-AU" sz="2000" dirty="0" smtClean="0">
                          <a:solidFill>
                            <a:schemeClr val="bg1"/>
                          </a:solidFill>
                        </a:rPr>
                        <a:t>Engagement with SDG agenda must be holistic</a:t>
                      </a:r>
                      <a:endParaRPr lang="en-AU" sz="2000" dirty="0">
                        <a:solidFill>
                          <a:schemeClr val="bg1"/>
                        </a:solidFill>
                      </a:endParaRPr>
                    </a:p>
                  </a:txBody>
                  <a:tcPr marL="144000" marR="144000" marT="108000" marB="72000">
                    <a:solidFill>
                      <a:schemeClr val="bg1">
                        <a:lumMod val="50000"/>
                      </a:schemeClr>
                    </a:solidFill>
                  </a:tcPr>
                </a:tc>
              </a:tr>
              <a:tr h="693057">
                <a:tc rowSpan="2">
                  <a:txBody>
                    <a:bodyPr/>
                    <a:lstStyle/>
                    <a:p>
                      <a:pPr algn="l"/>
                      <a:r>
                        <a:rPr lang="en-AU" sz="2000" dirty="0" smtClean="0"/>
                        <a:t>Efforts to help GEOSEC focus its efforts starting</a:t>
                      </a:r>
                      <a:endParaRPr lang="en-AU" sz="2000" dirty="0"/>
                    </a:p>
                  </a:txBody>
                  <a:tcPr marL="144000" marR="144000" marT="108000" marB="72000"/>
                </a:tc>
                <a:tc>
                  <a:txBody>
                    <a:bodyPr/>
                    <a:lstStyle/>
                    <a:p>
                      <a:pPr algn="l"/>
                      <a:r>
                        <a:rPr lang="en-AU" sz="2000" dirty="0" smtClean="0">
                          <a:solidFill>
                            <a:schemeClr val="bg1"/>
                          </a:solidFill>
                        </a:rPr>
                        <a:t>GEO community</a:t>
                      </a:r>
                      <a:r>
                        <a:rPr lang="en-AU" sz="2000" baseline="0" dirty="0" smtClean="0">
                          <a:solidFill>
                            <a:schemeClr val="bg1"/>
                          </a:solidFill>
                        </a:rPr>
                        <a:t> must support GEOSEC with expertise</a:t>
                      </a:r>
                      <a:endParaRPr lang="en-AU" sz="2000" dirty="0">
                        <a:solidFill>
                          <a:schemeClr val="bg1"/>
                        </a:solidFill>
                      </a:endParaRPr>
                    </a:p>
                  </a:txBody>
                  <a:tcPr marL="144000" marR="144000" marT="108000" marB="72000">
                    <a:solidFill>
                      <a:schemeClr val="bg1">
                        <a:lumMod val="50000"/>
                      </a:schemeClr>
                    </a:solidFill>
                  </a:tcPr>
                </a:tc>
              </a:tr>
              <a:tr h="693057">
                <a:tc vMerge="1">
                  <a:txBody>
                    <a:bodyPr/>
                    <a:lstStyle/>
                    <a:p>
                      <a:pPr algn="l"/>
                      <a:endParaRPr lang="en-AU" sz="2000" dirty="0"/>
                    </a:p>
                  </a:txBody>
                  <a:tcPr marL="144000" marR="144000" marT="108000" marB="72000"/>
                </a:tc>
                <a:tc>
                  <a:txBody>
                    <a:bodyPr/>
                    <a:lstStyle/>
                    <a:p>
                      <a:pPr algn="l"/>
                      <a:r>
                        <a:rPr lang="en-AU" sz="2000" dirty="0" smtClean="0">
                          <a:solidFill>
                            <a:schemeClr val="bg1"/>
                          </a:solidFill>
                        </a:rPr>
                        <a:t>Cross-cutting topics need focus</a:t>
                      </a:r>
                      <a:endParaRPr lang="en-AU" sz="2000" dirty="0">
                        <a:solidFill>
                          <a:schemeClr val="bg1"/>
                        </a:solidFill>
                      </a:endParaRPr>
                    </a:p>
                  </a:txBody>
                  <a:tcPr marL="144000" marR="144000" marT="108000" marB="72000">
                    <a:solidFill>
                      <a:schemeClr val="bg1">
                        <a:lumMod val="50000"/>
                      </a:schemeClr>
                    </a:solidFill>
                  </a:tcPr>
                </a:tc>
              </a:tr>
            </a:tbl>
          </a:graphicData>
        </a:graphic>
      </p:graphicFrame>
    </p:spTree>
    <p:extLst>
      <p:ext uri="{BB962C8B-B14F-4D97-AF65-F5344CB8AC3E}">
        <p14:creationId xmlns:p14="http://schemas.microsoft.com/office/powerpoint/2010/main" val="2227275285"/>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19</a:t>
            </a:fld>
            <a:endParaRPr lang="uk-UA" dirty="0"/>
          </a:p>
        </p:txBody>
      </p:sp>
      <p:sp>
        <p:nvSpPr>
          <p:cNvPr id="3" name="Content Placeholder 2"/>
          <p:cNvSpPr>
            <a:spLocks noGrp="1"/>
          </p:cNvSpPr>
          <p:nvPr>
            <p:ph sz="quarter" idx="10"/>
          </p:nvPr>
        </p:nvSpPr>
        <p:spPr/>
        <p:txBody>
          <a:bodyPr/>
          <a:lstStyle/>
          <a:p>
            <a:pPr marL="0" indent="0">
              <a:buNone/>
            </a:pPr>
            <a:r>
              <a:rPr lang="en-AU" dirty="0" smtClean="0"/>
              <a:t>CEOS </a:t>
            </a:r>
            <a:r>
              <a:rPr lang="en-AU" u="sng" dirty="0" smtClean="0"/>
              <a:t>continues</a:t>
            </a:r>
            <a:r>
              <a:rPr lang="en-AU" dirty="0" smtClean="0"/>
              <a:t> its major extensive contributions to GEO.</a:t>
            </a:r>
          </a:p>
          <a:p>
            <a:pPr marL="0" indent="0">
              <a:buNone/>
            </a:pPr>
            <a:endParaRPr lang="en-AU" dirty="0" smtClean="0"/>
          </a:p>
          <a:p>
            <a:pPr marL="0" indent="0">
              <a:buNone/>
            </a:pPr>
            <a:r>
              <a:rPr lang="en-AU" dirty="0" smtClean="0"/>
              <a:t>CEOS will also keep </a:t>
            </a:r>
            <a:r>
              <a:rPr lang="en-AU" u="sng" dirty="0" smtClean="0"/>
              <a:t>enhancing</a:t>
            </a:r>
            <a:r>
              <a:rPr lang="en-AU" dirty="0" smtClean="0"/>
              <a:t> its contribution:</a:t>
            </a:r>
          </a:p>
          <a:p>
            <a:r>
              <a:rPr lang="en-AU" dirty="0" smtClean="0"/>
              <a:t>Robust </a:t>
            </a:r>
            <a:r>
              <a:rPr lang="en-AU" dirty="0"/>
              <a:t>framework for responding to validated and prioritized thematic observation requirements arising from the User Needs </a:t>
            </a:r>
            <a:r>
              <a:rPr lang="en-AU" dirty="0" smtClean="0"/>
              <a:t>activity.</a:t>
            </a:r>
          </a:p>
          <a:p>
            <a:r>
              <a:rPr lang="en-AU" dirty="0" smtClean="0"/>
              <a:t>Efforts </a:t>
            </a:r>
            <a:r>
              <a:rPr lang="en-AU" dirty="0"/>
              <a:t>to exploit next generation data architectures, particularly as they support moves from enhancing discoverability of data to supporting exploitation of </a:t>
            </a:r>
            <a:r>
              <a:rPr lang="en-AU" dirty="0" smtClean="0"/>
              <a:t>data.</a:t>
            </a:r>
          </a:p>
          <a:p>
            <a:r>
              <a:rPr lang="en-AU" dirty="0"/>
              <a:t>Progressing ‘Analysis Ready Data for Land’, our effort to make the vast volumes of full, free and open data about the land surface more directly usable to tackle real world challenges.</a:t>
            </a:r>
          </a:p>
        </p:txBody>
      </p:sp>
      <p:sp>
        <p:nvSpPr>
          <p:cNvPr id="5" name="Content Placeholder 3"/>
          <p:cNvSpPr>
            <a:spLocks noGrp="1"/>
          </p:cNvSpPr>
          <p:nvPr>
            <p:ph sz="quarter" idx="11"/>
          </p:nvPr>
        </p:nvSpPr>
        <p:spPr>
          <a:xfrm>
            <a:off x="2057400" y="152400"/>
            <a:ext cx="4953000" cy="533400"/>
          </a:xfrm>
        </p:spPr>
        <p:txBody>
          <a:bodyPr/>
          <a:lstStyle/>
          <a:p>
            <a:r>
              <a:rPr lang="en-AU" dirty="0" smtClean="0"/>
              <a:t>Written Statement</a:t>
            </a:r>
          </a:p>
          <a:p>
            <a:r>
              <a:rPr lang="en-AU" i="1" dirty="0" smtClean="0"/>
              <a:t>CEOS Continues to Step Up</a:t>
            </a:r>
            <a:endParaRPr lang="en-AU" i="1" dirty="0"/>
          </a:p>
        </p:txBody>
      </p:sp>
    </p:spTree>
    <p:extLst>
      <p:ext uri="{BB962C8B-B14F-4D97-AF65-F5344CB8AC3E}">
        <p14:creationId xmlns:p14="http://schemas.microsoft.com/office/powerpoint/2010/main" val="137055969"/>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a:t>
            </a:fld>
            <a:endParaRPr lang="uk-UA" dirty="0"/>
          </a:p>
        </p:txBody>
      </p:sp>
      <p:sp>
        <p:nvSpPr>
          <p:cNvPr id="5" name="Rectangle 4"/>
          <p:cNvSpPr/>
          <p:nvPr/>
        </p:nvSpPr>
        <p:spPr>
          <a:xfrm>
            <a:off x="1752600" y="3323394"/>
            <a:ext cx="5867400" cy="830995"/>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2800" b="0" i="0" u="none" strike="noStrike" cap="none" spc="0" normalizeH="0" baseline="0" dirty="0" smtClean="0">
                <a:ln>
                  <a:noFill/>
                </a:ln>
                <a:solidFill>
                  <a:srgbClr val="002569"/>
                </a:solidFill>
                <a:effectLst/>
                <a:uFillTx/>
              </a:rPr>
              <a:t>The GEO Programme Board</a:t>
            </a:r>
          </a:p>
          <a:p>
            <a:pPr marL="0" marR="0" indent="0" algn="ctr" defTabSz="457200" rtl="0" fontAlgn="auto" latinLnBrk="1" hangingPunct="0">
              <a:lnSpc>
                <a:spcPct val="100000"/>
              </a:lnSpc>
              <a:spcBef>
                <a:spcPts val="0"/>
              </a:spcBef>
              <a:spcAft>
                <a:spcPts val="0"/>
              </a:spcAft>
              <a:buClrTx/>
              <a:buSzTx/>
              <a:buFontTx/>
              <a:buNone/>
              <a:tabLst/>
            </a:pPr>
            <a:r>
              <a:rPr lang="en-AU" sz="2000" dirty="0" smtClean="0"/>
              <a:t>One year in</a:t>
            </a:r>
            <a:endParaRPr kumimoji="0" lang="en-AU" sz="20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4058481180"/>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20</a:t>
            </a:fld>
            <a:endParaRPr lang="uk-UA" dirty="0"/>
          </a:p>
        </p:txBody>
      </p:sp>
      <p:sp>
        <p:nvSpPr>
          <p:cNvPr id="5" name="Rectangle 4"/>
          <p:cNvSpPr/>
          <p:nvPr/>
        </p:nvSpPr>
        <p:spPr>
          <a:xfrm>
            <a:off x="1970809" y="2743200"/>
            <a:ext cx="5334000" cy="2438400"/>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4000" b="0" i="0" u="none" strike="noStrike" cap="none" spc="0" normalizeH="0" baseline="0" dirty="0" smtClean="0">
                <a:ln>
                  <a:noFill/>
                </a:ln>
                <a:solidFill>
                  <a:srgbClr val="002569"/>
                </a:solidFill>
                <a:effectLst/>
                <a:uFillTx/>
              </a:rPr>
              <a:t>Thoughts?</a:t>
            </a:r>
          </a:p>
          <a:p>
            <a:pPr marL="0" marR="0" indent="0" algn="ctr" defTabSz="457200" rtl="0" fontAlgn="auto" latinLnBrk="1" hangingPunct="0">
              <a:lnSpc>
                <a:spcPct val="100000"/>
              </a:lnSpc>
              <a:spcBef>
                <a:spcPts val="0"/>
              </a:spcBef>
              <a:spcAft>
                <a:spcPts val="0"/>
              </a:spcAft>
              <a:buClrTx/>
              <a:buSzTx/>
              <a:buFontTx/>
              <a:buNone/>
              <a:tabLst/>
            </a:pPr>
            <a:endParaRPr lang="en-AU" sz="4000" dirty="0" smtClean="0"/>
          </a:p>
          <a:p>
            <a:pPr algn="ctr" rtl="0" latinLnBrk="1" hangingPunct="0"/>
            <a:r>
              <a:rPr lang="en-AU" sz="2000" dirty="0"/>
              <a:t>Guidance to the </a:t>
            </a:r>
            <a:r>
              <a:rPr lang="en-AU" sz="2000" dirty="0" smtClean="0"/>
              <a:t>Delegation on how GEO is      implementing the Strategic Plan and Mexico   City Declaration?</a:t>
            </a:r>
            <a:endParaRPr lang="en-AU" sz="2000" dirty="0"/>
          </a:p>
        </p:txBody>
      </p:sp>
    </p:spTree>
    <p:extLst>
      <p:ext uri="{BB962C8B-B14F-4D97-AF65-F5344CB8AC3E}">
        <p14:creationId xmlns:p14="http://schemas.microsoft.com/office/powerpoint/2010/main" val="3360326130"/>
      </p:ext>
    </p:extLst>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21</a:t>
            </a:fld>
            <a:endParaRPr lang="uk-UA" dirty="0"/>
          </a:p>
        </p:txBody>
      </p:sp>
      <p:sp>
        <p:nvSpPr>
          <p:cNvPr id="5" name="Content Placeholder 3"/>
          <p:cNvSpPr>
            <a:spLocks noGrp="1"/>
          </p:cNvSpPr>
          <p:nvPr>
            <p:ph sz="quarter" idx="11"/>
          </p:nvPr>
        </p:nvSpPr>
        <p:spPr>
          <a:xfrm>
            <a:off x="2057400" y="152400"/>
            <a:ext cx="4953000" cy="533400"/>
          </a:xfrm>
        </p:spPr>
        <p:txBody>
          <a:bodyPr/>
          <a:lstStyle/>
          <a:p>
            <a:r>
              <a:rPr lang="en-AU" dirty="0" smtClean="0"/>
              <a:t>Think Piece</a:t>
            </a:r>
          </a:p>
          <a:p>
            <a:r>
              <a:rPr lang="en-AU" i="1" dirty="0" smtClean="0"/>
              <a:t>Starting a discussion</a:t>
            </a:r>
          </a:p>
        </p:txBody>
      </p:sp>
      <p:graphicFrame>
        <p:nvGraphicFramePr>
          <p:cNvPr id="6" name="Table 5"/>
          <p:cNvGraphicFramePr>
            <a:graphicFrameLocks noGrp="1"/>
          </p:cNvGraphicFramePr>
          <p:nvPr>
            <p:extLst>
              <p:ext uri="{D42A27DB-BD31-4B8C-83A1-F6EECF244321}">
                <p14:modId xmlns:p14="http://schemas.microsoft.com/office/powerpoint/2010/main" val="954874862"/>
              </p:ext>
            </p:extLst>
          </p:nvPr>
        </p:nvGraphicFramePr>
        <p:xfrm>
          <a:off x="304800" y="1295400"/>
          <a:ext cx="8534400" cy="5197680"/>
        </p:xfrm>
        <a:graphic>
          <a:graphicData uri="http://schemas.openxmlformats.org/drawingml/2006/table">
            <a:tbl>
              <a:tblPr firstRow="1" bandRow="1">
                <a:tableStyleId>{5940675A-B579-460E-94D1-54222C63F5DA}</a:tableStyleId>
              </a:tblPr>
              <a:tblGrid>
                <a:gridCol w="4191000"/>
                <a:gridCol w="4343400"/>
              </a:tblGrid>
              <a:tr h="457200">
                <a:tc>
                  <a:txBody>
                    <a:bodyPr/>
                    <a:lstStyle/>
                    <a:p>
                      <a:pPr algn="l"/>
                      <a:r>
                        <a:rPr lang="en-AU" sz="2000" b="1" dirty="0" smtClean="0">
                          <a:solidFill>
                            <a:schemeClr val="bg1"/>
                          </a:solidFill>
                        </a:rPr>
                        <a:t>Flags Challenges</a:t>
                      </a:r>
                      <a:endParaRPr lang="en-AU" sz="2000" b="1" dirty="0">
                        <a:solidFill>
                          <a:schemeClr val="bg1"/>
                        </a:solidFill>
                      </a:endParaRPr>
                    </a:p>
                  </a:txBody>
                  <a:tcPr>
                    <a:solidFill>
                      <a:schemeClr val="accent2"/>
                    </a:solidFill>
                  </a:tcPr>
                </a:tc>
                <a:tc>
                  <a:txBody>
                    <a:bodyPr/>
                    <a:lstStyle/>
                    <a:p>
                      <a:pPr algn="l"/>
                      <a:r>
                        <a:rPr lang="en-AU" sz="2000" b="1" dirty="0" smtClean="0">
                          <a:solidFill>
                            <a:schemeClr val="bg1"/>
                          </a:solidFill>
                        </a:rPr>
                        <a:t>Invites</a:t>
                      </a:r>
                      <a:r>
                        <a:rPr lang="en-AU" sz="2000" b="1" baseline="0" dirty="0" smtClean="0">
                          <a:solidFill>
                            <a:schemeClr val="bg1"/>
                          </a:solidFill>
                        </a:rPr>
                        <a:t> Support</a:t>
                      </a:r>
                      <a:endParaRPr lang="en-AU" sz="2000" b="1" dirty="0">
                        <a:solidFill>
                          <a:schemeClr val="bg1"/>
                        </a:solidFill>
                      </a:endParaRPr>
                    </a:p>
                  </a:txBody>
                  <a:tcPr>
                    <a:solidFill>
                      <a:srgbClr val="00B050"/>
                    </a:solidFill>
                  </a:tcPr>
                </a:tc>
              </a:tr>
              <a:tr h="693057">
                <a:tc>
                  <a:txBody>
                    <a:bodyPr/>
                    <a:lstStyle/>
                    <a:p>
                      <a:pPr algn="l"/>
                      <a:r>
                        <a:rPr lang="en-AU" sz="1800" dirty="0" smtClean="0">
                          <a:solidFill>
                            <a:schemeClr val="bg1"/>
                          </a:solidFill>
                        </a:rPr>
                        <a:t>Crafting initiatives that key stakeholders</a:t>
                      </a:r>
                      <a:r>
                        <a:rPr lang="en-AU" sz="1800" baseline="0" dirty="0" smtClean="0">
                          <a:solidFill>
                            <a:schemeClr val="bg1"/>
                          </a:solidFill>
                        </a:rPr>
                        <a:t> </a:t>
                      </a:r>
                      <a:r>
                        <a:rPr lang="en-AU" sz="1800" dirty="0" smtClean="0">
                          <a:solidFill>
                            <a:schemeClr val="bg1"/>
                          </a:solidFill>
                        </a:rPr>
                        <a:t>see as sufficiently concrete to engage.</a:t>
                      </a:r>
                      <a:endParaRPr lang="en-AU" sz="1800" dirty="0">
                        <a:solidFill>
                          <a:schemeClr val="bg1"/>
                        </a:solidFill>
                      </a:endParaRPr>
                    </a:p>
                  </a:txBody>
                  <a:tcPr marL="144000" marR="144000" marT="108000" marB="72000">
                    <a:solidFill>
                      <a:schemeClr val="bg1">
                        <a:lumMod val="50000"/>
                      </a:schemeClr>
                    </a:solidFill>
                  </a:tcPr>
                </a:tc>
                <a:tc>
                  <a:txBody>
                    <a:bodyPr/>
                    <a:lstStyle/>
                    <a:p>
                      <a:pPr marL="0" marR="0" indent="0" algn="l" defTabSz="457200" eaLnBrk="1" fontAlgn="auto" latinLnBrk="0" hangingPunct="1">
                        <a:lnSpc>
                          <a:spcPct val="100000"/>
                        </a:lnSpc>
                        <a:spcBef>
                          <a:spcPts val="600"/>
                        </a:spcBef>
                        <a:spcAft>
                          <a:spcPts val="0"/>
                        </a:spcAft>
                        <a:buClrTx/>
                        <a:buSzTx/>
                        <a:buFontTx/>
                        <a:buNone/>
                        <a:tabLst/>
                        <a:defRPr/>
                      </a:pPr>
                      <a:r>
                        <a:rPr lang="en-AU" sz="1800" smtClean="0"/>
                        <a:t>Engaging with efforts to exploit next generation data products and architectures</a:t>
                      </a:r>
                      <a:endParaRPr lang="en-AU" sz="1800" dirty="0" smtClean="0"/>
                    </a:p>
                  </a:txBody>
                  <a:tcPr marL="144000" marR="144000" marT="108000" marB="72000"/>
                </a:tc>
              </a:tr>
              <a:tr h="693057">
                <a:tc>
                  <a:txBody>
                    <a:bodyPr/>
                    <a:lstStyle/>
                    <a:p>
                      <a:pPr algn="l"/>
                      <a:r>
                        <a:rPr lang="en-AU" sz="1800" dirty="0" smtClean="0">
                          <a:solidFill>
                            <a:schemeClr val="bg1"/>
                          </a:solidFill>
                        </a:rPr>
                        <a:t>An approach predicated on ‘first we build the GEOSS, then it gets used’ will not work.</a:t>
                      </a:r>
                      <a:endParaRPr lang="en-AU" sz="1800" dirty="0">
                        <a:solidFill>
                          <a:schemeClr val="bg1"/>
                        </a:solidFill>
                      </a:endParaRPr>
                    </a:p>
                  </a:txBody>
                  <a:tcPr marL="144000" marR="144000" marT="108000" marB="72000">
                    <a:solidFill>
                      <a:schemeClr val="bg1">
                        <a:lumMod val="50000"/>
                      </a:schemeClr>
                    </a:solidFill>
                  </a:tcPr>
                </a:tc>
                <a:tc>
                  <a:txBody>
                    <a:bodyPr/>
                    <a:lstStyle/>
                    <a:p>
                      <a:pPr algn="l"/>
                      <a:r>
                        <a:rPr lang="en-AU" sz="1800" dirty="0" smtClean="0"/>
                        <a:t>Getting behind efforts to ensure better coordination of terrestrial in-situ observations.</a:t>
                      </a:r>
                      <a:endParaRPr lang="en-AU" sz="1800" dirty="0"/>
                    </a:p>
                  </a:txBody>
                  <a:tcPr marL="144000" marR="144000" marT="108000" marB="72000"/>
                </a:tc>
              </a:tr>
              <a:tr h="693057">
                <a:tc>
                  <a:txBody>
                    <a:bodyPr/>
                    <a:lstStyle/>
                    <a:p>
                      <a:pPr algn="l"/>
                      <a:r>
                        <a:rPr lang="en-AU" sz="1800" dirty="0" smtClean="0">
                          <a:solidFill>
                            <a:schemeClr val="bg1"/>
                          </a:solidFill>
                        </a:rPr>
                        <a:t>Ensuring the required in-situ observations are captured and made available</a:t>
                      </a:r>
                      <a:endParaRPr lang="en-AU" sz="1800" dirty="0">
                        <a:solidFill>
                          <a:schemeClr val="bg1"/>
                        </a:solidFill>
                      </a:endParaRPr>
                    </a:p>
                  </a:txBody>
                  <a:tcPr marL="144000" marR="144000" marT="108000" marB="72000">
                    <a:solidFill>
                      <a:schemeClr val="bg1">
                        <a:lumMod val="50000"/>
                      </a:schemeClr>
                    </a:solidFill>
                  </a:tcPr>
                </a:tc>
                <a:tc>
                  <a:txBody>
                    <a:bodyPr/>
                    <a:lstStyle/>
                    <a:p>
                      <a:pPr algn="l"/>
                      <a:r>
                        <a:rPr lang="en-AU" sz="1800" dirty="0" smtClean="0"/>
                        <a:t>Generating evidence of the value of satellite EO,</a:t>
                      </a:r>
                      <a:r>
                        <a:rPr lang="en-AU" sz="1800" baseline="0" dirty="0" smtClean="0"/>
                        <a:t> </a:t>
                      </a:r>
                      <a:r>
                        <a:rPr lang="en-AU" sz="1800" dirty="0" smtClean="0"/>
                        <a:t>sharing it, and communicating it.</a:t>
                      </a:r>
                      <a:endParaRPr lang="en-AU" sz="1800" dirty="0"/>
                    </a:p>
                  </a:txBody>
                  <a:tcPr marL="144000" marR="144000" marT="108000" marB="72000"/>
                </a:tc>
              </a:tr>
              <a:tr h="693057">
                <a:tc>
                  <a:txBody>
                    <a:bodyPr/>
                    <a:lstStyle/>
                    <a:p>
                      <a:pPr algn="l"/>
                      <a:r>
                        <a:rPr lang="en-AU" sz="1800" dirty="0" smtClean="0">
                          <a:solidFill>
                            <a:schemeClr val="bg1"/>
                          </a:solidFill>
                        </a:rPr>
                        <a:t>Commercial satellite imagery … complementarity with government satellite programmes.</a:t>
                      </a:r>
                      <a:endParaRPr lang="en-AU" sz="1800" dirty="0">
                        <a:solidFill>
                          <a:schemeClr val="bg1"/>
                        </a:solidFill>
                      </a:endParaRPr>
                    </a:p>
                  </a:txBody>
                  <a:tcPr marL="144000" marR="144000" marT="108000" marB="72000">
                    <a:solidFill>
                      <a:schemeClr val="bg1">
                        <a:lumMod val="50000"/>
                      </a:schemeClr>
                    </a:solidFill>
                  </a:tcPr>
                </a:tc>
                <a:tc>
                  <a:txBody>
                    <a:bodyPr/>
                    <a:lstStyle/>
                    <a:p>
                      <a:pPr algn="l"/>
                      <a:r>
                        <a:rPr lang="en-AU" sz="1800" dirty="0" smtClean="0"/>
                        <a:t>Sharing results and techniques so that others can benefit from it</a:t>
                      </a:r>
                      <a:endParaRPr lang="en-AU" sz="1800" dirty="0"/>
                    </a:p>
                  </a:txBody>
                  <a:tcPr marL="144000" marR="144000" marT="108000" marB="72000"/>
                </a:tc>
              </a:tr>
              <a:tr h="693057">
                <a:tc>
                  <a:txBody>
                    <a:bodyPr/>
                    <a:lstStyle/>
                    <a:p>
                      <a:pPr algn="l"/>
                      <a:r>
                        <a:rPr lang="en-AU" sz="1800" dirty="0" smtClean="0">
                          <a:solidFill>
                            <a:schemeClr val="bg1"/>
                          </a:solidFill>
                        </a:rPr>
                        <a:t>Accelerating efforts to ensure users can reliably ‘mash up’ data</a:t>
                      </a:r>
                      <a:endParaRPr lang="en-AU" sz="1800" dirty="0">
                        <a:solidFill>
                          <a:schemeClr val="bg1"/>
                        </a:solidFill>
                      </a:endParaRPr>
                    </a:p>
                  </a:txBody>
                  <a:tcPr marL="144000" marR="144000" marT="108000" marB="72000">
                    <a:solidFill>
                      <a:schemeClr val="bg1">
                        <a:lumMod val="50000"/>
                      </a:schemeClr>
                    </a:solidFill>
                  </a:tcPr>
                </a:tc>
                <a:tc>
                  <a:txBody>
                    <a:bodyPr/>
                    <a:lstStyle/>
                    <a:p>
                      <a:pPr marL="0" marR="0" indent="0" algn="l" defTabSz="457200" eaLnBrk="1" fontAlgn="auto" latinLnBrk="0" hangingPunct="1">
                        <a:lnSpc>
                          <a:spcPct val="100000"/>
                        </a:lnSpc>
                        <a:spcBef>
                          <a:spcPts val="600"/>
                        </a:spcBef>
                        <a:spcAft>
                          <a:spcPts val="0"/>
                        </a:spcAft>
                        <a:buClrTx/>
                        <a:buSzTx/>
                        <a:buFontTx/>
                        <a:buNone/>
                        <a:tabLst/>
                        <a:defRPr/>
                      </a:pPr>
                      <a:r>
                        <a:rPr lang="en-AU" sz="1800" dirty="0" smtClean="0"/>
                        <a:t>Providing input to the critical User Needs foundational task</a:t>
                      </a:r>
                    </a:p>
                  </a:txBody>
                  <a:tcPr marL="144000" marR="144000" marT="108000" marB="72000"/>
                </a:tc>
              </a:tr>
            </a:tbl>
          </a:graphicData>
        </a:graphic>
      </p:graphicFrame>
    </p:spTree>
    <p:extLst>
      <p:ext uri="{BB962C8B-B14F-4D97-AF65-F5344CB8AC3E}">
        <p14:creationId xmlns:p14="http://schemas.microsoft.com/office/powerpoint/2010/main" val="2989980536"/>
      </p:ext>
    </p:extLst>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22</a:t>
            </a:fld>
            <a:endParaRPr lang="uk-UA" dirty="0"/>
          </a:p>
        </p:txBody>
      </p:sp>
      <p:sp>
        <p:nvSpPr>
          <p:cNvPr id="5" name="Rectangle 4"/>
          <p:cNvSpPr/>
          <p:nvPr/>
        </p:nvSpPr>
        <p:spPr>
          <a:xfrm>
            <a:off x="1970808" y="2209800"/>
            <a:ext cx="5877792" cy="3200400"/>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4000" b="0" i="0" u="none" strike="noStrike" cap="none" spc="0" normalizeH="0" baseline="0" dirty="0" smtClean="0">
                <a:ln>
                  <a:noFill/>
                </a:ln>
                <a:solidFill>
                  <a:srgbClr val="002569"/>
                </a:solidFill>
                <a:effectLst/>
                <a:uFillTx/>
              </a:rPr>
              <a:t>Thoughts?</a:t>
            </a:r>
          </a:p>
          <a:p>
            <a:pPr marL="0" marR="0" indent="0" algn="ctr" defTabSz="457200" rtl="0" fontAlgn="auto" latinLnBrk="1" hangingPunct="0">
              <a:lnSpc>
                <a:spcPct val="100000"/>
              </a:lnSpc>
              <a:spcBef>
                <a:spcPts val="0"/>
              </a:spcBef>
              <a:spcAft>
                <a:spcPts val="0"/>
              </a:spcAft>
              <a:buClrTx/>
              <a:buSzTx/>
              <a:buFontTx/>
              <a:buNone/>
              <a:tabLst/>
            </a:pPr>
            <a:endParaRPr lang="en-AU" sz="4000" dirty="0" smtClean="0"/>
          </a:p>
          <a:p>
            <a:pPr algn="ctr" rtl="0" latinLnBrk="1" hangingPunct="0"/>
            <a:r>
              <a:rPr lang="en-AU" sz="2000" dirty="0"/>
              <a:t>Guidance to the </a:t>
            </a:r>
            <a:r>
              <a:rPr lang="en-AU" sz="2000" dirty="0" smtClean="0"/>
              <a:t>Delegation on how to engage with the community about accelerating ‘implementation of the GEOSS’?</a:t>
            </a:r>
          </a:p>
          <a:p>
            <a:pPr algn="ctr" rtl="0" latinLnBrk="1" hangingPunct="0"/>
            <a:endParaRPr lang="en-AU" sz="2000" dirty="0"/>
          </a:p>
          <a:p>
            <a:pPr algn="ctr" rtl="0" latinLnBrk="1" hangingPunct="0"/>
            <a:r>
              <a:rPr lang="en-AU" sz="2000" dirty="0" smtClean="0"/>
              <a:t>Guidance to the Delegation on the parallel session </a:t>
            </a:r>
            <a:r>
              <a:rPr lang="en-AU" sz="2000" dirty="0"/>
              <a:t>o</a:t>
            </a:r>
            <a:r>
              <a:rPr lang="en-AU" sz="2000" dirty="0" smtClean="0"/>
              <a:t>n accelerating Flagships and Initiatives?</a:t>
            </a:r>
            <a:endParaRPr lang="en-AU" sz="2000" dirty="0"/>
          </a:p>
        </p:txBody>
      </p:sp>
    </p:spTree>
    <p:extLst>
      <p:ext uri="{BB962C8B-B14F-4D97-AF65-F5344CB8AC3E}">
        <p14:creationId xmlns:p14="http://schemas.microsoft.com/office/powerpoint/2010/main" val="2888616606"/>
      </p:ext>
    </p:extLst>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23</a:t>
            </a:fld>
            <a:endParaRPr lang="uk-UA" dirty="0"/>
          </a:p>
        </p:txBody>
      </p:sp>
      <p:sp>
        <p:nvSpPr>
          <p:cNvPr id="3" name="Content Placeholder 2"/>
          <p:cNvSpPr>
            <a:spLocks noGrp="1"/>
          </p:cNvSpPr>
          <p:nvPr>
            <p:ph sz="quarter" idx="10"/>
          </p:nvPr>
        </p:nvSpPr>
        <p:spPr>
          <a:xfrm>
            <a:off x="457200" y="1905000"/>
            <a:ext cx="8153400" cy="4191000"/>
          </a:xfrm>
        </p:spPr>
        <p:txBody>
          <a:bodyPr/>
          <a:lstStyle/>
          <a:p>
            <a:pPr marL="0" indent="0">
              <a:buNone/>
            </a:pPr>
            <a:r>
              <a:rPr lang="en-AU" b="1" dirty="0" smtClean="0"/>
              <a:t>One</a:t>
            </a:r>
          </a:p>
          <a:p>
            <a:pPr marL="0" indent="0">
              <a:buNone/>
            </a:pPr>
            <a:r>
              <a:rPr lang="en-AU" dirty="0" smtClean="0"/>
              <a:t>Establishing </a:t>
            </a:r>
            <a:r>
              <a:rPr lang="en-AU" dirty="0"/>
              <a:t>GEO as a unique international organization that ensures </a:t>
            </a:r>
            <a:r>
              <a:rPr lang="en-AU" dirty="0" smtClean="0"/>
              <a:t>that </a:t>
            </a:r>
            <a:r>
              <a:rPr lang="en-AU" dirty="0"/>
              <a:t>Earth observation (EO) underpins global </a:t>
            </a:r>
            <a:r>
              <a:rPr lang="en-AU" dirty="0" smtClean="0"/>
              <a:t>decision-making.</a:t>
            </a:r>
          </a:p>
          <a:p>
            <a:pPr marL="0" indent="0">
              <a:buNone/>
            </a:pPr>
            <a:endParaRPr lang="en-AU" dirty="0"/>
          </a:p>
          <a:p>
            <a:pPr marL="0" indent="0">
              <a:buNone/>
            </a:pPr>
            <a:r>
              <a:rPr lang="en-AU" b="1" dirty="0" smtClean="0"/>
              <a:t>Two</a:t>
            </a:r>
          </a:p>
          <a:p>
            <a:pPr marL="0" indent="0">
              <a:buNone/>
            </a:pPr>
            <a:r>
              <a:rPr lang="en-AU" dirty="0"/>
              <a:t>Ensuring strong advocacy for broad, open data policies and </a:t>
            </a:r>
            <a:r>
              <a:rPr lang="en-AU" dirty="0" smtClean="0"/>
              <a:t>practices</a:t>
            </a:r>
          </a:p>
          <a:p>
            <a:pPr marL="0" indent="0">
              <a:buNone/>
            </a:pPr>
            <a:endParaRPr lang="en-AU" dirty="0"/>
          </a:p>
          <a:p>
            <a:pPr marL="0" indent="0">
              <a:buNone/>
            </a:pPr>
            <a:r>
              <a:rPr lang="en-AU" b="1" dirty="0" smtClean="0"/>
              <a:t>Three</a:t>
            </a:r>
          </a:p>
          <a:p>
            <a:pPr marL="0" indent="0">
              <a:buNone/>
            </a:pPr>
            <a:r>
              <a:rPr lang="en-AU" dirty="0"/>
              <a:t>Establishing GEOSS as a global reference for Earth observation systems, data and information </a:t>
            </a:r>
            <a:endParaRPr lang="en-AU" dirty="0" smtClean="0"/>
          </a:p>
          <a:p>
            <a:pPr marL="0" indent="0">
              <a:buNone/>
            </a:pPr>
            <a:endParaRPr lang="en-AU" dirty="0"/>
          </a:p>
        </p:txBody>
      </p:sp>
      <p:sp>
        <p:nvSpPr>
          <p:cNvPr id="4" name="Content Placeholder 3"/>
          <p:cNvSpPr>
            <a:spLocks noGrp="1"/>
          </p:cNvSpPr>
          <p:nvPr>
            <p:ph sz="quarter" idx="11"/>
          </p:nvPr>
        </p:nvSpPr>
        <p:spPr>
          <a:xfrm>
            <a:off x="2057400" y="152400"/>
            <a:ext cx="4953000" cy="533400"/>
          </a:xfrm>
        </p:spPr>
        <p:txBody>
          <a:bodyPr/>
          <a:lstStyle/>
          <a:p>
            <a:r>
              <a:rPr lang="en-AU" dirty="0" smtClean="0"/>
              <a:t>Engagement Strategy</a:t>
            </a:r>
          </a:p>
          <a:p>
            <a:r>
              <a:rPr lang="en-AU" i="1" dirty="0" smtClean="0"/>
              <a:t>Objectives</a:t>
            </a:r>
            <a:endParaRPr lang="en-AU" i="1" dirty="0"/>
          </a:p>
        </p:txBody>
      </p:sp>
    </p:spTree>
    <p:extLst>
      <p:ext uri="{BB962C8B-B14F-4D97-AF65-F5344CB8AC3E}">
        <p14:creationId xmlns:p14="http://schemas.microsoft.com/office/powerpoint/2010/main" val="2344860569"/>
      </p:ext>
    </p:extLst>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24</a:t>
            </a:fld>
            <a:endParaRPr lang="uk-UA" dirty="0"/>
          </a:p>
        </p:txBody>
      </p:sp>
      <p:sp>
        <p:nvSpPr>
          <p:cNvPr id="3" name="Content Placeholder 2"/>
          <p:cNvSpPr>
            <a:spLocks noGrp="1"/>
          </p:cNvSpPr>
          <p:nvPr>
            <p:ph sz="quarter" idx="10"/>
          </p:nvPr>
        </p:nvSpPr>
        <p:spPr>
          <a:xfrm>
            <a:off x="457200" y="1295400"/>
            <a:ext cx="8153400" cy="4724400"/>
          </a:xfrm>
        </p:spPr>
        <p:txBody>
          <a:bodyPr/>
          <a:lstStyle/>
          <a:p>
            <a:pPr marL="0" indent="0">
              <a:buNone/>
            </a:pPr>
            <a:r>
              <a:rPr lang="en-AU" b="1" dirty="0" smtClean="0"/>
              <a:t>Principles-based</a:t>
            </a:r>
            <a:endParaRPr lang="en-AU" dirty="0"/>
          </a:p>
        </p:txBody>
      </p:sp>
      <p:graphicFrame>
        <p:nvGraphicFramePr>
          <p:cNvPr id="5" name="Table 4"/>
          <p:cNvGraphicFramePr>
            <a:graphicFrameLocks noGrp="1"/>
          </p:cNvGraphicFramePr>
          <p:nvPr>
            <p:extLst>
              <p:ext uri="{D42A27DB-BD31-4B8C-83A1-F6EECF244321}">
                <p14:modId xmlns:p14="http://schemas.microsoft.com/office/powerpoint/2010/main" val="1276030264"/>
              </p:ext>
            </p:extLst>
          </p:nvPr>
        </p:nvGraphicFramePr>
        <p:xfrm>
          <a:off x="1066800" y="1905000"/>
          <a:ext cx="6934200" cy="4205732"/>
        </p:xfrm>
        <a:graphic>
          <a:graphicData uri="http://schemas.openxmlformats.org/drawingml/2006/table">
            <a:tbl>
              <a:tblPr firstRow="1" firstCol="1" bandRow="1">
                <a:tableStyleId>{5940675A-B579-460E-94D1-54222C63F5DA}</a:tableStyleId>
              </a:tblPr>
              <a:tblGrid>
                <a:gridCol w="6934200"/>
              </a:tblGrid>
              <a:tr h="0">
                <a:tc>
                  <a:txBody>
                    <a:bodyPr/>
                    <a:lstStyle/>
                    <a:p>
                      <a:pPr algn="just">
                        <a:lnSpc>
                          <a:spcPct val="115000"/>
                        </a:lnSpc>
                        <a:spcAft>
                          <a:spcPts val="1000"/>
                        </a:spcAft>
                      </a:pPr>
                      <a:r>
                        <a:rPr lang="en-GB" sz="1400" dirty="0">
                          <a:effectLst/>
                        </a:rPr>
                        <a:t>Strategic engagement actions will:</a:t>
                      </a:r>
                      <a:endParaRPr lang="en-AU" sz="1400" dirty="0">
                        <a:effectLst/>
                      </a:endParaRPr>
                    </a:p>
                    <a:p>
                      <a:pPr algn="just">
                        <a:lnSpc>
                          <a:spcPct val="115000"/>
                        </a:lnSpc>
                        <a:spcAft>
                          <a:spcPts val="1000"/>
                        </a:spcAft>
                      </a:pPr>
                      <a:r>
                        <a:rPr lang="en-GB" sz="1400" dirty="0">
                          <a:effectLst/>
                        </a:rPr>
                        <a:t>- Be </a:t>
                      </a:r>
                      <a:r>
                        <a:rPr lang="en-GB" sz="1400" b="1" u="sng" dirty="0">
                          <a:effectLst/>
                        </a:rPr>
                        <a:t>challenge-centred, </a:t>
                      </a:r>
                      <a:r>
                        <a:rPr lang="en-GB" sz="1400" dirty="0">
                          <a:effectLst/>
                        </a:rPr>
                        <a:t>with a strong policy drive, grounded on real-world decision needs of actual users </a:t>
                      </a:r>
                      <a:endParaRPr lang="en-AU" sz="1400" dirty="0">
                        <a:effectLst/>
                      </a:endParaRPr>
                    </a:p>
                    <a:p>
                      <a:pPr algn="just">
                        <a:lnSpc>
                          <a:spcPct val="115000"/>
                        </a:lnSpc>
                        <a:spcAft>
                          <a:spcPts val="1000"/>
                        </a:spcAft>
                      </a:pPr>
                      <a:r>
                        <a:rPr lang="en-GB" sz="1400" dirty="0">
                          <a:effectLst/>
                        </a:rPr>
                        <a:t>- Favour </a:t>
                      </a:r>
                      <a:r>
                        <a:rPr lang="en-GB" sz="1400" b="1" u="sng" dirty="0">
                          <a:effectLst/>
                        </a:rPr>
                        <a:t>direct collaboration with key decision makers and actual implementers</a:t>
                      </a:r>
                      <a:r>
                        <a:rPr lang="en-GB" sz="1400" dirty="0">
                          <a:effectLst/>
                        </a:rPr>
                        <a:t> to maximise effectiveness</a:t>
                      </a:r>
                      <a:endParaRPr lang="en-AU" sz="1400" dirty="0">
                        <a:effectLst/>
                      </a:endParaRPr>
                    </a:p>
                    <a:p>
                      <a:pPr algn="just">
                        <a:lnSpc>
                          <a:spcPct val="115000"/>
                        </a:lnSpc>
                        <a:spcAft>
                          <a:spcPts val="1000"/>
                        </a:spcAft>
                      </a:pPr>
                      <a:r>
                        <a:rPr lang="en-GB" sz="1400" dirty="0">
                          <a:effectLst/>
                        </a:rPr>
                        <a:t>- Focus on actual results and outcomes, </a:t>
                      </a:r>
                      <a:r>
                        <a:rPr lang="en-GB" sz="1400" b="1" u="sng" dirty="0">
                          <a:effectLst/>
                        </a:rPr>
                        <a:t>showcasing what is already providing tangible results</a:t>
                      </a:r>
                      <a:r>
                        <a:rPr lang="en-GB" sz="1400" dirty="0">
                          <a:effectLst/>
                        </a:rPr>
                        <a:t> to policy/decision makers (as in the case of Global Initiatives such as GEO-GLAM, GFOI or GEO-BON)</a:t>
                      </a:r>
                      <a:endParaRPr lang="en-AU" sz="1400" dirty="0">
                        <a:effectLst/>
                      </a:endParaRPr>
                    </a:p>
                    <a:p>
                      <a:pPr algn="just">
                        <a:lnSpc>
                          <a:spcPct val="115000"/>
                        </a:lnSpc>
                        <a:spcAft>
                          <a:spcPts val="1000"/>
                        </a:spcAft>
                      </a:pPr>
                      <a:r>
                        <a:rPr lang="en-GB" sz="1400" dirty="0">
                          <a:effectLst/>
                        </a:rPr>
                        <a:t>- Build on existing strengths, interests and capacities of the GEO community, creating a win-win scenario to ensure their follow-up and sustainability</a:t>
                      </a:r>
                      <a:endParaRPr lang="en-AU" sz="1400" dirty="0">
                        <a:effectLst/>
                      </a:endParaRPr>
                    </a:p>
                    <a:p>
                      <a:pPr algn="just">
                        <a:lnSpc>
                          <a:spcPct val="115000"/>
                        </a:lnSpc>
                        <a:spcAft>
                          <a:spcPts val="1000"/>
                        </a:spcAft>
                      </a:pPr>
                      <a:r>
                        <a:rPr lang="en-GB" sz="1400" b="1" u="sng" dirty="0">
                          <a:effectLst/>
                        </a:rPr>
                        <a:t>- Be primarily focused on a few priorities identified by ExCom, while ensuring a balanced coverage of the users’ needs in all GEO Societal Benefit Areas to ensure alignment with the GEO Strategic Plan</a:t>
                      </a:r>
                      <a:endParaRPr lang="en-AU" sz="1400" b="1" u="sng" dirty="0">
                        <a:effectLst/>
                        <a:latin typeface="Calibri"/>
                        <a:ea typeface="Calibri"/>
                        <a:cs typeface="Times New Roman"/>
                      </a:endParaRPr>
                    </a:p>
                  </a:txBody>
                  <a:tcPr marL="68580" marR="68580" marT="0" marB="0"/>
                </a:tc>
              </a:tr>
            </a:tbl>
          </a:graphicData>
        </a:graphic>
      </p:graphicFrame>
      <p:sp>
        <p:nvSpPr>
          <p:cNvPr id="6" name="Oval 5"/>
          <p:cNvSpPr/>
          <p:nvPr/>
        </p:nvSpPr>
        <p:spPr>
          <a:xfrm>
            <a:off x="609600" y="2133600"/>
            <a:ext cx="7848600" cy="914400"/>
          </a:xfrm>
          <a:prstGeom prst="ellipse">
            <a:avLst/>
          </a:prstGeom>
          <a:no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AU" sz="1800" b="0" i="0" u="none" strike="noStrike" cap="none" spc="0" normalizeH="0" baseline="0">
              <a:ln>
                <a:noFill/>
              </a:ln>
              <a:solidFill>
                <a:srgbClr val="002569"/>
              </a:solidFill>
              <a:effectLst/>
              <a:uFillTx/>
            </a:endParaRPr>
          </a:p>
        </p:txBody>
      </p:sp>
      <p:sp>
        <p:nvSpPr>
          <p:cNvPr id="7" name="Oval 6"/>
          <p:cNvSpPr/>
          <p:nvPr/>
        </p:nvSpPr>
        <p:spPr>
          <a:xfrm>
            <a:off x="762000" y="5257800"/>
            <a:ext cx="7848600" cy="914400"/>
          </a:xfrm>
          <a:prstGeom prst="ellipse">
            <a:avLst/>
          </a:prstGeom>
          <a:no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AU" sz="1800" b="0" i="0" u="none" strike="noStrike" cap="none" spc="0" normalizeH="0" baseline="0">
              <a:ln>
                <a:noFill/>
              </a:ln>
              <a:solidFill>
                <a:srgbClr val="002569"/>
              </a:solidFill>
              <a:effectLst/>
              <a:uFillTx/>
            </a:endParaRPr>
          </a:p>
        </p:txBody>
      </p:sp>
      <p:sp>
        <p:nvSpPr>
          <p:cNvPr id="9" name="Content Placeholder 3"/>
          <p:cNvSpPr txBox="1">
            <a:spLocks/>
          </p:cNvSpPr>
          <p:nvPr/>
        </p:nvSpPr>
        <p:spPr>
          <a:xfrm>
            <a:off x="2133600" y="152400"/>
            <a:ext cx="4953000" cy="533400"/>
          </a:xfrm>
          <a:prstGeom prst="rect">
            <a:avLst/>
          </a:prstGeom>
        </p:spPr>
        <p:txBody>
          <a:bodyPr/>
          <a:lstStyle>
            <a:lvl1pPr marL="0" indent="0">
              <a:spcBef>
                <a:spcPts val="500"/>
              </a:spcBef>
              <a:buSzPct val="100000"/>
              <a:buFont typeface="Arial"/>
              <a:buNone/>
              <a:defRPr sz="2400">
                <a:solidFill>
                  <a:schemeClr val="bg1"/>
                </a:solidFill>
                <a:latin typeface="+mj-lt"/>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AU" dirty="0" smtClean="0"/>
              <a:t>Engagement Strategy</a:t>
            </a:r>
          </a:p>
          <a:p>
            <a:pPr defTabSz="914400"/>
            <a:r>
              <a:rPr lang="en-AU" i="1" dirty="0" smtClean="0"/>
              <a:t>Approach</a:t>
            </a:r>
            <a:endParaRPr lang="en-AU" i="1" dirty="0"/>
          </a:p>
        </p:txBody>
      </p:sp>
    </p:spTree>
    <p:extLst>
      <p:ext uri="{BB962C8B-B14F-4D97-AF65-F5344CB8AC3E}">
        <p14:creationId xmlns:p14="http://schemas.microsoft.com/office/powerpoint/2010/main" val="244942621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25</a:t>
            </a:fld>
            <a:endParaRPr lang="uk-UA" dirty="0"/>
          </a:p>
        </p:txBody>
      </p:sp>
      <p:sp>
        <p:nvSpPr>
          <p:cNvPr id="3" name="Content Placeholder 2"/>
          <p:cNvSpPr>
            <a:spLocks noGrp="1"/>
          </p:cNvSpPr>
          <p:nvPr>
            <p:ph sz="quarter" idx="10"/>
          </p:nvPr>
        </p:nvSpPr>
        <p:spPr>
          <a:xfrm>
            <a:off x="457200" y="1295400"/>
            <a:ext cx="8382000" cy="4724400"/>
          </a:xfrm>
        </p:spPr>
        <p:txBody>
          <a:bodyPr/>
          <a:lstStyle/>
          <a:p>
            <a:pPr marL="0" indent="0">
              <a:buNone/>
            </a:pPr>
            <a:r>
              <a:rPr lang="en-AU" u="sng" dirty="0" smtClean="0"/>
              <a:t>Members and POs </a:t>
            </a:r>
            <a:r>
              <a:rPr lang="en-AU" dirty="0" smtClean="0"/>
              <a:t>will:</a:t>
            </a:r>
          </a:p>
          <a:p>
            <a:r>
              <a:rPr lang="en-AU" dirty="0" smtClean="0"/>
              <a:t>Reach and activate internal </a:t>
            </a:r>
            <a:r>
              <a:rPr lang="en-AU" b="1" i="1" dirty="0" smtClean="0"/>
              <a:t>users</a:t>
            </a:r>
            <a:r>
              <a:rPr lang="en-AU" dirty="0" smtClean="0"/>
              <a:t>.</a:t>
            </a:r>
          </a:p>
          <a:p>
            <a:r>
              <a:rPr lang="en-AU" dirty="0" smtClean="0"/>
              <a:t>Act as GEO ambassadors; Lead/contribute to engagement activities.</a:t>
            </a:r>
          </a:p>
          <a:p>
            <a:endParaRPr lang="en-AU" sz="800" dirty="0" smtClean="0"/>
          </a:p>
          <a:p>
            <a:pPr marL="0" indent="0">
              <a:buNone/>
            </a:pPr>
            <a:r>
              <a:rPr lang="en-AU" u="sng" dirty="0" smtClean="0"/>
              <a:t>Community</a:t>
            </a:r>
            <a:r>
              <a:rPr lang="en-AU" dirty="0" smtClean="0"/>
              <a:t> involved in tasks will:</a:t>
            </a:r>
          </a:p>
          <a:p>
            <a:r>
              <a:rPr lang="en-AU" dirty="0" smtClean="0"/>
              <a:t>Help </a:t>
            </a:r>
            <a:r>
              <a:rPr lang="en-AU" dirty="0"/>
              <a:t>link with users to understand </a:t>
            </a:r>
            <a:r>
              <a:rPr lang="en-AU" dirty="0" smtClean="0"/>
              <a:t>requirements</a:t>
            </a:r>
          </a:p>
          <a:p>
            <a:endParaRPr lang="en-AU" sz="800" dirty="0"/>
          </a:p>
          <a:p>
            <a:pPr marL="0" indent="0">
              <a:buNone/>
            </a:pPr>
            <a:r>
              <a:rPr lang="en-AU" u="sng" dirty="0" smtClean="0"/>
              <a:t>ExCom</a:t>
            </a:r>
            <a:r>
              <a:rPr lang="en-AU" dirty="0" smtClean="0"/>
              <a:t> will:</a:t>
            </a:r>
          </a:p>
          <a:p>
            <a:r>
              <a:rPr lang="en-AU" dirty="0"/>
              <a:t>I</a:t>
            </a:r>
            <a:r>
              <a:rPr lang="en-AU" dirty="0" smtClean="0"/>
              <a:t>dentify </a:t>
            </a:r>
            <a:r>
              <a:rPr lang="en-AU" dirty="0"/>
              <a:t>strategic priorities driven by the international agenda </a:t>
            </a:r>
            <a:endParaRPr lang="en-AU" dirty="0" smtClean="0"/>
          </a:p>
          <a:p>
            <a:endParaRPr lang="en-AU" sz="800" dirty="0"/>
          </a:p>
          <a:p>
            <a:pPr marL="0" indent="0">
              <a:buNone/>
            </a:pPr>
            <a:r>
              <a:rPr lang="en-AU" u="sng" dirty="0" smtClean="0"/>
              <a:t>PB</a:t>
            </a:r>
            <a:r>
              <a:rPr lang="en-AU" dirty="0" smtClean="0"/>
              <a:t> will:</a:t>
            </a:r>
          </a:p>
          <a:p>
            <a:pPr>
              <a:buFont typeface="Arial" pitchFamily="34" charset="0"/>
              <a:buChar char="•"/>
            </a:pPr>
            <a:r>
              <a:rPr lang="en-AU" dirty="0" smtClean="0"/>
              <a:t>Map GEO competencies against priorities; promote gap filling</a:t>
            </a:r>
          </a:p>
          <a:p>
            <a:pPr>
              <a:buFont typeface="Arial" pitchFamily="34" charset="0"/>
              <a:buChar char="•"/>
            </a:pPr>
            <a:endParaRPr lang="en-AU" sz="800" dirty="0" smtClean="0"/>
          </a:p>
          <a:p>
            <a:pPr marL="0" indent="0">
              <a:buNone/>
            </a:pPr>
            <a:r>
              <a:rPr lang="en-AU" u="sng" dirty="0" smtClean="0"/>
              <a:t>GEOSEC</a:t>
            </a:r>
            <a:r>
              <a:rPr lang="en-AU" dirty="0" smtClean="0"/>
              <a:t> will:</a:t>
            </a:r>
          </a:p>
          <a:p>
            <a:pPr>
              <a:buFont typeface="Arial" pitchFamily="34" charset="0"/>
              <a:buChar char="•"/>
            </a:pPr>
            <a:r>
              <a:rPr lang="en-AU" dirty="0" smtClean="0"/>
              <a:t>Develop and drive multi-annual engagement plans</a:t>
            </a:r>
          </a:p>
          <a:p>
            <a:pPr>
              <a:buFont typeface="Arial" pitchFamily="34" charset="0"/>
              <a:buChar char="•"/>
            </a:pPr>
            <a:r>
              <a:rPr lang="en-AU" dirty="0" smtClean="0"/>
              <a:t>Undertake preliminary engagement</a:t>
            </a:r>
            <a:endParaRPr lang="en-AU" dirty="0"/>
          </a:p>
          <a:p>
            <a:pPr marL="0" indent="0">
              <a:buNone/>
            </a:pPr>
            <a:endParaRPr lang="en-AU" dirty="0" smtClean="0"/>
          </a:p>
          <a:p>
            <a:pPr marL="0" indent="0">
              <a:buNone/>
            </a:pPr>
            <a:endParaRPr lang="en-AU" dirty="0"/>
          </a:p>
          <a:p>
            <a:pPr marL="0" indent="0">
              <a:buNone/>
            </a:pPr>
            <a:endParaRPr lang="en-AU" dirty="0"/>
          </a:p>
        </p:txBody>
      </p:sp>
      <p:sp>
        <p:nvSpPr>
          <p:cNvPr id="6" name="Content Placeholder 3"/>
          <p:cNvSpPr txBox="1">
            <a:spLocks/>
          </p:cNvSpPr>
          <p:nvPr/>
        </p:nvSpPr>
        <p:spPr>
          <a:xfrm>
            <a:off x="2057400" y="152400"/>
            <a:ext cx="4953000" cy="533400"/>
          </a:xfrm>
          <a:prstGeom prst="rect">
            <a:avLst/>
          </a:prstGeom>
        </p:spPr>
        <p:txBody>
          <a:bodyPr/>
          <a:lstStyle>
            <a:lvl1pPr marL="0" indent="0">
              <a:spcBef>
                <a:spcPts val="500"/>
              </a:spcBef>
              <a:buSzPct val="100000"/>
              <a:buFont typeface="Arial"/>
              <a:buNone/>
              <a:defRPr sz="2400">
                <a:solidFill>
                  <a:schemeClr val="bg1"/>
                </a:solidFill>
                <a:latin typeface="+mj-lt"/>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AU" dirty="0" smtClean="0"/>
              <a:t>Engagement Strategy</a:t>
            </a:r>
          </a:p>
          <a:p>
            <a:pPr defTabSz="914400"/>
            <a:r>
              <a:rPr lang="en-AU" i="1" dirty="0" smtClean="0"/>
              <a:t>Responsibilities</a:t>
            </a:r>
            <a:endParaRPr lang="en-AU" i="1" dirty="0"/>
          </a:p>
        </p:txBody>
      </p:sp>
    </p:spTree>
    <p:extLst>
      <p:ext uri="{BB962C8B-B14F-4D97-AF65-F5344CB8AC3E}">
        <p14:creationId xmlns:p14="http://schemas.microsoft.com/office/powerpoint/2010/main" val="171387842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26</a:t>
            </a:fld>
            <a:endParaRPr lang="uk-UA" dirty="0"/>
          </a:p>
        </p:txBody>
      </p:sp>
      <p:sp>
        <p:nvSpPr>
          <p:cNvPr id="3" name="Content Placeholder 2"/>
          <p:cNvSpPr>
            <a:spLocks noGrp="1"/>
          </p:cNvSpPr>
          <p:nvPr>
            <p:ph sz="quarter" idx="10"/>
          </p:nvPr>
        </p:nvSpPr>
        <p:spPr>
          <a:xfrm>
            <a:off x="414252" y="1447800"/>
            <a:ext cx="8382000" cy="4724400"/>
          </a:xfrm>
          <a:ln>
            <a:solidFill>
              <a:srgbClr val="002060"/>
            </a:solidFill>
          </a:ln>
        </p:spPr>
        <p:txBody>
          <a:bodyPr/>
          <a:lstStyle/>
          <a:p>
            <a:pPr marL="0" indent="0">
              <a:buNone/>
            </a:pPr>
            <a:r>
              <a:rPr lang="en-GB" b="1" dirty="0" smtClean="0"/>
              <a:t>Engagement plans</a:t>
            </a:r>
            <a:r>
              <a:rPr lang="en-GB" dirty="0" smtClean="0"/>
              <a:t> </a:t>
            </a:r>
            <a:r>
              <a:rPr lang="en-GB" dirty="0"/>
              <a:t>will be </a:t>
            </a:r>
            <a:r>
              <a:rPr lang="en-GB" u="sng" dirty="0"/>
              <a:t>structured according to the priorities selected by ExCom</a:t>
            </a:r>
            <a:r>
              <a:rPr lang="en-GB" dirty="0"/>
              <a:t>. In order to ensure a swift drafting process and monitoring, only high-level actions (i.e. tools described in 5.1) will be described in the plan according to the following items:</a:t>
            </a:r>
            <a:endParaRPr lang="en-AU" sz="1800" dirty="0"/>
          </a:p>
          <a:p>
            <a:r>
              <a:rPr lang="en-GB" dirty="0"/>
              <a:t>Objective of the action, linked to a strategic priority defined by ExCom and to the Work Programme</a:t>
            </a:r>
            <a:endParaRPr lang="en-AU" sz="1800" dirty="0"/>
          </a:p>
          <a:p>
            <a:r>
              <a:rPr lang="en-GB" dirty="0"/>
              <a:t>Relevant Engagement Strategy objective(s)  </a:t>
            </a:r>
            <a:endParaRPr lang="en-AU" sz="1800" dirty="0"/>
          </a:p>
          <a:p>
            <a:r>
              <a:rPr lang="en-GB" dirty="0"/>
              <a:t>Target stakeholders</a:t>
            </a:r>
            <a:endParaRPr lang="en-AU" sz="1800" dirty="0"/>
          </a:p>
          <a:p>
            <a:r>
              <a:rPr lang="en-GB" dirty="0"/>
              <a:t>Expected outcomes, linked to the </a:t>
            </a:r>
            <a:r>
              <a:rPr lang="en-GB" i="1" dirty="0"/>
              <a:t>Expected Results</a:t>
            </a:r>
            <a:r>
              <a:rPr lang="en-GB" dirty="0"/>
              <a:t> in the </a:t>
            </a:r>
            <a:r>
              <a:rPr lang="en-AU" dirty="0" smtClean="0"/>
              <a:t>SP</a:t>
            </a:r>
            <a:endParaRPr lang="en-AU" sz="1800" dirty="0"/>
          </a:p>
          <a:p>
            <a:r>
              <a:rPr lang="en-GB" dirty="0"/>
              <a:t>Key Performance Indicators, linked to the </a:t>
            </a:r>
            <a:r>
              <a:rPr lang="en-GB" i="1" dirty="0"/>
              <a:t>Indicators </a:t>
            </a:r>
            <a:r>
              <a:rPr lang="en-GB" dirty="0"/>
              <a:t>in the </a:t>
            </a:r>
            <a:r>
              <a:rPr lang="en-GB" dirty="0" smtClean="0"/>
              <a:t>SP</a:t>
            </a:r>
            <a:endParaRPr lang="en-AU" sz="1800" dirty="0"/>
          </a:p>
          <a:p>
            <a:r>
              <a:rPr lang="en-GB" dirty="0"/>
              <a:t>Timeline and milestones</a:t>
            </a:r>
            <a:endParaRPr lang="en-AU" sz="1800" dirty="0"/>
          </a:p>
          <a:p>
            <a:r>
              <a:rPr lang="en-GB" dirty="0"/>
              <a:t>GEO actors involved, including potential incentives for their participation and a preliminary estimation of the resources involved</a:t>
            </a:r>
            <a:endParaRPr lang="en-AU" sz="1800" dirty="0"/>
          </a:p>
          <a:p>
            <a:endParaRPr lang="en-AU" dirty="0"/>
          </a:p>
        </p:txBody>
      </p:sp>
      <p:sp>
        <p:nvSpPr>
          <p:cNvPr id="4" name="Content Placeholder 3"/>
          <p:cNvSpPr>
            <a:spLocks noGrp="1"/>
          </p:cNvSpPr>
          <p:nvPr>
            <p:ph sz="quarter" idx="11"/>
          </p:nvPr>
        </p:nvSpPr>
        <p:spPr/>
        <p:txBody>
          <a:bodyPr/>
          <a:lstStyle/>
          <a:p>
            <a:r>
              <a:rPr lang="en-AU" dirty="0" smtClean="0"/>
              <a:t>The key point</a:t>
            </a:r>
            <a:endParaRPr lang="en-AU" dirty="0"/>
          </a:p>
        </p:txBody>
      </p:sp>
      <p:sp>
        <p:nvSpPr>
          <p:cNvPr id="5" name="Oval 4"/>
          <p:cNvSpPr/>
          <p:nvPr/>
        </p:nvSpPr>
        <p:spPr>
          <a:xfrm>
            <a:off x="228600" y="1295400"/>
            <a:ext cx="2743200" cy="685800"/>
          </a:xfrm>
          <a:prstGeom prst="ellipse">
            <a:avLst/>
          </a:prstGeom>
          <a:no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AU" sz="1800" b="0" i="0" u="none" strike="noStrike" cap="none" spc="0" normalizeH="0" baseline="0">
              <a:ln>
                <a:noFill/>
              </a:ln>
              <a:solidFill>
                <a:srgbClr val="002569"/>
              </a:solidFill>
              <a:effectLst/>
              <a:uFillTx/>
            </a:endParaRPr>
          </a:p>
        </p:txBody>
      </p:sp>
    </p:spTree>
    <p:extLst>
      <p:ext uri="{BB962C8B-B14F-4D97-AF65-F5344CB8AC3E}">
        <p14:creationId xmlns:p14="http://schemas.microsoft.com/office/powerpoint/2010/main" val="256245379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27</a:t>
            </a:fld>
            <a:endParaRPr lang="uk-UA" dirty="0"/>
          </a:p>
        </p:txBody>
      </p:sp>
      <p:sp>
        <p:nvSpPr>
          <p:cNvPr id="5" name="Rectangle 4"/>
          <p:cNvSpPr/>
          <p:nvPr/>
        </p:nvSpPr>
        <p:spPr>
          <a:xfrm>
            <a:off x="1981200" y="2895600"/>
            <a:ext cx="5334000" cy="1905000"/>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4000" b="0" i="0" u="none" strike="noStrike" cap="none" spc="0" normalizeH="0" baseline="0" dirty="0" smtClean="0">
                <a:ln>
                  <a:noFill/>
                </a:ln>
                <a:solidFill>
                  <a:srgbClr val="002569"/>
                </a:solidFill>
                <a:effectLst/>
                <a:uFillTx/>
              </a:rPr>
              <a:t>Thoughts?</a:t>
            </a:r>
          </a:p>
          <a:p>
            <a:pPr marL="0" marR="0" indent="0" algn="ctr" defTabSz="457200" rtl="0" fontAlgn="auto" latinLnBrk="1" hangingPunct="0">
              <a:lnSpc>
                <a:spcPct val="100000"/>
              </a:lnSpc>
              <a:spcBef>
                <a:spcPts val="0"/>
              </a:spcBef>
              <a:spcAft>
                <a:spcPts val="0"/>
              </a:spcAft>
              <a:buClrTx/>
              <a:buSzTx/>
              <a:buFontTx/>
              <a:buNone/>
              <a:tabLst/>
            </a:pPr>
            <a:endParaRPr lang="en-AU" sz="4000" dirty="0" smtClean="0"/>
          </a:p>
          <a:p>
            <a:pPr algn="ctr" rtl="0" latinLnBrk="1" hangingPunct="0"/>
            <a:r>
              <a:rPr lang="en-AU" sz="2000" dirty="0"/>
              <a:t>Guidance to the Delegation?</a:t>
            </a:r>
          </a:p>
          <a:p>
            <a:pPr marL="0" marR="0" indent="0" algn="ctr" defTabSz="457200" rtl="0" fontAlgn="auto" latinLnBrk="1" hangingPunct="0">
              <a:lnSpc>
                <a:spcPct val="100000"/>
              </a:lnSpc>
              <a:spcBef>
                <a:spcPts val="0"/>
              </a:spcBef>
              <a:spcAft>
                <a:spcPts val="0"/>
              </a:spcAft>
              <a:buClrTx/>
              <a:buSzTx/>
              <a:buFontTx/>
              <a:buNone/>
              <a:tabLst/>
            </a:pPr>
            <a:r>
              <a:rPr kumimoji="0" lang="en-AU" sz="2000" b="0" i="0" u="none" strike="noStrike" cap="none" spc="0" normalizeH="0" baseline="0" dirty="0" smtClean="0">
                <a:ln>
                  <a:noFill/>
                </a:ln>
                <a:solidFill>
                  <a:srgbClr val="002569"/>
                </a:solidFill>
                <a:effectLst/>
                <a:uFillTx/>
              </a:rPr>
              <a:t>(have</a:t>
            </a:r>
            <a:r>
              <a:rPr kumimoji="0" lang="en-AU" sz="2000" b="0" i="0" u="none" strike="noStrike" cap="none" spc="0" normalizeH="0" dirty="0" smtClean="0">
                <a:ln>
                  <a:noFill/>
                </a:ln>
                <a:solidFill>
                  <a:srgbClr val="002569"/>
                </a:solidFill>
                <a:effectLst/>
                <a:uFillTx/>
              </a:rPr>
              <a:t> not seen an implementation plan yet)</a:t>
            </a:r>
            <a:endParaRPr kumimoji="0" lang="en-AU" sz="20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4153153818"/>
      </p:ext>
    </p:extLst>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28</a:t>
            </a:fld>
            <a:endParaRPr lang="uk-UA" dirty="0"/>
          </a:p>
        </p:txBody>
      </p:sp>
      <p:sp>
        <p:nvSpPr>
          <p:cNvPr id="3" name="Content Placeholder 2"/>
          <p:cNvSpPr>
            <a:spLocks noGrp="1"/>
          </p:cNvSpPr>
          <p:nvPr>
            <p:ph sz="quarter" idx="10"/>
          </p:nvPr>
        </p:nvSpPr>
        <p:spPr>
          <a:xfrm>
            <a:off x="533400" y="1371600"/>
            <a:ext cx="8382000" cy="2133600"/>
          </a:xfrm>
        </p:spPr>
        <p:txBody>
          <a:bodyPr/>
          <a:lstStyle/>
          <a:p>
            <a:pPr marL="0" indent="0">
              <a:buNone/>
            </a:pPr>
            <a:r>
              <a:rPr lang="en-AU" sz="1800" dirty="0" smtClean="0">
                <a:solidFill>
                  <a:srgbClr val="0070C0"/>
                </a:solidFill>
              </a:rPr>
              <a:t>“This </a:t>
            </a:r>
            <a:r>
              <a:rPr lang="en-AU" sz="1800" dirty="0">
                <a:solidFill>
                  <a:srgbClr val="0070C0"/>
                </a:solidFill>
              </a:rPr>
              <a:t>Panel will include representatives from </a:t>
            </a:r>
            <a:r>
              <a:rPr lang="en-AU" sz="1800" dirty="0" smtClean="0">
                <a:solidFill>
                  <a:srgbClr val="0070C0"/>
                </a:solidFill>
              </a:rPr>
              <a:t>the Commercial </a:t>
            </a:r>
            <a:r>
              <a:rPr lang="en-AU" sz="1800" dirty="0">
                <a:solidFill>
                  <a:srgbClr val="0070C0"/>
                </a:solidFill>
              </a:rPr>
              <a:t>Sector, including data providers, </a:t>
            </a:r>
            <a:r>
              <a:rPr lang="en-AU" sz="1800" dirty="0" smtClean="0">
                <a:solidFill>
                  <a:srgbClr val="0070C0"/>
                </a:solidFill>
              </a:rPr>
              <a:t>providers of </a:t>
            </a:r>
            <a:r>
              <a:rPr lang="en-AU" sz="1800" dirty="0">
                <a:solidFill>
                  <a:srgbClr val="0070C0"/>
                </a:solidFill>
              </a:rPr>
              <a:t>value-added services and downstream-user sectors</a:t>
            </a:r>
            <a:r>
              <a:rPr lang="en-AU" sz="1800" dirty="0" smtClean="0">
                <a:solidFill>
                  <a:srgbClr val="0070C0"/>
                </a:solidFill>
              </a:rPr>
              <a:t>. </a:t>
            </a:r>
          </a:p>
          <a:p>
            <a:pPr marL="0" indent="0">
              <a:buNone/>
            </a:pPr>
            <a:r>
              <a:rPr lang="en-AU" sz="1800" dirty="0" smtClean="0">
                <a:solidFill>
                  <a:srgbClr val="0070C0"/>
                </a:solidFill>
              </a:rPr>
              <a:t>The </a:t>
            </a:r>
            <a:r>
              <a:rPr lang="en-AU" sz="1800" dirty="0">
                <a:solidFill>
                  <a:srgbClr val="0070C0"/>
                </a:solidFill>
              </a:rPr>
              <a:t>Panel will discuss challenges and </a:t>
            </a:r>
            <a:r>
              <a:rPr lang="en-AU" sz="1800" dirty="0" smtClean="0">
                <a:solidFill>
                  <a:srgbClr val="0070C0"/>
                </a:solidFill>
              </a:rPr>
              <a:t>opportunities related </a:t>
            </a:r>
            <a:r>
              <a:rPr lang="en-AU" sz="1800" dirty="0">
                <a:solidFill>
                  <a:srgbClr val="0070C0"/>
                </a:solidFill>
              </a:rPr>
              <a:t>to the Commercial Sector engagement in GEO</a:t>
            </a:r>
            <a:r>
              <a:rPr lang="en-AU" sz="1800" dirty="0" smtClean="0">
                <a:solidFill>
                  <a:srgbClr val="0070C0"/>
                </a:solidFill>
              </a:rPr>
              <a:t>, from </a:t>
            </a:r>
            <a:r>
              <a:rPr lang="en-AU" sz="1800" dirty="0">
                <a:solidFill>
                  <a:srgbClr val="0070C0"/>
                </a:solidFill>
              </a:rPr>
              <a:t>contributing or benefiting from existing </a:t>
            </a:r>
            <a:r>
              <a:rPr lang="en-AU" sz="1800" dirty="0" smtClean="0">
                <a:solidFill>
                  <a:srgbClr val="0070C0"/>
                </a:solidFill>
              </a:rPr>
              <a:t>GEO efforts </a:t>
            </a:r>
            <a:r>
              <a:rPr lang="en-AU" sz="1800" dirty="0">
                <a:solidFill>
                  <a:srgbClr val="0070C0"/>
                </a:solidFill>
              </a:rPr>
              <a:t>to exploring opportunities for new </a:t>
            </a:r>
            <a:r>
              <a:rPr lang="en-AU" sz="1800" dirty="0" smtClean="0">
                <a:solidFill>
                  <a:srgbClr val="0070C0"/>
                </a:solidFill>
              </a:rPr>
              <a:t>collaborations.”</a:t>
            </a:r>
          </a:p>
          <a:p>
            <a:pPr marL="0" indent="0" algn="ctr">
              <a:buNone/>
            </a:pPr>
            <a:r>
              <a:rPr lang="en-AU" sz="1800" b="1" dirty="0" smtClean="0">
                <a:solidFill>
                  <a:srgbClr val="0070C0"/>
                </a:solidFill>
              </a:rPr>
              <a:t>NO </a:t>
            </a:r>
            <a:r>
              <a:rPr lang="en-AU" sz="1800" b="1" dirty="0" smtClean="0">
                <a:solidFill>
                  <a:srgbClr val="0070C0"/>
                </a:solidFill>
              </a:rPr>
              <a:t>SPECIFIC MODEL(S) </a:t>
            </a:r>
            <a:r>
              <a:rPr lang="en-AU" sz="1800" b="1" dirty="0" smtClean="0">
                <a:solidFill>
                  <a:srgbClr val="0070C0"/>
                </a:solidFill>
              </a:rPr>
              <a:t>PROPOSED </a:t>
            </a:r>
            <a:endParaRPr lang="en-AU" sz="1800" b="1" dirty="0">
              <a:solidFill>
                <a:srgbClr val="0070C0"/>
              </a:solidFill>
            </a:endParaRPr>
          </a:p>
        </p:txBody>
      </p:sp>
      <p:sp>
        <p:nvSpPr>
          <p:cNvPr id="6" name="Content Placeholder 3"/>
          <p:cNvSpPr>
            <a:spLocks noGrp="1"/>
          </p:cNvSpPr>
          <p:nvPr>
            <p:ph sz="quarter" idx="11"/>
          </p:nvPr>
        </p:nvSpPr>
        <p:spPr>
          <a:xfrm>
            <a:off x="2057400" y="152400"/>
            <a:ext cx="4953000" cy="533400"/>
          </a:xfrm>
        </p:spPr>
        <p:txBody>
          <a:bodyPr/>
          <a:lstStyle/>
          <a:p>
            <a:r>
              <a:rPr lang="en-AU" dirty="0" smtClean="0"/>
              <a:t>Commercial sector engagement</a:t>
            </a:r>
          </a:p>
          <a:p>
            <a:r>
              <a:rPr lang="en-AU" i="1" dirty="0" smtClean="0"/>
              <a:t>Issues to consider</a:t>
            </a:r>
            <a:endParaRPr lang="en-AU" i="1" dirty="0"/>
          </a:p>
        </p:txBody>
      </p:sp>
      <p:sp>
        <p:nvSpPr>
          <p:cNvPr id="4" name="Rectangle 3"/>
          <p:cNvSpPr/>
          <p:nvPr/>
        </p:nvSpPr>
        <p:spPr>
          <a:xfrm>
            <a:off x="741680" y="3364470"/>
            <a:ext cx="8153400" cy="369330"/>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1800" b="1" i="0" u="none" strike="noStrike" cap="none" spc="0" normalizeH="0" baseline="0" dirty="0" smtClean="0">
                <a:ln>
                  <a:noFill/>
                </a:ln>
                <a:solidFill>
                  <a:srgbClr val="002569"/>
                </a:solidFill>
                <a:effectLst/>
                <a:uFillTx/>
              </a:rPr>
              <a:t>Previous</a:t>
            </a:r>
            <a:r>
              <a:rPr kumimoji="0" lang="en-AU" sz="1800" b="1" i="0" u="none" strike="noStrike" cap="none" spc="0" normalizeH="0" dirty="0" smtClean="0">
                <a:ln>
                  <a:noFill/>
                </a:ln>
                <a:solidFill>
                  <a:srgbClr val="002569"/>
                </a:solidFill>
                <a:effectLst/>
                <a:uFillTx/>
              </a:rPr>
              <a:t> CEOS views </a:t>
            </a:r>
            <a:r>
              <a:rPr kumimoji="0" lang="en-AU" sz="1800" b="0" i="0" u="none" strike="noStrike" cap="none" spc="0" normalizeH="0" dirty="0" smtClean="0">
                <a:ln>
                  <a:noFill/>
                </a:ln>
                <a:solidFill>
                  <a:srgbClr val="002569"/>
                </a:solidFill>
                <a:effectLst/>
                <a:uFillTx/>
              </a:rPr>
              <a:t>(2013 … 2015 …)</a:t>
            </a:r>
            <a:endParaRPr lang="en-AU" baseline="0" dirty="0"/>
          </a:p>
        </p:txBody>
      </p:sp>
      <p:sp>
        <p:nvSpPr>
          <p:cNvPr id="7" name="Rectangle 6"/>
          <p:cNvSpPr/>
          <p:nvPr/>
        </p:nvSpPr>
        <p:spPr>
          <a:xfrm>
            <a:off x="4653280" y="3840033"/>
            <a:ext cx="3576320" cy="646329"/>
          </a:xfrm>
          <a:prstGeom prst="rect">
            <a:avLst/>
          </a:prstGeom>
          <a:solidFill>
            <a:srgbClr val="FFFFFF"/>
          </a:solidFill>
          <a:ln w="25400" cap="flat">
            <a:solidFill>
              <a:srgbClr val="00206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algn="ctr" rtl="0" latinLnBrk="1" hangingPunct="0"/>
            <a:r>
              <a:rPr lang="en-AU" dirty="0" smtClean="0"/>
              <a:t>Significant </a:t>
            </a:r>
            <a:r>
              <a:rPr lang="en-AU" dirty="0"/>
              <a:t>role to play in providing capability and resources</a:t>
            </a:r>
            <a:endParaRPr lang="en-AU" baseline="0" dirty="0"/>
          </a:p>
        </p:txBody>
      </p:sp>
      <p:sp>
        <p:nvSpPr>
          <p:cNvPr id="8" name="Rectangle 7"/>
          <p:cNvSpPr/>
          <p:nvPr/>
        </p:nvSpPr>
        <p:spPr>
          <a:xfrm>
            <a:off x="914400" y="5340034"/>
            <a:ext cx="3591560" cy="1200327"/>
          </a:xfrm>
          <a:prstGeom prst="rect">
            <a:avLst/>
          </a:prstGeom>
          <a:solidFill>
            <a:srgbClr val="FFFFFF"/>
          </a:solidFill>
          <a:ln w="25400" cap="flat">
            <a:solidFill>
              <a:srgbClr val="00206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algn="ctr" rtl="0" latinLnBrk="1" hangingPunct="0"/>
            <a:r>
              <a:rPr lang="en-AU" dirty="0"/>
              <a:t>Increased private sector economic activity, if well communicated, will help mobilise further resources to support GEO (and CEOS) activity</a:t>
            </a:r>
            <a:endParaRPr lang="en-AU" baseline="0" dirty="0"/>
          </a:p>
        </p:txBody>
      </p:sp>
      <p:sp>
        <p:nvSpPr>
          <p:cNvPr id="9" name="Rectangle 8"/>
          <p:cNvSpPr/>
          <p:nvPr/>
        </p:nvSpPr>
        <p:spPr>
          <a:xfrm>
            <a:off x="304800" y="3886199"/>
            <a:ext cx="3657600" cy="1200327"/>
          </a:xfrm>
          <a:prstGeom prst="rect">
            <a:avLst/>
          </a:prstGeom>
          <a:solidFill>
            <a:srgbClr val="FFFFFF"/>
          </a:solidFill>
          <a:ln w="25400" cap="flat">
            <a:solidFill>
              <a:srgbClr val="00206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algn="ctr" rtl="0" latinLnBrk="1" hangingPunct="0"/>
            <a:r>
              <a:rPr lang="en-AU" dirty="0" smtClean="0"/>
              <a:t>Demonstrating </a:t>
            </a:r>
            <a:r>
              <a:rPr lang="en-AU" dirty="0"/>
              <a:t>the potential private sector benefits of </a:t>
            </a:r>
            <a:r>
              <a:rPr lang="en-AU" dirty="0" smtClean="0"/>
              <a:t>[EO] … would … </a:t>
            </a:r>
            <a:r>
              <a:rPr lang="en-AU" dirty="0"/>
              <a:t>help strengthen government </a:t>
            </a:r>
            <a:r>
              <a:rPr lang="en-AU" dirty="0" smtClean="0"/>
              <a:t>             support </a:t>
            </a:r>
            <a:r>
              <a:rPr lang="en-AU" dirty="0"/>
              <a:t>for GEO</a:t>
            </a:r>
            <a:endParaRPr lang="en-AU" baseline="0" dirty="0"/>
          </a:p>
        </p:txBody>
      </p:sp>
      <p:sp>
        <p:nvSpPr>
          <p:cNvPr id="10" name="Rectangle 9"/>
          <p:cNvSpPr/>
          <p:nvPr/>
        </p:nvSpPr>
        <p:spPr>
          <a:xfrm>
            <a:off x="5293360" y="5638800"/>
            <a:ext cx="3317240" cy="923328"/>
          </a:xfrm>
          <a:prstGeom prst="rect">
            <a:avLst/>
          </a:prstGeom>
          <a:solidFill>
            <a:srgbClr val="FFFFFF"/>
          </a:solid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algn="ctr" rtl="0" latinLnBrk="1" hangingPunct="0"/>
            <a:r>
              <a:rPr lang="en-AU" dirty="0" smtClean="0"/>
              <a:t>Lack </a:t>
            </a:r>
            <a:r>
              <a:rPr lang="en-AU" dirty="0"/>
              <a:t>of information on how this engagement will be governed </a:t>
            </a:r>
            <a:r>
              <a:rPr lang="en-AU" dirty="0" smtClean="0"/>
              <a:t> and </a:t>
            </a:r>
            <a:r>
              <a:rPr lang="en-AU" dirty="0"/>
              <a:t>managed</a:t>
            </a:r>
            <a:endParaRPr lang="en-AU" baseline="0" dirty="0"/>
          </a:p>
        </p:txBody>
      </p:sp>
      <p:sp>
        <p:nvSpPr>
          <p:cNvPr id="11" name="Rectangle 10"/>
          <p:cNvSpPr/>
          <p:nvPr/>
        </p:nvSpPr>
        <p:spPr>
          <a:xfrm>
            <a:off x="5029200" y="4710499"/>
            <a:ext cx="3733800" cy="646329"/>
          </a:xfrm>
          <a:prstGeom prst="rect">
            <a:avLst/>
          </a:prstGeom>
          <a:solidFill>
            <a:srgbClr val="FFFFFF"/>
          </a:solid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algn="ctr" rtl="0" latinLnBrk="1" hangingPunct="0"/>
            <a:r>
              <a:rPr lang="en-AU" dirty="0" smtClean="0"/>
              <a:t>Must preserve </a:t>
            </a:r>
            <a:r>
              <a:rPr lang="en-AU" dirty="0"/>
              <a:t>the </a:t>
            </a:r>
            <a:r>
              <a:rPr lang="en-AU" dirty="0" smtClean="0"/>
              <a:t>essential             inter-governmental nature </a:t>
            </a:r>
            <a:r>
              <a:rPr lang="en-AU" dirty="0"/>
              <a:t>of </a:t>
            </a:r>
            <a:r>
              <a:rPr lang="en-AU" dirty="0" smtClean="0"/>
              <a:t>GEO</a:t>
            </a:r>
            <a:endParaRPr lang="en-AU" dirty="0"/>
          </a:p>
        </p:txBody>
      </p:sp>
    </p:spTree>
    <p:extLst>
      <p:ext uri="{BB962C8B-B14F-4D97-AF65-F5344CB8AC3E}">
        <p14:creationId xmlns:p14="http://schemas.microsoft.com/office/powerpoint/2010/main" val="331541681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P spid="9" grpId="0" animBg="1"/>
      <p:bldP spid="10" grpId="0" animBg="1"/>
      <p:bldP spid="1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29</a:t>
            </a:fld>
            <a:endParaRPr lang="uk-UA" dirty="0"/>
          </a:p>
        </p:txBody>
      </p:sp>
      <p:sp>
        <p:nvSpPr>
          <p:cNvPr id="3" name="Content Placeholder 2"/>
          <p:cNvSpPr>
            <a:spLocks noGrp="1"/>
          </p:cNvSpPr>
          <p:nvPr>
            <p:ph sz="quarter" idx="10"/>
          </p:nvPr>
        </p:nvSpPr>
        <p:spPr/>
        <p:txBody>
          <a:bodyPr/>
          <a:lstStyle/>
          <a:p>
            <a:endParaRPr lang="en-AU" dirty="0"/>
          </a:p>
        </p:txBody>
      </p:sp>
      <p:sp>
        <p:nvSpPr>
          <p:cNvPr id="4" name="Content Placeholder 3"/>
          <p:cNvSpPr>
            <a:spLocks noGrp="1"/>
          </p:cNvSpPr>
          <p:nvPr>
            <p:ph sz="quarter" idx="11"/>
          </p:nvPr>
        </p:nvSpPr>
        <p:spPr/>
        <p:txBody>
          <a:bodyPr/>
          <a:lstStyle/>
          <a:p>
            <a:endParaRPr lang="en-AU"/>
          </a:p>
        </p:txBody>
      </p:sp>
      <p:sp>
        <p:nvSpPr>
          <p:cNvPr id="5" name="Rectangle 4"/>
          <p:cNvSpPr/>
          <p:nvPr/>
        </p:nvSpPr>
        <p:spPr>
          <a:xfrm>
            <a:off x="1981200" y="2895600"/>
            <a:ext cx="5334000" cy="2819400"/>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4000" b="0" i="0" u="none" strike="noStrike" cap="none" spc="0" normalizeH="0" baseline="0" dirty="0" smtClean="0">
                <a:ln>
                  <a:noFill/>
                </a:ln>
                <a:solidFill>
                  <a:srgbClr val="002569"/>
                </a:solidFill>
                <a:effectLst/>
                <a:uFillTx/>
              </a:rPr>
              <a:t>Thoughts?</a:t>
            </a:r>
          </a:p>
          <a:p>
            <a:pPr marL="0" marR="0" indent="0" algn="ctr" defTabSz="457200" rtl="0" fontAlgn="auto" latinLnBrk="1" hangingPunct="0">
              <a:lnSpc>
                <a:spcPct val="100000"/>
              </a:lnSpc>
              <a:spcBef>
                <a:spcPts val="0"/>
              </a:spcBef>
              <a:spcAft>
                <a:spcPts val="0"/>
              </a:spcAft>
              <a:buClrTx/>
              <a:buSzTx/>
              <a:buFontTx/>
              <a:buNone/>
              <a:tabLst/>
            </a:pPr>
            <a:endParaRPr lang="en-AU" sz="4000" dirty="0"/>
          </a:p>
          <a:p>
            <a:pPr marL="0" marR="0" indent="0" algn="ctr" defTabSz="457200" rtl="0" fontAlgn="auto" latinLnBrk="1" hangingPunct="0">
              <a:lnSpc>
                <a:spcPct val="100000"/>
              </a:lnSpc>
              <a:spcBef>
                <a:spcPts val="0"/>
              </a:spcBef>
              <a:spcAft>
                <a:spcPts val="0"/>
              </a:spcAft>
              <a:buClrTx/>
              <a:buSzTx/>
              <a:buFontTx/>
              <a:buNone/>
              <a:tabLst/>
            </a:pPr>
            <a:r>
              <a:rPr kumimoji="0" lang="en-AU" sz="2000" b="0" i="0" u="none" strike="noStrike" cap="none" spc="0" normalizeH="0" baseline="0" dirty="0" smtClean="0">
                <a:ln>
                  <a:noFill/>
                </a:ln>
                <a:solidFill>
                  <a:srgbClr val="002569"/>
                </a:solidFill>
                <a:effectLst/>
                <a:uFillTx/>
              </a:rPr>
              <a:t>Guidance to</a:t>
            </a:r>
            <a:r>
              <a:rPr kumimoji="0" lang="en-AU" sz="2000" b="0" i="0" u="none" strike="noStrike" cap="none" spc="0" normalizeH="0" dirty="0" smtClean="0">
                <a:ln>
                  <a:noFill/>
                </a:ln>
                <a:solidFill>
                  <a:srgbClr val="002569"/>
                </a:solidFill>
                <a:effectLst/>
                <a:uFillTx/>
              </a:rPr>
              <a:t> the Delegation?</a:t>
            </a:r>
          </a:p>
          <a:p>
            <a:pPr marL="0" marR="0" indent="0" algn="ctr" defTabSz="457200" rtl="0" fontAlgn="auto" latinLnBrk="1" hangingPunct="0">
              <a:lnSpc>
                <a:spcPct val="100000"/>
              </a:lnSpc>
              <a:spcBef>
                <a:spcPts val="0"/>
              </a:spcBef>
              <a:spcAft>
                <a:spcPts val="0"/>
              </a:spcAft>
              <a:buClrTx/>
              <a:buSzTx/>
              <a:buFontTx/>
              <a:buNone/>
              <a:tabLst/>
            </a:pPr>
            <a:endParaRPr lang="en-AU" sz="2000" baseline="0" dirty="0"/>
          </a:p>
          <a:p>
            <a:pPr marL="0" marR="0" indent="0" algn="ctr" defTabSz="457200" rtl="0" fontAlgn="auto" latinLnBrk="1" hangingPunct="0">
              <a:lnSpc>
                <a:spcPct val="100000"/>
              </a:lnSpc>
              <a:spcBef>
                <a:spcPts val="0"/>
              </a:spcBef>
              <a:spcAft>
                <a:spcPts val="0"/>
              </a:spcAft>
              <a:buClrTx/>
              <a:buSzTx/>
              <a:buFontTx/>
              <a:buNone/>
              <a:tabLst/>
            </a:pPr>
            <a:r>
              <a:rPr kumimoji="0" lang="en-AU" sz="2000" b="0" i="0" u="none" strike="noStrike" cap="none" spc="0" normalizeH="0" dirty="0" smtClean="0">
                <a:ln>
                  <a:noFill/>
                </a:ln>
                <a:solidFill>
                  <a:srgbClr val="002569"/>
                </a:solidFill>
                <a:effectLst/>
                <a:uFillTx/>
              </a:rPr>
              <a:t>Should we be more specifi</a:t>
            </a:r>
            <a:r>
              <a:rPr lang="en-AU" sz="2000" dirty="0" smtClean="0"/>
              <a:t>c about suggesting characteristics of the model?</a:t>
            </a:r>
            <a:endParaRPr kumimoji="0" lang="en-AU" sz="20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3652483162"/>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3</a:t>
            </a:fld>
            <a:endParaRPr lang="uk-UA" dirty="0"/>
          </a:p>
        </p:txBody>
      </p:sp>
      <p:sp>
        <p:nvSpPr>
          <p:cNvPr id="4" name="Content Placeholder 3"/>
          <p:cNvSpPr>
            <a:spLocks noGrp="1"/>
          </p:cNvSpPr>
          <p:nvPr>
            <p:ph sz="quarter" idx="11"/>
          </p:nvPr>
        </p:nvSpPr>
        <p:spPr/>
        <p:txBody>
          <a:bodyPr/>
          <a:lstStyle/>
          <a:p>
            <a:r>
              <a:rPr lang="en-AU" dirty="0" smtClean="0"/>
              <a:t>What is the Programme Board?</a:t>
            </a:r>
            <a:endParaRPr lang="en-AU" dirty="0"/>
          </a:p>
        </p:txBody>
      </p:sp>
      <p:sp>
        <p:nvSpPr>
          <p:cNvPr id="5" name="Content Placeholder 1"/>
          <p:cNvSpPr>
            <a:spLocks noGrp="1"/>
          </p:cNvSpPr>
          <p:nvPr>
            <p:ph sz="quarter" idx="10"/>
          </p:nvPr>
        </p:nvSpPr>
        <p:spPr>
          <a:xfrm>
            <a:off x="457200" y="1447800"/>
            <a:ext cx="8153400" cy="4724400"/>
          </a:xfrm>
        </p:spPr>
        <p:txBody>
          <a:bodyPr/>
          <a:lstStyle/>
          <a:p>
            <a:pPr marL="0" indent="0">
              <a:spcAft>
                <a:spcPts val="600"/>
              </a:spcAft>
              <a:buNone/>
            </a:pPr>
            <a:r>
              <a:rPr lang="en-AU" sz="2200" b="1" dirty="0" smtClean="0"/>
              <a:t>New structure </a:t>
            </a:r>
            <a:r>
              <a:rPr lang="en-AU" sz="2200" dirty="0" smtClean="0"/>
              <a:t>for the second decade of GEO.</a:t>
            </a:r>
          </a:p>
          <a:p>
            <a:pPr lvl="1">
              <a:spcAft>
                <a:spcPts val="600"/>
              </a:spcAft>
            </a:pPr>
            <a:r>
              <a:rPr lang="en-AU" sz="2200" dirty="0" smtClean="0"/>
              <a:t>Other ‘boards’ discontinued.</a:t>
            </a:r>
          </a:p>
          <a:p>
            <a:pPr marL="0" indent="0">
              <a:spcAft>
                <a:spcPts val="600"/>
              </a:spcAft>
              <a:buNone/>
            </a:pPr>
            <a:r>
              <a:rPr lang="en-AU" sz="2200" b="1" dirty="0" smtClean="0"/>
              <a:t>Key role</a:t>
            </a:r>
            <a:r>
              <a:rPr lang="en-AU" sz="2200" dirty="0" smtClean="0"/>
              <a:t>: stewardship of the GEO Work Programme, both:</a:t>
            </a:r>
          </a:p>
          <a:p>
            <a:pPr lvl="1">
              <a:spcAft>
                <a:spcPts val="600"/>
              </a:spcAft>
            </a:pPr>
            <a:r>
              <a:rPr lang="en-AU" sz="2200" dirty="0" smtClean="0"/>
              <a:t>Quality assurance and monitoring.</a:t>
            </a:r>
          </a:p>
          <a:p>
            <a:pPr lvl="1">
              <a:spcAft>
                <a:spcPts val="600"/>
              </a:spcAft>
            </a:pPr>
            <a:r>
              <a:rPr lang="en-AU" sz="2200" dirty="0" smtClean="0"/>
              <a:t>Proactive development.</a:t>
            </a:r>
          </a:p>
          <a:p>
            <a:pPr marL="0" indent="0">
              <a:spcAft>
                <a:spcPts val="600"/>
              </a:spcAft>
              <a:buNone/>
            </a:pPr>
            <a:r>
              <a:rPr lang="en-AU" sz="2200" b="1" dirty="0" smtClean="0"/>
              <a:t>Membership</a:t>
            </a:r>
            <a:r>
              <a:rPr lang="en-AU" sz="2200" dirty="0" smtClean="0"/>
              <a:t>: Theoretically </a:t>
            </a:r>
            <a:r>
              <a:rPr lang="en-AU" sz="2200" dirty="0" smtClean="0"/>
              <a:t>32 Members/</a:t>
            </a:r>
            <a:r>
              <a:rPr lang="en-AU" sz="2200" dirty="0" err="1" smtClean="0"/>
              <a:t>POs.</a:t>
            </a:r>
            <a:r>
              <a:rPr lang="en-AU" sz="2200" dirty="0" smtClean="0"/>
              <a:t>  </a:t>
            </a:r>
            <a:r>
              <a:rPr lang="en-AU" sz="2200" dirty="0" smtClean="0"/>
              <a:t>Balance of representatives from Members and </a:t>
            </a:r>
            <a:r>
              <a:rPr lang="en-AU" sz="2200" dirty="0" err="1" smtClean="0"/>
              <a:t>POs.</a:t>
            </a:r>
            <a:endParaRPr lang="en-AU" sz="2200" dirty="0" smtClean="0"/>
          </a:p>
          <a:p>
            <a:pPr marL="0" indent="0">
              <a:spcAft>
                <a:spcPts val="600"/>
              </a:spcAft>
              <a:buNone/>
            </a:pPr>
            <a:r>
              <a:rPr lang="en-AU" sz="2200" b="1" dirty="0"/>
              <a:t>Three co-chairs</a:t>
            </a:r>
            <a:r>
              <a:rPr lang="en-AU" sz="2200" dirty="0"/>
              <a:t>: In 2016: China, United States and European Environment Agency.</a:t>
            </a:r>
          </a:p>
          <a:p>
            <a:pPr marL="0" indent="0">
              <a:spcAft>
                <a:spcPts val="600"/>
              </a:spcAft>
              <a:buNone/>
            </a:pPr>
            <a:r>
              <a:rPr lang="en-AU" sz="2200" b="1" dirty="0" smtClean="0"/>
              <a:t>Meetings</a:t>
            </a:r>
            <a:r>
              <a:rPr lang="en-AU" sz="2200" dirty="0" smtClean="0"/>
              <a:t>: Three face-to-face meetings to date.</a:t>
            </a:r>
          </a:p>
          <a:p>
            <a:pPr marL="0" indent="0">
              <a:spcAft>
                <a:spcPts val="600"/>
              </a:spcAft>
              <a:buNone/>
            </a:pPr>
            <a:r>
              <a:rPr lang="en-AU" sz="2200" b="1" dirty="0" smtClean="0"/>
              <a:t>Operating model</a:t>
            </a:r>
            <a:r>
              <a:rPr lang="en-AU" sz="2200" dirty="0" smtClean="0"/>
              <a:t>: Still </a:t>
            </a:r>
            <a:r>
              <a:rPr lang="en-AU" sz="2200" dirty="0" smtClean="0"/>
              <a:t>evolving.</a:t>
            </a:r>
            <a:endParaRPr lang="en-AU" sz="2200" dirty="0" smtClean="0"/>
          </a:p>
        </p:txBody>
      </p:sp>
      <p:sp>
        <p:nvSpPr>
          <p:cNvPr id="3" name="5-Point Star 2"/>
          <p:cNvSpPr/>
          <p:nvPr/>
        </p:nvSpPr>
        <p:spPr>
          <a:xfrm>
            <a:off x="6629400" y="41677"/>
            <a:ext cx="2438400" cy="2396723"/>
          </a:xfrm>
          <a:prstGeom prst="star5">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1800" b="0" i="0" u="none" strike="noStrike" cap="none" spc="0" normalizeH="0" baseline="0" dirty="0" smtClean="0">
                <a:ln>
                  <a:noFill/>
                </a:ln>
                <a:solidFill>
                  <a:srgbClr val="002569"/>
                </a:solidFill>
                <a:effectLst/>
                <a:uFillTx/>
              </a:rPr>
              <a:t>NEW</a:t>
            </a:r>
          </a:p>
          <a:p>
            <a:pPr marL="0" marR="0" indent="0" algn="ctr" defTabSz="457200" rtl="0" fontAlgn="auto" latinLnBrk="1" hangingPunct="0">
              <a:lnSpc>
                <a:spcPct val="100000"/>
              </a:lnSpc>
              <a:spcBef>
                <a:spcPts val="0"/>
              </a:spcBef>
              <a:spcAft>
                <a:spcPts val="0"/>
              </a:spcAft>
              <a:buClrTx/>
              <a:buSzTx/>
              <a:buFontTx/>
              <a:buNone/>
              <a:tabLst/>
            </a:pPr>
            <a:r>
              <a:rPr lang="en-AU" dirty="0" smtClean="0"/>
              <a:t>For</a:t>
            </a:r>
          </a:p>
          <a:p>
            <a:pPr marL="0" marR="0" indent="0" algn="ctr" defTabSz="457200" rtl="0" fontAlgn="auto" latinLnBrk="1" hangingPunct="0">
              <a:lnSpc>
                <a:spcPct val="100000"/>
              </a:lnSpc>
              <a:spcBef>
                <a:spcPts val="0"/>
              </a:spcBef>
              <a:spcAft>
                <a:spcPts val="0"/>
              </a:spcAft>
              <a:buClrTx/>
              <a:buSzTx/>
              <a:buFontTx/>
              <a:buNone/>
              <a:tabLst/>
            </a:pPr>
            <a:r>
              <a:rPr lang="en-AU" dirty="0" smtClean="0"/>
              <a:t>2016</a:t>
            </a:r>
            <a:endParaRPr kumimoji="0" lang="en-AU" sz="18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132689433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45" presetClass="entr" presetSubtype="0"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2000"/>
                                        <p:tgtEl>
                                          <p:spTgt spid="3"/>
                                        </p:tgtEl>
                                      </p:cBhvr>
                                    </p:animEffect>
                                    <p:anim calcmode="lin" valueType="num">
                                      <p:cBhvr>
                                        <p:cTn id="12" dur="2000" fill="hold"/>
                                        <p:tgtEl>
                                          <p:spTgt spid="3"/>
                                        </p:tgtEl>
                                        <p:attrNameLst>
                                          <p:attrName>ppt_w</p:attrName>
                                        </p:attrNameLst>
                                      </p:cBhvr>
                                      <p:tavLst>
                                        <p:tav tm="0" fmla="#ppt_w*sin(2.5*pi*$)">
                                          <p:val>
                                            <p:fltVal val="0"/>
                                          </p:val>
                                        </p:tav>
                                        <p:tav tm="100000">
                                          <p:val>
                                            <p:fltVal val="1"/>
                                          </p:val>
                                        </p:tav>
                                      </p:tavLst>
                                    </p:anim>
                                    <p:anim calcmode="lin" valueType="num">
                                      <p:cBhvr>
                                        <p:cTn id="13"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4</a:t>
            </a:fld>
            <a:endParaRPr lang="uk-UA" dirty="0"/>
          </a:p>
        </p:txBody>
      </p:sp>
      <p:graphicFrame>
        <p:nvGraphicFramePr>
          <p:cNvPr id="5" name="Table 4"/>
          <p:cNvGraphicFramePr>
            <a:graphicFrameLocks noGrp="1"/>
          </p:cNvGraphicFramePr>
          <p:nvPr>
            <p:extLst>
              <p:ext uri="{D42A27DB-BD31-4B8C-83A1-F6EECF244321}">
                <p14:modId xmlns:p14="http://schemas.microsoft.com/office/powerpoint/2010/main" val="80888255"/>
              </p:ext>
            </p:extLst>
          </p:nvPr>
        </p:nvGraphicFramePr>
        <p:xfrm>
          <a:off x="1066800" y="1295400"/>
          <a:ext cx="7162800" cy="4191000"/>
        </p:xfrm>
        <a:graphic>
          <a:graphicData uri="http://schemas.openxmlformats.org/drawingml/2006/table">
            <a:tbl>
              <a:tblPr firstRow="1" bandRow="1">
                <a:tableStyleId>{5940675A-B579-460E-94D1-54222C63F5DA}</a:tableStyleId>
              </a:tblPr>
              <a:tblGrid>
                <a:gridCol w="3581400"/>
                <a:gridCol w="3581400"/>
              </a:tblGrid>
              <a:tr h="1397000">
                <a:tc>
                  <a:txBody>
                    <a:bodyPr/>
                    <a:lstStyle/>
                    <a:p>
                      <a:pPr algn="ctr"/>
                      <a:r>
                        <a:rPr lang="en-AU" sz="3200" u="sng" dirty="0" smtClean="0">
                          <a:solidFill>
                            <a:schemeClr val="bg1"/>
                          </a:solidFill>
                        </a:rPr>
                        <a:t>SIT Chair</a:t>
                      </a:r>
                    </a:p>
                    <a:p>
                      <a:pPr algn="ctr"/>
                      <a:r>
                        <a:rPr lang="en-AU" sz="2400" dirty="0" smtClean="0">
                          <a:solidFill>
                            <a:schemeClr val="bg1"/>
                          </a:solidFill>
                        </a:rPr>
                        <a:t>Stephen</a:t>
                      </a:r>
                      <a:r>
                        <a:rPr lang="en-AU" sz="2400" baseline="0" dirty="0" smtClean="0">
                          <a:solidFill>
                            <a:schemeClr val="bg1"/>
                          </a:solidFill>
                        </a:rPr>
                        <a:t> Briggs</a:t>
                      </a:r>
                      <a:endParaRPr lang="en-AU" sz="2400" dirty="0">
                        <a:solidFill>
                          <a:schemeClr val="bg1"/>
                        </a:solidFill>
                      </a:endParaRPr>
                    </a:p>
                  </a:txBody>
                  <a:tcPr anchor="ctr">
                    <a:solidFill>
                      <a:schemeClr val="tx2">
                        <a:lumMod val="75000"/>
                      </a:schemeClr>
                    </a:solidFill>
                  </a:tcPr>
                </a:tc>
                <a:tc>
                  <a:txBody>
                    <a:bodyPr/>
                    <a:lstStyle/>
                    <a:p>
                      <a:pPr algn="ctr"/>
                      <a:r>
                        <a:rPr lang="en-AU" sz="3200" dirty="0" smtClean="0">
                          <a:solidFill>
                            <a:schemeClr val="bg1"/>
                          </a:solidFill>
                        </a:rPr>
                        <a:t>Primary</a:t>
                      </a:r>
                      <a:r>
                        <a:rPr lang="en-AU" sz="3200" baseline="0" dirty="0" smtClean="0">
                          <a:solidFill>
                            <a:schemeClr val="bg1"/>
                          </a:solidFill>
                        </a:rPr>
                        <a:t> Representative</a:t>
                      </a:r>
                      <a:endParaRPr lang="en-AU" sz="3200" dirty="0">
                        <a:solidFill>
                          <a:schemeClr val="bg1"/>
                        </a:solidFill>
                      </a:endParaRPr>
                    </a:p>
                  </a:txBody>
                  <a:tcPr anchor="ctr">
                    <a:solidFill>
                      <a:schemeClr val="tx2">
                        <a:lumMod val="75000"/>
                      </a:schemeClr>
                    </a:solidFill>
                  </a:tcPr>
                </a:tc>
              </a:tr>
              <a:tr h="1397000">
                <a:tc>
                  <a:txBody>
                    <a:bodyPr/>
                    <a:lstStyle/>
                    <a:p>
                      <a:pPr algn="ctr"/>
                      <a:r>
                        <a:rPr lang="en-AU" sz="3200" u="sng" dirty="0" smtClean="0"/>
                        <a:t>CEO Team</a:t>
                      </a:r>
                    </a:p>
                    <a:p>
                      <a:pPr algn="ctr"/>
                      <a:r>
                        <a:rPr lang="en-AU" sz="2400" dirty="0" smtClean="0"/>
                        <a:t>Jonathon</a:t>
                      </a:r>
                      <a:r>
                        <a:rPr lang="en-AU" sz="2400" baseline="0" dirty="0" smtClean="0"/>
                        <a:t> Ross</a:t>
                      </a:r>
                      <a:endParaRPr lang="en-AU" sz="2400" dirty="0"/>
                    </a:p>
                  </a:txBody>
                  <a:tcPr anchor="ctr"/>
                </a:tc>
                <a:tc>
                  <a:txBody>
                    <a:bodyPr/>
                    <a:lstStyle/>
                    <a:p>
                      <a:pPr algn="ctr"/>
                      <a:r>
                        <a:rPr lang="en-AU" sz="3200" dirty="0" smtClean="0"/>
                        <a:t>Alternate Representative</a:t>
                      </a:r>
                      <a:endParaRPr lang="en-AU" sz="3200" dirty="0"/>
                    </a:p>
                  </a:txBody>
                  <a:tcPr anchor="ctr"/>
                </a:tc>
              </a:tr>
              <a:tr h="1397000">
                <a:tc>
                  <a:txBody>
                    <a:bodyPr/>
                    <a:lstStyle/>
                    <a:p>
                      <a:pPr algn="ctr"/>
                      <a:r>
                        <a:rPr lang="en-AU" sz="3200" u="sng" dirty="0" smtClean="0"/>
                        <a:t>SIT Chair Team</a:t>
                      </a:r>
                    </a:p>
                    <a:p>
                      <a:pPr algn="ctr"/>
                      <a:r>
                        <a:rPr lang="en-AU" sz="2400" dirty="0" smtClean="0"/>
                        <a:t>Ivan </a:t>
                      </a:r>
                      <a:r>
                        <a:rPr lang="en-AU" sz="2400" dirty="0" err="1" smtClean="0"/>
                        <a:t>Petiteville</a:t>
                      </a:r>
                      <a:endParaRPr lang="en-AU" sz="2400" dirty="0"/>
                    </a:p>
                  </a:txBody>
                  <a:tcPr anchor="ctr"/>
                </a:tc>
                <a:tc>
                  <a:txBody>
                    <a:bodyPr/>
                    <a:lstStyle/>
                    <a:p>
                      <a:pPr algn="ctr"/>
                      <a:r>
                        <a:rPr lang="en-AU" sz="3200" dirty="0" smtClean="0"/>
                        <a:t>Alternate Representative</a:t>
                      </a:r>
                      <a:endParaRPr lang="en-AU" sz="3200" dirty="0"/>
                    </a:p>
                  </a:txBody>
                  <a:tcPr anchor="ctr"/>
                </a:tc>
              </a:tr>
            </a:tbl>
          </a:graphicData>
        </a:graphic>
      </p:graphicFrame>
      <p:sp>
        <p:nvSpPr>
          <p:cNvPr id="6" name="Content Placeholder 3"/>
          <p:cNvSpPr>
            <a:spLocks noGrp="1"/>
          </p:cNvSpPr>
          <p:nvPr>
            <p:ph sz="quarter" idx="11"/>
          </p:nvPr>
        </p:nvSpPr>
        <p:spPr>
          <a:xfrm>
            <a:off x="2057400" y="304800"/>
            <a:ext cx="4953000" cy="533400"/>
          </a:xfrm>
        </p:spPr>
        <p:txBody>
          <a:bodyPr/>
          <a:lstStyle/>
          <a:p>
            <a:r>
              <a:rPr lang="en-AU" dirty="0" smtClean="0"/>
              <a:t>CEOS Representation</a:t>
            </a:r>
            <a:endParaRPr lang="en-AU" dirty="0"/>
          </a:p>
        </p:txBody>
      </p:sp>
      <p:sp>
        <p:nvSpPr>
          <p:cNvPr id="7" name="Rectangle 6"/>
          <p:cNvSpPr/>
          <p:nvPr/>
        </p:nvSpPr>
        <p:spPr>
          <a:xfrm>
            <a:off x="1524000" y="5562600"/>
            <a:ext cx="6324600" cy="923328"/>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1800" b="0" i="0" u="none" strike="noStrike" cap="none" spc="0" normalizeH="0" baseline="0" dirty="0" smtClean="0">
                <a:ln>
                  <a:noFill/>
                </a:ln>
                <a:solidFill>
                  <a:srgbClr val="002569"/>
                </a:solidFill>
                <a:effectLst/>
                <a:uFillTx/>
              </a:rPr>
              <a:t>Represe</a:t>
            </a:r>
            <a:r>
              <a:rPr lang="en-AU" dirty="0" smtClean="0"/>
              <a:t>ntatives for 2016, and initial personnel nominated to        represent CEOS on the </a:t>
            </a:r>
            <a:r>
              <a:rPr lang="en-AU" dirty="0" err="1" smtClean="0"/>
              <a:t>the</a:t>
            </a:r>
            <a:r>
              <a:rPr lang="en-AU" dirty="0" smtClean="0"/>
              <a:t> 2017-2019 Programme Board            </a:t>
            </a:r>
            <a:r>
              <a:rPr lang="en-AU" b="1" u="sng" dirty="0" smtClean="0"/>
              <a:t>reflecting their CEOS positions</a:t>
            </a:r>
            <a:r>
              <a:rPr lang="en-AU" dirty="0" smtClean="0"/>
              <a:t>.</a:t>
            </a:r>
            <a:endParaRPr kumimoji="0" lang="en-AU" sz="18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290141891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5</a:t>
            </a:fld>
            <a:endParaRPr lang="uk-UA" dirty="0"/>
          </a:p>
        </p:txBody>
      </p:sp>
      <p:sp>
        <p:nvSpPr>
          <p:cNvPr id="4" name="Content Placeholder 3"/>
          <p:cNvSpPr>
            <a:spLocks noGrp="1"/>
          </p:cNvSpPr>
          <p:nvPr>
            <p:ph sz="quarter" idx="11"/>
          </p:nvPr>
        </p:nvSpPr>
        <p:spPr/>
        <p:txBody>
          <a:bodyPr/>
          <a:lstStyle/>
          <a:p>
            <a:r>
              <a:rPr lang="en-AU" dirty="0" smtClean="0"/>
              <a:t>Who was there in 2016?</a:t>
            </a:r>
            <a:endParaRPr lang="en-AU" dirty="0"/>
          </a:p>
        </p:txBody>
      </p:sp>
      <p:graphicFrame>
        <p:nvGraphicFramePr>
          <p:cNvPr id="5" name="Table 4"/>
          <p:cNvGraphicFramePr>
            <a:graphicFrameLocks noGrp="1"/>
          </p:cNvGraphicFramePr>
          <p:nvPr>
            <p:extLst>
              <p:ext uri="{D42A27DB-BD31-4B8C-83A1-F6EECF244321}">
                <p14:modId xmlns:p14="http://schemas.microsoft.com/office/powerpoint/2010/main" val="3081212810"/>
              </p:ext>
            </p:extLst>
          </p:nvPr>
        </p:nvGraphicFramePr>
        <p:xfrm>
          <a:off x="533400" y="1219200"/>
          <a:ext cx="8001000" cy="4450080"/>
        </p:xfrm>
        <a:graphic>
          <a:graphicData uri="http://schemas.openxmlformats.org/drawingml/2006/table">
            <a:tbl>
              <a:tblPr firstRow="1" bandRow="1">
                <a:tableStyleId>{5940675A-B579-460E-94D1-54222C63F5DA}</a:tableStyleId>
              </a:tblPr>
              <a:tblGrid>
                <a:gridCol w="2000250"/>
                <a:gridCol w="2000250"/>
                <a:gridCol w="2000250"/>
                <a:gridCol w="2000250"/>
              </a:tblGrid>
              <a:tr h="370840">
                <a:tc gridSpan="2">
                  <a:txBody>
                    <a:bodyPr/>
                    <a:lstStyle/>
                    <a:p>
                      <a:pPr algn="ctr"/>
                      <a:r>
                        <a:rPr lang="en-AU" sz="1400" b="1" dirty="0" smtClean="0">
                          <a:solidFill>
                            <a:schemeClr val="bg1"/>
                          </a:solidFill>
                        </a:rPr>
                        <a:t>Members</a:t>
                      </a:r>
                      <a:endParaRPr lang="en-AU" sz="1400" b="1" dirty="0">
                        <a:solidFill>
                          <a:schemeClr val="bg1"/>
                        </a:solidFill>
                      </a:endParaRPr>
                    </a:p>
                  </a:txBody>
                  <a:tcPr>
                    <a:solidFill>
                      <a:schemeClr val="tx2">
                        <a:lumMod val="75000"/>
                      </a:schemeClr>
                    </a:solidFill>
                  </a:tcPr>
                </a:tc>
                <a:tc hMerge="1">
                  <a:txBody>
                    <a:bodyPr/>
                    <a:lstStyle/>
                    <a:p>
                      <a:endParaRPr lang="en-AU" dirty="0"/>
                    </a:p>
                  </a:txBody>
                  <a:tcPr/>
                </a:tc>
                <a:tc gridSpan="2">
                  <a:txBody>
                    <a:bodyPr/>
                    <a:lstStyle/>
                    <a:p>
                      <a:pPr algn="ctr"/>
                      <a:r>
                        <a:rPr lang="en-AU" sz="1400" b="1" dirty="0" smtClean="0">
                          <a:solidFill>
                            <a:schemeClr val="bg1"/>
                          </a:solidFill>
                        </a:rPr>
                        <a:t>Participating</a:t>
                      </a:r>
                      <a:r>
                        <a:rPr lang="en-AU" sz="1400" b="1" baseline="0" dirty="0" smtClean="0">
                          <a:solidFill>
                            <a:schemeClr val="bg1"/>
                          </a:solidFill>
                        </a:rPr>
                        <a:t> Organizations</a:t>
                      </a:r>
                      <a:endParaRPr lang="en-AU" sz="1400" b="1" dirty="0">
                        <a:solidFill>
                          <a:schemeClr val="bg1"/>
                        </a:solidFill>
                      </a:endParaRPr>
                    </a:p>
                  </a:txBody>
                  <a:tcPr>
                    <a:solidFill>
                      <a:schemeClr val="tx2">
                        <a:lumMod val="75000"/>
                      </a:schemeClr>
                    </a:solidFill>
                  </a:tcPr>
                </a:tc>
                <a:tc hMerge="1">
                  <a:txBody>
                    <a:bodyPr/>
                    <a:lstStyle/>
                    <a:p>
                      <a:endParaRPr lang="en-AU" dirty="0"/>
                    </a:p>
                  </a:txBody>
                  <a:tcPr/>
                </a:tc>
              </a:tr>
              <a:tr h="370840">
                <a:tc>
                  <a:txBody>
                    <a:bodyPr/>
                    <a:lstStyle/>
                    <a:p>
                      <a:pPr algn="ctr"/>
                      <a:r>
                        <a:rPr lang="en-AU" dirty="0" smtClean="0"/>
                        <a:t>Canada</a:t>
                      </a:r>
                      <a:endParaRPr lang="en-AU" dirty="0"/>
                    </a:p>
                  </a:txBody>
                  <a:tcPr/>
                </a:tc>
                <a:tc>
                  <a:txBody>
                    <a:bodyPr/>
                    <a:lstStyle/>
                    <a:p>
                      <a:pPr algn="ctr"/>
                      <a:r>
                        <a:rPr lang="en-AU" dirty="0" smtClean="0"/>
                        <a:t>Israel</a:t>
                      </a:r>
                      <a:endParaRPr lang="en-AU" dirty="0"/>
                    </a:p>
                  </a:txBody>
                  <a:tcPr/>
                </a:tc>
                <a:tc>
                  <a:txBody>
                    <a:bodyPr/>
                    <a:lstStyle/>
                    <a:p>
                      <a:pPr algn="ctr"/>
                      <a:r>
                        <a:rPr lang="en-AU" dirty="0" smtClean="0"/>
                        <a:t>CEOS</a:t>
                      </a:r>
                      <a:endParaRPr lang="en-AU" dirty="0"/>
                    </a:p>
                  </a:txBody>
                  <a:tcPr/>
                </a:tc>
                <a:tc>
                  <a:txBody>
                    <a:bodyPr/>
                    <a:lstStyle/>
                    <a:p>
                      <a:pPr algn="ctr"/>
                      <a:r>
                        <a:rPr lang="en-AU" dirty="0" smtClean="0"/>
                        <a:t>ITC</a:t>
                      </a:r>
                      <a:endParaRPr lang="en-AU" dirty="0"/>
                    </a:p>
                  </a:txBody>
                  <a:tcPr/>
                </a:tc>
              </a:tr>
              <a:tr h="370840">
                <a:tc>
                  <a:txBody>
                    <a:bodyPr/>
                    <a:lstStyle/>
                    <a:p>
                      <a:pPr algn="ctr"/>
                      <a:r>
                        <a:rPr lang="en-AU" dirty="0" smtClean="0"/>
                        <a:t>Central African Republic</a:t>
                      </a:r>
                      <a:endParaRPr lang="en-AU" dirty="0"/>
                    </a:p>
                  </a:txBody>
                  <a:tcPr/>
                </a:tc>
                <a:tc>
                  <a:txBody>
                    <a:bodyPr/>
                    <a:lstStyle/>
                    <a:p>
                      <a:pPr algn="ctr"/>
                      <a:r>
                        <a:rPr lang="en-AU" dirty="0" smtClean="0"/>
                        <a:t>Italy</a:t>
                      </a:r>
                      <a:endParaRPr lang="en-AU" dirty="0"/>
                    </a:p>
                  </a:txBody>
                  <a:tcPr/>
                </a:tc>
                <a:tc>
                  <a:txBody>
                    <a:bodyPr/>
                    <a:lstStyle/>
                    <a:p>
                      <a:pPr algn="ctr"/>
                      <a:r>
                        <a:rPr lang="en-AU" dirty="0" smtClean="0"/>
                        <a:t>CODATA</a:t>
                      </a:r>
                      <a:endParaRPr lang="en-AU" dirty="0"/>
                    </a:p>
                  </a:txBody>
                  <a:tcPr/>
                </a:tc>
                <a:tc>
                  <a:txBody>
                    <a:bodyPr/>
                    <a:lstStyle/>
                    <a:p>
                      <a:pPr algn="ctr"/>
                      <a:r>
                        <a:rPr lang="en-AU" dirty="0" smtClean="0"/>
                        <a:t>IUGG</a:t>
                      </a:r>
                      <a:endParaRPr lang="en-AU" dirty="0"/>
                    </a:p>
                  </a:txBody>
                  <a:tcPr/>
                </a:tc>
              </a:tr>
              <a:tr h="370840">
                <a:tc>
                  <a:txBody>
                    <a:bodyPr/>
                    <a:lstStyle/>
                    <a:p>
                      <a:pPr algn="ctr"/>
                      <a:r>
                        <a:rPr lang="en-AU" dirty="0" smtClean="0"/>
                        <a:t>China</a:t>
                      </a:r>
                      <a:endParaRPr lang="en-AU" dirty="0"/>
                    </a:p>
                  </a:txBody>
                  <a:tcPr/>
                </a:tc>
                <a:tc>
                  <a:txBody>
                    <a:bodyPr/>
                    <a:lstStyle/>
                    <a:p>
                      <a:pPr marL="0" marR="0" indent="0" algn="ctr" defTabSz="457200" eaLnBrk="1" fontAlgn="auto" latinLnBrk="0" hangingPunct="1">
                        <a:lnSpc>
                          <a:spcPct val="100000"/>
                        </a:lnSpc>
                        <a:spcBef>
                          <a:spcPts val="600"/>
                        </a:spcBef>
                        <a:spcAft>
                          <a:spcPts val="0"/>
                        </a:spcAft>
                        <a:buClrTx/>
                        <a:buSzTx/>
                        <a:buFontTx/>
                        <a:buNone/>
                        <a:tabLst/>
                        <a:defRPr/>
                      </a:pPr>
                      <a:r>
                        <a:rPr lang="en-AU" dirty="0" smtClean="0"/>
                        <a:t>Korea, Republic</a:t>
                      </a:r>
                      <a:r>
                        <a:rPr lang="en-AU" baseline="0" dirty="0" smtClean="0"/>
                        <a:t> Of</a:t>
                      </a:r>
                      <a:endParaRPr lang="en-AU" dirty="0" smtClean="0"/>
                    </a:p>
                  </a:txBody>
                  <a:tcPr/>
                </a:tc>
                <a:tc>
                  <a:txBody>
                    <a:bodyPr/>
                    <a:lstStyle/>
                    <a:p>
                      <a:pPr algn="ctr"/>
                      <a:r>
                        <a:rPr lang="en-AU" dirty="0" smtClean="0"/>
                        <a:t>COSPAR</a:t>
                      </a:r>
                      <a:endParaRPr lang="en-AU" dirty="0"/>
                    </a:p>
                  </a:txBody>
                  <a:tcPr/>
                </a:tc>
                <a:tc>
                  <a:txBody>
                    <a:bodyPr/>
                    <a:lstStyle/>
                    <a:p>
                      <a:pPr algn="ctr"/>
                      <a:r>
                        <a:rPr lang="en-AU" dirty="0" smtClean="0"/>
                        <a:t>OGC</a:t>
                      </a:r>
                      <a:endParaRPr lang="en-AU" dirty="0"/>
                    </a:p>
                  </a:txBody>
                  <a:tcPr/>
                </a:tc>
              </a:tr>
              <a:tr h="370840">
                <a:tc>
                  <a:txBody>
                    <a:bodyPr/>
                    <a:lstStyle/>
                    <a:p>
                      <a:pPr algn="ctr"/>
                      <a:r>
                        <a:rPr lang="en-AU" dirty="0" smtClean="0"/>
                        <a:t>Colombia</a:t>
                      </a:r>
                      <a:endParaRPr lang="en-AU" dirty="0"/>
                    </a:p>
                  </a:txBody>
                  <a:tcPr/>
                </a:tc>
                <a:tc>
                  <a:txBody>
                    <a:bodyPr/>
                    <a:lstStyle/>
                    <a:p>
                      <a:pPr algn="ctr"/>
                      <a:r>
                        <a:rPr lang="en-AU" dirty="0" smtClean="0"/>
                        <a:t>Madagascar</a:t>
                      </a:r>
                      <a:endParaRPr lang="en-AU" dirty="0"/>
                    </a:p>
                  </a:txBody>
                  <a:tcPr/>
                </a:tc>
                <a:tc>
                  <a:txBody>
                    <a:bodyPr/>
                    <a:lstStyle/>
                    <a:p>
                      <a:pPr algn="ctr"/>
                      <a:r>
                        <a:rPr lang="en-AU" dirty="0" smtClean="0"/>
                        <a:t>EEA</a:t>
                      </a:r>
                      <a:endParaRPr lang="en-AU" dirty="0"/>
                    </a:p>
                  </a:txBody>
                  <a:tcPr/>
                </a:tc>
                <a:tc>
                  <a:txBody>
                    <a:bodyPr/>
                    <a:lstStyle/>
                    <a:p>
                      <a:pPr algn="ctr"/>
                      <a:r>
                        <a:rPr lang="en-AU" dirty="0" smtClean="0"/>
                        <a:t>POGO</a:t>
                      </a:r>
                      <a:endParaRPr lang="en-AU" dirty="0"/>
                    </a:p>
                  </a:txBody>
                  <a:tcPr/>
                </a:tc>
              </a:tr>
              <a:tr h="370840">
                <a:tc>
                  <a:txBody>
                    <a:bodyPr/>
                    <a:lstStyle/>
                    <a:p>
                      <a:pPr algn="ctr"/>
                      <a:r>
                        <a:rPr lang="en-AU" dirty="0" smtClean="0"/>
                        <a:t>Ecuador</a:t>
                      </a:r>
                      <a:endParaRPr lang="en-AU" dirty="0"/>
                    </a:p>
                  </a:txBody>
                  <a:tcPr/>
                </a:tc>
                <a:tc>
                  <a:txBody>
                    <a:bodyPr/>
                    <a:lstStyle/>
                    <a:p>
                      <a:pPr algn="ctr"/>
                      <a:r>
                        <a:rPr lang="en-AU" dirty="0" smtClean="0"/>
                        <a:t>Mexico</a:t>
                      </a:r>
                      <a:endParaRPr lang="en-AU" dirty="0"/>
                    </a:p>
                  </a:txBody>
                  <a:tcPr/>
                </a:tc>
                <a:tc>
                  <a:txBody>
                    <a:bodyPr/>
                    <a:lstStyle/>
                    <a:p>
                      <a:pPr algn="ctr"/>
                      <a:r>
                        <a:rPr lang="en-AU" dirty="0" smtClean="0"/>
                        <a:t>ESIP</a:t>
                      </a:r>
                      <a:endParaRPr lang="en-AU" dirty="0"/>
                    </a:p>
                  </a:txBody>
                  <a:tcPr/>
                </a:tc>
                <a:tc>
                  <a:txBody>
                    <a:bodyPr/>
                    <a:lstStyle/>
                    <a:p>
                      <a:pPr algn="ctr"/>
                      <a:r>
                        <a:rPr lang="en-AU" dirty="0" smtClean="0"/>
                        <a:t>UNESCAP</a:t>
                      </a:r>
                      <a:endParaRPr lang="en-AU" dirty="0"/>
                    </a:p>
                  </a:txBody>
                  <a:tcPr/>
                </a:tc>
              </a:tr>
              <a:tr h="370840">
                <a:tc>
                  <a:txBody>
                    <a:bodyPr/>
                    <a:lstStyle/>
                    <a:p>
                      <a:pPr algn="ctr"/>
                      <a:r>
                        <a:rPr lang="en-AU" dirty="0" smtClean="0"/>
                        <a:t>Egypt</a:t>
                      </a:r>
                      <a:endParaRPr lang="en-AU" dirty="0"/>
                    </a:p>
                  </a:txBody>
                  <a:tcPr/>
                </a:tc>
                <a:tc>
                  <a:txBody>
                    <a:bodyPr/>
                    <a:lstStyle/>
                    <a:p>
                      <a:pPr algn="ctr"/>
                      <a:r>
                        <a:rPr lang="en-AU" dirty="0" smtClean="0"/>
                        <a:t>Somalia</a:t>
                      </a:r>
                      <a:endParaRPr lang="en-AU" dirty="0"/>
                    </a:p>
                  </a:txBody>
                  <a:tcPr/>
                </a:tc>
                <a:tc>
                  <a:txBody>
                    <a:bodyPr/>
                    <a:lstStyle/>
                    <a:p>
                      <a:pPr algn="ctr"/>
                      <a:r>
                        <a:rPr lang="en-AU" dirty="0" smtClean="0"/>
                        <a:t>GBIF</a:t>
                      </a:r>
                      <a:endParaRPr lang="en-AU" dirty="0"/>
                    </a:p>
                  </a:txBody>
                  <a:tcPr/>
                </a:tc>
                <a:tc>
                  <a:txBody>
                    <a:bodyPr/>
                    <a:lstStyle/>
                    <a:p>
                      <a:pPr algn="ctr"/>
                      <a:r>
                        <a:rPr lang="en-AU" dirty="0" smtClean="0"/>
                        <a:t>WDS</a:t>
                      </a:r>
                      <a:endParaRPr lang="en-AU" dirty="0"/>
                    </a:p>
                  </a:txBody>
                  <a:tcPr/>
                </a:tc>
              </a:tr>
              <a:tr h="370840">
                <a:tc>
                  <a:txBody>
                    <a:bodyPr/>
                    <a:lstStyle/>
                    <a:p>
                      <a:pPr algn="ctr"/>
                      <a:r>
                        <a:rPr lang="en-AU" dirty="0" smtClean="0"/>
                        <a:t>European Commission</a:t>
                      </a:r>
                      <a:endParaRPr lang="en-AU" dirty="0"/>
                    </a:p>
                  </a:txBody>
                  <a:tcPr/>
                </a:tc>
                <a:tc>
                  <a:txBody>
                    <a:bodyPr/>
                    <a:lstStyle/>
                    <a:p>
                      <a:pPr algn="ctr"/>
                      <a:r>
                        <a:rPr lang="en-AU" dirty="0" smtClean="0"/>
                        <a:t>Spain</a:t>
                      </a:r>
                      <a:endParaRPr lang="en-AU" dirty="0"/>
                    </a:p>
                  </a:txBody>
                  <a:tcPr/>
                </a:tc>
                <a:tc>
                  <a:txBody>
                    <a:bodyPr/>
                    <a:lstStyle/>
                    <a:p>
                      <a:pPr algn="ctr"/>
                      <a:r>
                        <a:rPr lang="en-AU" dirty="0" smtClean="0"/>
                        <a:t>GOOS</a:t>
                      </a:r>
                      <a:endParaRPr lang="en-AU" dirty="0"/>
                    </a:p>
                  </a:txBody>
                  <a:tcPr/>
                </a:tc>
                <a:tc>
                  <a:txBody>
                    <a:bodyPr/>
                    <a:lstStyle/>
                    <a:p>
                      <a:pPr algn="ctr"/>
                      <a:r>
                        <a:rPr lang="en-AU" dirty="0" smtClean="0"/>
                        <a:t>WMO</a:t>
                      </a:r>
                      <a:endParaRPr lang="en-AU" dirty="0"/>
                    </a:p>
                  </a:txBody>
                  <a:tcPr/>
                </a:tc>
              </a:tr>
              <a:tr h="370840">
                <a:tc>
                  <a:txBody>
                    <a:bodyPr/>
                    <a:lstStyle/>
                    <a:p>
                      <a:pPr algn="ctr"/>
                      <a:r>
                        <a:rPr lang="en-AU" dirty="0" smtClean="0"/>
                        <a:t>France</a:t>
                      </a:r>
                      <a:endParaRPr lang="en-AU" dirty="0"/>
                    </a:p>
                  </a:txBody>
                  <a:tcPr/>
                </a:tc>
                <a:tc>
                  <a:txBody>
                    <a:bodyPr/>
                    <a:lstStyle/>
                    <a:p>
                      <a:pPr algn="ctr"/>
                      <a:r>
                        <a:rPr lang="en-AU" dirty="0" smtClean="0"/>
                        <a:t>United Kingdom</a:t>
                      </a:r>
                      <a:endParaRPr lang="en-AU" dirty="0"/>
                    </a:p>
                  </a:txBody>
                  <a:tcPr/>
                </a:tc>
                <a:tc>
                  <a:txBody>
                    <a:bodyPr/>
                    <a:lstStyle/>
                    <a:p>
                      <a:pPr algn="ctr"/>
                      <a:r>
                        <a:rPr lang="en-AU" dirty="0" smtClean="0"/>
                        <a:t>GRSS</a:t>
                      </a:r>
                      <a:endParaRPr lang="en-AU" dirty="0"/>
                    </a:p>
                  </a:txBody>
                  <a:tcPr/>
                </a:tc>
                <a:tc>
                  <a:txBody>
                    <a:bodyPr/>
                    <a:lstStyle/>
                    <a:p>
                      <a:pPr algn="ctr"/>
                      <a:endParaRPr lang="en-AU" dirty="0"/>
                    </a:p>
                  </a:txBody>
                  <a:tcPr/>
                </a:tc>
              </a:tr>
              <a:tr h="370840">
                <a:tc>
                  <a:txBody>
                    <a:bodyPr/>
                    <a:lstStyle/>
                    <a:p>
                      <a:pPr algn="ctr"/>
                      <a:r>
                        <a:rPr lang="en-AU" dirty="0" smtClean="0"/>
                        <a:t>Gabon</a:t>
                      </a:r>
                      <a:endParaRPr lang="en-AU" dirty="0"/>
                    </a:p>
                  </a:txBody>
                  <a:tcPr/>
                </a:tc>
                <a:tc>
                  <a:txBody>
                    <a:bodyPr/>
                    <a:lstStyle/>
                    <a:p>
                      <a:pPr algn="ctr"/>
                      <a:r>
                        <a:rPr lang="en-AU" dirty="0" smtClean="0"/>
                        <a:t>United States</a:t>
                      </a:r>
                      <a:endParaRPr lang="en-AU" dirty="0"/>
                    </a:p>
                  </a:txBody>
                  <a:tcPr/>
                </a:tc>
                <a:tc>
                  <a:txBody>
                    <a:bodyPr/>
                    <a:lstStyle/>
                    <a:p>
                      <a:pPr algn="ctr"/>
                      <a:r>
                        <a:rPr lang="en-AU" dirty="0" smtClean="0"/>
                        <a:t>IEEE</a:t>
                      </a:r>
                      <a:endParaRPr lang="en-AU" dirty="0"/>
                    </a:p>
                  </a:txBody>
                  <a:tcPr/>
                </a:tc>
                <a:tc>
                  <a:txBody>
                    <a:bodyPr/>
                    <a:lstStyle/>
                    <a:p>
                      <a:pPr algn="ctr"/>
                      <a:endParaRPr lang="en-AU" dirty="0"/>
                    </a:p>
                  </a:txBody>
                  <a:tcPr/>
                </a:tc>
              </a:tr>
              <a:tr h="370840">
                <a:tc>
                  <a:txBody>
                    <a:bodyPr/>
                    <a:lstStyle/>
                    <a:p>
                      <a:pPr algn="ctr"/>
                      <a:r>
                        <a:rPr lang="en-AU" dirty="0" smtClean="0"/>
                        <a:t>Germany</a:t>
                      </a:r>
                      <a:endParaRPr lang="en-AU" dirty="0"/>
                    </a:p>
                  </a:txBody>
                  <a:tcPr/>
                </a:tc>
                <a:tc>
                  <a:txBody>
                    <a:bodyPr/>
                    <a:lstStyle/>
                    <a:p>
                      <a:pPr algn="ctr"/>
                      <a:r>
                        <a:rPr lang="en-AU" dirty="0" smtClean="0"/>
                        <a:t>Zimbabwe</a:t>
                      </a:r>
                      <a:endParaRPr lang="en-AU" dirty="0"/>
                    </a:p>
                  </a:txBody>
                  <a:tcPr/>
                </a:tc>
                <a:tc>
                  <a:txBody>
                    <a:bodyPr/>
                    <a:lstStyle/>
                    <a:p>
                      <a:pPr algn="ctr"/>
                      <a:r>
                        <a:rPr lang="en-AU" dirty="0" smtClean="0"/>
                        <a:t>ISDE</a:t>
                      </a:r>
                      <a:endParaRPr lang="en-AU" dirty="0"/>
                    </a:p>
                  </a:txBody>
                  <a:tcPr/>
                </a:tc>
                <a:tc>
                  <a:txBody>
                    <a:bodyPr/>
                    <a:lstStyle/>
                    <a:p>
                      <a:pPr algn="ctr"/>
                      <a:endParaRPr lang="en-AU" dirty="0"/>
                    </a:p>
                  </a:txBody>
                  <a:tcPr/>
                </a:tc>
              </a:tr>
              <a:tr h="370840">
                <a:tc>
                  <a:txBody>
                    <a:bodyPr/>
                    <a:lstStyle/>
                    <a:p>
                      <a:pPr marL="0" marR="0" indent="0" algn="ctr" defTabSz="457200" eaLnBrk="1" fontAlgn="auto" latinLnBrk="0" hangingPunct="1">
                        <a:lnSpc>
                          <a:spcPct val="100000"/>
                        </a:lnSpc>
                        <a:spcBef>
                          <a:spcPts val="600"/>
                        </a:spcBef>
                        <a:spcAft>
                          <a:spcPts val="0"/>
                        </a:spcAft>
                        <a:buClrTx/>
                        <a:buSzTx/>
                        <a:buFontTx/>
                        <a:buNone/>
                        <a:tabLst/>
                        <a:defRPr/>
                      </a:pPr>
                      <a:r>
                        <a:rPr lang="en-AU" dirty="0" smtClean="0"/>
                        <a:t>Greece</a:t>
                      </a:r>
                    </a:p>
                  </a:txBody>
                  <a:tcPr/>
                </a:tc>
                <a:tc>
                  <a:txBody>
                    <a:bodyPr/>
                    <a:lstStyle/>
                    <a:p>
                      <a:pPr algn="ctr"/>
                      <a:endParaRPr lang="en-AU" dirty="0"/>
                    </a:p>
                  </a:txBody>
                  <a:tcPr/>
                </a:tc>
                <a:tc>
                  <a:txBody>
                    <a:bodyPr/>
                    <a:lstStyle/>
                    <a:p>
                      <a:pPr algn="ctr"/>
                      <a:r>
                        <a:rPr lang="en-AU" dirty="0" smtClean="0"/>
                        <a:t>ISPRS</a:t>
                      </a:r>
                      <a:endParaRPr lang="en-AU" dirty="0"/>
                    </a:p>
                  </a:txBody>
                  <a:tcPr/>
                </a:tc>
                <a:tc>
                  <a:txBody>
                    <a:bodyPr/>
                    <a:lstStyle/>
                    <a:p>
                      <a:pPr algn="ctr"/>
                      <a:endParaRPr lang="en-AU" dirty="0"/>
                    </a:p>
                  </a:txBody>
                  <a:tcPr/>
                </a:tc>
              </a:tr>
            </a:tbl>
          </a:graphicData>
        </a:graphic>
      </p:graphicFrame>
      <p:sp>
        <p:nvSpPr>
          <p:cNvPr id="6" name="Content Placeholder 1"/>
          <p:cNvSpPr>
            <a:spLocks noGrp="1"/>
          </p:cNvSpPr>
          <p:nvPr>
            <p:ph sz="quarter" idx="10"/>
          </p:nvPr>
        </p:nvSpPr>
        <p:spPr>
          <a:xfrm>
            <a:off x="457200" y="5726575"/>
            <a:ext cx="8153400" cy="838200"/>
          </a:xfrm>
        </p:spPr>
        <p:txBody>
          <a:bodyPr/>
          <a:lstStyle/>
          <a:p>
            <a:r>
              <a:rPr lang="en-AU" dirty="0" smtClean="0">
                <a:latin typeface="+mj-lt"/>
              </a:rPr>
              <a:t>PO Engagement has been strong.</a:t>
            </a:r>
          </a:p>
          <a:p>
            <a:r>
              <a:rPr lang="en-AU" dirty="0" smtClean="0"/>
              <a:t>Less developed countries not  as active as we may like to see.</a:t>
            </a:r>
            <a:endParaRPr lang="en-AU" dirty="0" smtClean="0">
              <a:latin typeface="+mj-lt"/>
            </a:endParaRPr>
          </a:p>
        </p:txBody>
      </p:sp>
    </p:spTree>
    <p:extLst>
      <p:ext uri="{BB962C8B-B14F-4D97-AF65-F5344CB8AC3E}">
        <p14:creationId xmlns:p14="http://schemas.microsoft.com/office/powerpoint/2010/main" val="67967033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6</a:t>
            </a:fld>
            <a:endParaRPr lang="uk-UA" dirty="0"/>
          </a:p>
        </p:txBody>
      </p:sp>
      <p:sp>
        <p:nvSpPr>
          <p:cNvPr id="4" name="Content Placeholder 3"/>
          <p:cNvSpPr>
            <a:spLocks noGrp="1"/>
          </p:cNvSpPr>
          <p:nvPr>
            <p:ph sz="quarter" idx="11"/>
          </p:nvPr>
        </p:nvSpPr>
        <p:spPr>
          <a:xfrm>
            <a:off x="2057400" y="228600"/>
            <a:ext cx="4953000" cy="533400"/>
          </a:xfrm>
        </p:spPr>
        <p:txBody>
          <a:bodyPr/>
          <a:lstStyle/>
          <a:p>
            <a:r>
              <a:rPr lang="en-AU" dirty="0" smtClean="0"/>
              <a:t>Key activities of the 2016 Programme Board</a:t>
            </a:r>
            <a:endParaRPr lang="en-AU" dirty="0"/>
          </a:p>
        </p:txBody>
      </p:sp>
      <p:sp>
        <p:nvSpPr>
          <p:cNvPr id="5" name="Content Placeholder 2"/>
          <p:cNvSpPr>
            <a:spLocks noGrp="1"/>
          </p:cNvSpPr>
          <p:nvPr>
            <p:ph sz="quarter" idx="10"/>
          </p:nvPr>
        </p:nvSpPr>
        <p:spPr>
          <a:xfrm>
            <a:off x="457200" y="1600200"/>
            <a:ext cx="8153400" cy="4724400"/>
          </a:xfrm>
        </p:spPr>
        <p:txBody>
          <a:bodyPr/>
          <a:lstStyle/>
          <a:p>
            <a:pPr marL="457200" indent="-457200">
              <a:buFont typeface="+mj-lt"/>
              <a:buAutoNum type="arabicPeriod"/>
            </a:pPr>
            <a:r>
              <a:rPr lang="en-AU" dirty="0" smtClean="0"/>
              <a:t>Review of the 2017-2019 Work Programme:</a:t>
            </a:r>
          </a:p>
          <a:p>
            <a:pPr marL="883227" lvl="1" indent="-457200">
              <a:buFont typeface="+mj-lt"/>
              <a:buAutoNum type="arabicPeriod"/>
            </a:pPr>
            <a:r>
              <a:rPr lang="en-AU" dirty="0" smtClean="0"/>
              <a:t>GEO Initiatives</a:t>
            </a:r>
          </a:p>
          <a:p>
            <a:pPr marL="883227" lvl="1" indent="-457200">
              <a:buFont typeface="+mj-lt"/>
              <a:buAutoNum type="arabicPeriod"/>
            </a:pPr>
            <a:r>
              <a:rPr lang="en-AU" dirty="0" smtClean="0"/>
              <a:t>GEO Flagships</a:t>
            </a:r>
          </a:p>
          <a:p>
            <a:pPr marL="457200" indent="-457200">
              <a:buFont typeface="+mj-lt"/>
              <a:buAutoNum type="arabicPeriod"/>
            </a:pPr>
            <a:r>
              <a:rPr lang="en-AU" dirty="0" smtClean="0"/>
              <a:t>Review/Prioritisation of The Foundational Tasks</a:t>
            </a:r>
          </a:p>
          <a:p>
            <a:pPr marL="457200" indent="-457200">
              <a:buFont typeface="+mj-lt"/>
              <a:buAutoNum type="arabicPeriod"/>
            </a:pPr>
            <a:r>
              <a:rPr lang="en-AU" dirty="0" smtClean="0"/>
              <a:t>Terms of Reference and operating model</a:t>
            </a:r>
          </a:p>
          <a:p>
            <a:pPr marL="457200" indent="-457200">
              <a:buFont typeface="+mj-lt"/>
              <a:buAutoNum type="arabicPeriod"/>
            </a:pPr>
            <a:r>
              <a:rPr lang="en-AU" u="sng" dirty="0" smtClean="0">
                <a:solidFill>
                  <a:srgbClr val="FF0000"/>
                </a:solidFill>
              </a:rPr>
              <a:t>LATE ADDITION – The SDGs – COVERED UNDER SDG TOPIC</a:t>
            </a:r>
            <a:endParaRPr lang="en-AU" u="sng" dirty="0">
              <a:solidFill>
                <a:srgbClr val="FF0000"/>
              </a:solidFill>
            </a:endParaRPr>
          </a:p>
        </p:txBody>
      </p:sp>
    </p:spTree>
    <p:extLst>
      <p:ext uri="{BB962C8B-B14F-4D97-AF65-F5344CB8AC3E}">
        <p14:creationId xmlns:p14="http://schemas.microsoft.com/office/powerpoint/2010/main" val="3255321936"/>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7</a:t>
            </a:fld>
            <a:endParaRPr lang="uk-UA" dirty="0"/>
          </a:p>
        </p:txBody>
      </p:sp>
      <p:sp>
        <p:nvSpPr>
          <p:cNvPr id="4" name="Content Placeholder 3"/>
          <p:cNvSpPr>
            <a:spLocks noGrp="1"/>
          </p:cNvSpPr>
          <p:nvPr>
            <p:ph sz="quarter" idx="11"/>
          </p:nvPr>
        </p:nvSpPr>
        <p:spPr>
          <a:xfrm>
            <a:off x="2057400" y="304800"/>
            <a:ext cx="5486400" cy="533400"/>
          </a:xfrm>
        </p:spPr>
        <p:txBody>
          <a:bodyPr/>
          <a:lstStyle/>
          <a:p>
            <a:r>
              <a:rPr lang="en-AU" dirty="0" smtClean="0"/>
              <a:t>Initiatives and Flagships - reflections</a:t>
            </a:r>
            <a:endParaRPr lang="en-AU" dirty="0"/>
          </a:p>
        </p:txBody>
      </p:sp>
      <p:sp>
        <p:nvSpPr>
          <p:cNvPr id="8" name="Content Placeholder 2"/>
          <p:cNvSpPr txBox="1">
            <a:spLocks/>
          </p:cNvSpPr>
          <p:nvPr/>
        </p:nvSpPr>
        <p:spPr>
          <a:xfrm>
            <a:off x="457200" y="1524000"/>
            <a:ext cx="8153400" cy="5105400"/>
          </a:xfrm>
          <a:prstGeom prst="rect">
            <a:avLst/>
          </a:prstGeom>
        </p:spPr>
        <p:txBody>
          <a:bodyPr/>
          <a:lstStyle>
            <a:lvl1pPr marL="342900" indent="-342900">
              <a:spcBef>
                <a:spcPts val="500"/>
              </a:spcBef>
              <a:buSzPct val="100000"/>
              <a:buFont typeface="Arial"/>
              <a:buChar char="•"/>
              <a:defRPr sz="2000">
                <a:solidFill>
                  <a:srgbClr val="002569"/>
                </a:solidFill>
                <a:latin typeface="+mj-lt"/>
                <a:ea typeface="Arial Bold"/>
                <a:cs typeface="Arial" panose="020B0604020202020204" pitchFamily="34" charset="0"/>
                <a:sym typeface="Arial Bold"/>
              </a:defRPr>
            </a:lvl1pPr>
            <a:lvl2pPr marL="768927" indent="-311727">
              <a:spcBef>
                <a:spcPts val="500"/>
              </a:spcBef>
              <a:buSzPct val="100000"/>
              <a:buFont typeface="Courier New" panose="02070309020205020404" pitchFamily="49" charset="0"/>
              <a:buChar char="o"/>
              <a:defRPr sz="2000">
                <a:solidFill>
                  <a:srgbClr val="002569"/>
                </a:solidFill>
                <a:latin typeface="+mj-lt"/>
                <a:ea typeface="Arial Bold"/>
                <a:cs typeface="Arial" panose="020B0604020202020204" pitchFamily="34" charset="0"/>
                <a:sym typeface="Arial Bold"/>
              </a:defRPr>
            </a:lvl2pPr>
            <a:lvl3pPr marL="1188719" indent="-274319">
              <a:spcBef>
                <a:spcPts val="500"/>
              </a:spcBef>
              <a:buSzPct val="100000"/>
              <a:buFont typeface="Wingdings" panose="05000000000000000000" pitchFamily="2" charset="2"/>
              <a:buChar char="§"/>
              <a:defRPr sz="2000">
                <a:solidFill>
                  <a:srgbClr val="002569"/>
                </a:solidFill>
                <a:latin typeface="+mj-lt"/>
                <a:ea typeface="Arial Bold"/>
                <a:cs typeface="Arial" panose="020B0604020202020204" pitchFamily="34" charset="0"/>
                <a:sym typeface="Arial Bold"/>
              </a:defRPr>
            </a:lvl3pPr>
            <a:lvl4pPr marL="1676400" indent="-304800">
              <a:spcBef>
                <a:spcPts val="500"/>
              </a:spcBef>
              <a:buSzPct val="100000"/>
              <a:buFont typeface="Arial"/>
              <a:buChar char="▪"/>
              <a:defRPr sz="2000">
                <a:solidFill>
                  <a:srgbClr val="002569"/>
                </a:solidFill>
                <a:latin typeface="+mj-lt"/>
                <a:ea typeface="Arial Bold"/>
                <a:cs typeface="Arial" panose="020B0604020202020204" pitchFamily="34" charset="0"/>
                <a:sym typeface="Arial Bold"/>
              </a:defRPr>
            </a:lvl4pPr>
            <a:lvl5pPr marL="2171700" indent="-342900">
              <a:spcBef>
                <a:spcPts val="500"/>
              </a:spcBef>
              <a:buSzPct val="100000"/>
              <a:buFont typeface="Arial"/>
              <a:buChar char="•"/>
              <a:defRPr sz="2000">
                <a:solidFill>
                  <a:srgbClr val="002569"/>
                </a:solidFill>
                <a:latin typeface="+mj-lt"/>
                <a:ea typeface="Arial Bold"/>
                <a:cs typeface="Arial" panose="020B0604020202020204" pitchFamily="34" charset="0"/>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defTabSz="914400">
              <a:spcAft>
                <a:spcPts val="600"/>
              </a:spcAft>
              <a:buFont typeface="Arial"/>
              <a:buNone/>
            </a:pPr>
            <a:r>
              <a:rPr lang="en-AU" sz="2300" b="1" dirty="0" smtClean="0"/>
              <a:t>Thoughts:</a:t>
            </a:r>
          </a:p>
          <a:p>
            <a:pPr defTabSz="914400">
              <a:spcAft>
                <a:spcPts val="600"/>
              </a:spcAft>
            </a:pPr>
            <a:r>
              <a:rPr lang="en-AU" sz="2300" dirty="0" smtClean="0"/>
              <a:t>PB has so far taken a relatively </a:t>
            </a:r>
            <a:r>
              <a:rPr lang="en-AU" sz="2300" b="1" dirty="0" smtClean="0"/>
              <a:t>‘lenient’</a:t>
            </a:r>
            <a:r>
              <a:rPr lang="en-AU" sz="2300" dirty="0" smtClean="0"/>
              <a:t> approach, e.g. where proposals state they will ‘work out’ governance.</a:t>
            </a:r>
          </a:p>
          <a:p>
            <a:pPr defTabSz="914400">
              <a:spcAft>
                <a:spcPts val="600"/>
              </a:spcAft>
            </a:pPr>
            <a:r>
              <a:rPr lang="en-AU" sz="2300" dirty="0" smtClean="0"/>
              <a:t>So far focus has been ‘bottom up’ vs ‘challenge-centred’</a:t>
            </a:r>
          </a:p>
          <a:p>
            <a:pPr defTabSz="914400">
              <a:spcAft>
                <a:spcPts val="600"/>
              </a:spcAft>
            </a:pPr>
            <a:r>
              <a:rPr lang="en-AU" sz="2300" dirty="0" smtClean="0"/>
              <a:t>PB needs to monitor extent to which </a:t>
            </a:r>
            <a:r>
              <a:rPr lang="en-AU" sz="2300" b="1" dirty="0" smtClean="0"/>
              <a:t>‘cross cutting’ topics </a:t>
            </a:r>
            <a:r>
              <a:rPr lang="en-AU" sz="2300" dirty="0" smtClean="0"/>
              <a:t>(e.g. climate, capacity building) are addressed.</a:t>
            </a:r>
          </a:p>
          <a:p>
            <a:pPr defTabSz="914400">
              <a:spcAft>
                <a:spcPts val="600"/>
              </a:spcAft>
            </a:pPr>
            <a:r>
              <a:rPr lang="en-AU" sz="2300" dirty="0" smtClean="0"/>
              <a:t>Some confusion about extent to which PB should validate that Flagships are ‘</a:t>
            </a:r>
            <a:r>
              <a:rPr lang="en-AU" sz="2300" b="1" dirty="0" smtClean="0"/>
              <a:t>politically acceptable</a:t>
            </a:r>
            <a:r>
              <a:rPr lang="en-AU" sz="2300" dirty="0" smtClean="0"/>
              <a:t>’. </a:t>
            </a:r>
            <a:r>
              <a:rPr lang="en-AU" sz="1600" dirty="0" smtClean="0"/>
              <a:t>(vs policy relevant)</a:t>
            </a:r>
          </a:p>
          <a:p>
            <a:pPr defTabSz="914400">
              <a:spcAft>
                <a:spcPts val="600"/>
              </a:spcAft>
            </a:pPr>
            <a:r>
              <a:rPr lang="en-AU" sz="2300" dirty="0" smtClean="0"/>
              <a:t>Focus on individual review teams has not fostered the type of ‘</a:t>
            </a:r>
            <a:r>
              <a:rPr lang="en-AU" sz="2300" b="1" dirty="0" smtClean="0"/>
              <a:t>holistic’ view </a:t>
            </a:r>
            <a:r>
              <a:rPr lang="en-AU" sz="2300" dirty="0" smtClean="0"/>
              <a:t>that will be required in future.</a:t>
            </a:r>
          </a:p>
        </p:txBody>
      </p:sp>
    </p:spTree>
    <p:extLst>
      <p:ext uri="{BB962C8B-B14F-4D97-AF65-F5344CB8AC3E}">
        <p14:creationId xmlns:p14="http://schemas.microsoft.com/office/powerpoint/2010/main" val="15681493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8</a:t>
            </a:fld>
            <a:endParaRPr lang="uk-UA" dirty="0"/>
          </a:p>
        </p:txBody>
      </p:sp>
      <p:sp>
        <p:nvSpPr>
          <p:cNvPr id="4" name="Content Placeholder 3"/>
          <p:cNvSpPr>
            <a:spLocks noGrp="1"/>
          </p:cNvSpPr>
          <p:nvPr>
            <p:ph sz="quarter" idx="11"/>
          </p:nvPr>
        </p:nvSpPr>
        <p:spPr/>
        <p:txBody>
          <a:bodyPr/>
          <a:lstStyle/>
          <a:p>
            <a:r>
              <a:rPr lang="en-AU" dirty="0" smtClean="0"/>
              <a:t>Two interesting case studies</a:t>
            </a:r>
            <a:endParaRPr lang="en-AU" dirty="0"/>
          </a:p>
        </p:txBody>
      </p:sp>
      <p:sp>
        <p:nvSpPr>
          <p:cNvPr id="5" name="Content Placeholder 2"/>
          <p:cNvSpPr>
            <a:spLocks noGrp="1"/>
          </p:cNvSpPr>
          <p:nvPr>
            <p:ph sz="quarter" idx="10"/>
          </p:nvPr>
        </p:nvSpPr>
        <p:spPr>
          <a:xfrm>
            <a:off x="457200" y="1447800"/>
            <a:ext cx="8153400" cy="4724400"/>
          </a:xfrm>
        </p:spPr>
        <p:txBody>
          <a:bodyPr/>
          <a:lstStyle/>
          <a:p>
            <a:r>
              <a:rPr lang="en-AU" sz="2800" b="1" dirty="0" smtClean="0"/>
              <a:t>The Carbon </a:t>
            </a:r>
            <a:r>
              <a:rPr lang="en-AU" sz="2800" b="1" dirty="0" smtClean="0">
                <a:solidFill>
                  <a:srgbClr val="FF0000"/>
                </a:solidFill>
              </a:rPr>
              <a:t>?Initiative? </a:t>
            </a:r>
            <a:r>
              <a:rPr lang="en-AU" sz="2800" b="1" dirty="0" smtClean="0">
                <a:solidFill>
                  <a:schemeClr val="accent6">
                    <a:lumMod val="75000"/>
                  </a:schemeClr>
                </a:solidFill>
              </a:rPr>
              <a:t>?Flagship?</a:t>
            </a:r>
          </a:p>
          <a:p>
            <a:pPr lvl="1"/>
            <a:r>
              <a:rPr lang="en-AU" sz="2800" dirty="0" smtClean="0"/>
              <a:t>Great potential.  Important mandate.</a:t>
            </a:r>
          </a:p>
          <a:p>
            <a:pPr lvl="1"/>
            <a:r>
              <a:rPr lang="en-AU" sz="2800" dirty="0" smtClean="0"/>
              <a:t>What role should PB play in:</a:t>
            </a:r>
          </a:p>
          <a:p>
            <a:pPr lvl="2"/>
            <a:r>
              <a:rPr lang="en-AU" sz="2800" dirty="0" smtClean="0"/>
              <a:t>‘Shepherding’ towards Flagship status?</a:t>
            </a:r>
          </a:p>
          <a:p>
            <a:pPr lvl="2"/>
            <a:r>
              <a:rPr lang="en-AU" sz="2800" dirty="0" smtClean="0"/>
              <a:t>Connecting the key players?</a:t>
            </a:r>
          </a:p>
          <a:p>
            <a:pPr marL="457200" lvl="1" indent="0">
              <a:buNone/>
            </a:pPr>
            <a:endParaRPr lang="en-AU" sz="2800" dirty="0" smtClean="0"/>
          </a:p>
          <a:p>
            <a:r>
              <a:rPr lang="en-AU" sz="2800" b="1" dirty="0" smtClean="0"/>
              <a:t>GFOI</a:t>
            </a:r>
          </a:p>
          <a:p>
            <a:pPr lvl="1"/>
            <a:r>
              <a:rPr lang="en-AU" sz="2800" dirty="0" smtClean="0"/>
              <a:t>Fairly apparently a ‘Flagship’.</a:t>
            </a:r>
          </a:p>
          <a:p>
            <a:pPr lvl="1"/>
            <a:r>
              <a:rPr lang="en-AU" sz="2800" dirty="0" smtClean="0"/>
              <a:t>Does its level of autonomy and maturity mean it should be ‘set free’?</a:t>
            </a:r>
            <a:endParaRPr lang="en-AU" sz="2800" dirty="0"/>
          </a:p>
        </p:txBody>
      </p:sp>
    </p:spTree>
    <p:extLst>
      <p:ext uri="{BB962C8B-B14F-4D97-AF65-F5344CB8AC3E}">
        <p14:creationId xmlns:p14="http://schemas.microsoft.com/office/powerpoint/2010/main" val="275208489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9</a:t>
            </a:fld>
            <a:endParaRPr lang="uk-UA" dirty="0"/>
          </a:p>
        </p:txBody>
      </p:sp>
      <p:sp>
        <p:nvSpPr>
          <p:cNvPr id="3" name="Content Placeholder 2"/>
          <p:cNvSpPr>
            <a:spLocks noGrp="1"/>
          </p:cNvSpPr>
          <p:nvPr>
            <p:ph sz="quarter" idx="10"/>
          </p:nvPr>
        </p:nvSpPr>
        <p:spPr>
          <a:xfrm>
            <a:off x="457200" y="1295400"/>
            <a:ext cx="8153400" cy="4724400"/>
          </a:xfrm>
        </p:spPr>
        <p:txBody>
          <a:bodyPr/>
          <a:lstStyle/>
          <a:p>
            <a:pPr marL="0" indent="0">
              <a:buNone/>
            </a:pPr>
            <a:r>
              <a:rPr lang="en-AU" b="1" dirty="0"/>
              <a:t>What is a Foundational Task?</a:t>
            </a:r>
          </a:p>
          <a:p>
            <a:r>
              <a:rPr lang="en-AU" dirty="0"/>
              <a:t>Good </a:t>
            </a:r>
            <a:r>
              <a:rPr lang="en-AU" dirty="0" smtClean="0"/>
              <a:t>question – considered over many </a:t>
            </a:r>
            <a:r>
              <a:rPr lang="en-AU" dirty="0" err="1" smtClean="0"/>
              <a:t>many</a:t>
            </a:r>
            <a:r>
              <a:rPr lang="en-AU" dirty="0" smtClean="0"/>
              <a:t> hours.</a:t>
            </a:r>
            <a:endParaRPr lang="en-AU" dirty="0"/>
          </a:p>
          <a:p>
            <a:pPr marL="0" indent="0">
              <a:buNone/>
            </a:pPr>
            <a:r>
              <a:rPr lang="en-AU" b="1" dirty="0"/>
              <a:t>What is driving the debate:</a:t>
            </a:r>
          </a:p>
          <a:p>
            <a:r>
              <a:rPr lang="en-AU" dirty="0"/>
              <a:t>General sense that there were ‘Too many’ FTs – and that some activity should be in Initiatives/Flagships</a:t>
            </a:r>
          </a:p>
          <a:p>
            <a:r>
              <a:rPr lang="en-AU" dirty="0"/>
              <a:t>Too much of a drain on GEOSEC resources to initiative, drive, lead, support the comprehensive portfolio included in the 2016 WP.</a:t>
            </a:r>
          </a:p>
          <a:p>
            <a:r>
              <a:rPr lang="en-AU" dirty="0"/>
              <a:t>General shift focus from ‘building the GEOSS’ to ‘delivering specific initiatives (which hopefully help build the GEOSS)’.</a:t>
            </a:r>
          </a:p>
          <a:p>
            <a:pPr marL="0" indent="0">
              <a:buNone/>
            </a:pPr>
            <a:r>
              <a:rPr lang="en-AU" b="1" dirty="0"/>
              <a:t>Why do we care?</a:t>
            </a:r>
          </a:p>
          <a:p>
            <a:r>
              <a:rPr lang="en-AU" dirty="0"/>
              <a:t>We want to ensure that a bunch of fundamental work that CEOS does as the ‘space arm’ of GEO, in addition to contributions to specific initiatives, is reflected.</a:t>
            </a:r>
          </a:p>
          <a:p>
            <a:r>
              <a:rPr lang="en-AU" dirty="0"/>
              <a:t>Some of the FTs are things we think are very important (e.g. Observation Requirements).</a:t>
            </a:r>
          </a:p>
          <a:p>
            <a:pPr marL="0" indent="0">
              <a:buNone/>
            </a:pPr>
            <a:endParaRPr lang="en-AU" dirty="0"/>
          </a:p>
        </p:txBody>
      </p:sp>
      <p:sp>
        <p:nvSpPr>
          <p:cNvPr id="4" name="Content Placeholder 3"/>
          <p:cNvSpPr>
            <a:spLocks noGrp="1"/>
          </p:cNvSpPr>
          <p:nvPr>
            <p:ph sz="quarter" idx="11"/>
          </p:nvPr>
        </p:nvSpPr>
        <p:spPr/>
        <p:txBody>
          <a:bodyPr/>
          <a:lstStyle/>
          <a:p>
            <a:r>
              <a:rPr lang="en-AU" dirty="0" smtClean="0"/>
              <a:t>Foundational Tasks</a:t>
            </a:r>
            <a:endParaRPr lang="en-AU" dirty="0"/>
          </a:p>
        </p:txBody>
      </p:sp>
    </p:spTree>
    <p:extLst>
      <p:ext uri="{BB962C8B-B14F-4D97-AF65-F5344CB8AC3E}">
        <p14:creationId xmlns:p14="http://schemas.microsoft.com/office/powerpoint/2010/main" val="419933563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8964</TotalTime>
  <Words>2103</Words>
  <Application>Microsoft Office PowerPoint</Application>
  <PresentationFormat>On-screen Show (4:3)</PresentationFormat>
  <Paragraphs>337</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Default</vt:lpstr>
      <vt:lpstr>CEOS-GEO Links Programme Board and GEO-XIII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Ross Jonathon</cp:lastModifiedBy>
  <cp:revision>136</cp:revision>
  <dcterms:modified xsi:type="dcterms:W3CDTF">2016-10-18T22:31:14Z</dcterms:modified>
</cp:coreProperties>
</file>