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5" r:id="rId4"/>
    <p:sldId id="261" r:id="rId5"/>
    <p:sldId id="262" r:id="rId6"/>
    <p:sldId id="271" r:id="rId7"/>
    <p:sldId id="275" r:id="rId8"/>
    <p:sldId id="274" r:id="rId9"/>
    <p:sldId id="270" r:id="rId10"/>
    <p:sldId id="276" r:id="rId11"/>
    <p:sldId id="268" r:id="rId12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5"/>
    <p:restoredTop sz="94674"/>
  </p:normalViewPr>
  <p:slideViewPr>
    <p:cSldViewPr>
      <p:cViewPr>
        <p:scale>
          <a:sx n="100" d="100"/>
          <a:sy n="100" d="100"/>
        </p:scale>
        <p:origin x="2528" y="6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B8BD3A-0DAB-411D-BF73-8AD60CD822BE}" type="doc">
      <dgm:prSet loTypeId="urn:microsoft.com/office/officeart/2005/8/layout/target3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E9A412D-B666-4B72-A011-2D5A10A2FD7A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Major Milestones</a:t>
          </a:r>
          <a:r>
            <a:rPr lang="de-DE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reached</a:t>
          </a:r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-GB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63A206-C544-4640-8BB7-62605FE4532C}" type="parTrans" cxnId="{CB35F095-E041-472E-9A7B-9B1FBDE03F0A}">
      <dgm:prSet/>
      <dgm:spPr/>
      <dgm:t>
        <a:bodyPr/>
        <a:lstStyle/>
        <a:p>
          <a:endParaRPr lang="en-GB"/>
        </a:p>
      </dgm:t>
    </dgm:pt>
    <dgm:pt modelId="{984E6F43-0939-47C5-9B08-5C34E8FEBE7C}" type="sibTrans" cxnId="{CB35F095-E041-472E-9A7B-9B1FBDE03F0A}">
      <dgm:prSet/>
      <dgm:spPr/>
      <dgm:t>
        <a:bodyPr/>
        <a:lstStyle/>
        <a:p>
          <a:endParaRPr lang="en-GB"/>
        </a:p>
      </dgm:t>
    </dgm:pt>
    <dgm:pt modelId="{9AFC84D0-4B6A-4500-BBD0-B4392AAAA611}">
      <dgm:prSet/>
      <dgm:spPr/>
      <dgm:t>
        <a:bodyPr/>
        <a:lstStyle/>
        <a:p>
          <a:pPr rtl="0"/>
          <a:r>
            <a:rPr lang="en-GB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Budget o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 € 4.3 Bn for 2014-2020</a:t>
          </a:r>
          <a:endParaRPr lang="en-GB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5B4E08-BD30-4FBA-8D86-2284CB327ECF}" type="parTrans" cxnId="{7F5F2497-10D5-456E-87E9-38A8D2E2BAD9}">
      <dgm:prSet/>
      <dgm:spPr/>
      <dgm:t>
        <a:bodyPr/>
        <a:lstStyle/>
        <a:p>
          <a:endParaRPr lang="en-GB"/>
        </a:p>
      </dgm:t>
    </dgm:pt>
    <dgm:pt modelId="{ABF9371F-416F-45FB-82B9-F8C74021A696}" type="sibTrans" cxnId="{7F5F2497-10D5-456E-87E9-38A8D2E2BAD9}">
      <dgm:prSet/>
      <dgm:spPr/>
      <dgm:t>
        <a:bodyPr/>
        <a:lstStyle/>
        <a:p>
          <a:endParaRPr lang="en-GB"/>
        </a:p>
      </dgm:t>
    </dgm:pt>
    <dgm:pt modelId="{8D58BE03-BC36-46CA-8442-4ECFE6D843D2}">
      <dgm:prSet/>
      <dgm:spPr/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Full, free and open access to data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2F616D-66BF-4E27-834B-C2B7C1F08A2C}" type="parTrans" cxnId="{5BEAB2A6-E73F-4AB9-9BAB-F86B6E3EC945}">
      <dgm:prSet/>
      <dgm:spPr/>
      <dgm:t>
        <a:bodyPr/>
        <a:lstStyle/>
        <a:p>
          <a:endParaRPr lang="en-GB"/>
        </a:p>
      </dgm:t>
    </dgm:pt>
    <dgm:pt modelId="{21FCFDBE-6316-4829-91D0-C0EE122598CA}" type="sibTrans" cxnId="{5BEAB2A6-E73F-4AB9-9BAB-F86B6E3EC945}">
      <dgm:prSet/>
      <dgm:spPr/>
      <dgm:t>
        <a:bodyPr/>
        <a:lstStyle/>
        <a:p>
          <a:endParaRPr lang="en-GB"/>
        </a:p>
      </dgm:t>
    </dgm:pt>
    <dgm:pt modelId="{6EFA9880-A3C1-4431-8402-62FB06670F3C}">
      <dgm:prSet/>
      <dgm:spPr/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2016: Successful launches of Sentinel 1B &amp; 3A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DDE1B2-A8B8-473A-B59D-9A6D2B52F7B8}" type="parTrans" cxnId="{8E4E1D0C-E180-4D98-B1CF-F9FF768C63CD}">
      <dgm:prSet/>
      <dgm:spPr/>
      <dgm:t>
        <a:bodyPr/>
        <a:lstStyle/>
        <a:p>
          <a:endParaRPr lang="en-GB"/>
        </a:p>
      </dgm:t>
    </dgm:pt>
    <dgm:pt modelId="{1C7A63DD-4C94-4CEF-9EF5-53AD31E54566}" type="sibTrans" cxnId="{8E4E1D0C-E180-4D98-B1CF-F9FF768C63CD}">
      <dgm:prSet/>
      <dgm:spPr/>
      <dgm:t>
        <a:bodyPr/>
        <a:lstStyle/>
        <a:p>
          <a:endParaRPr lang="en-GB"/>
        </a:p>
      </dgm:t>
    </dgm:pt>
    <dgm:pt modelId="{DBE9D4D8-4DF0-49BB-AF4D-F61C68DCFF07}">
      <dgm:prSet/>
      <dgm:spPr/>
      <dgm:t>
        <a:bodyPr/>
        <a:lstStyle/>
        <a:p>
          <a:pPr rtl="0"/>
          <a:r>
            <a:rPr lang="fr-B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Five services are </a:t>
          </a:r>
          <a:r>
            <a:rPr lang="fr-BE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operational</a:t>
          </a:r>
          <a:r>
            <a:rPr lang="fr-B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BE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delivering</a:t>
          </a:r>
          <a:r>
            <a:rPr lang="fr-B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24h/7d</a:t>
          </a:r>
          <a:endParaRPr lang="en-GB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B64B4F-6936-46A7-BC9A-9A947B09E3C6}" type="parTrans" cxnId="{4D0D21B6-D347-4EE8-8FCD-46E4C63D53D4}">
      <dgm:prSet/>
      <dgm:spPr/>
      <dgm:t>
        <a:bodyPr/>
        <a:lstStyle/>
        <a:p>
          <a:endParaRPr lang="en-GB"/>
        </a:p>
      </dgm:t>
    </dgm:pt>
    <dgm:pt modelId="{A331EEE5-8252-4A26-BDAD-D2A0B7BF4383}" type="sibTrans" cxnId="{4D0D21B6-D347-4EE8-8FCD-46E4C63D53D4}">
      <dgm:prSet/>
      <dgm:spPr/>
      <dgm:t>
        <a:bodyPr/>
        <a:lstStyle/>
        <a:p>
          <a:endParaRPr lang="en-GB"/>
        </a:p>
      </dgm:t>
    </dgm:pt>
    <dgm:pt modelId="{3EB818D7-E7FF-463B-9823-115B757AC56A}" type="pres">
      <dgm:prSet presAssocID="{D4B8BD3A-0DAB-411D-BF73-8AD60CD822B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13FF332-261A-41B2-BE1E-57BE12A26711}" type="pres">
      <dgm:prSet presAssocID="{6E9A412D-B666-4B72-A011-2D5A10A2FD7A}" presName="circle1" presStyleLbl="node1" presStyleIdx="0" presStyleCnt="1"/>
      <dgm:spPr>
        <a:solidFill>
          <a:srgbClr val="92D050"/>
        </a:solidFill>
      </dgm:spPr>
      <dgm:t>
        <a:bodyPr/>
        <a:lstStyle/>
        <a:p>
          <a:endParaRPr lang="en-GB"/>
        </a:p>
      </dgm:t>
    </dgm:pt>
    <dgm:pt modelId="{2568ED03-8DC7-45B4-A81F-E484283CB743}" type="pres">
      <dgm:prSet presAssocID="{6E9A412D-B666-4B72-A011-2D5A10A2FD7A}" presName="space" presStyleCnt="0"/>
      <dgm:spPr/>
    </dgm:pt>
    <dgm:pt modelId="{EA7EC671-20E8-4565-97F9-1456B4C4F802}" type="pres">
      <dgm:prSet presAssocID="{6E9A412D-B666-4B72-A011-2D5A10A2FD7A}" presName="rect1" presStyleLbl="alignAcc1" presStyleIdx="0" presStyleCnt="1" custScaleY="100050" custLinFactNeighborX="-1572" custLinFactNeighborY="-521"/>
      <dgm:spPr/>
      <dgm:t>
        <a:bodyPr/>
        <a:lstStyle/>
        <a:p>
          <a:endParaRPr lang="en-GB"/>
        </a:p>
      </dgm:t>
    </dgm:pt>
    <dgm:pt modelId="{8F77EEAA-91B2-4284-BDC8-7445A37DFB86}" type="pres">
      <dgm:prSet presAssocID="{6E9A412D-B666-4B72-A011-2D5A10A2FD7A}" presName="rect1ParTx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401C1A-01D9-4E85-9202-FA56850499FF}" type="pres">
      <dgm:prSet presAssocID="{6E9A412D-B666-4B72-A011-2D5A10A2FD7A}" presName="rect1ChTx" presStyleLbl="alignAcc1" presStyleIdx="0" presStyleCnt="1" custLinFactNeighborX="-1574" custLinFactNeighborY="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0954BB5-7C68-47D8-93CD-092DB6D160A3}" type="presOf" srcId="{6EFA9880-A3C1-4431-8402-62FB06670F3C}" destId="{88401C1A-01D9-4E85-9202-FA56850499FF}" srcOrd="0" destOrd="2" presId="urn:microsoft.com/office/officeart/2005/8/layout/target3"/>
    <dgm:cxn modelId="{24CCAFF7-3382-4979-A845-9A86E16A82E5}" type="presOf" srcId="{DBE9D4D8-4DF0-49BB-AF4D-F61C68DCFF07}" destId="{88401C1A-01D9-4E85-9202-FA56850499FF}" srcOrd="0" destOrd="3" presId="urn:microsoft.com/office/officeart/2005/8/layout/target3"/>
    <dgm:cxn modelId="{A09163CA-F0F6-4955-A642-2254894ACE13}" type="presOf" srcId="{6E9A412D-B666-4B72-A011-2D5A10A2FD7A}" destId="{EA7EC671-20E8-4565-97F9-1456B4C4F802}" srcOrd="0" destOrd="0" presId="urn:microsoft.com/office/officeart/2005/8/layout/target3"/>
    <dgm:cxn modelId="{28EFA025-B3D8-4BC1-ACCA-B952050CA985}" type="presOf" srcId="{D4B8BD3A-0DAB-411D-BF73-8AD60CD822BE}" destId="{3EB818D7-E7FF-463B-9823-115B757AC56A}" srcOrd="0" destOrd="0" presId="urn:microsoft.com/office/officeart/2005/8/layout/target3"/>
    <dgm:cxn modelId="{CB35F095-E041-472E-9A7B-9B1FBDE03F0A}" srcId="{D4B8BD3A-0DAB-411D-BF73-8AD60CD822BE}" destId="{6E9A412D-B666-4B72-A011-2D5A10A2FD7A}" srcOrd="0" destOrd="0" parTransId="{AF63A206-C544-4640-8BB7-62605FE4532C}" sibTransId="{984E6F43-0939-47C5-9B08-5C34E8FEBE7C}"/>
    <dgm:cxn modelId="{7F5F2497-10D5-456E-87E9-38A8D2E2BAD9}" srcId="{6E9A412D-B666-4B72-A011-2D5A10A2FD7A}" destId="{9AFC84D0-4B6A-4500-BBD0-B4392AAAA611}" srcOrd="0" destOrd="0" parTransId="{E35B4E08-BD30-4FBA-8D86-2284CB327ECF}" sibTransId="{ABF9371F-416F-45FB-82B9-F8C74021A696}"/>
    <dgm:cxn modelId="{5BEAB2A6-E73F-4AB9-9BAB-F86B6E3EC945}" srcId="{6E9A412D-B666-4B72-A011-2D5A10A2FD7A}" destId="{8D58BE03-BC36-46CA-8442-4ECFE6D843D2}" srcOrd="1" destOrd="0" parTransId="{0F2F616D-66BF-4E27-834B-C2B7C1F08A2C}" sibTransId="{21FCFDBE-6316-4829-91D0-C0EE122598CA}"/>
    <dgm:cxn modelId="{FECA99A2-FC4D-4BE1-A954-B2FE3B27BAB7}" type="presOf" srcId="{8D58BE03-BC36-46CA-8442-4ECFE6D843D2}" destId="{88401C1A-01D9-4E85-9202-FA56850499FF}" srcOrd="0" destOrd="1" presId="urn:microsoft.com/office/officeart/2005/8/layout/target3"/>
    <dgm:cxn modelId="{BADED465-668E-4776-B08C-B82F0AA68EB2}" type="presOf" srcId="{6E9A412D-B666-4B72-A011-2D5A10A2FD7A}" destId="{8F77EEAA-91B2-4284-BDC8-7445A37DFB86}" srcOrd="1" destOrd="0" presId="urn:microsoft.com/office/officeart/2005/8/layout/target3"/>
    <dgm:cxn modelId="{8E4E1D0C-E180-4D98-B1CF-F9FF768C63CD}" srcId="{6E9A412D-B666-4B72-A011-2D5A10A2FD7A}" destId="{6EFA9880-A3C1-4431-8402-62FB06670F3C}" srcOrd="2" destOrd="0" parTransId="{BDDDE1B2-A8B8-473A-B59D-9A6D2B52F7B8}" sibTransId="{1C7A63DD-4C94-4CEF-9EF5-53AD31E54566}"/>
    <dgm:cxn modelId="{AE189D91-AF63-4DC7-8AEA-778C5AAA6D0B}" type="presOf" srcId="{9AFC84D0-4B6A-4500-BBD0-B4392AAAA611}" destId="{88401C1A-01D9-4E85-9202-FA56850499FF}" srcOrd="0" destOrd="0" presId="urn:microsoft.com/office/officeart/2005/8/layout/target3"/>
    <dgm:cxn modelId="{4D0D21B6-D347-4EE8-8FCD-46E4C63D53D4}" srcId="{6E9A412D-B666-4B72-A011-2D5A10A2FD7A}" destId="{DBE9D4D8-4DF0-49BB-AF4D-F61C68DCFF07}" srcOrd="3" destOrd="0" parTransId="{F7B64B4F-6936-46A7-BC9A-9A947B09E3C6}" sibTransId="{A331EEE5-8252-4A26-BDAD-D2A0B7BF4383}"/>
    <dgm:cxn modelId="{1F2C34DC-AF8F-4AA6-888F-04C85D6CE060}" type="presParOf" srcId="{3EB818D7-E7FF-463B-9823-115B757AC56A}" destId="{B13FF332-261A-41B2-BE1E-57BE12A26711}" srcOrd="0" destOrd="0" presId="urn:microsoft.com/office/officeart/2005/8/layout/target3"/>
    <dgm:cxn modelId="{63FD3314-7ED5-47C0-BB16-49F4BE1D8F1F}" type="presParOf" srcId="{3EB818D7-E7FF-463B-9823-115B757AC56A}" destId="{2568ED03-8DC7-45B4-A81F-E484283CB743}" srcOrd="1" destOrd="0" presId="urn:microsoft.com/office/officeart/2005/8/layout/target3"/>
    <dgm:cxn modelId="{041579A9-DDAC-4FA6-B2F0-5DEA02E676AB}" type="presParOf" srcId="{3EB818D7-E7FF-463B-9823-115B757AC56A}" destId="{EA7EC671-20E8-4565-97F9-1456B4C4F802}" srcOrd="2" destOrd="0" presId="urn:microsoft.com/office/officeart/2005/8/layout/target3"/>
    <dgm:cxn modelId="{57CD1985-B7AA-4956-B8F9-AC0B4025DD0E}" type="presParOf" srcId="{3EB818D7-E7FF-463B-9823-115B757AC56A}" destId="{8F77EEAA-91B2-4284-BDC8-7445A37DFB86}" srcOrd="3" destOrd="0" presId="urn:microsoft.com/office/officeart/2005/8/layout/target3"/>
    <dgm:cxn modelId="{690A435F-813A-494F-988B-B7623D7F547C}" type="presParOf" srcId="{3EB818D7-E7FF-463B-9823-115B757AC56A}" destId="{88401C1A-01D9-4E85-9202-FA56850499FF}" srcOrd="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FF332-261A-41B2-BE1E-57BE12A26711}">
      <dsp:nvSpPr>
        <dsp:cNvPr id="0" name=""/>
        <dsp:cNvSpPr/>
      </dsp:nvSpPr>
      <dsp:spPr>
        <a:xfrm>
          <a:off x="0" y="4410"/>
          <a:ext cx="5098166" cy="5098166"/>
        </a:xfrm>
        <a:prstGeom prst="pie">
          <a:avLst>
            <a:gd name="adj1" fmla="val 5400000"/>
            <a:gd name="adj2" fmla="val 16200000"/>
          </a:avLst>
        </a:prstGeom>
        <a:solidFill>
          <a:srgbClr val="92D05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7EC671-20E8-4565-97F9-1456B4C4F802}">
      <dsp:nvSpPr>
        <dsp:cNvPr id="0" name=""/>
        <dsp:cNvSpPr/>
      </dsp:nvSpPr>
      <dsp:spPr>
        <a:xfrm>
          <a:off x="2455582" y="0"/>
          <a:ext cx="5947860" cy="5100715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Major Milestones</a:t>
          </a:r>
          <a:r>
            <a:rPr lang="de-DE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reached</a:t>
          </a:r>
          <a:r>
            <a:rPr 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-GB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5582" y="0"/>
        <a:ext cx="2973930" cy="5100715"/>
      </dsp:txXfrm>
    </dsp:sp>
    <dsp:sp modelId="{88401C1A-01D9-4E85-9202-FA56850499FF}">
      <dsp:nvSpPr>
        <dsp:cNvPr id="0" name=""/>
        <dsp:cNvSpPr/>
      </dsp:nvSpPr>
      <dsp:spPr>
        <a:xfrm>
          <a:off x="5476203" y="5685"/>
          <a:ext cx="2973930" cy="509816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Budget o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 € 4.3 Bn for 2014-2020</a:t>
          </a:r>
          <a:endParaRPr lang="en-GB" sz="24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Full, free and open access to data</a:t>
          </a:r>
          <a:endParaRPr lang="en-GB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2016: Successful launches of Sentinel 1B &amp; 3A</a:t>
          </a:r>
          <a:endParaRPr lang="en-GB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Five services are </a:t>
          </a:r>
          <a:r>
            <a:rPr lang="fr-BE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operational</a:t>
          </a:r>
          <a:r>
            <a:rPr lang="fr-BE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BE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delivering</a:t>
          </a:r>
          <a:r>
            <a:rPr lang="fr-BE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24h/7d</a:t>
          </a:r>
          <a:endParaRPr lang="en-GB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76203" y="5685"/>
        <a:ext cx="2973930" cy="5098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fr-BE" altLang="en-US" dirty="0" err="1" smtClean="0"/>
              <a:t>Following</a:t>
            </a:r>
            <a:r>
              <a:rPr lang="fr-BE" altLang="en-US" dirty="0" smtClean="0"/>
              <a:t> the</a:t>
            </a:r>
            <a:r>
              <a:rPr lang="fr-BE" altLang="en-US" baseline="0" dirty="0" smtClean="0"/>
              <a:t> entry </a:t>
            </a:r>
            <a:r>
              <a:rPr lang="fr-BE" altLang="en-US" baseline="0" dirty="0" err="1" smtClean="0"/>
              <a:t>into</a:t>
            </a:r>
            <a:r>
              <a:rPr lang="fr-BE" altLang="en-US" baseline="0" dirty="0" smtClean="0"/>
              <a:t> force of a new </a:t>
            </a:r>
            <a:r>
              <a:rPr lang="fr-BE" altLang="en-US" baseline="0" dirty="0" err="1" smtClean="0"/>
              <a:t>legal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framework</a:t>
            </a:r>
            <a:r>
              <a:rPr lang="fr-BE" altLang="en-US" baseline="0" dirty="0" smtClean="0"/>
              <a:t> in </a:t>
            </a:r>
            <a:r>
              <a:rPr lang="fr-BE" altLang="en-US" baseline="0" dirty="0" err="1" smtClean="0"/>
              <a:t>early</a:t>
            </a:r>
            <a:r>
              <a:rPr lang="fr-BE" altLang="en-US" baseline="0" dirty="0" smtClean="0"/>
              <a:t> 2014, the </a:t>
            </a:r>
            <a:r>
              <a:rPr lang="fr-BE" altLang="en-US" baseline="0" dirty="0" err="1" smtClean="0"/>
              <a:t>Commsision</a:t>
            </a:r>
            <a:r>
              <a:rPr lang="fr-BE" altLang="en-US" baseline="0" dirty="0" smtClean="0"/>
              <a:t> has </a:t>
            </a:r>
            <a:r>
              <a:rPr lang="fr-BE" altLang="en-US" baseline="0" dirty="0" err="1" smtClean="0"/>
              <a:t>negotiated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delegation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agreements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with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entrusted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entities</a:t>
            </a:r>
            <a:r>
              <a:rPr lang="fr-BE" altLang="en-US" baseline="0" dirty="0" smtClean="0"/>
              <a:t> to </a:t>
            </a:r>
            <a:r>
              <a:rPr lang="fr-BE" altLang="en-US" baseline="0" dirty="0" err="1" smtClean="0"/>
              <a:t>implement</a:t>
            </a:r>
            <a:r>
              <a:rPr lang="fr-BE" altLang="en-US" baseline="0" dirty="0" smtClean="0"/>
              <a:t> the programme. </a:t>
            </a:r>
            <a:r>
              <a:rPr lang="fr-BE" altLang="en-US" baseline="0" dirty="0" err="1" smtClean="0"/>
              <a:t>Agreements</a:t>
            </a:r>
            <a:r>
              <a:rPr lang="fr-BE" altLang="en-US" baseline="0" dirty="0" smtClean="0"/>
              <a:t> have been </a:t>
            </a:r>
            <a:r>
              <a:rPr lang="fr-BE" altLang="en-US" baseline="0" dirty="0" err="1" smtClean="0"/>
              <a:t>signed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with</a:t>
            </a:r>
            <a:r>
              <a:rPr lang="fr-BE" altLang="en-US" baseline="0" dirty="0" smtClean="0"/>
              <a:t> ESA and EUMETSAT for the </a:t>
            </a:r>
            <a:r>
              <a:rPr lang="fr-BE" altLang="en-US" baseline="0" dirty="0" err="1" smtClean="0"/>
              <a:t>space</a:t>
            </a:r>
            <a:r>
              <a:rPr lang="fr-BE" altLang="en-US" baseline="0" dirty="0" smtClean="0"/>
              <a:t> infrastructure. A first satellite has been </a:t>
            </a:r>
            <a:r>
              <a:rPr lang="fr-BE" altLang="en-US" baseline="0" dirty="0" err="1" smtClean="0"/>
              <a:t>launched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successfully</a:t>
            </a:r>
            <a:r>
              <a:rPr lang="fr-BE" altLang="en-US" baseline="0" dirty="0" smtClean="0"/>
              <a:t> in April 2014.  </a:t>
            </a:r>
            <a:r>
              <a:rPr lang="fr-BE" altLang="en-US" baseline="0" dirty="0" err="1" smtClean="0"/>
              <a:t>Further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agreements</a:t>
            </a:r>
            <a:r>
              <a:rPr lang="fr-BE" altLang="en-US" baseline="0" dirty="0" smtClean="0"/>
              <a:t> have been </a:t>
            </a:r>
            <a:r>
              <a:rPr lang="fr-BE" altLang="en-US" baseline="0" dirty="0" err="1" smtClean="0"/>
              <a:t>signed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with</a:t>
            </a:r>
            <a:r>
              <a:rPr lang="fr-BE" altLang="en-US" baseline="0" dirty="0" smtClean="0"/>
              <a:t> ECMWF, Mercator </a:t>
            </a:r>
            <a:r>
              <a:rPr lang="fr-BE" altLang="en-US" baseline="0" dirty="0" err="1" smtClean="0"/>
              <a:t>Ocean</a:t>
            </a:r>
            <a:r>
              <a:rPr lang="fr-BE" altLang="en-US" baseline="0" dirty="0" smtClean="0"/>
              <a:t> and the </a:t>
            </a:r>
            <a:r>
              <a:rPr lang="fr-BE" altLang="en-US" baseline="0" dirty="0" err="1" smtClean="0"/>
              <a:t>European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Environmental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agency</a:t>
            </a:r>
            <a:r>
              <a:rPr lang="fr-BE" altLang="en-US" baseline="0" dirty="0" smtClean="0"/>
              <a:t> for the </a:t>
            </a:r>
            <a:r>
              <a:rPr lang="fr-BE" altLang="en-US" baseline="0" dirty="0" err="1" smtClean="0"/>
              <a:t>Copernicus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core</a:t>
            </a:r>
            <a:r>
              <a:rPr lang="fr-BE" altLang="en-US" baseline="0" dirty="0" smtClean="0"/>
              <a:t> services.</a:t>
            </a:r>
          </a:p>
          <a:p>
            <a:pPr marL="0" indent="0">
              <a:buFontTx/>
              <a:buNone/>
            </a:pPr>
            <a:endParaRPr lang="fr-BE" altLang="en-US" dirty="0" smtClean="0"/>
          </a:p>
          <a:p>
            <a:pPr marL="0" indent="0">
              <a:buFontTx/>
              <a:buNone/>
            </a:pPr>
            <a:r>
              <a:rPr lang="fr-BE" altLang="en-US" dirty="0" smtClean="0"/>
              <a:t>This has </a:t>
            </a:r>
            <a:r>
              <a:rPr lang="fr-BE" altLang="en-US" dirty="0" err="1" smtClean="0"/>
              <a:t>now</a:t>
            </a:r>
            <a:r>
              <a:rPr lang="fr-BE" altLang="en-US" dirty="0" smtClean="0"/>
              <a:t> put a programme structure in</a:t>
            </a:r>
            <a:r>
              <a:rPr lang="fr-BE" altLang="en-US" baseline="0" dirty="0" smtClean="0"/>
              <a:t> place </a:t>
            </a:r>
            <a:r>
              <a:rPr lang="fr-BE" altLang="en-US" baseline="0" dirty="0" err="1" smtClean="0"/>
              <a:t>providing</a:t>
            </a:r>
            <a:r>
              <a:rPr lang="fr-BE" altLang="en-US" baseline="0" dirty="0" smtClean="0"/>
              <a:t> free of charge satellite images and </a:t>
            </a:r>
            <a:r>
              <a:rPr lang="fr-BE" altLang="en-US" baseline="0" dirty="0" err="1" smtClean="0"/>
              <a:t>geo</a:t>
            </a:r>
            <a:r>
              <a:rPr lang="fr-BE" altLang="en-US" baseline="0" dirty="0" smtClean="0"/>
              <a:t>-information to </a:t>
            </a:r>
            <a:r>
              <a:rPr lang="fr-BE" altLang="en-US" baseline="0" dirty="0" err="1" smtClean="0"/>
              <a:t>users</a:t>
            </a:r>
            <a:r>
              <a:rPr lang="fr-BE" altLang="en-US" baseline="0" dirty="0" smtClean="0"/>
              <a:t> world </a:t>
            </a:r>
            <a:r>
              <a:rPr lang="fr-BE" altLang="en-US" baseline="0" dirty="0" err="1" smtClean="0"/>
              <a:t>wide</a:t>
            </a:r>
            <a:r>
              <a:rPr lang="fr-BE" altLang="en-US" baseline="0" dirty="0" smtClean="0"/>
              <a:t>.</a:t>
            </a:r>
          </a:p>
          <a:p>
            <a:pPr marL="0" indent="0">
              <a:buFontTx/>
              <a:buNone/>
            </a:pPr>
            <a:r>
              <a:rPr lang="fr-BE" altLang="en-US" baseline="0" dirty="0" smtClean="0"/>
              <a:t>Our </a:t>
            </a:r>
            <a:r>
              <a:rPr lang="fr-BE" altLang="en-US" baseline="0" dirty="0" err="1" smtClean="0"/>
              <a:t>presentation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today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is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giving</a:t>
            </a:r>
            <a:r>
              <a:rPr lang="fr-BE" altLang="en-US" baseline="0" dirty="0" smtClean="0"/>
              <a:t> the </a:t>
            </a:r>
            <a:r>
              <a:rPr lang="fr-BE" altLang="en-US" baseline="0" dirty="0" err="1" smtClean="0"/>
              <a:t>opportunity</a:t>
            </a:r>
            <a:r>
              <a:rPr lang="fr-BE" altLang="en-US" baseline="0" dirty="0" smtClean="0"/>
              <a:t> to </a:t>
            </a:r>
            <a:r>
              <a:rPr lang="fr-BE" altLang="en-US" baseline="0" dirty="0" err="1" smtClean="0"/>
              <a:t>see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what</a:t>
            </a:r>
            <a:r>
              <a:rPr lang="fr-BE" altLang="en-US" baseline="0" dirty="0" smtClean="0"/>
              <a:t> types of </a:t>
            </a:r>
            <a:r>
              <a:rPr lang="fr-BE" altLang="en-US" baseline="0" dirty="0" err="1" smtClean="0"/>
              <a:t>products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can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be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deliverd</a:t>
            </a:r>
            <a:r>
              <a:rPr lang="fr-BE" altLang="en-US" baseline="0" dirty="0" smtClean="0"/>
              <a:t> by </a:t>
            </a:r>
            <a:r>
              <a:rPr lang="fr-BE" altLang="en-US" baseline="0" dirty="0" err="1" smtClean="0"/>
              <a:t>Copernicus</a:t>
            </a:r>
            <a:r>
              <a:rPr lang="fr-BE" altLang="en-US" baseline="0" dirty="0" smtClean="0"/>
              <a:t>, on a free and open basis – </a:t>
            </a:r>
            <a:r>
              <a:rPr lang="fr-BE" altLang="en-US" baseline="0" dirty="0" err="1" smtClean="0"/>
              <a:t>encouraging</a:t>
            </a:r>
            <a:r>
              <a:rPr lang="fr-BE" altLang="en-US" baseline="0" dirty="0" smtClean="0"/>
              <a:t> the data sharing model </a:t>
            </a:r>
            <a:r>
              <a:rPr lang="fr-BE" altLang="en-US" baseline="0" dirty="0" err="1" smtClean="0"/>
              <a:t>also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adopted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internationally</a:t>
            </a:r>
            <a:r>
              <a:rPr lang="fr-BE" altLang="en-US" baseline="0" dirty="0" smtClean="0"/>
              <a:t> in the Group of </a:t>
            </a:r>
            <a:r>
              <a:rPr lang="fr-BE" altLang="en-US" baseline="0" dirty="0" err="1" smtClean="0"/>
              <a:t>Earth</a:t>
            </a:r>
            <a:r>
              <a:rPr lang="fr-BE" altLang="en-US" baseline="0" dirty="0" smtClean="0"/>
              <a:t> observation (GEO) </a:t>
            </a:r>
            <a:r>
              <a:rPr lang="fr-BE" altLang="en-US" baseline="0" dirty="0" err="1" smtClean="0"/>
              <a:t>context</a:t>
            </a:r>
            <a:r>
              <a:rPr lang="fr-BE" altLang="en-US" baseline="0" dirty="0" smtClean="0"/>
              <a:t>.</a:t>
            </a: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5275" y="8684899"/>
            <a:ext cx="2971092" cy="4576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849CF5-E82C-43F7-B4C3-12DAC2F7CFE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2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7151" tIns="43576" rIns="87151" bIns="43576"/>
          <a:lstStyle/>
          <a:p>
            <a:pPr marL="171448" indent="-171448">
              <a:buFont typeface="Arial" panose="020B0604020202020204" pitchFamily="34" charset="0"/>
              <a:buChar char="•"/>
            </a:pPr>
            <a:r>
              <a:rPr lang="fr-BE" dirty="0" err="1" smtClean="0"/>
              <a:t>Copernicus</a:t>
            </a:r>
            <a:r>
              <a:rPr lang="fr-BE" dirty="0" smtClean="0"/>
              <a:t>'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operational</a:t>
            </a:r>
            <a:r>
              <a:rPr lang="fr-BE" baseline="0" dirty="0" smtClean="0"/>
              <a:t> phase </a:t>
            </a:r>
            <a:r>
              <a:rPr lang="fr-BE" baseline="0" dirty="0" err="1" smtClean="0"/>
              <a:t>starts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now</a:t>
            </a:r>
            <a:r>
              <a:rPr lang="fr-BE" baseline="0" dirty="0" smtClean="0"/>
              <a:t>, building on the </a:t>
            </a:r>
            <a:r>
              <a:rPr lang="fr-BE" baseline="0" dirty="0" err="1" smtClean="0"/>
              <a:t>success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experience</a:t>
            </a:r>
            <a:r>
              <a:rPr lang="fr-BE" baseline="0" dirty="0" smtClean="0"/>
              <a:t> of the </a:t>
            </a:r>
            <a:r>
              <a:rPr lang="fr-BE" baseline="0" dirty="0" err="1" smtClean="0"/>
              <a:t>previous</a:t>
            </a:r>
            <a:r>
              <a:rPr lang="fr-BE" baseline="0" dirty="0" smtClean="0"/>
              <a:t> GIO (GMES Initial Operations) programme. User </a:t>
            </a:r>
            <a:r>
              <a:rPr lang="fr-BE" baseline="0" dirty="0" err="1" smtClean="0"/>
              <a:t>requirements</a:t>
            </a:r>
            <a:r>
              <a:rPr lang="fr-BE" baseline="0" dirty="0" smtClean="0"/>
              <a:t> and data-</a:t>
            </a:r>
            <a:r>
              <a:rPr lang="fr-BE" baseline="0" dirty="0" err="1" smtClean="0"/>
              <a:t>buy</a:t>
            </a:r>
            <a:r>
              <a:rPr lang="fr-BE" baseline="0" dirty="0" smtClean="0"/>
              <a:t> arrangements are in place, but </a:t>
            </a:r>
            <a:r>
              <a:rPr lang="fr-BE" baseline="0" dirty="0" err="1" smtClean="0"/>
              <a:t>our</a:t>
            </a:r>
            <a:r>
              <a:rPr lang="fr-BE" baseline="0" dirty="0" smtClean="0"/>
              <a:t> (EU-</a:t>
            </a:r>
            <a:r>
              <a:rPr lang="fr-BE" baseline="0" dirty="0" err="1" smtClean="0"/>
              <a:t>owned</a:t>
            </a:r>
            <a:r>
              <a:rPr lang="fr-BE" baseline="0" dirty="0" smtClean="0"/>
              <a:t>) Sentinels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deliver</a:t>
            </a:r>
            <a:r>
              <a:rPr lang="fr-BE" baseline="0" dirty="0" smtClean="0"/>
              <a:t> more and </a:t>
            </a:r>
            <a:r>
              <a:rPr lang="fr-BE" baseline="0" dirty="0" err="1" smtClean="0"/>
              <a:t>better</a:t>
            </a:r>
            <a:r>
              <a:rPr lang="fr-BE" baseline="0" dirty="0" smtClean="0"/>
              <a:t> data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unpredecented</a:t>
            </a:r>
            <a:r>
              <a:rPr lang="fr-BE" baseline="0" dirty="0" smtClean="0"/>
              <a:t> volume. =&gt; A quantum </a:t>
            </a:r>
            <a:r>
              <a:rPr lang="fr-BE" baseline="0" dirty="0" err="1" smtClean="0"/>
              <a:t>leap</a:t>
            </a:r>
            <a:r>
              <a:rPr lang="fr-BE" baseline="0" dirty="0" smtClean="0"/>
              <a:t> for EU </a:t>
            </a:r>
            <a:r>
              <a:rPr lang="fr-BE" baseline="0" dirty="0" err="1" smtClean="0"/>
              <a:t>Earth</a:t>
            </a:r>
            <a:r>
              <a:rPr lang="fr-BE" baseline="0" dirty="0" smtClean="0"/>
              <a:t> Observation. A key </a:t>
            </a:r>
            <a:r>
              <a:rPr lang="fr-BE" baseline="0" dirty="0" err="1" smtClean="0"/>
              <a:t>element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Copernicus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ensuring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smooth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dissemination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huge</a:t>
            </a:r>
            <a:r>
              <a:rPr lang="fr-BE" baseline="0" dirty="0" smtClean="0"/>
              <a:t> volume of data, </a:t>
            </a:r>
            <a:r>
              <a:rPr lang="fr-BE" baseline="0" dirty="0" err="1" smtClean="0"/>
              <a:t>making</a:t>
            </a:r>
            <a:r>
              <a:rPr lang="fr-BE" baseline="0" dirty="0" smtClean="0"/>
              <a:t> the EU as a major global </a:t>
            </a:r>
            <a:r>
              <a:rPr lang="fr-BE" baseline="0" dirty="0" err="1" smtClean="0"/>
              <a:t>player</a:t>
            </a:r>
            <a:r>
              <a:rPr lang="fr-BE" baseline="0" dirty="0" smtClean="0"/>
              <a:t>/</a:t>
            </a:r>
            <a:r>
              <a:rPr lang="fr-BE" baseline="0" dirty="0" err="1" smtClean="0"/>
              <a:t>owner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Earth</a:t>
            </a:r>
            <a:r>
              <a:rPr lang="fr-BE" baseline="0" dirty="0" smtClean="0"/>
              <a:t> Observation data.</a:t>
            </a:r>
          </a:p>
          <a:p>
            <a:pPr marL="171448" indent="-171448">
              <a:buFont typeface="Arial" panose="020B0604020202020204" pitchFamily="34" charset="0"/>
              <a:buChar char="•"/>
            </a:pPr>
            <a:r>
              <a:rPr lang="fr-BE" baseline="0" dirty="0" err="1" smtClean="0"/>
              <a:t>External</a:t>
            </a:r>
            <a:r>
              <a:rPr lang="fr-BE" baseline="0" dirty="0" smtClean="0"/>
              <a:t> data-</a:t>
            </a:r>
            <a:r>
              <a:rPr lang="fr-BE" baseline="0" dirty="0" err="1" smtClean="0"/>
              <a:t>buy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continue, but </a:t>
            </a:r>
            <a:r>
              <a:rPr lang="fr-BE" baseline="0" dirty="0" err="1" smtClean="0"/>
              <a:t>decrease</a:t>
            </a:r>
            <a:r>
              <a:rPr lang="fr-BE" baseline="0" dirty="0" smtClean="0"/>
              <a:t> as Sentinels </a:t>
            </a:r>
            <a:r>
              <a:rPr lang="fr-BE" baseline="0" dirty="0" err="1" smtClean="0"/>
              <a:t>become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operational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</a:t>
            </a:r>
            <a:r>
              <a:rPr lang="fr-BE" baseline="0" dirty="0" smtClean="0"/>
              <a:t> 2015-2016 </a:t>
            </a:r>
            <a:r>
              <a:rPr lang="fr-BE" baseline="0" dirty="0" err="1" smtClean="0"/>
              <a:t>ff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However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some</a:t>
            </a:r>
            <a:r>
              <a:rPr lang="fr-BE" baseline="0" dirty="0" smtClean="0"/>
              <a:t> gaps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remain</a:t>
            </a:r>
            <a:r>
              <a:rPr lang="fr-BE" baseline="0" dirty="0" smtClean="0"/>
              <a:t> (high-</a:t>
            </a:r>
            <a:r>
              <a:rPr lang="fr-BE" baseline="0" dirty="0" err="1" smtClean="0"/>
              <a:t>resolution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imagery</a:t>
            </a:r>
            <a:r>
              <a:rPr lang="fr-BE" baseline="0" dirty="0" smtClean="0"/>
              <a:t>) as </a:t>
            </a:r>
            <a:r>
              <a:rPr lang="fr-BE" baseline="0" dirty="0" err="1" smtClean="0"/>
              <a:t>Copernicus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was</a:t>
            </a:r>
            <a:r>
              <a:rPr lang="fr-BE" baseline="0" dirty="0" smtClean="0"/>
              <a:t> not (!) </a:t>
            </a:r>
            <a:r>
              <a:rPr lang="fr-BE" baseline="0" dirty="0" err="1" smtClean="0"/>
              <a:t>designed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fill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them</a:t>
            </a:r>
            <a:r>
              <a:rPr lang="fr-BE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87151" tIns="43576" rIns="87151" bIns="43576"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606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7151" tIns="43576" rIns="87151" bIns="43576"/>
          <a:lstStyle/>
          <a:p>
            <a:pPr marL="171448" indent="-171448">
              <a:buFont typeface="Arial" panose="020B0604020202020204" pitchFamily="34" charset="0"/>
              <a:buChar char="•"/>
            </a:pPr>
            <a:r>
              <a:rPr lang="fr-BE" dirty="0" err="1" smtClean="0"/>
              <a:t>Copernicus</a:t>
            </a:r>
            <a:r>
              <a:rPr lang="fr-BE" dirty="0" smtClean="0"/>
              <a:t>'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operational</a:t>
            </a:r>
            <a:r>
              <a:rPr lang="fr-BE" baseline="0" dirty="0" smtClean="0"/>
              <a:t> phase </a:t>
            </a:r>
            <a:r>
              <a:rPr lang="fr-BE" baseline="0" dirty="0" err="1" smtClean="0"/>
              <a:t>starts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now</a:t>
            </a:r>
            <a:r>
              <a:rPr lang="fr-BE" baseline="0" dirty="0" smtClean="0"/>
              <a:t>, building on the </a:t>
            </a:r>
            <a:r>
              <a:rPr lang="fr-BE" baseline="0" dirty="0" err="1" smtClean="0"/>
              <a:t>success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experience</a:t>
            </a:r>
            <a:r>
              <a:rPr lang="fr-BE" baseline="0" dirty="0" smtClean="0"/>
              <a:t> of the </a:t>
            </a:r>
            <a:r>
              <a:rPr lang="fr-BE" baseline="0" dirty="0" err="1" smtClean="0"/>
              <a:t>previous</a:t>
            </a:r>
            <a:r>
              <a:rPr lang="fr-BE" baseline="0" dirty="0" smtClean="0"/>
              <a:t> GIO (GMES Initial Operations) programme. User </a:t>
            </a:r>
            <a:r>
              <a:rPr lang="fr-BE" baseline="0" dirty="0" err="1" smtClean="0"/>
              <a:t>requirements</a:t>
            </a:r>
            <a:r>
              <a:rPr lang="fr-BE" baseline="0" dirty="0" smtClean="0"/>
              <a:t> and data-</a:t>
            </a:r>
            <a:r>
              <a:rPr lang="fr-BE" baseline="0" dirty="0" err="1" smtClean="0"/>
              <a:t>buy</a:t>
            </a:r>
            <a:r>
              <a:rPr lang="fr-BE" baseline="0" dirty="0" smtClean="0"/>
              <a:t> arrangements are in place, but </a:t>
            </a:r>
            <a:r>
              <a:rPr lang="fr-BE" baseline="0" dirty="0" err="1" smtClean="0"/>
              <a:t>our</a:t>
            </a:r>
            <a:r>
              <a:rPr lang="fr-BE" baseline="0" dirty="0" smtClean="0"/>
              <a:t> (EU-</a:t>
            </a:r>
            <a:r>
              <a:rPr lang="fr-BE" baseline="0" dirty="0" err="1" smtClean="0"/>
              <a:t>owned</a:t>
            </a:r>
            <a:r>
              <a:rPr lang="fr-BE" baseline="0" dirty="0" smtClean="0"/>
              <a:t>) Sentinels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deliver</a:t>
            </a:r>
            <a:r>
              <a:rPr lang="fr-BE" baseline="0" dirty="0" smtClean="0"/>
              <a:t> more and </a:t>
            </a:r>
            <a:r>
              <a:rPr lang="fr-BE" baseline="0" dirty="0" err="1" smtClean="0"/>
              <a:t>better</a:t>
            </a:r>
            <a:r>
              <a:rPr lang="fr-BE" baseline="0" dirty="0" smtClean="0"/>
              <a:t> data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unpredecented</a:t>
            </a:r>
            <a:r>
              <a:rPr lang="fr-BE" baseline="0" dirty="0" smtClean="0"/>
              <a:t> volume. =&gt; A quantum </a:t>
            </a:r>
            <a:r>
              <a:rPr lang="fr-BE" baseline="0" dirty="0" err="1" smtClean="0"/>
              <a:t>leap</a:t>
            </a:r>
            <a:r>
              <a:rPr lang="fr-BE" baseline="0" dirty="0" smtClean="0"/>
              <a:t> for EU </a:t>
            </a:r>
            <a:r>
              <a:rPr lang="fr-BE" baseline="0" dirty="0" err="1" smtClean="0"/>
              <a:t>Earth</a:t>
            </a:r>
            <a:r>
              <a:rPr lang="fr-BE" baseline="0" dirty="0" smtClean="0"/>
              <a:t> Observation. A key </a:t>
            </a:r>
            <a:r>
              <a:rPr lang="fr-BE" baseline="0" dirty="0" err="1" smtClean="0"/>
              <a:t>element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Copernicus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ensuring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smooth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dissemination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huge</a:t>
            </a:r>
            <a:r>
              <a:rPr lang="fr-BE" baseline="0" dirty="0" smtClean="0"/>
              <a:t> volume of data, </a:t>
            </a:r>
            <a:r>
              <a:rPr lang="fr-BE" baseline="0" dirty="0" err="1" smtClean="0"/>
              <a:t>making</a:t>
            </a:r>
            <a:r>
              <a:rPr lang="fr-BE" baseline="0" dirty="0" smtClean="0"/>
              <a:t> the EU as a major global </a:t>
            </a:r>
            <a:r>
              <a:rPr lang="fr-BE" baseline="0" dirty="0" err="1" smtClean="0"/>
              <a:t>player</a:t>
            </a:r>
            <a:r>
              <a:rPr lang="fr-BE" baseline="0" dirty="0" smtClean="0"/>
              <a:t>/</a:t>
            </a:r>
            <a:r>
              <a:rPr lang="fr-BE" baseline="0" dirty="0" err="1" smtClean="0"/>
              <a:t>owner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Earth</a:t>
            </a:r>
            <a:r>
              <a:rPr lang="fr-BE" baseline="0" dirty="0" smtClean="0"/>
              <a:t> Observation data.</a:t>
            </a:r>
          </a:p>
          <a:p>
            <a:pPr marL="171448" indent="-171448">
              <a:buFont typeface="Arial" panose="020B0604020202020204" pitchFamily="34" charset="0"/>
              <a:buChar char="•"/>
            </a:pPr>
            <a:r>
              <a:rPr lang="fr-BE" baseline="0" dirty="0" err="1" smtClean="0"/>
              <a:t>External</a:t>
            </a:r>
            <a:r>
              <a:rPr lang="fr-BE" baseline="0" dirty="0" smtClean="0"/>
              <a:t> data-</a:t>
            </a:r>
            <a:r>
              <a:rPr lang="fr-BE" baseline="0" dirty="0" err="1" smtClean="0"/>
              <a:t>buy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continue, but </a:t>
            </a:r>
            <a:r>
              <a:rPr lang="fr-BE" baseline="0" dirty="0" err="1" smtClean="0"/>
              <a:t>decrease</a:t>
            </a:r>
            <a:r>
              <a:rPr lang="fr-BE" baseline="0" dirty="0" smtClean="0"/>
              <a:t> as Sentinels </a:t>
            </a:r>
            <a:r>
              <a:rPr lang="fr-BE" baseline="0" dirty="0" err="1" smtClean="0"/>
              <a:t>become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operational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</a:t>
            </a:r>
            <a:r>
              <a:rPr lang="fr-BE" baseline="0" dirty="0" smtClean="0"/>
              <a:t> 2015-2016 </a:t>
            </a:r>
            <a:r>
              <a:rPr lang="fr-BE" baseline="0" dirty="0" err="1" smtClean="0"/>
              <a:t>ff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However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some</a:t>
            </a:r>
            <a:r>
              <a:rPr lang="fr-BE" baseline="0" dirty="0" smtClean="0"/>
              <a:t> gaps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remain</a:t>
            </a:r>
            <a:r>
              <a:rPr lang="fr-BE" baseline="0" dirty="0" smtClean="0"/>
              <a:t> (high-</a:t>
            </a:r>
            <a:r>
              <a:rPr lang="fr-BE" baseline="0" dirty="0" err="1" smtClean="0"/>
              <a:t>resolution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imagery</a:t>
            </a:r>
            <a:r>
              <a:rPr lang="fr-BE" baseline="0" dirty="0" smtClean="0"/>
              <a:t>) as </a:t>
            </a:r>
            <a:r>
              <a:rPr lang="fr-BE" baseline="0" dirty="0" err="1" smtClean="0"/>
              <a:t>Copernicus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was</a:t>
            </a:r>
            <a:r>
              <a:rPr lang="fr-BE" baseline="0" dirty="0" smtClean="0"/>
              <a:t> not (!) </a:t>
            </a:r>
            <a:r>
              <a:rPr lang="fr-BE" baseline="0" dirty="0" err="1" smtClean="0"/>
              <a:t>designed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fill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them</a:t>
            </a:r>
            <a:r>
              <a:rPr lang="fr-BE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87151" tIns="43576" rIns="87151" bIns="43576"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606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In </a:t>
            </a:r>
            <a:r>
              <a:rPr lang="fr-BE" dirty="0" err="1" smtClean="0"/>
              <a:t>parallel</a:t>
            </a:r>
            <a:r>
              <a:rPr lang="fr-BE" dirty="0" smtClean="0"/>
              <a:t> to the satellite </a:t>
            </a:r>
            <a:r>
              <a:rPr lang="fr-BE" dirty="0" err="1" smtClean="0"/>
              <a:t>deployment</a:t>
            </a:r>
            <a:r>
              <a:rPr lang="fr-BE" dirty="0" smtClean="0"/>
              <a:t>, the</a:t>
            </a:r>
            <a:r>
              <a:rPr lang="fr-BE" baseline="0" dirty="0" smtClean="0"/>
              <a:t> services are </a:t>
            </a:r>
            <a:r>
              <a:rPr lang="fr-BE" baseline="0" dirty="0" err="1" smtClean="0"/>
              <a:t>ramping</a:t>
            </a:r>
            <a:r>
              <a:rPr lang="fr-BE" baseline="0" dirty="0" smtClean="0"/>
              <a:t> up </a:t>
            </a:r>
            <a:r>
              <a:rPr lang="fr-BE" baseline="0" dirty="0" err="1" smtClean="0"/>
              <a:t>their</a:t>
            </a:r>
            <a:r>
              <a:rPr lang="fr-BE" baseline="0" dirty="0" smtClean="0"/>
              <a:t> information production. Emergency management services and Land Monitoring services have been </a:t>
            </a:r>
            <a:r>
              <a:rPr lang="fr-BE" baseline="0" dirty="0" err="1" smtClean="0"/>
              <a:t>operational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since</a:t>
            </a:r>
            <a:r>
              <a:rPr lang="fr-BE" baseline="0" dirty="0" smtClean="0"/>
              <a:t> 2012, and are </a:t>
            </a:r>
            <a:r>
              <a:rPr lang="fr-BE" baseline="0" dirty="0" err="1" smtClean="0"/>
              <a:t>now</a:t>
            </a:r>
            <a:r>
              <a:rPr lang="fr-BE" baseline="0" dirty="0" smtClean="0"/>
              <a:t> </a:t>
            </a:r>
            <a:r>
              <a:rPr lang="fr-BE" baseline="0" dirty="0" err="1" smtClean="0"/>
              <a:t>joined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round the </a:t>
            </a:r>
            <a:r>
              <a:rPr lang="fr-BE" baseline="0" dirty="0" err="1" smtClean="0"/>
              <a:t>clock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forecasting</a:t>
            </a:r>
            <a:r>
              <a:rPr lang="fr-BE" baseline="0" dirty="0" smtClean="0"/>
              <a:t> by the </a:t>
            </a:r>
            <a:r>
              <a:rPr lang="fr-BE" baseline="0" dirty="0" err="1" smtClean="0"/>
              <a:t>Atmosphere</a:t>
            </a:r>
            <a:r>
              <a:rPr lang="fr-BE" baseline="0" dirty="0" smtClean="0"/>
              <a:t> and Marine </a:t>
            </a:r>
            <a:r>
              <a:rPr lang="fr-BE" baseline="0" dirty="0" err="1" smtClean="0"/>
              <a:t>Environment</a:t>
            </a:r>
            <a:r>
              <a:rPr lang="fr-BE" baseline="0" dirty="0" smtClean="0"/>
              <a:t> Monitoring services.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5275" y="8684899"/>
            <a:ext cx="2971092" cy="4576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865E85-EC10-4CD6-A27D-57C382D645B1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0215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mtClean="0"/>
              <a:t>Do</a:t>
            </a:r>
          </a:p>
        </p:txBody>
      </p:sp>
      <p:sp>
        <p:nvSpPr>
          <p:cNvPr id="634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3852" y="8685331"/>
            <a:ext cx="297254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9775" indent="-282575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8238" indent="-225425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5438" indent="-225425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1050" indent="-225425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8250" indent="-225425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5450" indent="-225425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650" indent="-225425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850" indent="-225425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265E4A8-4446-4C28-9224-54EF8DF4CF4A}" type="slidenum">
              <a:rPr lang="fr-FR" altLang="fr-FR" smtClean="0"/>
              <a:pPr algn="r" eaLnBrk="1" hangingPunct="1">
                <a:spcBef>
                  <a:spcPct val="0"/>
                </a:spcBef>
              </a:pPr>
              <a:t>7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866177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9638"/>
            <a:r>
              <a:rPr lang="fr-BE" altLang="en-US" smtClean="0">
                <a:ea typeface="ＭＳ Ｐゴシック" pitchFamily="34" charset="-128"/>
              </a:rPr>
              <a:t>Diverse cover of events:</a:t>
            </a:r>
          </a:p>
          <a:p>
            <a:pPr defTabSz="909638"/>
            <a:endParaRPr lang="fr-BE" altLang="en-US" smtClean="0">
              <a:ea typeface="ＭＳ Ｐゴシック" pitchFamily="34" charset="-128"/>
            </a:endParaRPr>
          </a:p>
          <a:p>
            <a:pPr defTabSz="909638">
              <a:buFont typeface="Wingdings" pitchFamily="2" charset="2"/>
              <a:buChar char="§"/>
            </a:pPr>
            <a:r>
              <a:rPr lang="fr-BE" altLang="en-US" smtClean="0">
                <a:ea typeface="ＭＳ Ｐゴシック" pitchFamily="34" charset="-128"/>
              </a:rPr>
              <a:t>Tropical Cyclone, Vanuatu</a:t>
            </a:r>
          </a:p>
          <a:p>
            <a:pPr defTabSz="909638">
              <a:buFont typeface="Wingdings" pitchFamily="2" charset="2"/>
              <a:buChar char="§"/>
            </a:pPr>
            <a:r>
              <a:rPr lang="fr-BE" altLang="en-US" smtClean="0">
                <a:ea typeface="ＭＳ Ｐゴシック" pitchFamily="34" charset="-128"/>
              </a:rPr>
              <a:t>Ebola epidemic, Guinea</a:t>
            </a:r>
          </a:p>
          <a:p>
            <a:pPr defTabSz="909638">
              <a:buFont typeface="Wingdings" pitchFamily="2" charset="2"/>
              <a:buChar char="§"/>
            </a:pPr>
            <a:r>
              <a:rPr lang="fr-BE" altLang="en-US" smtClean="0">
                <a:ea typeface="ＭＳ Ｐゴシック" pitchFamily="34" charset="-128"/>
              </a:rPr>
              <a:t>Wind storm, </a:t>
            </a:r>
            <a:r>
              <a:rPr lang="en-GB" altLang="en-US" smtClean="0">
                <a:ea typeface="ＭＳ Ｐゴシック" pitchFamily="34" charset="-128"/>
              </a:rPr>
              <a:t>Zakopane, Republic of Poland</a:t>
            </a:r>
          </a:p>
          <a:p>
            <a:pPr defTabSz="909638">
              <a:buFont typeface="Wingdings" pitchFamily="2" charset="2"/>
              <a:buChar char="§"/>
            </a:pPr>
            <a:r>
              <a:rPr lang="fr-BE" altLang="en-US" smtClean="0">
                <a:ea typeface="ＭＳ Ｐゴシック" pitchFamily="34" charset="-128"/>
              </a:rPr>
              <a:t>Refugee Camp, Al Mafraq Jordan</a:t>
            </a:r>
          </a:p>
          <a:p>
            <a:pPr defTabSz="909638">
              <a:buFont typeface="Wingdings" pitchFamily="2" charset="2"/>
              <a:buChar char="§"/>
            </a:pPr>
            <a:r>
              <a:rPr lang="fr-BE" altLang="en-US" smtClean="0">
                <a:ea typeface="ＭＳ Ｐゴシック" pitchFamily="34" charset="-128"/>
              </a:rPr>
              <a:t>Floods, </a:t>
            </a:r>
            <a:r>
              <a:rPr lang="en-GB" altLang="en-US" smtClean="0">
                <a:ea typeface="ＭＳ Ｐゴシック" pitchFamily="34" charset="-128"/>
              </a:rPr>
              <a:t>Ostlandet Norway</a:t>
            </a:r>
          </a:p>
          <a:p>
            <a:pPr defTabSz="909638">
              <a:buFont typeface="Wingdings" pitchFamily="2" charset="2"/>
              <a:buChar char="§"/>
            </a:pPr>
            <a:r>
              <a:rPr lang="fr-BE" altLang="en-US" smtClean="0">
                <a:ea typeface="ＭＳ Ｐゴシック" pitchFamily="34" charset="-128"/>
              </a:rPr>
              <a:t>Earthquake, San Felice sul Panaro Italy</a:t>
            </a:r>
          </a:p>
          <a:p>
            <a:pPr defTabSz="909638"/>
            <a:endParaRPr lang="fr-BE" altLang="en-US" smtClean="0">
              <a:ea typeface="ＭＳ Ｐゴシック" pitchFamily="34" charset="-128"/>
            </a:endParaRPr>
          </a:p>
          <a:p>
            <a:pPr defTabSz="909638"/>
            <a:endParaRPr lang="fr-BE" altLang="en-US" smtClean="0">
              <a:ea typeface="ＭＳ Ｐゴシック" pitchFamily="34" charset="-128"/>
            </a:endParaRPr>
          </a:p>
          <a:p>
            <a:pPr defTabSz="909638"/>
            <a:endParaRPr lang="fr-BE" altLang="en-US" smtClean="0">
              <a:ea typeface="ＭＳ Ｐゴシック" pitchFamily="34" charset="-128"/>
            </a:endParaRPr>
          </a:p>
          <a:p>
            <a:pPr defTabSz="909638"/>
            <a:endParaRPr lang="fr-BE" altLang="en-US" smtClean="0">
              <a:ea typeface="ＭＳ Ｐゴシック" pitchFamily="34" charset="-128"/>
            </a:endParaRPr>
          </a:p>
          <a:p>
            <a:pPr defTabSz="909638"/>
            <a:endParaRPr lang="fr-BE" altLang="en-US" smtClean="0">
              <a:ea typeface="ＭＳ Ｐゴシック" pitchFamily="34" charset="-128"/>
            </a:endParaRPr>
          </a:p>
          <a:p>
            <a:pPr defTabSz="909638"/>
            <a:endParaRPr lang="en-GB" altLang="en-US" smtClean="0">
              <a:ea typeface="ＭＳ Ｐゴシック" pitchFamily="34" charset="-128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5275" y="8684899"/>
            <a:ext cx="2971092" cy="45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5013" indent="-282575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1888" indent="-225425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84325" indent="-225425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8350" indent="-225425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5550" indent="-225425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52750" indent="-225425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9950" indent="-225425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7150" indent="-225425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2768503-130B-4D9C-A685-72E78E5DDAD7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9216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5"/>
            <a:ext cx="8445500" cy="4864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AC84C-817B-41B3-B5FF-A5E9355712C6}" type="datetime1">
              <a:rPr lang="en-GB" smtClean="0"/>
              <a:t>21/10/2016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7997F-B99A-4ACF-AE94-2B1F29C1394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619063"/>
      </p:ext>
    </p:extLst>
  </p:cSld>
  <p:clrMapOvr>
    <a:masterClrMapping/>
  </p:clrMapOvr>
  <p:transition spd="slow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1076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C4A12-6EC4-4C9F-9ED2-979629B069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11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57200" y="2603573"/>
            <a:ext cx="5486400" cy="3567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6316" y="1848693"/>
            <a:ext cx="5486400" cy="4148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488140" y="229812"/>
            <a:ext cx="8229600" cy="614374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502471"/>
            <a:ext cx="145512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79B4253-17BF-4A6C-9B0C-DEBCE05109DC}" type="datetime1">
              <a:rPr lang="fr-FR"/>
              <a:pPr>
                <a:defRPr/>
              </a:pPr>
              <a:t>21/10/2016</a:t>
            </a:fld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6553200" y="6502471"/>
            <a:ext cx="2133600" cy="246221"/>
          </a:xfrm>
        </p:spPr>
        <p:txBody>
          <a:bodyPr/>
          <a:lstStyle>
            <a:lvl1pPr>
              <a:defRPr>
                <a:solidFill>
                  <a:srgbClr val="59595A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1143006" y="6502471"/>
            <a:ext cx="212187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Name of the event, Place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813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354" y="1111250"/>
            <a:ext cx="7998069" cy="825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239000" y="6546850"/>
            <a:ext cx="1905000" cy="246221"/>
          </a:xfrm>
        </p:spPr>
        <p:txBody>
          <a:bodyPr/>
          <a:lstStyle>
            <a:lvl1pPr>
              <a:defRPr/>
            </a:lvl1pPr>
          </a:lstStyle>
          <a:p>
            <a:fld id="{63706F4E-BB5A-4528-97DB-21674ADD8F1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825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jpe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hyperlink" Target="https://scihub.copernicus.eu/" TargetMode="External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hyperlink" Target="http://land.copernicus.eu/" TargetMode="External"/><Relationship Id="rId7" Type="http://schemas.openxmlformats.org/officeDocument/2006/relationships/hyperlink" Target="http://atmosphere.copernicus.eu/" TargetMode="External"/><Relationship Id="rId8" Type="http://schemas.openxmlformats.org/officeDocument/2006/relationships/hyperlink" Target="http://marine.copernicus.eu/" TargetMode="External"/><Relationship Id="rId9" Type="http://schemas.openxmlformats.org/officeDocument/2006/relationships/hyperlink" Target="http://emergency.copernicus.eu/" TargetMode="External"/><Relationship Id="rId10" Type="http://schemas.openxmlformats.org/officeDocument/2006/relationships/hyperlink" Target="http://climate.copernicus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60828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4200" b="1" dirty="0" smtClean="0">
                <a:solidFill>
                  <a:srgbClr val="FFFFFF"/>
                </a:solidFill>
                <a:latin typeface="+mj-lt"/>
              </a:rPr>
              <a:t>Copernicus Programme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European Commission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Plenary 2016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#</a:t>
            </a:r>
            <a:r>
              <a:rPr lang="en-GB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9.1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Brisbane, Australia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st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– 2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nd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November 2016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722" y="152400"/>
            <a:ext cx="6178278" cy="1611288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Copernicus data access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1"/>
          </p:nvPr>
        </p:nvSpPr>
        <p:spPr>
          <a:xfrm>
            <a:off x="8629062" y="6400800"/>
            <a:ext cx="362538" cy="365125"/>
          </a:xfrm>
        </p:spPr>
        <p:txBody>
          <a:bodyPr/>
          <a:lstStyle/>
          <a:p>
            <a:fld id="{C66C82E6-3454-4941-B663-737ECBA2CB3C}" type="slidenum">
              <a:rPr lang="en-US" sz="1000" smtClean="0"/>
              <a:t>10</a:t>
            </a:fld>
            <a:endParaRPr lang="en-US" sz="1000" dirty="0"/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887056"/>
            <a:ext cx="2335213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35113"/>
            <a:ext cx="8492869" cy="413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9514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887056"/>
            <a:ext cx="2335213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1403350" y="115888"/>
            <a:ext cx="5976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en-GB" altLang="en-US" sz="3200" dirty="0" smtClean="0">
                <a:solidFill>
                  <a:schemeClr val="bg1"/>
                </a:solidFill>
              </a:rPr>
              <a:t>	</a:t>
            </a:r>
            <a:r>
              <a:rPr lang="en-GB" altLang="en-US" sz="3600" b="1" dirty="0" smtClean="0">
                <a:solidFill>
                  <a:srgbClr val="92D050"/>
                </a:solidFill>
              </a:rPr>
              <a:t>Copernicus</a:t>
            </a:r>
            <a:endParaRPr lang="en-GB" altLang="en-US" sz="3600" b="1" dirty="0">
              <a:solidFill>
                <a:srgbClr val="92D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750" y="1682957"/>
            <a:ext cx="8135938" cy="41303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0000"/>
              <a:defRPr/>
            </a:pPr>
            <a:r>
              <a:rPr lang="en-GB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		</a:t>
            </a:r>
            <a:r>
              <a:rPr lang="en-GB" sz="4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Thank you for your attention 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0000"/>
              <a:buFontTx/>
              <a:buChar char="•"/>
              <a:defRPr/>
            </a:pPr>
            <a:endParaRPr lang="en-GB" sz="2000" b="1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0000"/>
              <a:buFontTx/>
              <a:buChar char="•"/>
              <a:defRPr/>
            </a:pPr>
            <a:endParaRPr lang="en-GB" sz="2000" b="1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92D050"/>
              </a:buClr>
              <a:buSzPct val="130000"/>
              <a:buFontTx/>
              <a:buChar char="•"/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Mauro.Facchini@ec.europa.eu</a:t>
            </a:r>
            <a:endParaRPr lang="en-GB" sz="2800" b="1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0000"/>
              <a:buFontTx/>
              <a:buChar char="•"/>
              <a:defRPr/>
            </a:pPr>
            <a:endParaRPr lang="en-GB" sz="2000" b="1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0000"/>
              <a:buFontTx/>
              <a:buChar char="•"/>
              <a:defRPr/>
            </a:pPr>
            <a:endParaRPr lang="en-GB" sz="2000" b="1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92D05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Website: http://copernicus.eu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92D050"/>
              </a:buClr>
              <a:buSzPct val="130000"/>
              <a:buFontTx/>
              <a:buChar char="•"/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Facebook: </a:t>
            </a:r>
            <a:r>
              <a:rPr lang="en-GB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CopernicusEU</a:t>
            </a:r>
            <a:endParaRPr lang="en-GB" sz="2000" b="1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92D050"/>
              </a:buClr>
              <a:buSzPct val="130000"/>
              <a:buFontTx/>
              <a:buChar char="•"/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Twitter: @Copernicus EU</a:t>
            </a:r>
            <a:endParaRPr lang="en-GB" sz="2000" b="1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2731DA-FB9E-4AE9-A607-9AAF89994685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29555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24564" y="-99392"/>
            <a:ext cx="7873163" cy="1152128"/>
          </a:xfrm>
          <a:noFill/>
          <a:ln>
            <a:noFill/>
          </a:ln>
          <a:effectLst/>
        </p:spPr>
        <p:txBody>
          <a:bodyPr anchor="ctr"/>
          <a:lstStyle/>
          <a:p>
            <a:pPr marL="358775" algn="l" eaLnBrk="1" hangingPunct="1"/>
            <a:r>
              <a:rPr lang="en-GB" altLang="en-US" dirty="0" smtClean="0">
                <a:solidFill>
                  <a:srgbClr val="FFFFFF"/>
                </a:solidFill>
              </a:rPr>
              <a:t>     	</a:t>
            </a:r>
            <a:r>
              <a:rPr lang="en-GB" altLang="en-US" sz="32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Copernicus - current </a:t>
            </a:r>
            <a:r>
              <a:rPr lang="en-GB" altLang="en-US" sz="3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19308"/>
              </p:ext>
            </p:extLst>
          </p:nvPr>
        </p:nvGraphicFramePr>
        <p:xfrm>
          <a:off x="107510" y="1196752"/>
          <a:ext cx="8496944" cy="510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546850"/>
            <a:ext cx="1905000" cy="276999"/>
          </a:xfrm>
        </p:spPr>
        <p:txBody>
          <a:bodyPr/>
          <a:lstStyle/>
          <a:p>
            <a:pPr>
              <a:defRPr/>
            </a:pPr>
            <a:fld id="{B61EF032-D8A0-4A1F-B38D-BAD18D29D252}" type="slidenum">
              <a:rPr lang="en-GB" sz="1200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GB" sz="1200" dirty="0">
              <a:solidFill>
                <a:srgbClr val="00000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19800"/>
            <a:ext cx="2335213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4233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01137" y="228600"/>
            <a:ext cx="8229600" cy="1143000"/>
          </a:xfrm>
        </p:spPr>
        <p:txBody>
          <a:bodyPr/>
          <a:lstStyle/>
          <a:p>
            <a:pPr algn="l"/>
            <a:r>
              <a:rPr lang="en-GB" altLang="en-US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GB" altLang="en-US" sz="36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Copernicus Architecture </a:t>
            </a:r>
            <a:r>
              <a:rPr lang="en-GB" altLang="en-US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45160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20000"/>
              </a:spcBef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6FA1C97-0E54-418E-B564-08A118E543D4}" type="slidenum">
              <a:rPr lang="en-GB" altLang="en-US" sz="1200" smtClean="0">
                <a:solidFill>
                  <a:srgbClr val="231F89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GB" altLang="en-US" sz="1200" smtClean="0">
              <a:solidFill>
                <a:srgbClr val="231F89"/>
              </a:solidFill>
              <a:latin typeface="Arial" charset="0"/>
            </a:endParaRPr>
          </a:p>
        </p:txBody>
      </p:sp>
      <p:sp>
        <p:nvSpPr>
          <p:cNvPr id="7176" name="TextBox 38"/>
          <p:cNvSpPr txBox="1">
            <a:spLocks noChangeArrowheads="1"/>
          </p:cNvSpPr>
          <p:nvPr/>
        </p:nvSpPr>
        <p:spPr bwMode="auto">
          <a:xfrm>
            <a:off x="5748704" y="3263900"/>
            <a:ext cx="383784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rgbClr val="231F89"/>
                </a:solidFill>
                <a:ea typeface="MS PGothic" pitchFamily="34" charset="-128"/>
                <a:cs typeface="Arial" charset="0"/>
              </a:rPr>
              <a:t>Contributing missions</a:t>
            </a:r>
          </a:p>
        </p:txBody>
      </p:sp>
      <p:sp>
        <p:nvSpPr>
          <p:cNvPr id="7185" name="Rectangle 2"/>
          <p:cNvSpPr>
            <a:spLocks noChangeArrowheads="1"/>
          </p:cNvSpPr>
          <p:nvPr/>
        </p:nvSpPr>
        <p:spPr bwMode="auto">
          <a:xfrm>
            <a:off x="4060581" y="6577014"/>
            <a:ext cx="81328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algn="l" eaLnBrk="0" hangingPunct="0">
              <a:spcBef>
                <a:spcPct val="20000"/>
              </a:spcBef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FFD624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31" name="TextBox 21"/>
          <p:cNvSpPr txBox="1">
            <a:spLocks noChangeArrowheads="1"/>
          </p:cNvSpPr>
          <p:nvPr/>
        </p:nvSpPr>
        <p:spPr bwMode="auto">
          <a:xfrm>
            <a:off x="2753060" y="1740523"/>
            <a:ext cx="3521075" cy="138497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2800" dirty="0">
                <a:solidFill>
                  <a:srgbClr val="000066"/>
                </a:solidFill>
                <a:ea typeface="MS PGothic" pitchFamily="34" charset="-128"/>
                <a:cs typeface="Arial" charset="0"/>
              </a:rPr>
              <a:t>6 services use Earth Observation data to deliver </a:t>
            </a:r>
            <a:r>
              <a:rPr lang="en-GB" altLang="en-US" sz="2800" dirty="0" smtClean="0">
                <a:solidFill>
                  <a:srgbClr val="C00000"/>
                </a:solidFill>
                <a:latin typeface="+mn-lt"/>
                <a:cs typeface="Arial" charset="0"/>
              </a:rPr>
              <a:t>…</a:t>
            </a:r>
          </a:p>
        </p:txBody>
      </p:sp>
      <p:sp>
        <p:nvSpPr>
          <p:cNvPr id="32" name="Bent Arrow 31"/>
          <p:cNvSpPr/>
          <p:nvPr/>
        </p:nvSpPr>
        <p:spPr bwMode="auto">
          <a:xfrm rot="10800000" flipH="1">
            <a:off x="747575" y="3786715"/>
            <a:ext cx="1773634" cy="918434"/>
          </a:xfrm>
          <a:prstGeom prst="bentArrow">
            <a:avLst>
              <a:gd name="adj1" fmla="val 25000"/>
              <a:gd name="adj2" fmla="val 24436"/>
              <a:gd name="adj3" fmla="val 31708"/>
              <a:gd name="adj4" fmla="val 50123"/>
            </a:avLst>
          </a:prstGeom>
          <a:solidFill>
            <a:srgbClr val="073451"/>
          </a:solidFill>
          <a:ln>
            <a:noFill/>
          </a:ln>
          <a:effectLst/>
          <a:extLst/>
        </p:spPr>
        <p:txBody>
          <a:bodyPr anchor="ctr"/>
          <a:lstStyle/>
          <a:p>
            <a:pPr marL="3175">
              <a:defRPr/>
            </a:pPr>
            <a:endParaRPr lang="en-GB">
              <a:solidFill>
                <a:srgbClr val="C00000"/>
              </a:solidFill>
            </a:endParaRPr>
          </a:p>
        </p:txBody>
      </p:sp>
      <p:sp>
        <p:nvSpPr>
          <p:cNvPr id="33" name="Bent Arrow 32"/>
          <p:cNvSpPr/>
          <p:nvPr/>
        </p:nvSpPr>
        <p:spPr bwMode="auto">
          <a:xfrm rot="10800000">
            <a:off x="6455503" y="3690194"/>
            <a:ext cx="1334074" cy="664835"/>
          </a:xfrm>
          <a:prstGeom prst="bentArrow">
            <a:avLst>
              <a:gd name="adj1" fmla="val 25000"/>
              <a:gd name="adj2" fmla="val 24436"/>
              <a:gd name="adj3" fmla="val 31708"/>
              <a:gd name="adj4" fmla="val 50123"/>
            </a:avLst>
          </a:prstGeom>
          <a:solidFill>
            <a:srgbClr val="073451"/>
          </a:solidFill>
          <a:ln>
            <a:noFill/>
          </a:ln>
          <a:effectLst/>
          <a:extLst/>
        </p:spPr>
        <p:txBody>
          <a:bodyPr anchor="ctr"/>
          <a:lstStyle/>
          <a:p>
            <a:pPr marL="3175">
              <a:defRPr/>
            </a:pPr>
            <a:endParaRPr lang="en-GB">
              <a:solidFill>
                <a:srgbClr val="C00000"/>
              </a:solidFill>
            </a:endParaRPr>
          </a:p>
        </p:txBody>
      </p:sp>
      <p:sp>
        <p:nvSpPr>
          <p:cNvPr id="34" name="Bent Arrow 33"/>
          <p:cNvSpPr/>
          <p:nvPr/>
        </p:nvSpPr>
        <p:spPr bwMode="auto">
          <a:xfrm rot="10800000" flipV="1">
            <a:off x="6471809" y="4389882"/>
            <a:ext cx="1389776" cy="630535"/>
          </a:xfrm>
          <a:prstGeom prst="bentArrow">
            <a:avLst>
              <a:gd name="adj1" fmla="val 25000"/>
              <a:gd name="adj2" fmla="val 24436"/>
              <a:gd name="adj3" fmla="val 31708"/>
              <a:gd name="adj4" fmla="val 50123"/>
            </a:avLst>
          </a:prstGeom>
          <a:solidFill>
            <a:srgbClr val="073451"/>
          </a:solidFill>
          <a:ln>
            <a:noFill/>
          </a:ln>
          <a:effectLst/>
          <a:extLst/>
        </p:spPr>
        <p:txBody>
          <a:bodyPr anchor="ctr"/>
          <a:lstStyle/>
          <a:p>
            <a:pPr marL="3175">
              <a:defRPr/>
            </a:pPr>
            <a:endParaRPr lang="en-GB">
              <a:solidFill>
                <a:srgbClr val="C00000"/>
              </a:solidFill>
            </a:endParaRPr>
          </a:p>
        </p:txBody>
      </p:sp>
      <p:sp>
        <p:nvSpPr>
          <p:cNvPr id="35" name="TextBox 20"/>
          <p:cNvSpPr txBox="1">
            <a:spLocks noChangeArrowheads="1"/>
          </p:cNvSpPr>
          <p:nvPr/>
        </p:nvSpPr>
        <p:spPr bwMode="auto">
          <a:xfrm>
            <a:off x="1562963" y="5791200"/>
            <a:ext cx="5035550" cy="52387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2800" i="0" dirty="0">
                <a:solidFill>
                  <a:srgbClr val="C00000"/>
                </a:solidFill>
                <a:latin typeface="+mn-lt"/>
                <a:cs typeface="Arial" charset="0"/>
              </a:rPr>
              <a:t>…added-value products</a:t>
            </a:r>
          </a:p>
        </p:txBody>
      </p:sp>
      <p:pic>
        <p:nvPicPr>
          <p:cNvPr id="36" name="Content Placeholder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219" y="1650284"/>
            <a:ext cx="2068531" cy="160240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5" y="1596507"/>
            <a:ext cx="1995720" cy="199572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112" y="4897546"/>
            <a:ext cx="1264146" cy="758702"/>
          </a:xfrm>
          <a:prstGeom prst="rect">
            <a:avLst/>
          </a:prstGeom>
        </p:spPr>
      </p:pic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381000" y="3623724"/>
            <a:ext cx="2781300" cy="46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i="0" dirty="0" smtClean="0">
                <a:solidFill>
                  <a:srgbClr val="000066"/>
                </a:solidFill>
                <a:cs typeface="Arial" charset="0"/>
              </a:rPr>
              <a:t>Sentinels</a:t>
            </a:r>
            <a:endParaRPr lang="en-GB" altLang="en-US" i="0" dirty="0">
              <a:solidFill>
                <a:srgbClr val="000066"/>
              </a:solidFill>
              <a:cs typeface="Arial" charset="0"/>
            </a:endParaRPr>
          </a:p>
        </p:txBody>
      </p:sp>
      <p:pic>
        <p:nvPicPr>
          <p:cNvPr id="40" name="Picture 6" descr="http://www.greenpeace.org/international/Global/international/planet-2/image/2009/4/man-made-fires-to-clear-land-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993" y="4016332"/>
            <a:ext cx="1224136" cy="83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http://www.ecmwf.int/sites/default/files/Climate_projections_worksho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265" y="4048486"/>
            <a:ext cx="1368152" cy="78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129" y="3108675"/>
            <a:ext cx="1419797" cy="80526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836" y="3102022"/>
            <a:ext cx="1064573" cy="823195"/>
          </a:xfrm>
          <a:prstGeom prst="rect">
            <a:avLst/>
          </a:prstGeom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01" y="3093844"/>
            <a:ext cx="1088278" cy="84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77"/>
          <a:stretch>
            <a:fillRect/>
          </a:stretch>
        </p:blipFill>
        <p:spPr bwMode="auto">
          <a:xfrm>
            <a:off x="3829137" y="3975872"/>
            <a:ext cx="1070880" cy="93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triped Right Arrow 45"/>
          <p:cNvSpPr/>
          <p:nvPr/>
        </p:nvSpPr>
        <p:spPr bwMode="auto">
          <a:xfrm rot="5400000">
            <a:off x="3861026" y="4852891"/>
            <a:ext cx="615950" cy="792162"/>
          </a:xfrm>
          <a:prstGeom prst="stripedRigh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anchor="ctr"/>
          <a:lstStyle/>
          <a:p>
            <a:pPr marL="3175">
              <a:defRPr/>
            </a:pPr>
            <a:endParaRPr lang="en-GB" sz="1200" b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089" y="5903151"/>
            <a:ext cx="2335213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0508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2088232"/>
            <a:ext cx="8965966" cy="4022112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333399"/>
              </a:buClr>
            </a:pPr>
            <a:endParaRPr lang="en-GB" sz="2800" b="1" i="0" kern="1200" dirty="0" smtClean="0">
              <a:latin typeface="Verdana" pitchFamily="34" charset="0"/>
            </a:endParaRPr>
          </a:p>
          <a:p>
            <a:pPr>
              <a:spcAft>
                <a:spcPts val="1200"/>
              </a:spcAft>
              <a:buClr>
                <a:srgbClr val="333399"/>
              </a:buClr>
            </a:pPr>
            <a:r>
              <a:rPr lang="en-GB" sz="2800" b="1" i="0" kern="1200" dirty="0" smtClean="0">
                <a:latin typeface="Verdana" pitchFamily="34" charset="0"/>
              </a:rPr>
              <a:t>Four dedicated Sentinel satellites are in orbit: Sentinel </a:t>
            </a:r>
            <a:r>
              <a:rPr lang="en-GB" sz="2800" b="1" i="0" kern="1200" dirty="0" smtClean="0">
                <a:solidFill>
                  <a:srgbClr val="FF0000"/>
                </a:solidFill>
                <a:latin typeface="Verdana" pitchFamily="34" charset="0"/>
              </a:rPr>
              <a:t>1A, 1B, 2A, 3A</a:t>
            </a:r>
          </a:p>
          <a:p>
            <a:pPr>
              <a:spcAft>
                <a:spcPts val="1200"/>
              </a:spcAft>
              <a:buClr>
                <a:srgbClr val="333399"/>
              </a:buClr>
            </a:pPr>
            <a:r>
              <a:rPr lang="en-GB" sz="2800" b="1" i="0" kern="1200" dirty="0" smtClean="0">
                <a:latin typeface="Verdana" pitchFamily="34" charset="0"/>
              </a:rPr>
              <a:t>First </a:t>
            </a:r>
            <a:r>
              <a:rPr lang="en-GB" sz="2800" b="1" i="0" kern="1200" dirty="0">
                <a:latin typeface="Verdana" pitchFamily="34" charset="0"/>
              </a:rPr>
              <a:t>Sentinel </a:t>
            </a:r>
            <a:r>
              <a:rPr lang="en-GB" sz="2800" b="1" i="0" kern="1200" dirty="0" smtClean="0">
                <a:latin typeface="Verdana" pitchFamily="34" charset="0"/>
              </a:rPr>
              <a:t>constellation, Sentinel 1A and 1B is now operational</a:t>
            </a:r>
          </a:p>
          <a:p>
            <a:pPr>
              <a:spcAft>
                <a:spcPts val="1200"/>
              </a:spcAft>
              <a:buClr>
                <a:srgbClr val="333399"/>
              </a:buClr>
            </a:pPr>
            <a:r>
              <a:rPr lang="en-GB" sz="2800" b="1" kern="1200" dirty="0">
                <a:latin typeface="Verdana" pitchFamily="34" charset="0"/>
              </a:rPr>
              <a:t>By the end of 2020, </a:t>
            </a:r>
            <a:r>
              <a:rPr lang="en-GB" sz="2800" b="1" kern="1200" dirty="0">
                <a:solidFill>
                  <a:srgbClr val="FF0000"/>
                </a:solidFill>
                <a:latin typeface="Verdana" pitchFamily="34" charset="0"/>
              </a:rPr>
              <a:t>8 Sentinel satellites will be in orbit, </a:t>
            </a:r>
            <a:r>
              <a:rPr lang="en-GB" sz="2800" b="1" kern="1200" dirty="0">
                <a:latin typeface="Verdana" pitchFamily="34" charset="0"/>
              </a:rPr>
              <a:t>providing most of the data needed by the Copernicus services</a:t>
            </a:r>
          </a:p>
          <a:p>
            <a:pPr>
              <a:spcAft>
                <a:spcPts val="1200"/>
              </a:spcAft>
              <a:buClr>
                <a:srgbClr val="333399"/>
              </a:buClr>
            </a:pPr>
            <a:endParaRPr lang="en-GB" sz="2800" b="1" i="0" kern="1200" dirty="0" smtClean="0">
              <a:latin typeface="Verdana" pitchFamily="34" charset="0"/>
            </a:endParaRPr>
          </a:p>
          <a:p>
            <a:pPr marL="0" lvl="0" indent="0">
              <a:spcAft>
                <a:spcPts val="1200"/>
              </a:spcAft>
              <a:buClr>
                <a:srgbClr val="333399"/>
              </a:buClr>
              <a:buNone/>
            </a:pPr>
            <a:endParaRPr lang="en-GB" sz="2800" b="1" i="0" kern="1200" dirty="0">
              <a:latin typeface="Verdana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EF032-D8A0-4A1F-B38D-BAD18D29D25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1960" y="0"/>
            <a:ext cx="88422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/>
          <a:lstStyle>
            <a:lvl1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1pPr>
            <a:lvl2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indent="-35877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indent="-35877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indent="-35877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indent="-35877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en-US" sz="2800" dirty="0" smtClean="0">
                <a:solidFill>
                  <a:schemeClr val="bg1"/>
                </a:solidFill>
              </a:rPr>
              <a:t>  					</a:t>
            </a:r>
            <a:r>
              <a:rPr lang="en-GB" altLang="en-US" sz="28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Component</a:t>
            </a:r>
            <a:endParaRPr lang="en-GB" altLang="en-US" sz="28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51" y="6127489"/>
            <a:ext cx="1684750" cy="56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0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684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2088232"/>
            <a:ext cx="8965966" cy="4022112"/>
          </a:xfrm>
        </p:spPr>
        <p:txBody>
          <a:bodyPr/>
          <a:lstStyle/>
          <a:p>
            <a:pPr lvl="0">
              <a:spcAft>
                <a:spcPts val="1200"/>
              </a:spcAft>
              <a:buClr>
                <a:srgbClr val="333399"/>
              </a:buClr>
              <a:buFont typeface="Arial" pitchFamily="34" charset="0"/>
              <a:buChar char="•"/>
            </a:pPr>
            <a:endParaRPr lang="en-GB" sz="2800" b="1" i="0" kern="1200" dirty="0">
              <a:latin typeface="Verdana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EF032-D8A0-4A1F-B38D-BAD18D29D25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1960" y="0"/>
            <a:ext cx="88422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/>
          <a:lstStyle>
            <a:lvl1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1pPr>
            <a:lvl2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indent="-35877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indent="-35877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indent="-35877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indent="-35877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en-US" sz="2800" dirty="0" smtClean="0">
                <a:solidFill>
                  <a:schemeClr val="bg1"/>
                </a:solidFill>
              </a:rPr>
              <a:t>  					</a:t>
            </a:r>
            <a:r>
              <a:rPr lang="en-GB" altLang="en-US" sz="2800" dirty="0" smtClean="0">
                <a:solidFill>
                  <a:srgbClr val="92D050"/>
                </a:solidFill>
              </a:rPr>
              <a:t>Service </a:t>
            </a:r>
          </a:p>
          <a:p>
            <a:r>
              <a:rPr lang="en-GB" altLang="en-US" sz="2800" dirty="0">
                <a:solidFill>
                  <a:srgbClr val="92D050"/>
                </a:solidFill>
              </a:rPr>
              <a:t>	</a:t>
            </a:r>
            <a:r>
              <a:rPr lang="en-GB" altLang="en-US" sz="2800" dirty="0" smtClean="0">
                <a:solidFill>
                  <a:srgbClr val="92D050"/>
                </a:solidFill>
              </a:rPr>
              <a:t>				Component</a:t>
            </a:r>
            <a:endParaRPr lang="en-GB" altLang="en-US" sz="2800" dirty="0">
              <a:solidFill>
                <a:srgbClr val="92D050"/>
              </a:solidFill>
            </a:endParaRPr>
          </a:p>
        </p:txBody>
      </p:sp>
      <p:pic>
        <p:nvPicPr>
          <p:cNvPr id="7" name="Picture 6" descr="http://www.greenpeace.org/international/Global/international/planet-2/image/2009/4/man-made-fires-to-clear-land-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226" y="811300"/>
            <a:ext cx="1288730" cy="79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www.ecmwf.int/sites/default/files/Climate_projections_worksho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34" y="807744"/>
            <a:ext cx="1312802" cy="78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220" y="6037"/>
            <a:ext cx="1419797" cy="8052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017" y="6037"/>
            <a:ext cx="1064573" cy="82319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226" y="6037"/>
            <a:ext cx="1034993" cy="8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77"/>
          <a:stretch>
            <a:fillRect/>
          </a:stretch>
        </p:blipFill>
        <p:spPr bwMode="auto">
          <a:xfrm>
            <a:off x="6906956" y="811300"/>
            <a:ext cx="917832" cy="79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05" y="1965960"/>
            <a:ext cx="8323359" cy="4434840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251" y="5887056"/>
            <a:ext cx="2335213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7190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 txBox="1">
            <a:spLocks noChangeArrowheads="1"/>
          </p:cNvSpPr>
          <p:nvPr/>
        </p:nvSpPr>
        <p:spPr bwMode="auto">
          <a:xfrm>
            <a:off x="1371600" y="93664"/>
            <a:ext cx="6324600" cy="744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defPPr>
              <a:defRPr lang="en-GB"/>
            </a:defPPr>
            <a:lvl1pPr marL="358775" eaLnBrk="1" hangingPunct="1">
              <a:defRPr sz="2400" b="1" ker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358775" eaLnBrk="1" hangingPunct="1">
              <a:defRPr sz="3000" b="1"/>
            </a:lvl2pPr>
            <a:lvl3pPr marL="358775" eaLnBrk="1" hangingPunct="1">
              <a:defRPr sz="3000" b="1"/>
            </a:lvl3pPr>
            <a:lvl4pPr marL="358775" eaLnBrk="1" hangingPunct="1">
              <a:defRPr sz="3000" b="1"/>
            </a:lvl4pPr>
            <a:lvl5pPr marL="358775" eaLnBrk="1" hangingPunct="1">
              <a:defRPr sz="3000" b="1"/>
            </a:lvl5pPr>
            <a:lvl6pPr marL="815975" fontAlgn="base">
              <a:spcBef>
                <a:spcPct val="0"/>
              </a:spcBef>
              <a:spcAft>
                <a:spcPct val="0"/>
              </a:spcAft>
              <a:defRPr sz="3000" b="1"/>
            </a:lvl6pPr>
            <a:lvl7pPr marL="1273175" fontAlgn="base">
              <a:spcBef>
                <a:spcPct val="0"/>
              </a:spcBef>
              <a:spcAft>
                <a:spcPct val="0"/>
              </a:spcAft>
              <a:defRPr sz="3000" b="1"/>
            </a:lvl7pPr>
            <a:lvl8pPr marL="1730375" fontAlgn="base">
              <a:spcBef>
                <a:spcPct val="0"/>
              </a:spcBef>
              <a:spcAft>
                <a:spcPct val="0"/>
              </a:spcAft>
              <a:defRPr sz="3000" b="1"/>
            </a:lvl8pPr>
            <a:lvl9pPr marL="2187575" fontAlgn="base">
              <a:spcBef>
                <a:spcPct val="0"/>
              </a:spcBef>
              <a:spcAft>
                <a:spcPct val="0"/>
              </a:spcAft>
              <a:defRPr sz="3000" b="1"/>
            </a:lvl9pPr>
          </a:lstStyle>
          <a:p>
            <a:r>
              <a:rPr lang="en-GB" dirty="0" smtClean="0"/>
              <a:t>      </a:t>
            </a:r>
            <a:r>
              <a:rPr lang="en-GB" dirty="0" smtClean="0">
                <a:solidFill>
                  <a:srgbClr val="92D050"/>
                </a:solidFill>
              </a:rPr>
              <a:t>Copernicus Services </a:t>
            </a:r>
            <a:r>
              <a:rPr lang="en-GB" dirty="0">
                <a:solidFill>
                  <a:srgbClr val="92D050"/>
                </a:solidFill>
              </a:rPr>
              <a:t>Deployment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53160"/>
            <a:ext cx="7463522" cy="532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847" y="6019800"/>
            <a:ext cx="2335213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6713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dsholder til slidenummer 3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502471"/>
            <a:ext cx="2133600" cy="2769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0B6192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>
                <a:solidFill>
                  <a:srgbClr val="0B6192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700">
                <a:solidFill>
                  <a:srgbClr val="0B6192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600">
                <a:solidFill>
                  <a:srgbClr val="0B6192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8DED651-8E27-4A58-9D9A-BE0CDA086022}" type="slidenum">
              <a:rPr lang="fr-FR" altLang="fr-FR" sz="1200" smtClean="0">
                <a:solidFill>
                  <a:srgbClr val="59595A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fr-FR" altLang="fr-FR" sz="1200" smtClean="0">
              <a:solidFill>
                <a:srgbClr val="59595A"/>
              </a:solidFill>
              <a:latin typeface="Arial" charset="0"/>
            </a:endParaRPr>
          </a:p>
        </p:txBody>
      </p:sp>
      <p:sp>
        <p:nvSpPr>
          <p:cNvPr id="18435" name="Titel 11"/>
          <p:cNvSpPr>
            <a:spLocks noGrp="1"/>
          </p:cNvSpPr>
          <p:nvPr>
            <p:ph type="title"/>
          </p:nvPr>
        </p:nvSpPr>
        <p:spPr>
          <a:xfrm>
            <a:off x="1935040" y="0"/>
            <a:ext cx="6142160" cy="812800"/>
          </a:xfrm>
        </p:spPr>
        <p:txBody>
          <a:bodyPr/>
          <a:lstStyle/>
          <a:p>
            <a:pPr algn="l"/>
            <a:r>
              <a:rPr lang="en-GB" altLang="fr-FR" dirty="0" smtClean="0">
                <a:solidFill>
                  <a:srgbClr val="92D050"/>
                </a:solidFill>
                <a:latin typeface="Arial" charset="0"/>
                <a:cs typeface="Arial" charset="0"/>
              </a:rPr>
              <a:t>Example: Products</a:t>
            </a:r>
          </a:p>
        </p:txBody>
      </p:sp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762" y="5867400"/>
            <a:ext cx="2354925" cy="78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2" y="1371598"/>
            <a:ext cx="2254488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597"/>
            <a:ext cx="2260375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63" y="1371598"/>
            <a:ext cx="2266937" cy="200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376357"/>
            <a:ext cx="2255656" cy="199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7" y="3505201"/>
            <a:ext cx="2260375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3505200"/>
            <a:ext cx="2260375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999" y="3505200"/>
            <a:ext cx="2260377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505200"/>
            <a:ext cx="2260374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7312" y="5500687"/>
            <a:ext cx="3829063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BE" sz="60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etc</a:t>
            </a:r>
            <a:r>
              <a:rPr kumimoji="0" lang="fr-BE" sz="60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…</a:t>
            </a:r>
            <a:endParaRPr kumimoji="0" lang="en-GB" sz="60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739813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5"/>
          <p:cNvSpPr txBox="1">
            <a:spLocks noChangeArrowheads="1"/>
          </p:cNvSpPr>
          <p:nvPr/>
        </p:nvSpPr>
        <p:spPr bwMode="auto">
          <a:xfrm>
            <a:off x="111369" y="3371850"/>
            <a:ext cx="2574681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AA73F"/>
              </a:buClr>
              <a:buFont typeface="Wingdings" pitchFamily="2" charset="2"/>
              <a:buChar char="«"/>
              <a:defRPr sz="19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«"/>
              <a:defRPr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AA73F"/>
              </a:buClr>
              <a:buFont typeface="Wingdings" pitchFamily="2" charset="2"/>
              <a:buChar char="«"/>
              <a:defRPr sz="17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«"/>
              <a:defRPr sz="16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AA73F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A73F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A73F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A73F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A73F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2100">
                <a:latin typeface="Arial" charset="0"/>
              </a:rPr>
              <a:t>Tropical Cyclone, Haiti</a:t>
            </a:r>
          </a:p>
        </p:txBody>
      </p:sp>
      <p:pic>
        <p:nvPicPr>
          <p:cNvPr id="74755" name="Picture 5" descr="C:\Users\donatce\Desktop\fiches v2\EMSR014_01ALMAFRAQ_REFERENCE_DETAIL01-MONIT08_v1_30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9" y="4244976"/>
            <a:ext cx="25468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extBox 19"/>
          <p:cNvSpPr txBox="1">
            <a:spLocks noChangeArrowheads="1"/>
          </p:cNvSpPr>
          <p:nvPr/>
        </p:nvSpPr>
        <p:spPr bwMode="auto">
          <a:xfrm>
            <a:off x="114300" y="6115051"/>
            <a:ext cx="296007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AA73F"/>
              </a:buClr>
              <a:buFont typeface="Wingdings" pitchFamily="2" charset="2"/>
              <a:buChar char="«"/>
              <a:defRPr sz="19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«"/>
              <a:defRPr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AA73F"/>
              </a:buClr>
              <a:buFont typeface="Wingdings" pitchFamily="2" charset="2"/>
              <a:buChar char="«"/>
              <a:defRPr sz="17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«"/>
              <a:defRPr sz="16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AA73F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A73F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A73F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A73F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A73F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2100">
                <a:latin typeface="Arial" charset="0"/>
              </a:rPr>
              <a:t>Refugee Camp,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2100">
                <a:latin typeface="Arial" charset="0"/>
              </a:rPr>
              <a:t>Al Mafraq Jordan</a:t>
            </a:r>
          </a:p>
        </p:txBody>
      </p:sp>
      <p:sp>
        <p:nvSpPr>
          <p:cNvPr id="74757" name="TextBox 20"/>
          <p:cNvSpPr txBox="1">
            <a:spLocks noChangeArrowheads="1"/>
          </p:cNvSpPr>
          <p:nvPr/>
        </p:nvSpPr>
        <p:spPr bwMode="auto">
          <a:xfrm>
            <a:off x="3314700" y="3354389"/>
            <a:ext cx="27490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AA73F"/>
              </a:buClr>
              <a:buFont typeface="Wingdings" pitchFamily="2" charset="2"/>
              <a:buChar char="«"/>
              <a:defRPr sz="19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«"/>
              <a:defRPr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AA73F"/>
              </a:buClr>
              <a:buFont typeface="Wingdings" pitchFamily="2" charset="2"/>
              <a:buChar char="«"/>
              <a:defRPr sz="17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«"/>
              <a:defRPr sz="16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AA73F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A73F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A73F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A73F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A73F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2100">
                <a:latin typeface="Arial" charset="0"/>
              </a:rPr>
              <a:t>Earthquake,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2100">
                <a:latin typeface="Arial" charset="0"/>
              </a:rPr>
              <a:t>Central Italy</a:t>
            </a:r>
          </a:p>
        </p:txBody>
      </p:sp>
      <p:sp>
        <p:nvSpPr>
          <p:cNvPr id="74758" name="TextBox 21"/>
          <p:cNvSpPr txBox="1">
            <a:spLocks noChangeArrowheads="1"/>
          </p:cNvSpPr>
          <p:nvPr/>
        </p:nvSpPr>
        <p:spPr bwMode="auto">
          <a:xfrm>
            <a:off x="6589835" y="3400426"/>
            <a:ext cx="1729154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AA73F"/>
              </a:buClr>
              <a:buFont typeface="Wingdings" pitchFamily="2" charset="2"/>
              <a:buChar char="«"/>
              <a:defRPr sz="19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«"/>
              <a:defRPr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AA73F"/>
              </a:buClr>
              <a:buFont typeface="Wingdings" pitchFamily="2" charset="2"/>
              <a:buChar char="«"/>
              <a:defRPr sz="17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«"/>
              <a:defRPr sz="16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AA73F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A73F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A73F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A73F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A73F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2000">
                <a:latin typeface="Arial" charset="0"/>
              </a:rPr>
              <a:t>Floods,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2000">
                <a:latin typeface="Arial" charset="0"/>
              </a:rPr>
              <a:t>Tajikistan</a:t>
            </a:r>
          </a:p>
        </p:txBody>
      </p:sp>
      <p:sp>
        <p:nvSpPr>
          <p:cNvPr id="74759" name="TextBox 22"/>
          <p:cNvSpPr txBox="1">
            <a:spLocks noChangeArrowheads="1"/>
          </p:cNvSpPr>
          <p:nvPr/>
        </p:nvSpPr>
        <p:spPr bwMode="auto">
          <a:xfrm>
            <a:off x="6479932" y="6115051"/>
            <a:ext cx="2614246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AA73F"/>
              </a:buClr>
              <a:buFont typeface="Wingdings" pitchFamily="2" charset="2"/>
              <a:buChar char="«"/>
              <a:defRPr sz="19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«"/>
              <a:defRPr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AA73F"/>
              </a:buClr>
              <a:buFont typeface="Wingdings" pitchFamily="2" charset="2"/>
              <a:buChar char="«"/>
              <a:defRPr sz="17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«"/>
              <a:defRPr sz="16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AA73F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A73F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A73F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A73F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A73F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2000" dirty="0">
                <a:latin typeface="Arial" charset="0"/>
              </a:rPr>
              <a:t>Forest </a:t>
            </a:r>
            <a:r>
              <a:rPr lang="fr-BE" altLang="en-US" sz="2000" dirty="0" err="1">
                <a:latin typeface="Arial" charset="0"/>
              </a:rPr>
              <a:t>Fire</a:t>
            </a:r>
            <a:r>
              <a:rPr lang="fr-BE" altLang="en-US" sz="2000" dirty="0">
                <a:latin typeface="Arial" charset="0"/>
              </a:rPr>
              <a:t>, </a:t>
            </a:r>
            <a:r>
              <a:rPr lang="fr-BE" altLang="en-US" sz="2000" dirty="0" err="1">
                <a:latin typeface="Arial" charset="0"/>
              </a:rPr>
              <a:t>Sardinia</a:t>
            </a:r>
            <a:r>
              <a:rPr lang="fr-BE" altLang="en-US" sz="2000" dirty="0">
                <a:latin typeface="Arial" charset="0"/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2000" dirty="0" err="1">
                <a:latin typeface="Arial" charset="0"/>
              </a:rPr>
              <a:t>Italy</a:t>
            </a:r>
            <a:endParaRPr lang="fr-BE" altLang="en-US" sz="2000" dirty="0">
              <a:latin typeface="Arial" charset="0"/>
            </a:endParaRPr>
          </a:p>
        </p:txBody>
      </p:sp>
      <p:sp>
        <p:nvSpPr>
          <p:cNvPr id="74760" name="TextBox 23"/>
          <p:cNvSpPr txBox="1">
            <a:spLocks noChangeArrowheads="1"/>
          </p:cNvSpPr>
          <p:nvPr/>
        </p:nvSpPr>
        <p:spPr bwMode="auto">
          <a:xfrm>
            <a:off x="3053862" y="6119814"/>
            <a:ext cx="31681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AA73F"/>
              </a:buClr>
              <a:buFont typeface="Wingdings" pitchFamily="2" charset="2"/>
              <a:buChar char="«"/>
              <a:defRPr sz="19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«"/>
              <a:defRPr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AA73F"/>
              </a:buClr>
              <a:buFont typeface="Wingdings" pitchFamily="2" charset="2"/>
              <a:buChar char="«"/>
              <a:defRPr sz="17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«"/>
              <a:defRPr sz="16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AA73F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A73F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A73F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A73F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A73F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2100">
                <a:latin typeface="Arial" charset="0"/>
              </a:rPr>
              <a:t>Flood Risk Assessment,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2100">
                <a:latin typeface="Arial" charset="0"/>
              </a:rPr>
              <a:t>Bulgaria</a:t>
            </a:r>
          </a:p>
        </p:txBody>
      </p:sp>
      <p:pic>
        <p:nvPicPr>
          <p:cNvPr id="74762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397" y="1409701"/>
            <a:ext cx="2387111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3" name="Bild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9" y="1406526"/>
            <a:ext cx="237245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4" name="Bild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36" y="1406526"/>
            <a:ext cx="23944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5" name="Bild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754" y="4244976"/>
            <a:ext cx="237978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6" name="Bild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66" y="4244976"/>
            <a:ext cx="2340219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el 11"/>
          <p:cNvSpPr>
            <a:spLocks noGrp="1"/>
          </p:cNvSpPr>
          <p:nvPr>
            <p:ph type="title"/>
          </p:nvPr>
        </p:nvSpPr>
        <p:spPr>
          <a:xfrm>
            <a:off x="1935040" y="0"/>
            <a:ext cx="6142160" cy="812800"/>
          </a:xfrm>
        </p:spPr>
        <p:txBody>
          <a:bodyPr/>
          <a:lstStyle/>
          <a:p>
            <a:pPr algn="l"/>
            <a:r>
              <a:rPr lang="en-GB" altLang="fr-FR" dirty="0" smtClean="0">
                <a:solidFill>
                  <a:srgbClr val="92D050"/>
                </a:solidFill>
                <a:latin typeface="Arial" charset="0"/>
                <a:cs typeface="Arial" charset="0"/>
              </a:rPr>
              <a:t>Example: Products on</a:t>
            </a:r>
            <a:br>
              <a:rPr lang="en-GB" altLang="fr-FR" dirty="0" smtClean="0">
                <a:solidFill>
                  <a:srgbClr val="92D050"/>
                </a:solidFill>
                <a:latin typeface="Arial" charset="0"/>
                <a:cs typeface="Arial" charset="0"/>
              </a:rPr>
            </a:br>
            <a:r>
              <a:rPr lang="en-GB" altLang="fr-FR" dirty="0" smtClean="0">
                <a:solidFill>
                  <a:srgbClr val="92D050"/>
                </a:solidFill>
                <a:latin typeface="Arial" charset="0"/>
                <a:cs typeface="Arial" charset="0"/>
              </a:rPr>
              <a:t>Emergency Mapping</a:t>
            </a:r>
          </a:p>
        </p:txBody>
      </p:sp>
    </p:spTree>
    <p:extLst>
      <p:ext uri="{BB962C8B-B14F-4D97-AF65-F5344CB8AC3E}">
        <p14:creationId xmlns:p14="http://schemas.microsoft.com/office/powerpoint/2010/main" val="9121967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36972" y="1420530"/>
            <a:ext cx="2542940" cy="27708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722" y="152400"/>
            <a:ext cx="6178278" cy="1611288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Copernicus data access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32" name="Picture 8" descr="Scientific Data Hu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744" y="1436374"/>
            <a:ext cx="1906144" cy="2376669"/>
          </a:xfrm>
          <a:prstGeom prst="rect">
            <a:avLst/>
          </a:prstGeom>
          <a:solidFill>
            <a:schemeClr val="accent1"/>
          </a:solidFill>
          <a:extLst/>
        </p:spPr>
      </p:pic>
      <p:sp>
        <p:nvSpPr>
          <p:cNvPr id="14" name="TextBox 13"/>
          <p:cNvSpPr txBox="1"/>
          <p:nvPr/>
        </p:nvSpPr>
        <p:spPr>
          <a:xfrm>
            <a:off x="1295400" y="3717033"/>
            <a:ext cx="248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  <a:hlinkClick r:id="rId3"/>
              </a:rPr>
              <a:t>https://scihub.copernicus.eu/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1030" name="Picture 6" descr="scihu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308" y="1349497"/>
            <a:ext cx="1536781" cy="1916131"/>
          </a:xfrm>
          <a:prstGeom prst="rect">
            <a:avLst/>
          </a:prstGeom>
          <a:solidFill>
            <a:schemeClr val="accent1"/>
          </a:solidFill>
          <a:extLst/>
        </p:spPr>
      </p:pic>
      <p:sp>
        <p:nvSpPr>
          <p:cNvPr id="5" name="Rectangle 4"/>
          <p:cNvSpPr/>
          <p:nvPr/>
        </p:nvSpPr>
        <p:spPr>
          <a:xfrm>
            <a:off x="3899316" y="3262690"/>
            <a:ext cx="1392765" cy="646331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solidFill>
                  <a:srgbClr val="C00000"/>
                </a:solidFill>
              </a:rPr>
              <a:t>Restricted to the Copernicus Service Projects</a:t>
            </a:r>
          </a:p>
        </p:txBody>
      </p:sp>
      <p:pic>
        <p:nvPicPr>
          <p:cNvPr id="1028" name="Picture 4" descr="International Agreeme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1356560"/>
            <a:ext cx="1536781" cy="1916131"/>
          </a:xfrm>
          <a:prstGeom prst="rect">
            <a:avLst/>
          </a:prstGeom>
          <a:solidFill>
            <a:schemeClr val="accent1"/>
          </a:solidFill>
          <a:extLst/>
        </p:spPr>
      </p:pic>
      <p:sp>
        <p:nvSpPr>
          <p:cNvPr id="7" name="Rectangle 6"/>
          <p:cNvSpPr/>
          <p:nvPr/>
        </p:nvSpPr>
        <p:spPr>
          <a:xfrm>
            <a:off x="7100492" y="3262690"/>
            <a:ext cx="1520356" cy="646331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solidFill>
                  <a:srgbClr val="C00000"/>
                </a:solidFill>
              </a:rPr>
              <a:t>Restricted to international partners</a:t>
            </a:r>
          </a:p>
        </p:txBody>
      </p:sp>
      <p:sp>
        <p:nvSpPr>
          <p:cNvPr id="18" name="TextBox 17"/>
          <p:cNvSpPr txBox="1"/>
          <p:nvPr/>
        </p:nvSpPr>
        <p:spPr>
          <a:xfrm rot="20109762">
            <a:off x="1187106" y="1655043"/>
            <a:ext cx="1142834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200" b="1" i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FULL, FREE AND OPEN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41721" y="4939189"/>
            <a:ext cx="5552349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200" dirty="0">
                <a:solidFill>
                  <a:srgbClr val="C00000"/>
                </a:solidFill>
              </a:rPr>
              <a:t>Land-related data: </a:t>
            </a:r>
            <a:r>
              <a:rPr lang="en-US" sz="1200" u="sng" dirty="0">
                <a:solidFill>
                  <a:srgbClr val="C00000"/>
                </a:solidFill>
                <a:hlinkClick r:id="rId6"/>
              </a:rPr>
              <a:t>http://land.copernicus.eu</a:t>
            </a:r>
            <a:endParaRPr lang="en-US" sz="1200" u="sng" dirty="0">
              <a:solidFill>
                <a:srgbClr val="C0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200" dirty="0">
                <a:solidFill>
                  <a:srgbClr val="C00000"/>
                </a:solidFill>
              </a:rPr>
              <a:t>Atmosphere-related data: </a:t>
            </a:r>
            <a:r>
              <a:rPr lang="en-US" sz="1200" u="sng" dirty="0">
                <a:solidFill>
                  <a:srgbClr val="C00000"/>
                </a:solidFill>
                <a:hlinkClick r:id="rId7"/>
              </a:rPr>
              <a:t>http://atmosphere.copernicus.eu</a:t>
            </a:r>
            <a:endParaRPr lang="en-US" sz="1200" u="sng" dirty="0">
              <a:solidFill>
                <a:srgbClr val="C0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200" dirty="0">
                <a:solidFill>
                  <a:srgbClr val="C00000"/>
                </a:solidFill>
              </a:rPr>
              <a:t>Marine-related data: </a:t>
            </a:r>
            <a:r>
              <a:rPr lang="en-US" sz="1200" u="sng" dirty="0">
                <a:solidFill>
                  <a:srgbClr val="C00000"/>
                </a:solidFill>
                <a:hlinkClick r:id="rId8"/>
              </a:rPr>
              <a:t>http://marine.copernicus.eu</a:t>
            </a:r>
            <a:endParaRPr lang="en-US" sz="1200" u="sng" dirty="0">
              <a:solidFill>
                <a:srgbClr val="C0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200" dirty="0">
                <a:solidFill>
                  <a:srgbClr val="C00000"/>
                </a:solidFill>
              </a:rPr>
              <a:t>Emergency-related data: </a:t>
            </a:r>
            <a:r>
              <a:rPr lang="en-US" sz="1200" u="sng" dirty="0">
                <a:solidFill>
                  <a:srgbClr val="C00000"/>
                </a:solidFill>
                <a:hlinkClick r:id="rId9"/>
              </a:rPr>
              <a:t>http://emergency.copernicus.eu</a:t>
            </a:r>
            <a:endParaRPr lang="en-US" sz="1200" u="sng" dirty="0">
              <a:solidFill>
                <a:srgbClr val="C0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200" dirty="0">
                <a:solidFill>
                  <a:srgbClr val="C00000"/>
                </a:solidFill>
              </a:rPr>
              <a:t>Climate change-related data</a:t>
            </a:r>
            <a:r>
              <a:rPr lang="en-US" sz="1200" dirty="0">
                <a:solidFill>
                  <a:srgbClr val="EEECE1"/>
                </a:solidFill>
              </a:rPr>
              <a:t>: </a:t>
            </a:r>
            <a:r>
              <a:rPr lang="en-US" sz="1200" u="sng" dirty="0">
                <a:solidFill>
                  <a:srgbClr val="EEECE1"/>
                </a:solidFill>
                <a:hlinkClick r:id="rId10"/>
              </a:rPr>
              <a:t>http://climate.copernicus.eu (Beta version)</a:t>
            </a:r>
            <a:endParaRPr lang="en-US" sz="1200" dirty="0">
              <a:solidFill>
                <a:srgbClr val="EEECE1"/>
              </a:solidFill>
            </a:endParaRPr>
          </a:p>
        </p:txBody>
      </p:sp>
      <p:pic>
        <p:nvPicPr>
          <p:cNvPr id="1026" name="Picture 2" descr="Collaborative Hu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297" y="1349497"/>
            <a:ext cx="1531774" cy="1909888"/>
          </a:xfrm>
          <a:prstGeom prst="rect">
            <a:avLst/>
          </a:prstGeom>
          <a:solidFill>
            <a:schemeClr val="accent1"/>
          </a:solidFill>
          <a:extLst/>
        </p:spPr>
      </p:pic>
      <p:sp>
        <p:nvSpPr>
          <p:cNvPr id="20" name="Rectangle 19"/>
          <p:cNvSpPr/>
          <p:nvPr/>
        </p:nvSpPr>
        <p:spPr>
          <a:xfrm>
            <a:off x="5534305" y="3262690"/>
            <a:ext cx="1392765" cy="1015663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solidFill>
                  <a:srgbClr val="C00000"/>
                </a:solidFill>
              </a:rPr>
              <a:t>Copernicus Space Component Data Access Portal*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41722" y="4566553"/>
            <a:ext cx="5218510" cy="27699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rgbClr val="00B050"/>
                </a:solidFill>
              </a:rPr>
              <a:t>Access to Copernicus Services </a:t>
            </a:r>
            <a:r>
              <a:rPr lang="en-US" sz="1200" b="1" i="1" dirty="0" smtClean="0">
                <a:solidFill>
                  <a:srgbClr val="00B050"/>
                </a:solidFill>
              </a:rPr>
              <a:t>Data and Information</a:t>
            </a:r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867163">
            <a:off x="5565852" y="4693292"/>
            <a:ext cx="1142834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200" b="1" i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FULL, FREE AND OPEN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1"/>
          </p:nvPr>
        </p:nvSpPr>
        <p:spPr>
          <a:xfrm>
            <a:off x="8629062" y="6400800"/>
            <a:ext cx="362538" cy="365125"/>
          </a:xfrm>
        </p:spPr>
        <p:txBody>
          <a:bodyPr/>
          <a:lstStyle/>
          <a:p>
            <a:fld id="{C66C82E6-3454-4941-B663-737ECBA2CB3C}" type="slidenum">
              <a:rPr lang="en-US" smtClean="0"/>
              <a:t>9</a:t>
            </a:fld>
            <a:endParaRPr lang="en-US" dirty="0"/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887056"/>
            <a:ext cx="2335213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6190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9110</TotalTime>
  <Words>737</Words>
  <Application>Microsoft Macintosh PowerPoint</Application>
  <PresentationFormat>On-screen Show (4:3)</PresentationFormat>
  <Paragraphs>101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 Bold</vt:lpstr>
      <vt:lpstr>Avenir Roman</vt:lpstr>
      <vt:lpstr>Calibri</vt:lpstr>
      <vt:lpstr>Droid Serif</vt:lpstr>
      <vt:lpstr>Helvetica</vt:lpstr>
      <vt:lpstr>MS PGothic</vt:lpstr>
      <vt:lpstr>ＭＳ Ｐゴシック</vt:lpstr>
      <vt:lpstr>Verdana</vt:lpstr>
      <vt:lpstr>Wingdings</vt:lpstr>
      <vt:lpstr>Default</vt:lpstr>
      <vt:lpstr>Copernicus Programme</vt:lpstr>
      <vt:lpstr>      Copernicus - current status</vt:lpstr>
      <vt:lpstr>            Copernicus Architecture   </vt:lpstr>
      <vt:lpstr>PowerPoint Presentation</vt:lpstr>
      <vt:lpstr>PowerPoint Presentation</vt:lpstr>
      <vt:lpstr>PowerPoint Presentation</vt:lpstr>
      <vt:lpstr>Example: Products</vt:lpstr>
      <vt:lpstr>Example: Products on Emergency Mapping</vt:lpstr>
      <vt:lpstr>Copernicus data access  </vt:lpstr>
      <vt:lpstr>Copernicus data access  </vt:lpstr>
      <vt:lpstr>PowerPoint Presentation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Copernicus - Status 2016</dc:title>
  <dc:creator>Astrid- Christina Koch</dc:creator>
  <cp:lastModifiedBy>Microsoft Office User</cp:lastModifiedBy>
  <cp:revision>141</cp:revision>
  <dcterms:modified xsi:type="dcterms:W3CDTF">2016-10-21T17:44:52Z</dcterms:modified>
</cp:coreProperties>
</file>