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wdp" ContentType="image/vnd.ms-photo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  <p:sldMasterId id="2147483939" r:id="rId5"/>
  </p:sldMasterIdLst>
  <p:notesMasterIdLst>
    <p:notesMasterId r:id="rId20"/>
  </p:notesMasterIdLst>
  <p:handoutMasterIdLst>
    <p:handoutMasterId r:id="rId21"/>
  </p:handoutMasterIdLst>
  <p:sldIdLst>
    <p:sldId id="256" r:id="rId6"/>
    <p:sldId id="286" r:id="rId7"/>
    <p:sldId id="280" r:id="rId8"/>
    <p:sldId id="282" r:id="rId9"/>
    <p:sldId id="295" r:id="rId10"/>
    <p:sldId id="296" r:id="rId11"/>
    <p:sldId id="293" r:id="rId12"/>
    <p:sldId id="284" r:id="rId13"/>
    <p:sldId id="289" r:id="rId14"/>
    <p:sldId id="290" r:id="rId15"/>
    <p:sldId id="287" r:id="rId16"/>
    <p:sldId id="292" r:id="rId17"/>
    <p:sldId id="285" r:id="rId18"/>
    <p:sldId id="288" r:id="rId19"/>
  </p:sldIdLst>
  <p:sldSz cx="9144000" cy="5143500" type="screen16x9"/>
  <p:notesSz cx="7010400" cy="92964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el Verbauwhede" initials="M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542"/>
    <a:srgbClr val="0098DB"/>
    <a:srgbClr val="00549F"/>
    <a:srgbClr val="FDC82F"/>
    <a:srgbClr val="00338D"/>
    <a:srgbClr val="D0103A"/>
    <a:srgbClr val="E37222"/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551" autoAdjust="0"/>
    <p:restoredTop sz="91294" autoAdjust="0"/>
  </p:normalViewPr>
  <p:slideViewPr>
    <p:cSldViewPr snapToGrid="0">
      <p:cViewPr varScale="1">
        <p:scale>
          <a:sx n="140" d="100"/>
          <a:sy n="140" d="100"/>
        </p:scale>
        <p:origin x="216" y="4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-2658" y="-72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commentAuthors" Target="commentAuthors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735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261" tIns="44630" rIns="89261" bIns="44630" numCol="1" anchor="t" anchorCtr="0" compatLnSpc="1">
            <a:prstTxWarp prst="textNoShape">
              <a:avLst/>
            </a:prstTxWarp>
          </a:bodyPr>
          <a:lstStyle>
            <a:lvl1pPr defTabSz="890748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081" y="0"/>
            <a:ext cx="3037735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261" tIns="44630" rIns="89261" bIns="44630" numCol="1" anchor="t" anchorCtr="0" compatLnSpc="1">
            <a:prstTxWarp prst="textNoShape">
              <a:avLst/>
            </a:prstTxWarp>
          </a:bodyPr>
          <a:lstStyle>
            <a:lvl1pPr algn="r" defTabSz="890748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312"/>
            <a:ext cx="3037735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261" tIns="44630" rIns="89261" bIns="44630" numCol="1" anchor="b" anchorCtr="0" compatLnSpc="1">
            <a:prstTxWarp prst="textNoShape">
              <a:avLst/>
            </a:prstTxWarp>
          </a:bodyPr>
          <a:lstStyle>
            <a:lvl1pPr defTabSz="890748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081" y="8830312"/>
            <a:ext cx="3037735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261" tIns="44630" rIns="89261" bIns="44630" numCol="1" anchor="b" anchorCtr="0" compatLnSpc="1">
            <a:prstTxWarp prst="textNoShape">
              <a:avLst/>
            </a:prstTxWarp>
          </a:bodyPr>
          <a:lstStyle>
            <a:lvl1pPr algn="r" defTabSz="890748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09212" cy="48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017" tIns="43008" rIns="86017" bIns="43008" numCol="1" anchor="t" anchorCtr="0" compatLnSpc="1">
            <a:prstTxWarp prst="textNoShape">
              <a:avLst/>
            </a:prstTxWarp>
          </a:bodyPr>
          <a:lstStyle>
            <a:lvl1pPr defTabSz="860634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8512" y="1"/>
            <a:ext cx="3009211" cy="48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017" tIns="43008" rIns="86017" bIns="43008" numCol="1" anchor="t" anchorCtr="0" compatLnSpc="1">
            <a:prstTxWarp prst="textNoShape">
              <a:avLst/>
            </a:prstTxWarp>
          </a:bodyPr>
          <a:lstStyle>
            <a:lvl1pPr algn="r" defTabSz="860634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11/1/16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0375" y="692150"/>
            <a:ext cx="6149975" cy="3460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3238" y="4429424"/>
            <a:ext cx="5191246" cy="4153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017" tIns="43008" rIns="86017" bIns="430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58848"/>
            <a:ext cx="3009212" cy="41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017" tIns="43008" rIns="86017" bIns="43008" numCol="1" anchor="b" anchorCtr="0" compatLnSpc="1">
            <a:prstTxWarp prst="textNoShape">
              <a:avLst/>
            </a:prstTxWarp>
          </a:bodyPr>
          <a:lstStyle>
            <a:lvl1pPr defTabSz="860634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8512" y="8858848"/>
            <a:ext cx="3009211" cy="41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017" tIns="43008" rIns="86017" bIns="43008" numCol="1" anchor="b" anchorCtr="0" compatLnSpc="1">
            <a:prstTxWarp prst="textNoShape">
              <a:avLst/>
            </a:prstTxWarp>
          </a:bodyPr>
          <a:lstStyle>
            <a:lvl1pPr algn="r" defTabSz="860634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 introduce the 3 next launches to come and launch swap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637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633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Great </a:t>
            </a:r>
            <a:r>
              <a:rPr lang="en-US" b="1" dirty="0" smtClean="0">
                <a:cs typeface="+mn-cs"/>
              </a:rPr>
              <a:t>scientific and engineering</a:t>
            </a:r>
            <a:r>
              <a:rPr lang="en-US" b="1" baseline="0" dirty="0" smtClean="0">
                <a:cs typeface="+mn-cs"/>
              </a:rPr>
              <a:t> accomplishment</a:t>
            </a:r>
            <a:r>
              <a:rPr lang="en-US" baseline="0" dirty="0" smtClean="0">
                <a:cs typeface="+mn-cs"/>
              </a:rPr>
              <a:t>.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Might</a:t>
            </a:r>
            <a:r>
              <a:rPr lang="en-US" baseline="0" dirty="0" smtClean="0">
                <a:cs typeface="+mn-cs"/>
              </a:rPr>
              <a:t> a</a:t>
            </a:r>
            <a:r>
              <a:rPr lang="en-US" dirty="0" smtClean="0">
                <a:cs typeface="+mn-cs"/>
              </a:rPr>
              <a:t>lso mention GOCE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use in lithospheric modeling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combinations with Grace for ice-mass balance studies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detection of earthquake signal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re-entry signals used to understand re-entry and improve accuracy of geoid further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048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Relevance for </a:t>
            </a:r>
            <a:r>
              <a:rPr lang="en-US" b="1" baseline="0" dirty="0" smtClean="0"/>
              <a:t>Climate Change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Perspective for possible future in Copernicus (</a:t>
            </a:r>
            <a:r>
              <a:rPr lang="en-US" b="1" baseline="0" dirty="0" smtClean="0"/>
              <a:t>sustainability</a:t>
            </a:r>
            <a:r>
              <a:rPr lang="en-US" baseline="0" dirty="0" smtClean="0"/>
              <a:t>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84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FAS = Foreign Agricultural Service</a:t>
            </a:r>
          </a:p>
          <a:p>
            <a:pPr>
              <a:defRPr/>
            </a:pPr>
            <a:endParaRPr lang="en-US" dirty="0" smtClean="0"/>
          </a:p>
          <a:p>
            <a:pPr marL="169327" indent="-169327">
              <a:buFont typeface="Arial" pitchFamily="34" charset="0"/>
              <a:buChar char="•"/>
              <a:defRPr/>
            </a:pPr>
            <a:r>
              <a:rPr lang="en-US" dirty="0" smtClean="0"/>
              <a:t>SMOS data have been used to predict corn yield by USDA</a:t>
            </a:r>
          </a:p>
          <a:p>
            <a:pPr marL="169327" indent="-169327">
              <a:buFont typeface="Arial" pitchFamily="34" charset="0"/>
              <a:buChar char="•"/>
              <a:defRPr/>
            </a:pPr>
            <a:r>
              <a:rPr lang="en-US" dirty="0" smtClean="0"/>
              <a:t>Varying meteorological/hydrological conditions influence the corn yield </a:t>
            </a:r>
          </a:p>
          <a:p>
            <a:pPr marL="169327" indent="-169327">
              <a:buFont typeface="Arial" pitchFamily="34" charset="0"/>
              <a:buChar char="•"/>
              <a:defRPr/>
            </a:pPr>
            <a:r>
              <a:rPr lang="en-US" dirty="0" smtClean="0"/>
              <a:t>USDA uses SMOS data in their prediction of water being available in the growing seasons to plants as seen here in mid-April 2014 in Africa. </a:t>
            </a:r>
          </a:p>
          <a:p>
            <a:pPr marL="169327" indent="-169327">
              <a:buFont typeface="Arial" pitchFamily="34" charset="0"/>
              <a:buChar char="•"/>
              <a:defRPr/>
            </a:pPr>
            <a:r>
              <a:rPr lang="en-US" dirty="0" smtClean="0"/>
              <a:t>LEFT: only rain gauge data, RIGHT: including SMOS data </a:t>
            </a:r>
            <a:r>
              <a:rPr lang="en-US" dirty="0" smtClean="0">
                <a:sym typeface="Wingdings" pitchFamily="2" charset="2"/>
              </a:rPr>
              <a:t> adding significant information for plant growth and food production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Units: mm</a:t>
            </a:r>
            <a:r>
              <a:rPr lang="en-US" baseline="0" dirty="0" smtClean="0"/>
              <a:t> of water in upper soil, 25.4 is the maximum value of the model. i.e. soil saturation </a:t>
            </a:r>
          </a:p>
          <a:p>
            <a:pPr>
              <a:defRPr/>
            </a:pPr>
            <a:endParaRPr lang="en-US" baseline="0" dirty="0" smtClean="0"/>
          </a:p>
          <a:p>
            <a:pPr>
              <a:defRPr/>
            </a:pPr>
            <a:r>
              <a:rPr lang="en-US" baseline="0" dirty="0" smtClean="0"/>
              <a:t>10 to 20 is ideal for growth.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044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693738"/>
            <a:ext cx="6146800" cy="3457575"/>
          </a:xfrm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4814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9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jpeg"/><Relationship Id="rId3" Type="http://schemas.openxmlformats.org/officeDocument/2006/relationships/image" Target="../media/image28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9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jpeg"/><Relationship Id="rId3" Type="http://schemas.openxmlformats.org/officeDocument/2006/relationships/image" Target="../media/image28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50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1856096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37848"/>
            <a:ext cx="50165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noProof="0" smtClean="0"/>
              <a:t>Issue/Revision: 0.0</a:t>
            </a:r>
          </a:p>
          <a:p>
            <a:pPr>
              <a:spcBef>
                <a:spcPct val="50000"/>
              </a:spcBef>
            </a:pPr>
            <a:r>
              <a:rPr lang="en-US" sz="800" noProof="0" smtClean="0"/>
              <a:t>Reference: </a:t>
            </a:r>
          </a:p>
          <a:p>
            <a:pPr>
              <a:spcBef>
                <a:spcPct val="50000"/>
              </a:spcBef>
            </a:pPr>
            <a:r>
              <a:rPr lang="en-US" sz="800" noProof="0" smtClean="0"/>
              <a:t>Status: </a:t>
            </a:r>
          </a:p>
          <a:p>
            <a:pPr>
              <a:spcBef>
                <a:spcPct val="50000"/>
              </a:spcBef>
            </a:pPr>
            <a:r>
              <a:rPr lang="en-US" sz="800" noProof="0" smtClean="0"/>
              <a:t>ESA UNCLASSIFIED - For Official Use</a:t>
            </a:r>
            <a:endParaRPr lang="en-GB" sz="800" noProof="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49" y="-2000250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smtClean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71652" y="4905803"/>
            <a:ext cx="6436141" cy="111519"/>
            <a:chOff x="171652" y="6621093"/>
            <a:chExt cx="6436141" cy="111519"/>
          </a:xfrm>
        </p:grpSpPr>
        <p:pic>
          <p:nvPicPr>
            <p:cNvPr id="12" name="Picture 11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ie.png" hidden="1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0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50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1856096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37848"/>
            <a:ext cx="50165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smtClean="0">
                <a:solidFill>
                  <a:srgbClr val="000000"/>
                </a:solidFill>
              </a:rPr>
              <a:t>Issue/Revision: 0.0</a:t>
            </a:r>
          </a:p>
          <a:p>
            <a:pPr>
              <a:spcBef>
                <a:spcPct val="50000"/>
              </a:spcBef>
            </a:pPr>
            <a:r>
              <a:rPr lang="en-US" sz="800" smtClean="0">
                <a:solidFill>
                  <a:srgbClr val="000000"/>
                </a:solidFill>
              </a:rPr>
              <a:t>Reference: </a:t>
            </a:r>
          </a:p>
          <a:p>
            <a:pPr>
              <a:spcBef>
                <a:spcPct val="50000"/>
              </a:spcBef>
            </a:pPr>
            <a:r>
              <a:rPr lang="en-US" sz="800" smtClean="0">
                <a:solidFill>
                  <a:srgbClr val="000000"/>
                </a:solidFill>
              </a:rPr>
              <a:t>Status: </a:t>
            </a:r>
          </a:p>
          <a:p>
            <a:pPr>
              <a:spcBef>
                <a:spcPct val="50000"/>
              </a:spcBef>
            </a:pPr>
            <a:r>
              <a:rPr lang="en-US" sz="800" smtClean="0">
                <a:solidFill>
                  <a:srgbClr val="000000"/>
                </a:solidFill>
              </a:rPr>
              <a:t>ESA UNCLASSIFIED - For Official Use</a:t>
            </a:r>
            <a:endParaRPr lang="en-GB" sz="800" dirty="0">
              <a:solidFill>
                <a:srgbClr val="000000"/>
              </a:solidFill>
            </a:endParaRPr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49" y="-2000250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smtClean="0">
                <a:solidFill>
                  <a:srgbClr val="FFFFFF">
                    <a:lumMod val="85000"/>
                  </a:srgbClr>
                </a:solidFill>
              </a:rPr>
              <a:t>ESA UNCLASSIFIED - For Official Use</a:t>
            </a:r>
            <a:endParaRPr lang="en-GB" sz="800" dirty="0">
              <a:solidFill>
                <a:srgbClr val="FFFFFF">
                  <a:lumMod val="85000"/>
                </a:srgbClr>
              </a:solidFill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71652" y="4905803"/>
            <a:ext cx="6436141" cy="111519"/>
            <a:chOff x="171652" y="6621093"/>
            <a:chExt cx="6436141" cy="111519"/>
          </a:xfrm>
        </p:grpSpPr>
        <p:pic>
          <p:nvPicPr>
            <p:cNvPr id="12" name="Picture 11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ie.png" hidden="1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0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90173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014746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7703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53851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09044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799459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138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90642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5075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19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0.png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image" Target="../media/image23.png"/><Relationship Id="rId34" Type="http://schemas.openxmlformats.org/officeDocument/2006/relationships/image" Target="../media/image24.png"/><Relationship Id="rId35" Type="http://schemas.openxmlformats.org/officeDocument/2006/relationships/image" Target="../media/image25.png"/><Relationship Id="rId36" Type="http://schemas.openxmlformats.org/officeDocument/2006/relationships/image" Target="../media/image26.png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2" Type="http://schemas.openxmlformats.org/officeDocument/2006/relationships/image" Target="../media/image2.jpeg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5" Type="http://schemas.openxmlformats.org/officeDocument/2006/relationships/image" Target="../media/image5.png"/><Relationship Id="rId16" Type="http://schemas.openxmlformats.org/officeDocument/2006/relationships/image" Target="../media/image6.png"/><Relationship Id="rId17" Type="http://schemas.openxmlformats.org/officeDocument/2006/relationships/image" Target="../media/image7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/Relationships>
</file>

<file path=ppt/slideMasters/_rels/slideMaster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Relationship Id="rId24" Type="http://schemas.openxmlformats.org/officeDocument/2006/relationships/image" Target="../media/image13.png"/><Relationship Id="rId25" Type="http://schemas.openxmlformats.org/officeDocument/2006/relationships/image" Target="../media/image14.png"/><Relationship Id="rId26" Type="http://schemas.openxmlformats.org/officeDocument/2006/relationships/image" Target="../media/image15.png"/><Relationship Id="rId27" Type="http://schemas.openxmlformats.org/officeDocument/2006/relationships/image" Target="../media/image16.png"/><Relationship Id="rId28" Type="http://schemas.openxmlformats.org/officeDocument/2006/relationships/image" Target="../media/image17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30" Type="http://schemas.openxmlformats.org/officeDocument/2006/relationships/image" Target="../media/image19.png"/><Relationship Id="rId31" Type="http://schemas.openxmlformats.org/officeDocument/2006/relationships/image" Target="../media/image20.png"/><Relationship Id="rId32" Type="http://schemas.openxmlformats.org/officeDocument/2006/relationships/image" Target="../media/image21.png"/><Relationship Id="rId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33" Type="http://schemas.openxmlformats.org/officeDocument/2006/relationships/image" Target="../media/image22.png"/><Relationship Id="rId34" Type="http://schemas.openxmlformats.org/officeDocument/2006/relationships/image" Target="../media/image23.png"/><Relationship Id="rId35" Type="http://schemas.openxmlformats.org/officeDocument/2006/relationships/image" Target="../media/image24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12" Type="http://schemas.openxmlformats.org/officeDocument/2006/relationships/image" Target="../media/image1.png"/><Relationship Id="rId13" Type="http://schemas.openxmlformats.org/officeDocument/2006/relationships/image" Target="../media/image2.jpe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37" Type="http://schemas.openxmlformats.org/officeDocument/2006/relationships/image" Target="../media/image2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87"/>
            <a:ext cx="9144000" cy="366713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165600" y="4575600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Picture 15" descr="at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2" y="4908978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17" name="Picture 16" descr="be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80" y="4908978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18" name="Picture 17" descr="ca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87" y="4905803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19" name="Picture 18" descr="ch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225" y="4908978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20" name="Picture 19" descr="cz.pn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4" y="4908978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21" name="Picture 20" descr="de.png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55" y="4908978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22" name="Picture 21" descr="dk.png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49" y="4908978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23" name="Picture 22" descr="ee.png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681" y="4908978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24" name="Picture 23" descr="es.png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705" y="4908978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25" name="Picture 24" descr="fi.png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339" y="4908978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26" name="Picture 25" descr="fr.png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698" y="4908978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27" name="Picture 26" descr="gr.png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216" y="4908978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28" name="Picture 27" descr="hu.png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78" y="4908978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29" name="Picture 28" descr="ie.png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38" y="4908978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30" name="Picture 29" descr="it.png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296" y="4908978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31" name="Picture 30" descr="lu.png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855" y="4908978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32" name="Picture 31" descr="nl.png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012" y="4908978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33" name="Picture 32" descr="no.png"/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770" y="4908978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34" name="Picture 33" descr="pl.png"/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30" y="4908978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35" name="Picture 34" descr="pt.png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86" y="4908978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36" name="Picture 35" descr="ro.png" hidden="1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843" y="4908978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37" name="Picture 36" descr="se.png"/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59" y="4908978"/>
            <a:ext cx="163906" cy="108344"/>
          </a:xfrm>
          <a:prstGeom prst="rect">
            <a:avLst/>
          </a:prstGeom>
          <a:ln>
            <a:noFill/>
          </a:ln>
        </p:spPr>
      </p:pic>
      <p:pic>
        <p:nvPicPr>
          <p:cNvPr id="38" name="Picture 37" descr="uk.png"/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093" y="4908978"/>
            <a:ext cx="163906" cy="108344"/>
          </a:xfrm>
          <a:prstGeom prst="rect">
            <a:avLst/>
          </a:prstGeom>
          <a:ln>
            <a:noFill/>
          </a:ln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2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r>
              <a:rPr lang="en-GB" sz="800" noProof="1" smtClean="0">
                <a:solidFill>
                  <a:schemeClr val="bg2"/>
                </a:solidFill>
              </a:rPr>
              <a:t>30</a:t>
            </a:r>
            <a:r>
              <a:rPr lang="en-GB" sz="800" baseline="30000" noProof="1" smtClean="0">
                <a:solidFill>
                  <a:schemeClr val="bg2"/>
                </a:solidFill>
              </a:rPr>
              <a:t>th</a:t>
            </a:r>
            <a:r>
              <a:rPr lang="en-GB" sz="800" noProof="1" smtClean="0">
                <a:solidFill>
                  <a:schemeClr val="bg2"/>
                </a:solidFill>
              </a:rPr>
              <a:t> CEOS Plenary| 1-2 Nov. 2016 | Slide  </a:t>
            </a:r>
            <a:fld id="{4630B4BB-2C40-48DB-9D8B-17679D651B0A}" type="slidenum">
              <a:rPr lang="en-GB" sz="800" noProof="1" smtClean="0">
                <a:solidFill>
                  <a:schemeClr val="bg2"/>
                </a:solidFill>
              </a:r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059" y="4908979"/>
            <a:ext cx="160042" cy="11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1" r:id="rId2"/>
    <p:sldLayoutId id="2147483932" r:id="rId3"/>
    <p:sldLayoutId id="2147483933" r:id="rId4"/>
    <p:sldLayoutId id="2147483934" r:id="rId5"/>
    <p:sldLayoutId id="2147483930" r:id="rId6"/>
    <p:sldLayoutId id="2147483936" r:id="rId7"/>
    <p:sldLayoutId id="2147483937" r:id="rId8"/>
    <p:sldLayoutId id="2147483938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87"/>
            <a:ext cx="9144000" cy="366713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165600" y="4575600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ESA UNCLASSIFIED - For Official Use</a:t>
            </a:r>
            <a:endParaRPr lang="en-GB" sz="8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71652" y="4905803"/>
            <a:ext cx="6436141" cy="111519"/>
            <a:chOff x="171652" y="6621093"/>
            <a:chExt cx="6436141" cy="111519"/>
          </a:xfrm>
        </p:grpSpPr>
        <p:pic>
          <p:nvPicPr>
            <p:cNvPr id="16" name="Picture 15" descr="at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be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ca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ch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cz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d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dk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ee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es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fi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f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gr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hu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i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it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lu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nl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no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pl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pt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ro.png" hidden="1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se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uk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0" name="Text Box 34"/>
          <p:cNvSpPr txBox="1">
            <a:spLocks noChangeAspect="1" noChangeArrowheads="1"/>
          </p:cNvSpPr>
          <p:nvPr userDrawn="1"/>
        </p:nvSpPr>
        <p:spPr bwMode="auto">
          <a:xfrm>
            <a:off x="4480339" y="4580702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r>
              <a:rPr lang="en-GB" sz="800" noProof="1" smtClean="0">
                <a:solidFill>
                  <a:schemeClr val="bg2"/>
                </a:solidFill>
              </a:rPr>
              <a:t>30</a:t>
            </a:r>
            <a:r>
              <a:rPr lang="en-GB" sz="800" baseline="30000" noProof="1" smtClean="0">
                <a:solidFill>
                  <a:schemeClr val="bg2"/>
                </a:solidFill>
              </a:rPr>
              <a:t>th</a:t>
            </a:r>
            <a:r>
              <a:rPr lang="en-GB" sz="800" noProof="1" smtClean="0">
                <a:solidFill>
                  <a:schemeClr val="bg2"/>
                </a:solidFill>
              </a:rPr>
              <a:t> CEOS Plenary| 1-2 Nov. 2016 | Slide  </a:t>
            </a:r>
            <a:fld id="{4630B4BB-2C40-48DB-9D8B-17679D651B0A}" type="slidenum">
              <a:rPr lang="en-GB" sz="800" noProof="1" smtClean="0">
                <a:solidFill>
                  <a:schemeClr val="bg2"/>
                </a:solidFill>
              </a:r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059" y="4908979"/>
            <a:ext cx="160042" cy="11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923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microsoft.com/office/2007/relationships/hdphoto" Target="../media/hdphoto1.wdp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Relationship Id="rId11" Type="http://schemas.openxmlformats.org/officeDocument/2006/relationships/image" Target="../media/image68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Excel_Worksheet1.xlsx"/><Relationship Id="rId5" Type="http://schemas.openxmlformats.org/officeDocument/2006/relationships/image" Target="../media/image6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jpeg"/><Relationship Id="rId12" Type="http://schemas.openxmlformats.org/officeDocument/2006/relationships/image" Target="../media/image45.jpe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5.png"/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7" Type="http://schemas.openxmlformats.org/officeDocument/2006/relationships/image" Target="../media/image40.jpeg"/><Relationship Id="rId8" Type="http://schemas.openxmlformats.org/officeDocument/2006/relationships/image" Target="../media/image41.jpeg"/><Relationship Id="rId9" Type="http://schemas.openxmlformats.org/officeDocument/2006/relationships/image" Target="../media/image42.jpeg"/><Relationship Id="rId10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6.png"/><Relationship Id="rId3" Type="http://schemas.openxmlformats.org/officeDocument/2006/relationships/hyperlink" Target="https://scihub.copernicus.eu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532948" y="1778237"/>
            <a:ext cx="7972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ESA Status Report</a:t>
            </a:r>
            <a:endParaRPr lang="en-GB" sz="3200" dirty="0">
              <a:solidFill>
                <a:schemeClr val="bg1">
                  <a:lumMod val="95000"/>
                </a:schemeClr>
              </a:solidFill>
              <a:latin typeface="Verdana"/>
              <a:ea typeface="+mj-ea"/>
              <a:cs typeface="Verdana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615599" y="2793600"/>
            <a:ext cx="4831043" cy="3693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 smtClean="0">
                <a:solidFill>
                  <a:schemeClr val="bg1"/>
                </a:solidFill>
              </a:rPr>
              <a:t>30</a:t>
            </a:r>
            <a:r>
              <a:rPr lang="en-GB" baseline="30000" dirty="0" smtClean="0">
                <a:solidFill>
                  <a:schemeClr val="bg1"/>
                </a:solidFill>
              </a:rPr>
              <a:t>th</a:t>
            </a:r>
            <a:r>
              <a:rPr lang="en-GB" dirty="0" smtClean="0">
                <a:solidFill>
                  <a:schemeClr val="bg1"/>
                </a:solidFill>
              </a:rPr>
              <a:t> CEOS Plenary,  1-2 November 2016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Cryosat</a:t>
            </a:r>
            <a:r>
              <a:rPr lang="en-US" dirty="0"/>
              <a:t>: mission accomplished and ongoing 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43608" y="2575328"/>
            <a:ext cx="4259874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266700" indent="-2667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AutoNum type="arabicPeriod"/>
              <a:defRPr sz="16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1pPr>
            <a:lvl2pPr marL="989013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NotesSoft-Bold" charset="0"/>
              <a:buAutoNum type="alphaLcPeriod"/>
              <a:defRPr sz="1600">
                <a:solidFill>
                  <a:schemeClr val="bg2"/>
                </a:solidFill>
                <a:latin typeface="+mn-lt"/>
                <a:ea typeface="ＭＳ Ｐゴシック" charset="0"/>
              </a:defRPr>
            </a:lvl2pPr>
            <a:lvl3pPr marL="1673225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0"/>
              </a:defRPr>
            </a:lvl3pPr>
            <a:lvl4pPr marL="2271713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0"/>
              </a:defRPr>
            </a:lvl4pPr>
            <a:lvl5pPr marL="2870200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0"/>
              </a:defRPr>
            </a:lvl5pPr>
            <a:lvl6pPr marL="33274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7846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2418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6990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400" dirty="0" smtClean="0">
                <a:latin typeface="+mj-lt"/>
              </a:rPr>
              <a:t>Surveyed sea ice thickness</a:t>
            </a:r>
            <a:endParaRPr lang="en-US" sz="2400" dirty="0">
              <a:latin typeface="+mj-lt"/>
            </a:endParaRPr>
          </a:p>
        </p:txBody>
      </p:sp>
      <p:pic>
        <p:nvPicPr>
          <p:cNvPr id="5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56" y="928688"/>
            <a:ext cx="1138604" cy="72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2" b="83022" l="10000" r="90000"/>
                    </a14:imgEffect>
                  </a14:imgLayer>
                </a14:imgProps>
              </a:ext>
            </a:extLst>
          </a:blip>
          <a:srcRect t="10476" b="16548"/>
          <a:stretch/>
        </p:blipFill>
        <p:spPr>
          <a:xfrm>
            <a:off x="3596126" y="736587"/>
            <a:ext cx="4991221" cy="391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SMOS/SMAP: Soil Moisture for Drought</a:t>
            </a:r>
            <a:endParaRPr lang="en-GB" dirty="0"/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70170" y="2904349"/>
            <a:ext cx="2633800" cy="1824215"/>
            <a:chOff x="35496" y="3923017"/>
            <a:chExt cx="3240360" cy="2928633"/>
          </a:xfrm>
        </p:grpSpPr>
        <p:pic>
          <p:nvPicPr>
            <p:cNvPr id="1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" y="4622990"/>
              <a:ext cx="3190875" cy="2228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5496" y="3923017"/>
              <a:ext cx="3240360" cy="30791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rgbClr val="0079BA"/>
                  </a:solidFill>
                  <a:latin typeface="Arial"/>
                  <a:ea typeface="ＭＳ Ｐゴシック" charset="0"/>
                </a:rPr>
                <a:t>Current Zambezi Flooding in SE Africa </a:t>
              </a:r>
              <a:endParaRPr lang="en-GB" sz="1400" dirty="0">
                <a:solidFill>
                  <a:srgbClr val="0079BA"/>
                </a:solidFill>
                <a:latin typeface="Arial"/>
                <a:ea typeface="ＭＳ Ｐゴシック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03238" y="2475397"/>
            <a:ext cx="1828800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0079BA"/>
                </a:solidFill>
                <a:latin typeface="Arial"/>
                <a:ea typeface="ＭＳ Ｐゴシック" charset="0"/>
              </a:rPr>
              <a:t>Credit: USDA FAS</a:t>
            </a:r>
            <a:endParaRPr lang="en-GB" sz="1100" dirty="0">
              <a:solidFill>
                <a:srgbClr val="0079BA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40000" y="4528506"/>
            <a:ext cx="6604000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79BA"/>
                </a:solidFill>
                <a:latin typeface="Arial"/>
                <a:ea typeface="ＭＳ Ｐゴシック" charset="0"/>
              </a:rPr>
              <a:t>Credit: USDA FAS, Soil moisture in southern Africa in mid-April 2014. </a:t>
            </a:r>
            <a:endParaRPr lang="en-GB" sz="1400" dirty="0">
              <a:solidFill>
                <a:srgbClr val="0079BA"/>
              </a:solidFill>
              <a:latin typeface="Arial"/>
              <a:ea typeface="ＭＳ Ｐゴシック" charset="0"/>
            </a:endParaRPr>
          </a:p>
        </p:txBody>
      </p:sp>
      <p:pic>
        <p:nvPicPr>
          <p:cNvPr id="1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87" y="550101"/>
            <a:ext cx="2906083" cy="198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795713" y="778465"/>
            <a:ext cx="493077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ＭＳ Ｐゴシック" charset="0"/>
              </a:rPr>
              <a:t>SMOS data used to predict drought and improve crop yield by US Department of Agriculture (USDA)</a:t>
            </a:r>
          </a:p>
          <a:p>
            <a:pPr algn="just"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charset="0"/>
              </a:rPr>
              <a:t>Crop Explorer website: http://www.pecad.fas.usda.gov/cropexplorer/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012" y="1806957"/>
            <a:ext cx="5472779" cy="272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9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EOEP Outreach</a:t>
            </a:r>
            <a:endParaRPr lang="en-GB" dirty="0"/>
          </a:p>
        </p:txBody>
      </p:sp>
      <p:pic>
        <p:nvPicPr>
          <p:cNvPr id="4" name="Picture 2" descr="Earth From Sp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3819"/>
          <a:stretch>
            <a:fillRect/>
          </a:stretch>
        </p:blipFill>
        <p:spPr bwMode="auto">
          <a:xfrm>
            <a:off x="-1" y="606001"/>
            <a:ext cx="13170435" cy="399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86" y="3072459"/>
            <a:ext cx="2058413" cy="1530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SCN07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9" y="740666"/>
            <a:ext cx="2489627" cy="227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781" y="2604368"/>
            <a:ext cx="1540519" cy="188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44143" y="2857408"/>
            <a:ext cx="2093356" cy="17400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688" y="655632"/>
            <a:ext cx="1955044" cy="19493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3500000" algn="br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99"/>
          <a:stretch>
            <a:fillRect/>
          </a:stretch>
        </p:blipFill>
        <p:spPr bwMode="auto">
          <a:xfrm>
            <a:off x="3048314" y="606001"/>
            <a:ext cx="2391981" cy="274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210" y="2725845"/>
            <a:ext cx="890955" cy="21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643" y="1735496"/>
            <a:ext cx="2148152" cy="109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Picture 4" descr="C:\Users\Michel Verbauwhede\Pictures\Fig2-17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6519" y="3154996"/>
            <a:ext cx="1886093" cy="136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574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4000" y="743592"/>
            <a:ext cx="1986879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kern="0" dirty="0" smtClean="0"/>
              <a:t>EOP programmes at CM16</a:t>
            </a:r>
            <a:endParaRPr lang="en-GB" kern="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7891509"/>
              </p:ext>
            </p:extLst>
          </p:nvPr>
        </p:nvGraphicFramePr>
        <p:xfrm>
          <a:off x="2959100" y="173038"/>
          <a:ext cx="5232400" cy="429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Worksheet" r:id="rId4" imgW="6248336" imgH="5953176" progId="Excel.Sheet.12">
                  <p:embed/>
                </p:oleObj>
              </mc:Choice>
              <mc:Fallback>
                <p:oleObj name="Worksheet" r:id="rId4" imgW="6248336" imgH="595317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59100" y="173038"/>
                        <a:ext cx="5232400" cy="429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494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001_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19" descr="Logo_Signature_Cover_PP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5"/>
          <a:stretch>
            <a:fillRect/>
          </a:stretch>
        </p:blipFill>
        <p:spPr bwMode="auto">
          <a:xfrm>
            <a:off x="0" y="371475"/>
            <a:ext cx="914400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Box 1"/>
          <p:cNvSpPr txBox="1">
            <a:spLocks noChangeArrowheads="1"/>
          </p:cNvSpPr>
          <p:nvPr/>
        </p:nvSpPr>
        <p:spPr bwMode="auto">
          <a:xfrm>
            <a:off x="852488" y="1177528"/>
            <a:ext cx="51635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b="1">
                <a:solidFill>
                  <a:srgbClr val="FFFFFF"/>
                </a:solidFill>
                <a:latin typeface="Verdana" pitchFamily="34" charset="0"/>
              </a:rPr>
              <a:t>Thank you for your attention</a:t>
            </a:r>
          </a:p>
        </p:txBody>
      </p:sp>
      <p:sp>
        <p:nvSpPr>
          <p:cNvPr id="48132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4767263"/>
            <a:ext cx="2133600" cy="27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9pPr>
          </a:lstStyle>
          <a:p>
            <a:pPr eaLnBrk="1" hangingPunct="1"/>
            <a:fld id="{54633DA7-EE70-4779-8FC7-800610DA6E8F}" type="slidenum">
              <a:rPr lang="en-GB" sz="1800">
                <a:solidFill>
                  <a:srgbClr val="000000"/>
                </a:solidFill>
                <a:latin typeface="Verdana" pitchFamily="34" charset="0"/>
              </a:rPr>
              <a:pPr eaLnBrk="1" hangingPunct="1"/>
              <a:t>14</a:t>
            </a:fld>
            <a:endParaRPr lang="en-GB" sz="18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419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64538"/>
            <a:ext cx="7174846" cy="400110"/>
          </a:xfrm>
        </p:spPr>
        <p:txBody>
          <a:bodyPr/>
          <a:lstStyle/>
          <a:p>
            <a:r>
              <a:rPr lang="en-US" sz="2000" b="1" dirty="0"/>
              <a:t>Overview - Planning of ESA satellite systems</a:t>
            </a:r>
            <a:endParaRPr lang="en-GB" sz="2000" b="1" dirty="0"/>
          </a:p>
        </p:txBody>
      </p:sp>
      <p:pic>
        <p:nvPicPr>
          <p:cNvPr id="4" name="Picture 1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189" y="618556"/>
            <a:ext cx="7118658" cy="400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8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9490" y="76803"/>
            <a:ext cx="7850218" cy="400110"/>
          </a:xfrm>
        </p:spPr>
        <p:txBody>
          <a:bodyPr/>
          <a:lstStyle/>
          <a:p>
            <a:r>
              <a:rPr lang="en-US" sz="2000" b="1" dirty="0" smtClean="0"/>
              <a:t>Sentinels - Earliest Possible Launch Dates</a:t>
            </a:r>
            <a:endParaRPr lang="en-US" sz="2000" b="1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49842" y="4514458"/>
            <a:ext cx="640873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aseline="30000" dirty="0"/>
              <a:t>(*)  =  FAR	</a:t>
            </a:r>
            <a:r>
              <a:rPr lang="en-US" sz="1200" baseline="30000" dirty="0" smtClean="0"/>
              <a:t>; (**) </a:t>
            </a:r>
            <a:r>
              <a:rPr lang="en-US" sz="1200" baseline="30000" dirty="0"/>
              <a:t>=  Launcher swap with </a:t>
            </a:r>
            <a:r>
              <a:rPr lang="en-US" sz="1200" baseline="30000" dirty="0" smtClean="0"/>
              <a:t>S2B/S3B </a:t>
            </a:r>
            <a:r>
              <a:rPr lang="en-US" sz="1200" baseline="30000" dirty="0"/>
              <a:t>being </a:t>
            </a:r>
            <a:r>
              <a:rPr lang="en-US" sz="1200" baseline="30000" dirty="0" err="1"/>
              <a:t>finalised</a:t>
            </a:r>
            <a:r>
              <a:rPr lang="en-US" sz="1200" baseline="30000" dirty="0"/>
              <a:t> </a:t>
            </a:r>
          </a:p>
        </p:txBody>
      </p:sp>
      <p:graphicFrame>
        <p:nvGraphicFramePr>
          <p:cNvPr id="5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253547"/>
              </p:ext>
            </p:extLst>
          </p:nvPr>
        </p:nvGraphicFramePr>
        <p:xfrm>
          <a:off x="297889" y="492525"/>
          <a:ext cx="7647402" cy="3956322"/>
        </p:xfrm>
        <a:graphic>
          <a:graphicData uri="http://schemas.openxmlformats.org/drawingml/2006/table">
            <a:tbl>
              <a:tblPr/>
              <a:tblGrid>
                <a:gridCol w="2315080"/>
                <a:gridCol w="3132418"/>
                <a:gridCol w="2199904"/>
              </a:tblGrid>
              <a:tr h="37068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SENTINEL</a:t>
                      </a:r>
                    </a:p>
                  </a:txBody>
                  <a:tcPr marL="91416" marR="91416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C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DATE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16" marR="91416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C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LAUNCHER</a:t>
                      </a:r>
                    </a:p>
                  </a:txBody>
                  <a:tcPr marL="91416" marR="91416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CAEA"/>
                    </a:solidFill>
                  </a:tcPr>
                </a:tc>
              </a:tr>
              <a:tr h="56575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Sentinel-1A</a:t>
                      </a:r>
                    </a:p>
                  </a:txBody>
                  <a:tcPr marL="91416" marR="91416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Launched 3 April 2014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16" marR="91416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Soyuz ST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16" marR="91416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07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Sentinel-2A</a:t>
                      </a:r>
                    </a:p>
                  </a:txBody>
                  <a:tcPr marL="91416" marR="91416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Launched 22 June 2015</a:t>
                      </a:r>
                      <a:endParaRPr kumimoji="0" lang="en-US" sz="18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16" marR="91416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Vega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16" marR="91416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068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Sentinel-3A</a:t>
                      </a:r>
                    </a:p>
                  </a:txBody>
                  <a:tcPr marL="91416" marR="91416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Launched 16 Feb 2016</a:t>
                      </a:r>
                      <a:endParaRPr kumimoji="0" lang="en-US" sz="18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16" marR="91416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Rockot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16" marR="91416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068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Sentinel-1B</a:t>
                      </a:r>
                    </a:p>
                  </a:txBody>
                  <a:tcPr marL="91416" marR="91416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Launched 25 April 2016</a:t>
                      </a:r>
                      <a:endParaRPr kumimoji="0" lang="en-US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16" marR="91416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Soyuz ST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16" marR="91416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8485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Sentinel-5P</a:t>
                      </a:r>
                    </a:p>
                  </a:txBody>
                  <a:tcPr marL="91416" marR="91416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End March 2017</a:t>
                      </a:r>
                      <a:endParaRPr kumimoji="0" lang="en-US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16" marR="91416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Rockot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16" marR="91416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068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Sentinel-2B</a:t>
                      </a:r>
                    </a:p>
                  </a:txBody>
                  <a:tcPr marL="91416" marR="91416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28 Feb 2017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16" marR="91416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Vega(**)</a:t>
                      </a:r>
                    </a:p>
                  </a:txBody>
                  <a:tcPr marL="91416" marR="91416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26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Sentinel-3B</a:t>
                      </a:r>
                    </a:p>
                  </a:txBody>
                  <a:tcPr marL="91416" marR="91416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30 Nov 2017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(**)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16" marR="91416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Rockot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(**)</a:t>
                      </a:r>
                    </a:p>
                  </a:txBody>
                  <a:tcPr marL="91416" marR="91416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083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Sentinel-6A (*)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16" marR="91416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July 2020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16" marR="91416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TBD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16" marR="91416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509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9617" y="2"/>
            <a:ext cx="7189892" cy="880719"/>
          </a:xfrm>
        </p:spPr>
        <p:txBody>
          <a:bodyPr anchor="ctr">
            <a:normAutofit/>
          </a:bodyPr>
          <a:lstStyle/>
          <a:p>
            <a:r>
              <a:rPr lang="en-GB" dirty="0" smtClean="0"/>
              <a:t>Tibetan </a:t>
            </a:r>
            <a:r>
              <a:rPr lang="en-GB" dirty="0"/>
              <a:t>ice </a:t>
            </a:r>
            <a:r>
              <a:rPr lang="en-GB" dirty="0" smtClean="0"/>
              <a:t>avalanches: 17 Jul. and 21 Sep. 2016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994" y="1888270"/>
            <a:ext cx="1916518" cy="145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17" y="1888308"/>
            <a:ext cx="1916468" cy="145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ice avalanch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425" y="1888307"/>
            <a:ext cx="2062702" cy="145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4877" y="844327"/>
            <a:ext cx="8619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Glacier </a:t>
            </a:r>
            <a:r>
              <a:rPr lang="en-US" sz="1200" dirty="0"/>
              <a:t>dislocation </a:t>
            </a:r>
            <a:r>
              <a:rPr lang="en-US" sz="1200" dirty="0" smtClean="0"/>
              <a:t>… Two </a:t>
            </a:r>
            <a:r>
              <a:rPr lang="en-US" sz="1200" dirty="0"/>
              <a:t>recent massive ice avalanches in western Tibet. </a:t>
            </a:r>
            <a:r>
              <a:rPr lang="en-US" sz="1200" dirty="0" smtClean="0"/>
              <a:t>Data </a:t>
            </a:r>
            <a:r>
              <a:rPr lang="en-US" sz="1200" dirty="0"/>
              <a:t>from the Sentinel-1 and Sentinel-2 satellites turned out to be the most reliable source of information available </a:t>
            </a:r>
            <a:r>
              <a:rPr lang="en-US" sz="1200" dirty="0" smtClean="0"/>
              <a:t>worldwide.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09616" y="1557711"/>
            <a:ext cx="19164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 smtClean="0"/>
              <a:t>Sentinel-1: 27 May 2016</a:t>
            </a:r>
            <a:endParaRPr lang="en-GB" sz="9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101222" y="1557711"/>
            <a:ext cx="19164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 smtClean="0"/>
              <a:t>Sentinel-1: 24 Sep. 2016</a:t>
            </a:r>
            <a:endParaRPr lang="en-GB" sz="9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2669181" y="1565975"/>
            <a:ext cx="19164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 smtClean="0"/>
              <a:t>Sentinel-2: 21 Jul. 2016</a:t>
            </a:r>
            <a:endParaRPr lang="en-GB" sz="900" b="1" i="1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975" y="1888270"/>
            <a:ext cx="1916710" cy="14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902318" y="1556431"/>
            <a:ext cx="19164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 smtClean="0"/>
              <a:t>Sentinel-1: 7 Aug. 2016</a:t>
            </a:r>
            <a:endParaRPr lang="en-GB" sz="900" b="1" i="1" dirty="0"/>
          </a:p>
        </p:txBody>
      </p:sp>
      <p:grpSp>
        <p:nvGrpSpPr>
          <p:cNvPr id="2054" name="Group 2053"/>
          <p:cNvGrpSpPr/>
          <p:nvPr/>
        </p:nvGrpSpPr>
        <p:grpSpPr>
          <a:xfrm>
            <a:off x="5489578" y="2393177"/>
            <a:ext cx="3573171" cy="1689657"/>
            <a:chOff x="5489578" y="2393177"/>
            <a:chExt cx="3573171" cy="1689657"/>
          </a:xfrm>
        </p:grpSpPr>
        <p:sp>
          <p:nvSpPr>
            <p:cNvPr id="17" name="TextBox 16"/>
            <p:cNvSpPr txBox="1"/>
            <p:nvPr/>
          </p:nvSpPr>
          <p:spPr>
            <a:xfrm>
              <a:off x="5489578" y="3775057"/>
              <a:ext cx="35731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</a:rPr>
                <a:t>21 Sep. </a:t>
              </a:r>
              <a:r>
                <a:rPr lang="en-US" sz="1400" b="1" dirty="0" smtClean="0">
                  <a:solidFill>
                    <a:srgbClr val="0070C0"/>
                  </a:solidFill>
                </a:rPr>
                <a:t>2016: Southern glacier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 rot="19929360">
              <a:off x="7809316" y="2393177"/>
              <a:ext cx="1158532" cy="660648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6915498" y="3041475"/>
              <a:ext cx="945268" cy="733583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49" name="Group 2048"/>
          <p:cNvGrpSpPr/>
          <p:nvPr/>
        </p:nvGrpSpPr>
        <p:grpSpPr>
          <a:xfrm>
            <a:off x="297565" y="2008290"/>
            <a:ext cx="8311271" cy="2604122"/>
            <a:chOff x="297565" y="2008290"/>
            <a:chExt cx="8311271" cy="2604122"/>
          </a:xfrm>
        </p:grpSpPr>
        <p:sp>
          <p:nvSpPr>
            <p:cNvPr id="3" name="Oval 2"/>
            <p:cNvSpPr/>
            <p:nvPr/>
          </p:nvSpPr>
          <p:spPr>
            <a:xfrm rot="19929360">
              <a:off x="3245321" y="2008290"/>
              <a:ext cx="1002318" cy="48576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 rot="19929360">
              <a:off x="5413181" y="2175911"/>
              <a:ext cx="1002318" cy="48576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7565" y="3442861"/>
              <a:ext cx="465854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17 Jul. 2016, Northern </a:t>
              </a:r>
              <a:r>
                <a:rPr lang="en-US" sz="1400" b="1" dirty="0">
                  <a:solidFill>
                    <a:srgbClr val="FF0000"/>
                  </a:solidFill>
                </a:rPr>
                <a:t>glacier </a:t>
              </a:r>
            </a:p>
            <a:p>
              <a:r>
                <a:rPr lang="en-US" sz="1400" dirty="0" smtClean="0">
                  <a:solidFill>
                    <a:srgbClr val="FF0000"/>
                  </a:solidFill>
                </a:rPr>
                <a:t>60–70 </a:t>
              </a:r>
              <a:r>
                <a:rPr lang="en-US" sz="1400" dirty="0">
                  <a:solidFill>
                    <a:srgbClr val="FF0000"/>
                  </a:solidFill>
                </a:rPr>
                <a:t>million </a:t>
              </a:r>
              <a:r>
                <a:rPr lang="en-US" sz="1400" dirty="0" smtClean="0">
                  <a:solidFill>
                    <a:srgbClr val="FF0000"/>
                  </a:solidFill>
                </a:rPr>
                <a:t>m3 (8.8 </a:t>
              </a:r>
              <a:r>
                <a:rPr lang="en-US" sz="1400" dirty="0">
                  <a:solidFill>
                    <a:srgbClr val="FF0000"/>
                  </a:solidFill>
                </a:rPr>
                <a:t>square 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kilometres</a:t>
              </a:r>
              <a:r>
                <a:rPr lang="en-US" sz="1400" dirty="0" smtClean="0">
                  <a:solidFill>
                    <a:srgbClr val="FF0000"/>
                  </a:solidFill>
                </a:rPr>
                <a:t>) of </a:t>
              </a:r>
              <a:r>
                <a:rPr lang="en-US" sz="1400" dirty="0">
                  <a:solidFill>
                    <a:srgbClr val="FF0000"/>
                  </a:solidFill>
                </a:rPr>
                <a:t>ice and rocks cascaded down a narrow valley in </a:t>
              </a:r>
              <a:r>
                <a:rPr lang="en-US" sz="1400" dirty="0" err="1">
                  <a:solidFill>
                    <a:srgbClr val="FF0000"/>
                  </a:solidFill>
                </a:rPr>
                <a:t>Rutog</a:t>
              </a:r>
              <a:r>
                <a:rPr lang="en-US" sz="1400" dirty="0">
                  <a:solidFill>
                    <a:srgbClr val="FF0000"/>
                  </a:solidFill>
                </a:rPr>
                <a:t> County, killing nine people and hundreds of animals</a:t>
              </a:r>
              <a:r>
                <a:rPr lang="en-US" sz="1400" dirty="0" smtClean="0">
                  <a:solidFill>
                    <a:srgbClr val="FF0000"/>
                  </a:solidFill>
                </a:rPr>
                <a:t>.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</a:p>
          </p:txBody>
        </p:sp>
        <p:cxnSp>
          <p:nvCxnSpPr>
            <p:cNvPr id="6" name="Straight Arrow Connector 5"/>
            <p:cNvCxnSpPr>
              <a:endCxn id="3" idx="2"/>
            </p:cNvCxnSpPr>
            <p:nvPr/>
          </p:nvCxnSpPr>
          <p:spPr>
            <a:xfrm flipH="1" flipV="1">
              <a:off x="3303344" y="2485248"/>
              <a:ext cx="1027064" cy="111245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endCxn id="16" idx="2"/>
            </p:cNvCxnSpPr>
            <p:nvPr/>
          </p:nvCxnSpPr>
          <p:spPr>
            <a:xfrm flipV="1">
              <a:off x="4330408" y="2652869"/>
              <a:ext cx="1140796" cy="92037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 rot="19929360">
              <a:off x="7606518" y="2123598"/>
              <a:ext cx="1002318" cy="48576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4330408" y="2485248"/>
              <a:ext cx="3284469" cy="108799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3701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74763"/>
            <a:ext cx="6840538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Rectangle 4"/>
          <p:cNvSpPr>
            <a:spLocks noChangeArrowheads="1"/>
          </p:cNvSpPr>
          <p:nvPr/>
        </p:nvSpPr>
        <p:spPr bwMode="auto">
          <a:xfrm>
            <a:off x="201613" y="0"/>
            <a:ext cx="7550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>
            <a:spAutoFit/>
          </a:bodyPr>
          <a:lstStyle/>
          <a:p>
            <a:r>
              <a:rPr lang="en-GB" sz="2800">
                <a:solidFill>
                  <a:srgbClr val="0070C0"/>
                </a:solidFill>
                <a:latin typeface="Calibri" charset="0"/>
                <a:ea typeface="ＭＳ Ｐゴシック" charset="0"/>
                <a:cs typeface="ＭＳ Ｐゴシック" charset="0"/>
              </a:rPr>
              <a:t>Sentinel data  - Users Registration</a:t>
            </a:r>
          </a:p>
        </p:txBody>
      </p:sp>
      <p:pic>
        <p:nvPicPr>
          <p:cNvPr id="48131" name="Picture 4" descr="Sentinel-2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3" y="2971800"/>
            <a:ext cx="15081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331913" y="474663"/>
            <a:ext cx="7775575" cy="739775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400" b="1" dirty="0">
                <a:solidFill>
                  <a:schemeClr val="bg1"/>
                </a:solidFill>
                <a:latin typeface="+mn-lt"/>
              </a:rPr>
              <a:t>A steady sharp increase of users </a:t>
            </a:r>
            <a:br>
              <a:rPr lang="en-GB" sz="1400" b="1" dirty="0">
                <a:solidFill>
                  <a:schemeClr val="bg1"/>
                </a:solidFill>
                <a:latin typeface="+mn-lt"/>
              </a:rPr>
            </a:br>
            <a:r>
              <a:rPr lang="en-GB" sz="1400" b="1" dirty="0">
                <a:solidFill>
                  <a:schemeClr val="bg1"/>
                </a:solidFill>
                <a:latin typeface="+mn-lt"/>
              </a:rPr>
              <a:t>as a consequence of  Data Policy and </a:t>
            </a:r>
            <a:r>
              <a:rPr lang="en-GB" sz="1400" b="1" u="sng" dirty="0">
                <a:solidFill>
                  <a:schemeClr val="bg1"/>
                </a:solidFill>
                <a:latin typeface="+mn-lt"/>
              </a:rPr>
              <a:t>Mission Operations Concept:</a:t>
            </a:r>
          </a:p>
          <a:p>
            <a:pPr algn="ctr">
              <a:defRPr/>
            </a:pPr>
            <a:r>
              <a:rPr lang="en-GB" sz="1400" b="1" i="1" dirty="0">
                <a:solidFill>
                  <a:schemeClr val="bg1"/>
                </a:solidFill>
                <a:latin typeface="+mn-lt"/>
              </a:rPr>
              <a:t>systematic observation, acquisition, processing and dissemination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032000" y="3151188"/>
            <a:ext cx="1676400" cy="5238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400" b="1" i="1" dirty="0">
                <a:solidFill>
                  <a:srgbClr val="0000FF"/>
                </a:solidFill>
                <a:latin typeface="+mn-lt"/>
              </a:rPr>
              <a:t>ESA missions data users</a:t>
            </a:r>
          </a:p>
        </p:txBody>
      </p:sp>
      <p:pic>
        <p:nvPicPr>
          <p:cNvPr id="48134" name="Picture 4" descr="Proba-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27388"/>
            <a:ext cx="79216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6" descr="ERS-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r="15919"/>
          <a:stretch>
            <a:fillRect/>
          </a:stretch>
        </p:blipFill>
        <p:spPr bwMode="auto">
          <a:xfrm>
            <a:off x="1042988" y="3911600"/>
            <a:ext cx="619125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10" descr="Envis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3"/>
          <a:stretch>
            <a:fillRect/>
          </a:stretch>
        </p:blipFill>
        <p:spPr bwMode="auto">
          <a:xfrm>
            <a:off x="971550" y="3676650"/>
            <a:ext cx="920750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12" descr="GOC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7" r="12630"/>
          <a:stretch>
            <a:fillRect/>
          </a:stretch>
        </p:blipFill>
        <p:spPr bwMode="auto">
          <a:xfrm>
            <a:off x="2771775" y="3741738"/>
            <a:ext cx="6635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14" descr="SMO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r="8493"/>
          <a:stretch>
            <a:fillRect/>
          </a:stretch>
        </p:blipFill>
        <p:spPr bwMode="auto">
          <a:xfrm>
            <a:off x="3492500" y="3579813"/>
            <a:ext cx="7588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9" name="Picture 18" descr="CryoSa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1"/>
          <a:stretch>
            <a:fillRect/>
          </a:stretch>
        </p:blipFill>
        <p:spPr bwMode="auto">
          <a:xfrm>
            <a:off x="4140200" y="3408363"/>
            <a:ext cx="8636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0" name="Picture 16" descr="Swar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984500"/>
            <a:ext cx="9017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1" name="Picture 2" descr="Proba-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406775"/>
            <a:ext cx="703262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2" name="Picture 2" descr="Sentinel-1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3975100"/>
            <a:ext cx="15684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3" name="TextBox 48"/>
          <p:cNvSpPr txBox="1">
            <a:spLocks noChangeArrowheads="1"/>
          </p:cNvSpPr>
          <p:nvPr/>
        </p:nvSpPr>
        <p:spPr bwMode="auto">
          <a:xfrm>
            <a:off x="104775" y="946150"/>
            <a:ext cx="1220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GB" sz="1200" b="1">
                <a:latin typeface="Calibri" charset="0"/>
                <a:ea typeface="ＭＳ Ｐゴシック" charset="0"/>
                <a:cs typeface="ＭＳ Ｐゴシック" charset="0"/>
              </a:rPr>
              <a:t>Number of registered users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121275" y="1187450"/>
            <a:ext cx="3475038" cy="7381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400" b="1" i="1" dirty="0" smtClean="0">
                <a:solidFill>
                  <a:srgbClr val="008000"/>
                </a:solidFill>
              </a:rPr>
              <a:t>50,782 </a:t>
            </a:r>
            <a:r>
              <a:rPr lang="en-GB" sz="1400" b="1" i="1" dirty="0">
                <a:solidFill>
                  <a:srgbClr val="008000"/>
                </a:solidFill>
              </a:rPr>
              <a:t>self-registered users on open access data hub</a:t>
            </a:r>
          </a:p>
          <a:p>
            <a:pPr algn="ctr">
              <a:defRPr/>
            </a:pPr>
            <a:r>
              <a:rPr lang="en-GB" sz="1400" i="1" dirty="0">
                <a:solidFill>
                  <a:srgbClr val="008000"/>
                </a:solidFill>
              </a:rPr>
              <a:t>(status  </a:t>
            </a:r>
            <a:r>
              <a:rPr lang="en-GB" sz="1400" i="1" dirty="0" smtClean="0">
                <a:solidFill>
                  <a:srgbClr val="008000"/>
                </a:solidFill>
              </a:rPr>
              <a:t>24 October 2016</a:t>
            </a:r>
            <a:r>
              <a:rPr lang="en-GB" sz="1400" i="1" dirty="0">
                <a:solidFill>
                  <a:srgbClr val="008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551876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Screen Shot 2016-05-07 at 19.39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063"/>
            <a:ext cx="9267825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8513" y="935038"/>
            <a:ext cx="4535487" cy="461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45719" tIns="45719" rIns="45719" bIns="45719" spcCol="38100">
            <a:spAutoFit/>
          </a:bodyPr>
          <a:lstStyle/>
          <a:p>
            <a:pPr defTabSz="457200" fontAlgn="auto" latinLnBrk="1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  <a:hlinkClick r:id="rId3"/>
              </a:rPr>
              <a:t>https://scihub.copernicus.eu</a:t>
            </a:r>
            <a:r>
              <a: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3" name="Oval 12"/>
          <p:cNvSpPr/>
          <p:nvPr/>
        </p:nvSpPr>
        <p:spPr>
          <a:xfrm>
            <a:off x="2843808" y="1275606"/>
            <a:ext cx="1735708" cy="1188132"/>
          </a:xfrm>
          <a:prstGeom prst="ellipse">
            <a:avLst/>
          </a:prstGeom>
          <a:solidFill>
            <a:schemeClr val="accent5">
              <a:lumMod val="50000"/>
            </a:schemeClr>
          </a:solidFill>
          <a:ln/>
          <a:effectLst>
            <a:outerShdw blurRad="276225" dist="20000" dir="15480000" sx="98000" sy="98000" rotWithShape="0">
              <a:schemeClr val="bg1">
                <a:alpha val="55000"/>
              </a:scheme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9552" y="2597925"/>
            <a:ext cx="1854200" cy="1323975"/>
          </a:xfrm>
          <a:prstGeom prst="ellipse">
            <a:avLst/>
          </a:prstGeom>
          <a:solidFill>
            <a:srgbClr val="FFFF00"/>
          </a:solidFill>
          <a:ln/>
          <a:effectLst>
            <a:outerShdw blurRad="276225" dist="20000" dir="15480000" sx="98000" sy="98000" rotWithShape="0">
              <a:schemeClr val="bg1">
                <a:alpha val="55000"/>
              </a:scheme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74" name="Rectangle 14"/>
          <p:cNvSpPr>
            <a:spLocks noChangeArrowheads="1"/>
          </p:cNvSpPr>
          <p:nvPr/>
        </p:nvSpPr>
        <p:spPr bwMode="auto">
          <a:xfrm>
            <a:off x="615950" y="2806700"/>
            <a:ext cx="1714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1F497D"/>
                </a:solidFill>
              </a:rPr>
              <a:t>&gt; 8.2 Million</a:t>
            </a:r>
          </a:p>
          <a:p>
            <a:pPr algn="ctr"/>
            <a:r>
              <a:rPr lang="en-US" sz="1600" b="1">
                <a:solidFill>
                  <a:srgbClr val="1F497D"/>
                </a:solidFill>
              </a:rPr>
              <a:t>products downloaded </a:t>
            </a:r>
            <a:endParaRPr lang="en-US" sz="1600">
              <a:solidFill>
                <a:srgbClr val="1F497D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248400" y="1484784"/>
            <a:ext cx="1930400" cy="12001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/>
          <a:effectLst>
            <a:outerShdw blurRad="276225" dist="20000" dir="15480000" sx="98000" sy="98000" rotWithShape="0">
              <a:schemeClr val="bg1">
                <a:alpha val="55000"/>
              </a:scheme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78" name="Rectangle 16"/>
          <p:cNvSpPr>
            <a:spLocks noChangeArrowheads="1"/>
          </p:cNvSpPr>
          <p:nvPr/>
        </p:nvSpPr>
        <p:spPr bwMode="auto">
          <a:xfrm>
            <a:off x="6308725" y="1731963"/>
            <a:ext cx="16922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 smtClean="0">
                <a:solidFill>
                  <a:schemeClr val="tx2"/>
                </a:solidFill>
              </a:rPr>
              <a:t>~ </a:t>
            </a:r>
            <a:r>
              <a:rPr lang="en-US" sz="1600" b="1" dirty="0">
                <a:solidFill>
                  <a:schemeClr val="tx2"/>
                </a:solidFill>
              </a:rPr>
              <a:t>51,000</a:t>
            </a:r>
          </a:p>
          <a:p>
            <a:pPr algn="ctr"/>
            <a:r>
              <a:rPr lang="en-US" sz="1600" b="1" dirty="0">
                <a:solidFill>
                  <a:schemeClr val="tx2"/>
                </a:solidFill>
              </a:rPr>
              <a:t>Registered users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1279" name="Rectangle 17"/>
          <p:cNvSpPr>
            <a:spLocks noChangeArrowheads="1"/>
          </p:cNvSpPr>
          <p:nvPr/>
        </p:nvSpPr>
        <p:spPr bwMode="auto">
          <a:xfrm>
            <a:off x="2987675" y="1363663"/>
            <a:ext cx="14351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&gt; 810,000 products available (1.35 PB) 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195664" y="3281370"/>
            <a:ext cx="1752600" cy="1234596"/>
          </a:xfrm>
          <a:prstGeom prst="ellipse">
            <a:avLst/>
          </a:prstGeom>
          <a:solidFill>
            <a:schemeClr val="bg1"/>
          </a:solidFill>
          <a:ln/>
          <a:effectLst>
            <a:outerShdw blurRad="276225" dist="20000" dir="15480000" sx="98000" sy="98000" rotWithShape="0">
              <a:schemeClr val="bg1">
                <a:alpha val="55000"/>
              </a:scheme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83" name="Rectangle 19"/>
          <p:cNvSpPr>
            <a:spLocks noChangeArrowheads="1"/>
          </p:cNvSpPr>
          <p:nvPr/>
        </p:nvSpPr>
        <p:spPr bwMode="auto">
          <a:xfrm>
            <a:off x="5208588" y="3446463"/>
            <a:ext cx="1701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1F497D"/>
                </a:solidFill>
              </a:rPr>
              <a:t>&gt; 12 PB</a:t>
            </a:r>
          </a:p>
          <a:p>
            <a:pPr algn="ctr"/>
            <a:r>
              <a:rPr lang="en-US" sz="1600" b="1">
                <a:solidFill>
                  <a:srgbClr val="1F497D"/>
                </a:solidFill>
              </a:rPr>
              <a:t>Data volume</a:t>
            </a:r>
          </a:p>
          <a:p>
            <a:pPr algn="ctr"/>
            <a:r>
              <a:rPr lang="en-US" sz="1600" b="1">
                <a:solidFill>
                  <a:srgbClr val="1F497D"/>
                </a:solidFill>
              </a:rPr>
              <a:t>downloaded</a:t>
            </a:r>
            <a:endParaRPr lang="en-US" sz="1600">
              <a:solidFill>
                <a:srgbClr val="1F497D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800" y="4341813"/>
            <a:ext cx="2670175" cy="338137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45719" tIns="45719" rIns="45719" bIns="45719" spcCol="38100">
            <a:spAutoFit/>
          </a:bodyPr>
          <a:lstStyle/>
          <a:p>
            <a:pPr defTabSz="457200" fontAlgn="auto" latinLnBrk="1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Statistics: 30 Sept. 2016</a:t>
            </a:r>
          </a:p>
        </p:txBody>
      </p:sp>
      <p:sp>
        <p:nvSpPr>
          <p:cNvPr id="50196" name="Title 1"/>
          <p:cNvSpPr>
            <a:spLocks noGrp="1"/>
          </p:cNvSpPr>
          <p:nvPr>
            <p:ph type="title"/>
          </p:nvPr>
        </p:nvSpPr>
        <p:spPr>
          <a:xfrm>
            <a:off x="0" y="84138"/>
            <a:ext cx="8328025" cy="461962"/>
          </a:xfrm>
        </p:spPr>
        <p:txBody>
          <a:bodyPr lIns="91429" tIns="45715" rIns="91429" bIns="45715"/>
          <a:lstStyle/>
          <a:p>
            <a:pPr>
              <a:defRPr/>
            </a:pPr>
            <a:r>
              <a:rPr lang="en-US" sz="2400" kern="1200">
                <a:latin typeface="Calibri" charset="0"/>
                <a:ea typeface="ＭＳ Ｐゴシック" charset="0"/>
                <a:cs typeface="ＭＳ Ｐゴシック" charset="0"/>
              </a:rPr>
              <a:t>Sentinels Data Access Statistics  - </a:t>
            </a:r>
            <a:r>
              <a:rPr lang="en-GB" sz="2400" kern="1200">
                <a:latin typeface="Calibri" charset="0"/>
                <a:ea typeface="ＭＳ Ｐゴシック" charset="0"/>
                <a:cs typeface="ＭＳ Ｐゴシック" charset="0"/>
              </a:rPr>
              <a:t>Open Access Data Hub</a:t>
            </a:r>
            <a:r>
              <a:rPr lang="en-US" sz="2400" kern="120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51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" grpId="0"/>
      <p:bldP spid="11278" grpId="0"/>
      <p:bldP spid="11279" grpId="0"/>
      <p:bldP spid="112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39867"/>
            <a:ext cx="7174846" cy="338554"/>
          </a:xfrm>
        </p:spPr>
        <p:txBody>
          <a:bodyPr/>
          <a:lstStyle/>
          <a:p>
            <a:r>
              <a:rPr lang="en-US" sz="1600" dirty="0"/>
              <a:t>Use of S2 spare ‘Northern winter’ capacity: Antarctica campaigns</a:t>
            </a:r>
            <a:endParaRPr lang="en-GB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97" y="405980"/>
            <a:ext cx="4601190" cy="3838863"/>
          </a:xfrm>
          <a:prstGeom prst="rect">
            <a:avLst/>
          </a:prstGeom>
        </p:spPr>
      </p:pic>
      <p:sp>
        <p:nvSpPr>
          <p:cNvPr id="5" name="Explosion 2 4"/>
          <p:cNvSpPr/>
          <p:nvPr/>
        </p:nvSpPr>
        <p:spPr>
          <a:xfrm>
            <a:off x="2208134" y="2046290"/>
            <a:ext cx="1960563" cy="719137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Verdana"/>
              </a:rPr>
              <a:t>NEW!</a:t>
            </a:r>
          </a:p>
        </p:txBody>
      </p:sp>
      <p:sp>
        <p:nvSpPr>
          <p:cNvPr id="6" name="Rectangle 5"/>
          <p:cNvSpPr/>
          <p:nvPr/>
        </p:nvSpPr>
        <p:spPr>
          <a:xfrm>
            <a:off x="5878515" y="1304637"/>
            <a:ext cx="3265487" cy="584776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 dirty="0">
                <a:solidFill>
                  <a:srgbClr val="FF6600"/>
                </a:solidFill>
                <a:latin typeface="Verdana"/>
                <a:ea typeface="MS PGothic" charset="0"/>
                <a:cs typeface="Verdana"/>
              </a:rPr>
              <a:t>Antarctica Nov 2016 &amp; possibly once/twice more, </a:t>
            </a:r>
            <a:r>
              <a:rPr lang="en-US" sz="1600" i="1" dirty="0" err="1">
                <a:solidFill>
                  <a:srgbClr val="FF6600"/>
                </a:solidFill>
                <a:latin typeface="Verdana"/>
                <a:ea typeface="MS PGothic" charset="0"/>
                <a:cs typeface="Verdana"/>
              </a:rPr>
              <a:t>tbc</a:t>
            </a:r>
            <a:endParaRPr lang="en-US" sz="1600" i="1" dirty="0">
              <a:solidFill>
                <a:srgbClr val="FF6600"/>
              </a:solidFill>
              <a:latin typeface="Verdana"/>
              <a:ea typeface="MS PGothic" charset="0"/>
              <a:cs typeface="Verdan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5981"/>
            <a:ext cx="2860918" cy="3262732"/>
          </a:xfrm>
          <a:prstGeom prst="rect">
            <a:avLst/>
          </a:prstGeom>
          <a:ln>
            <a:solidFill>
              <a:srgbClr val="004C6D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0876"/>
            <a:ext cx="2500580" cy="2111375"/>
          </a:xfrm>
          <a:prstGeom prst="rect">
            <a:avLst/>
          </a:prstGeom>
          <a:ln>
            <a:solidFill>
              <a:srgbClr val="004C6D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087135" y="457018"/>
            <a:ext cx="1223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17-25 Oct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87" y="2046288"/>
            <a:ext cx="3705225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04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ADM-Aeolus :  ESA’s Wind Mission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799" y="727200"/>
            <a:ext cx="3292700" cy="3072854"/>
          </a:xfrm>
        </p:spPr>
        <p:txBody>
          <a:bodyPr/>
          <a:lstStyle/>
          <a:p>
            <a:pPr indent="0"/>
            <a:r>
              <a:rPr lang="en-US" sz="1400" dirty="0" smtClean="0"/>
              <a:t>First </a:t>
            </a:r>
            <a:r>
              <a:rPr lang="en-US" sz="1400" dirty="0"/>
              <a:t>space mission to acquire profiles of the wind on a global </a:t>
            </a:r>
            <a:r>
              <a:rPr lang="en-US" sz="1400" dirty="0" smtClean="0"/>
              <a:t>scale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Improve </a:t>
            </a:r>
            <a:r>
              <a:rPr lang="en-US" sz="1400" b="1" dirty="0"/>
              <a:t>the accuracy of numerical weather and climate prediction</a:t>
            </a:r>
            <a:r>
              <a:rPr lang="en-US" sz="1400" dirty="0"/>
              <a:t> </a:t>
            </a:r>
            <a:r>
              <a:rPr lang="en-US" sz="1400" dirty="0" smtClean="0"/>
              <a:t>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Advance </a:t>
            </a:r>
            <a:r>
              <a:rPr lang="en-US" sz="1400" b="1" dirty="0"/>
              <a:t>our understanding of tropical dynamics and processes relevant to climate variability</a:t>
            </a:r>
            <a:r>
              <a:rPr lang="en-US" sz="1400" dirty="0" smtClean="0"/>
              <a:t>.</a:t>
            </a:r>
          </a:p>
          <a:p>
            <a:pPr indent="0"/>
            <a:endParaRPr lang="en-GB" sz="1400" dirty="0" smtClean="0"/>
          </a:p>
          <a:p>
            <a:pPr indent="0"/>
            <a:endParaRPr lang="en-GB" sz="1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499" y="695325"/>
            <a:ext cx="5516016" cy="310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3479" y="3865665"/>
            <a:ext cx="3910532" cy="71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indent="0"/>
            <a:r>
              <a:rPr lang="en-US" sz="1400" kern="0" dirty="0" smtClean="0"/>
              <a:t>Launch contract signed with Arianespace. </a:t>
            </a:r>
            <a:r>
              <a:rPr lang="en-US" sz="1400" b="1" kern="0" dirty="0" smtClean="0"/>
              <a:t>Target launch date: November 2017</a:t>
            </a:r>
            <a:endParaRPr lang="en-US" sz="1400" b="1" kern="0" dirty="0"/>
          </a:p>
        </p:txBody>
      </p:sp>
    </p:spTree>
    <p:extLst>
      <p:ext uri="{BB962C8B-B14F-4D97-AF65-F5344CB8AC3E}">
        <p14:creationId xmlns:p14="http://schemas.microsoft.com/office/powerpoint/2010/main" val="246249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GOCE: mission accomplished</a:t>
            </a:r>
            <a:endParaRPr lang="en-GB" dirty="0"/>
          </a:p>
        </p:txBody>
      </p:sp>
      <p:pic>
        <p:nvPicPr>
          <p:cNvPr id="4" name="Picture 3" descr="goce-geoi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2836" y="614723"/>
            <a:ext cx="4006241" cy="391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2422914"/>
            <a:ext cx="4259874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266700" indent="-2667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AutoNum type="arabicPeriod"/>
              <a:defRPr sz="16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1pPr>
            <a:lvl2pPr marL="989013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NotesSoft-Bold" charset="0"/>
              <a:buAutoNum type="alphaLcPeriod"/>
              <a:defRPr sz="1600">
                <a:solidFill>
                  <a:schemeClr val="bg2"/>
                </a:solidFill>
                <a:latin typeface="+mn-lt"/>
                <a:ea typeface="ＭＳ Ｐゴシック" charset="0"/>
              </a:defRPr>
            </a:lvl2pPr>
            <a:lvl3pPr marL="1673225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0"/>
              </a:defRPr>
            </a:lvl3pPr>
            <a:lvl4pPr marL="2271713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0"/>
              </a:defRPr>
            </a:lvl4pPr>
            <a:lvl5pPr marL="2870200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0"/>
              </a:defRPr>
            </a:lvl5pPr>
            <a:lvl6pPr marL="33274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7846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2418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6990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400" dirty="0" smtClean="0">
                <a:latin typeface="+mj-lt"/>
              </a:rPr>
              <a:t>Measured most precise geoid to date</a:t>
            </a:r>
            <a:endParaRPr lang="en-US" sz="2400" dirty="0">
              <a:latin typeface="+mj-lt"/>
            </a:endParaRPr>
          </a:p>
        </p:txBody>
      </p:sp>
      <p:pic>
        <p:nvPicPr>
          <p:cNvPr id="6" name="Picture 23" descr="EO_goce_RGB_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71551"/>
            <a:ext cx="1182566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155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1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D587E21-31CA-408E-A5B1-4B7F0D8D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22279E-2C4C-4C93-8498-455A58D1433E}">
  <ds:schemaRefs>
    <ds:schemaRef ds:uri="f2760952-b3bb-408f-ace6-eb1e07642b86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ESA Presentation 16-9</Template>
  <TotalTime>0</TotalTime>
  <Words>597</Words>
  <Application>Microsoft Macintosh PowerPoint</Application>
  <PresentationFormat>On-screen Show (16:9)</PresentationFormat>
  <Paragraphs>108</Paragraphs>
  <Slides>14</Slides>
  <Notes>6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Calibri</vt:lpstr>
      <vt:lpstr>MS PGothic</vt:lpstr>
      <vt:lpstr>ＭＳ Ｐゴシック</vt:lpstr>
      <vt:lpstr>Verdana</vt:lpstr>
      <vt:lpstr>Wingdings</vt:lpstr>
      <vt:lpstr>Arial</vt:lpstr>
      <vt:lpstr>NEW ESA Presentation 16-9</vt:lpstr>
      <vt:lpstr>1_NEW ESA Presentation 16-9</vt:lpstr>
      <vt:lpstr>Worksheet</vt:lpstr>
      <vt:lpstr>PowerPoint Presentation</vt:lpstr>
      <vt:lpstr>Overview - Planning of ESA satellite systems</vt:lpstr>
      <vt:lpstr>Sentinels - Earliest Possible Launch Dates</vt:lpstr>
      <vt:lpstr>Tibetan ice avalanches: 17 Jul. and 21 Sep. 2016</vt:lpstr>
      <vt:lpstr>PowerPoint Presentation</vt:lpstr>
      <vt:lpstr>Sentinels Data Access Statistics  - Open Access Data Hub </vt:lpstr>
      <vt:lpstr>Use of S2 spare ‘Northern winter’ capacity: Antarctica campaigns</vt:lpstr>
      <vt:lpstr>ADM-Aeolus :  ESA’s Wind Mission</vt:lpstr>
      <vt:lpstr>GOCE: mission accomplished</vt:lpstr>
      <vt:lpstr>Cryosat: mission accomplished and ongoing </vt:lpstr>
      <vt:lpstr>SMOS/SMAP: Soil Moisture for Drought</vt:lpstr>
      <vt:lpstr>EOEP Outreach</vt:lpstr>
      <vt:lpstr>PowerPoint Presentation</vt:lpstr>
      <vt:lpstr>PowerPoint Presentation</vt:lpstr>
    </vt:vector>
  </TitlesOfParts>
  <Company>ESA</Company>
  <LinksUpToDate>false</LinksUpToDate>
  <SharedDoc>false</SharedDoc>
  <HyperlinkBase/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ESA Status Report to 30th CEOS Plenary</dc:title>
  <dc:subject>ESA Status Report to 30th CEOS Plenary</dc:subject>
  <dc:creator>I.Petiteville</dc:creator>
  <cp:lastModifiedBy>Microsoft Office User</cp:lastModifiedBy>
  <cp:revision>97</cp:revision>
  <cp:lastPrinted>2016-10-19T13:08:17Z</cp:lastPrinted>
  <dcterms:created xsi:type="dcterms:W3CDTF">2016-09-07T09:15:39Z</dcterms:created>
  <dcterms:modified xsi:type="dcterms:W3CDTF">2016-11-01T06:05:57Z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 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2016-09-06T22:00:00Z</vt:filetime>
  </property>
</Properties>
</file>