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2.xml" ContentType="application/vnd.openxmlformats-officedocument.theme+xml"/>
  <Override PartName="/ppt/slideLayouts/slideLayout6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slideLayouts/slideLayout6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92" r:id="rId2"/>
    <p:sldMasterId id="2147483805" r:id="rId3"/>
    <p:sldMasterId id="2147483808" r:id="rId4"/>
    <p:sldMasterId id="2147483816" r:id="rId5"/>
    <p:sldMasterId id="2147483823" r:id="rId6"/>
    <p:sldMasterId id="2147483831" r:id="rId7"/>
    <p:sldMasterId id="2147483839" r:id="rId8"/>
    <p:sldMasterId id="2147484111" r:id="rId9"/>
    <p:sldMasterId id="2147484142" r:id="rId10"/>
    <p:sldMasterId id="2147484144" r:id="rId11"/>
    <p:sldMasterId id="2147484146" r:id="rId12"/>
    <p:sldMasterId id="2147484224" r:id="rId13"/>
    <p:sldMasterId id="2147484228" r:id="rId14"/>
    <p:sldMasterId id="2147484229" r:id="rId15"/>
  </p:sldMasterIdLst>
  <p:notesMasterIdLst>
    <p:notesMasterId r:id="rId24"/>
  </p:notesMasterIdLst>
  <p:sldIdLst>
    <p:sldId id="341" r:id="rId16"/>
    <p:sldId id="301" r:id="rId17"/>
    <p:sldId id="340" r:id="rId18"/>
    <p:sldId id="338" r:id="rId19"/>
    <p:sldId id="342" r:id="rId20"/>
    <p:sldId id="343" r:id="rId21"/>
    <p:sldId id="308" r:id="rId22"/>
    <p:sldId id="304" r:id="rId2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61" autoAdjust="0"/>
    <p:restoredTop sz="92216" autoAdjust="0"/>
  </p:normalViewPr>
  <p:slideViewPr>
    <p:cSldViewPr snapToGrid="0">
      <p:cViewPr varScale="1">
        <p:scale>
          <a:sx n="82" d="100"/>
          <a:sy n="82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7280D32-C618-4B2F-9821-CA1AAB7C02B7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6B4E8F8-821E-4730-9F0B-3D8B5322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6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EJD 10/20/16</a:t>
            </a:r>
            <a:r>
              <a:rPr lang="en-US" b="0" baseline="0" dirty="0" smtClean="0"/>
              <a:t> changed dates of SAGE III and LIS to 2017</a:t>
            </a:r>
            <a:endParaRPr lang="en-US" b="0" dirty="0" smtClean="0"/>
          </a:p>
          <a:p>
            <a:endParaRPr lang="en-US" b="1" dirty="0" smtClean="0"/>
          </a:p>
          <a:p>
            <a:r>
              <a:rPr lang="en-US" b="1" dirty="0" smtClean="0"/>
              <a:t>Fleet - Earth Science Division - Missions (with color key;</a:t>
            </a:r>
            <a:r>
              <a:rPr lang="en-US" b="1" baseline="0" dirty="0" smtClean="0"/>
              <a:t> editable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Dec. 15, 2015</a:t>
            </a:r>
          </a:p>
          <a:p>
            <a:r>
              <a:rPr lang="en-US" i="1" dirty="0" smtClean="0"/>
              <a:t>Credit: NASA/J. Mottar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------------------------------</a:t>
            </a:r>
          </a:p>
          <a:p>
            <a:r>
              <a:rPr lang="en-US" dirty="0"/>
              <a:t>SLIDE </a:t>
            </a:r>
            <a:r>
              <a:rPr lang="en-US" dirty="0" smtClean="0"/>
              <a:t>INFO</a:t>
            </a:r>
          </a:p>
          <a:p>
            <a:endParaRPr lang="en-US" dirty="0" smtClean="0"/>
          </a:p>
          <a:p>
            <a:r>
              <a:rPr lang="en-US" dirty="0" smtClean="0"/>
              <a:t>CORRECTION</a:t>
            </a:r>
            <a:r>
              <a:rPr lang="en-US" baseline="0" dirty="0" smtClean="0"/>
              <a:t> DENNING PER RIVERA Feb 18, 2016</a:t>
            </a:r>
          </a:p>
          <a:p>
            <a:r>
              <a:rPr lang="en-US" baseline="0" dirty="0" smtClean="0"/>
              <a:t>Changed misspelling of “Sentinal” to “Sentinel”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UPDATE DENNING</a:t>
            </a:r>
            <a:r>
              <a:rPr lang="en-US" baseline="0" dirty="0" smtClean="0"/>
              <a:t> PER FREILICH DECISIONS FEB 12, 2016</a:t>
            </a:r>
          </a:p>
          <a:p>
            <a:r>
              <a:rPr lang="en-US" baseline="0" dirty="0" smtClean="0"/>
              <a:t>Changed OCO-3 to Formulation color and moved lower in list</a:t>
            </a:r>
          </a:p>
          <a:p>
            <a:r>
              <a:rPr lang="en-US" baseline="0" dirty="0" smtClean="0"/>
              <a:t>Changed RBI to Formulation color</a:t>
            </a:r>
          </a:p>
          <a:p>
            <a:r>
              <a:rPr lang="en-US" baseline="0" dirty="0" smtClean="0"/>
              <a:t>Changed GEDI to Implementation color and moved to line above it</a:t>
            </a:r>
          </a:p>
          <a:p>
            <a:r>
              <a:rPr lang="en-US" baseline="0" dirty="0" smtClean="0"/>
              <a:t>Added TSIS-2 in Formulation color</a:t>
            </a:r>
          </a:p>
          <a:p>
            <a:endParaRPr lang="en-US" dirty="0"/>
          </a:p>
          <a:p>
            <a:r>
              <a:rPr lang="en-US" dirty="0" smtClean="0"/>
              <a:t>UPDATE</a:t>
            </a:r>
            <a:r>
              <a:rPr lang="en-US" baseline="0" dirty="0" smtClean="0"/>
              <a:t> DENNING</a:t>
            </a:r>
            <a:r>
              <a:rPr lang="en-US" dirty="0" smtClean="0"/>
              <a:t> </a:t>
            </a:r>
            <a:r>
              <a:rPr lang="en-US" dirty="0"/>
              <a:t>PER FREILICH DECISIONS FEB 4, 2016</a:t>
            </a:r>
          </a:p>
          <a:p>
            <a:r>
              <a:rPr lang="en-US" dirty="0"/>
              <a:t>Changed “Altimetry FO (Formulation in FY16) to “Sentinal-6A/B”</a:t>
            </a:r>
          </a:p>
          <a:p>
            <a:r>
              <a:rPr lang="en-US" dirty="0"/>
              <a:t>On Landsat 9, removed comma and TIRFF</a:t>
            </a:r>
          </a:p>
          <a:p>
            <a:r>
              <a:rPr lang="en-US" dirty="0"/>
              <a:t>Change I was going to make – “NISTAR, EPIC (NOAA’s DSCOVR) to green primary ops was already corrected</a:t>
            </a:r>
          </a:p>
          <a:p>
            <a:pPr marL="174708" indent="-174708">
              <a:buFont typeface="Arial"/>
              <a:buChar char="•"/>
            </a:pPr>
            <a:endParaRPr lang="en-US" dirty="0"/>
          </a:p>
          <a:p>
            <a:pPr marL="174708" indent="-174708">
              <a:buFont typeface="Arial"/>
              <a:buChar char="•"/>
            </a:pPr>
            <a:r>
              <a:rPr lang="en-US" dirty="0"/>
              <a:t>Dec. 15, 2015 – Updated: TEMPO changed to Implementation phase; NISTAR, EPIC changed to Primary Ops phase; ; OCO-3 and ECOSTRESS changed to Implementation phase; Aquarius removed; slide now fully editable. JMottar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May 18, 2015 – Added to SMD Multimedia Library.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May 18, 2015 – Updated the outdated 2014 version: TRMM was removed; NISTAR, EPIC (NOAA's DSCOVR) were added; SMAP icon was updated; moon at top left was removed; color key moved to top left.-JMottar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ID: I-EA-15-0040 (image)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ID: SL-EA-15-0068 (slide)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227C-6D12-C84E-9C6B-329866ED89B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12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EJD 10/20/16</a:t>
            </a:r>
            <a:r>
              <a:rPr lang="en-US" b="0" baseline="0" dirty="0" smtClean="0"/>
              <a:t> changed dates of SAGE III and LIS to 2017</a:t>
            </a:r>
            <a:endParaRPr lang="en-US" b="0" dirty="0" smtClean="0"/>
          </a:p>
          <a:p>
            <a:endParaRPr lang="en-US" b="1" dirty="0" smtClean="0"/>
          </a:p>
          <a:p>
            <a:r>
              <a:rPr lang="en-US" b="1" dirty="0" smtClean="0"/>
              <a:t>Fleet - Earth Science Division - Missions (with color key;</a:t>
            </a:r>
            <a:r>
              <a:rPr lang="en-US" b="1" baseline="0" dirty="0" smtClean="0"/>
              <a:t> editable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Dec. 15, 2015</a:t>
            </a:r>
          </a:p>
          <a:p>
            <a:r>
              <a:rPr lang="en-US" i="1" dirty="0" smtClean="0"/>
              <a:t>Credit: NASA/J. Mottar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------------------------------</a:t>
            </a:r>
          </a:p>
          <a:p>
            <a:r>
              <a:rPr lang="en-US" dirty="0"/>
              <a:t>SLIDE </a:t>
            </a:r>
            <a:r>
              <a:rPr lang="en-US" dirty="0" smtClean="0"/>
              <a:t>INFO</a:t>
            </a:r>
          </a:p>
          <a:p>
            <a:endParaRPr lang="en-US" dirty="0" smtClean="0"/>
          </a:p>
          <a:p>
            <a:r>
              <a:rPr lang="en-US" dirty="0" smtClean="0"/>
              <a:t>CORRECTION</a:t>
            </a:r>
            <a:r>
              <a:rPr lang="en-US" baseline="0" dirty="0" smtClean="0"/>
              <a:t> DENNING PER RIVERA Feb 18, 2016</a:t>
            </a:r>
          </a:p>
          <a:p>
            <a:r>
              <a:rPr lang="en-US" baseline="0" dirty="0" smtClean="0"/>
              <a:t>Changed misspelling of “Sentinal” to “Sentinel”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UPDATE DENNING</a:t>
            </a:r>
            <a:r>
              <a:rPr lang="en-US" baseline="0" dirty="0" smtClean="0"/>
              <a:t> PER FREILICH DECISIONS FEB 12, 2016</a:t>
            </a:r>
          </a:p>
          <a:p>
            <a:r>
              <a:rPr lang="en-US" baseline="0" dirty="0" smtClean="0"/>
              <a:t>Changed OCO-3 to Formulation color and moved lower in list</a:t>
            </a:r>
          </a:p>
          <a:p>
            <a:r>
              <a:rPr lang="en-US" baseline="0" dirty="0" smtClean="0"/>
              <a:t>Changed RBI to Formulation color</a:t>
            </a:r>
          </a:p>
          <a:p>
            <a:r>
              <a:rPr lang="en-US" baseline="0" dirty="0" smtClean="0"/>
              <a:t>Changed GEDI to Implementation color and moved to line above it</a:t>
            </a:r>
          </a:p>
          <a:p>
            <a:r>
              <a:rPr lang="en-US" baseline="0" dirty="0" smtClean="0"/>
              <a:t>Added TSIS-2 in Formulation color</a:t>
            </a:r>
          </a:p>
          <a:p>
            <a:endParaRPr lang="en-US" dirty="0"/>
          </a:p>
          <a:p>
            <a:r>
              <a:rPr lang="en-US" dirty="0" smtClean="0"/>
              <a:t>UPDATE</a:t>
            </a:r>
            <a:r>
              <a:rPr lang="en-US" baseline="0" dirty="0" smtClean="0"/>
              <a:t> DENNING</a:t>
            </a:r>
            <a:r>
              <a:rPr lang="en-US" dirty="0" smtClean="0"/>
              <a:t> </a:t>
            </a:r>
            <a:r>
              <a:rPr lang="en-US" dirty="0"/>
              <a:t>PER FREILICH DECISIONS FEB 4, 2016</a:t>
            </a:r>
          </a:p>
          <a:p>
            <a:r>
              <a:rPr lang="en-US" dirty="0"/>
              <a:t>Changed “Altimetry FO (Formulation in FY16) to “Sentinal-6A/B”</a:t>
            </a:r>
          </a:p>
          <a:p>
            <a:r>
              <a:rPr lang="en-US" dirty="0"/>
              <a:t>On Landsat 9, removed comma and TIRFF</a:t>
            </a:r>
          </a:p>
          <a:p>
            <a:r>
              <a:rPr lang="en-US" dirty="0"/>
              <a:t>Change I was going to make – “NISTAR, EPIC (NOAA’s DSCOVR) to green primary ops was already corrected</a:t>
            </a:r>
          </a:p>
          <a:p>
            <a:pPr marL="174708" indent="-174708">
              <a:buFont typeface="Arial"/>
              <a:buChar char="•"/>
            </a:pPr>
            <a:endParaRPr lang="en-US" dirty="0"/>
          </a:p>
          <a:p>
            <a:pPr marL="174708" indent="-174708">
              <a:buFont typeface="Arial"/>
              <a:buChar char="•"/>
            </a:pPr>
            <a:r>
              <a:rPr lang="en-US" dirty="0"/>
              <a:t>Dec. 15, 2015 – Updated: TEMPO changed to Implementation phase; NISTAR, EPIC changed to Primary Ops phase; ; OCO-3 and ECOSTRESS changed to Implementation phase; Aquarius removed; slide now fully editable. JMottar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May 18, 2015 – Added to SMD Multimedia Library.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May 18, 2015 – Updated the outdated 2014 version: TRMM was removed; NISTAR, EPIC (NOAA's DSCOVR) were added; SMAP icon was updated; moon at top left was removed; color key moved to top left.-JMottar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ID: I-EA-15-0040 (image)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ID: SL-EA-15-0068 (slide)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227C-6D12-C84E-9C6B-329866ED89B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12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65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4213"/>
            <a:ext cx="4565650" cy="3424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00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4213"/>
            <a:ext cx="4565650" cy="3424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2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TJF</a:t>
            </a:r>
            <a:r>
              <a:rPr lang="en-US" baseline="0" dirty="0" smtClean="0"/>
              <a:t> 3/27/15: removed second page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C8680D-F094-4BEE-BDF5-29658E957514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80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3438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8EFF3-AF9D-4128-9FAD-160AF5A6DDF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86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012324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38"/>
            <a:ext cx="3846512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90638"/>
            <a:ext cx="3846513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5940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3714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5322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43501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86625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192261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26641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5" y="123825"/>
            <a:ext cx="2035175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63" y="123825"/>
            <a:ext cx="5954712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873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23825"/>
            <a:ext cx="8142287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63613" y="1290638"/>
            <a:ext cx="7845425" cy="49752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0911096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6627816"/>
            <a:ext cx="2133600" cy="228600"/>
          </a:xfrm>
          <a:prstGeom prst="rect">
            <a:avLst/>
          </a:prstGeom>
        </p:spPr>
        <p:txBody>
          <a:bodyPr lIns="91410" tIns="45706" rIns="91410" bIns="45706" anchor="ctr">
            <a:prstTxWarp prst="textNoShape">
              <a:avLst/>
            </a:prstTxWarp>
          </a:bodyPr>
          <a:lstStyle/>
          <a:p>
            <a:pPr algn="r"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17F8D5CB-F081-0044-A0CB-882F132F8FAA}" type="slidenum">
              <a:rPr lang="en-US" sz="100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latin typeface="Arial"/>
                <a:cs typeface="Arial"/>
              </a:defRPr>
            </a:lvl1pPr>
            <a:lvl2pPr>
              <a:buClrTx/>
              <a:defRPr>
                <a:latin typeface="Arial"/>
                <a:cs typeface="Arial"/>
              </a:defRPr>
            </a:lvl2pPr>
            <a:lvl3pPr>
              <a:buClrTx/>
              <a:defRPr>
                <a:latin typeface="Arial"/>
                <a:cs typeface="Arial"/>
              </a:defRPr>
            </a:lvl3pPr>
            <a:lvl4pPr>
              <a:buClrTx/>
              <a:defRPr>
                <a:latin typeface="Arial"/>
                <a:cs typeface="Arial"/>
              </a:defRPr>
            </a:lvl4pPr>
            <a:lvl5pPr>
              <a:buClrTx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9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04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0000">
                  <a:tint val="75000"/>
                </a:srgb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04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06202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15368"/>
            <a:ext cx="9144000" cy="67945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9" name="Picture 5" descr="4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0"/>
            <a:ext cx="86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3"/>
          <p:cNvSpPr>
            <a:spLocks noChangeShapeType="1"/>
          </p:cNvSpPr>
          <p:nvPr userDrawn="1"/>
        </p:nvSpPr>
        <p:spPr bwMode="auto">
          <a:xfrm>
            <a:off x="0" y="762574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8" charset="-128"/>
              <a:cs typeface="ＭＳ Ｐゴシック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6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799314" y="1548195"/>
            <a:ext cx="4008438" cy="474465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092" y="1548193"/>
            <a:ext cx="4023901" cy="474465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90" y="887652"/>
            <a:ext cx="8573101" cy="46701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FFFFFF"/>
                </a:solidFill>
              </a:defRPr>
            </a:lvl1pPr>
            <a:lvl2pPr marL="457127" indent="0">
              <a:buFontTx/>
              <a:buNone/>
              <a:defRPr sz="2000"/>
            </a:lvl2pPr>
            <a:lvl3pPr marL="914254" indent="0">
              <a:buFontTx/>
              <a:buNone/>
              <a:defRPr sz="2000"/>
            </a:lvl3pPr>
            <a:lvl4pPr marL="1371381" indent="0">
              <a:buFontTx/>
              <a:buNone/>
              <a:defRPr sz="2000"/>
            </a:lvl4pPr>
            <a:lvl5pPr marL="1828507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0982" y="325011"/>
            <a:ext cx="8593211" cy="6271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41087" y="6492878"/>
            <a:ext cx="135255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Date Goes Here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637" y="6492878"/>
            <a:ext cx="5873448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Name of presentation or other info goes here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7089" y="6492878"/>
            <a:ext cx="1267883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B0B505-5A34-8746-A5A9-793D5E51FFCB}" type="slidenum">
              <a:rPr lang="en-US" smtClean="0">
                <a:solidFill>
                  <a:srgbClr val="FFFFFF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77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082409" y="2796291"/>
            <a:ext cx="7014633" cy="1073585"/>
          </a:xfrm>
          <a:ln>
            <a:noFill/>
          </a:ln>
          <a:effectLst>
            <a:outerShdw blurRad="53975" dist="50800" dir="2700000" algn="ctr" rotWithShape="0">
              <a:schemeClr val="tx1">
                <a:alpha val="92000"/>
              </a:schemeClr>
            </a:outerShdw>
          </a:effectLst>
        </p:spPr>
        <p:txBody>
          <a:bodyPr anchor="t"/>
          <a:lstStyle>
            <a:lvl1pPr algn="ctr">
              <a:defRPr sz="3400" spc="100" baseline="0">
                <a:solidFill>
                  <a:srgbClr val="FFC000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82409" y="4382832"/>
            <a:ext cx="7006167" cy="921807"/>
          </a:xfrm>
          <a:noFill/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0420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147" y="2"/>
            <a:ext cx="7767781" cy="1142999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40147" y="1143001"/>
            <a:ext cx="8661897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986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8626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al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40147" y="1143001"/>
            <a:ext cx="4368799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251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530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5172" y="1061357"/>
            <a:ext cx="9018671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944" tIns="48472" rIns="96944" bIns="48472" anchor="ctr"/>
          <a:lstStyle/>
          <a:p>
            <a:pPr defTabSz="914116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 userDrawn="1"/>
        </p:nvGraphicFramePr>
        <p:xfrm>
          <a:off x="3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Photo Editor Photo" r:id="rId3" imgW="1523810" imgH="1380952" progId="">
                  <p:embed/>
                </p:oleObj>
              </mc:Choice>
              <mc:Fallback>
                <p:oleObj name="Photo Editor Photo" r:id="rId3" imgW="1523810" imgH="13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8903" y="7938"/>
            <a:ext cx="6067425" cy="1143000"/>
          </a:xfrm>
          <a:prstGeom prst="rect">
            <a:avLst/>
          </a:prstGeom>
        </p:spPr>
        <p:txBody>
          <a:bodyPr lIns="91398" tIns="45701" rIns="91398" bIns="4570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398" tIns="45701" rIns="91398" bIns="457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868" y="6356240"/>
            <a:ext cx="2132263" cy="365691"/>
          </a:xfrm>
          <a:prstGeom prst="rect">
            <a:avLst/>
          </a:prstGeom>
        </p:spPr>
        <p:txBody>
          <a:bodyPr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 eaLnBrk="0" hangingPunct="0"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72" y="6356240"/>
            <a:ext cx="2894263" cy="365691"/>
          </a:xfrm>
          <a:prstGeom prst="rect">
            <a:avLst/>
          </a:prstGeom>
        </p:spPr>
        <p:txBody>
          <a:bodyPr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 eaLnBrk="0" hangingPunct="0"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70" y="6356240"/>
            <a:ext cx="2132263" cy="365691"/>
          </a:xfrm>
          <a:prstGeom prst="rect">
            <a:avLst/>
          </a:prstGeom>
        </p:spPr>
        <p:txBody>
          <a:bodyPr lIns="91410" tIns="45706" rIns="91410" bIns="45706"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A2B93D3-BCD4-E244-95FE-67FB5DB1BE9A}" type="slidenum">
              <a:rPr lang="en-US">
                <a:ea typeface="ヒラギノ角ゴ Pro W3" charset="-128"/>
              </a:rPr>
              <a:pPr>
                <a:defRPr/>
              </a:pPr>
              <a:t>‹#›</a:t>
            </a:fld>
            <a:endParaRPr lang="en-US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28017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058334"/>
            <a:ext cx="9144000" cy="194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270" y="6510338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9AFF1-D0E4-CA45-8A27-D2C417A0151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6794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270" y="6510338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9AFF1-D0E4-CA45-8A27-D2C417A0151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9664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082409" y="2796291"/>
            <a:ext cx="7014633" cy="1073585"/>
          </a:xfrm>
          <a:ln>
            <a:noFill/>
          </a:ln>
          <a:effectLst>
            <a:outerShdw blurRad="53975" dist="50800" dir="2700000" algn="ctr" rotWithShape="0">
              <a:schemeClr val="tx1">
                <a:alpha val="92000"/>
              </a:schemeClr>
            </a:outerShdw>
          </a:effectLst>
        </p:spPr>
        <p:txBody>
          <a:bodyPr anchor="t"/>
          <a:lstStyle>
            <a:lvl1pPr algn="ctr">
              <a:defRPr sz="3400" spc="100" baseline="0">
                <a:solidFill>
                  <a:srgbClr val="FFC000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82409" y="4382832"/>
            <a:ext cx="7006167" cy="921807"/>
          </a:xfrm>
          <a:noFill/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042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147" y="2"/>
            <a:ext cx="7767781" cy="1142999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40147" y="1143001"/>
            <a:ext cx="8661897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986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862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al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40147" y="1143001"/>
            <a:ext cx="4368799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251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5302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082409" y="2796291"/>
            <a:ext cx="7014633" cy="1073585"/>
          </a:xfrm>
          <a:ln>
            <a:noFill/>
          </a:ln>
          <a:effectLst>
            <a:outerShdw blurRad="53975" dist="50800" dir="2700000" algn="ctr" rotWithShape="0">
              <a:schemeClr val="tx1">
                <a:alpha val="92000"/>
              </a:schemeClr>
            </a:outerShdw>
          </a:effectLst>
        </p:spPr>
        <p:txBody>
          <a:bodyPr anchor="t"/>
          <a:lstStyle>
            <a:lvl1pPr algn="ctr">
              <a:defRPr sz="3400" spc="100" baseline="0">
                <a:solidFill>
                  <a:srgbClr val="FFC000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82409" y="4382832"/>
            <a:ext cx="7006167" cy="921807"/>
          </a:xfrm>
          <a:noFill/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0420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147" y="2"/>
            <a:ext cx="7767781" cy="1142999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40147" y="1143001"/>
            <a:ext cx="8661897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986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862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5172" y="1061357"/>
            <a:ext cx="9018671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944" tIns="48472" rIns="96944" bIns="48472" anchor="ctr"/>
          <a:lstStyle/>
          <a:p>
            <a:pPr defTabSz="914116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69021935"/>
              </p:ext>
            </p:extLst>
          </p:nvPr>
        </p:nvGraphicFramePr>
        <p:xfrm>
          <a:off x="0" y="-1"/>
          <a:ext cx="990600" cy="914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Photo Editor Photo" r:id="rId3" imgW="1523810" imgH="1380952" progId="">
                  <p:embed/>
                </p:oleObj>
              </mc:Choice>
              <mc:Fallback>
                <p:oleObj name="Photo Editor Photo" r:id="rId3" imgW="1523810" imgH="13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90600" cy="914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8903" y="7938"/>
            <a:ext cx="6067425" cy="1143000"/>
          </a:xfrm>
          <a:prstGeom prst="rect">
            <a:avLst/>
          </a:prstGeom>
        </p:spPr>
        <p:txBody>
          <a:bodyPr lIns="91398" tIns="45701" rIns="91398" bIns="4570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398" tIns="45701" rIns="91398" bIns="457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868" y="6356240"/>
            <a:ext cx="2132263" cy="365691"/>
          </a:xfrm>
          <a:prstGeom prst="rect">
            <a:avLst/>
          </a:prstGeom>
        </p:spPr>
        <p:txBody>
          <a:bodyPr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 eaLnBrk="0" hangingPunct="0"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72" y="6356240"/>
            <a:ext cx="2894263" cy="365691"/>
          </a:xfrm>
          <a:prstGeom prst="rect">
            <a:avLst/>
          </a:prstGeom>
        </p:spPr>
        <p:txBody>
          <a:bodyPr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 eaLnBrk="0" hangingPunct="0"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70" y="6356240"/>
            <a:ext cx="2132263" cy="365691"/>
          </a:xfrm>
          <a:prstGeom prst="rect">
            <a:avLst/>
          </a:prstGeom>
        </p:spPr>
        <p:txBody>
          <a:bodyPr lIns="91410" tIns="45706" rIns="91410" bIns="45706"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A2B93D3-BCD4-E244-95FE-67FB5DB1BE9A}" type="slidenum">
              <a:rPr lang="en-US">
                <a:ea typeface="ヒラギノ角ゴ Pro W3" charset="-128"/>
              </a:rPr>
              <a:pPr>
                <a:defRPr/>
              </a:pPr>
              <a:t>‹#›</a:t>
            </a:fld>
            <a:endParaRPr lang="en-US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28017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al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40147" y="1143001"/>
            <a:ext cx="4368799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251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5302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058334"/>
            <a:ext cx="9144000" cy="194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270" y="6510338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9AFF1-D0E4-CA45-8A27-D2C417A0151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6794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082409" y="2796291"/>
            <a:ext cx="7014633" cy="1073585"/>
          </a:xfrm>
          <a:ln>
            <a:noFill/>
          </a:ln>
          <a:effectLst>
            <a:outerShdw blurRad="53975" dist="50800" dir="2700000" algn="ctr" rotWithShape="0">
              <a:schemeClr val="tx1">
                <a:alpha val="92000"/>
              </a:schemeClr>
            </a:outerShdw>
          </a:effectLst>
        </p:spPr>
        <p:txBody>
          <a:bodyPr anchor="t"/>
          <a:lstStyle>
            <a:lvl1pPr algn="ctr">
              <a:defRPr sz="3400" spc="100" baseline="0">
                <a:solidFill>
                  <a:srgbClr val="FFC000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82409" y="4382832"/>
            <a:ext cx="7006167" cy="921807"/>
          </a:xfrm>
          <a:noFill/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0420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147" y="2"/>
            <a:ext cx="7767781" cy="1142999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40147" y="1143001"/>
            <a:ext cx="8661897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986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8626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al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40147" y="1143001"/>
            <a:ext cx="4368799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251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53021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058334"/>
            <a:ext cx="9144000" cy="194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270" y="6510338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9AFF1-D0E4-CA45-8A27-D2C417A0151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67945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270" y="6510338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9AFF1-D0E4-CA45-8A27-D2C417A0151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966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7E0BDA2-D418-8742-AA62-AA4055C87160}" type="datetimeFigureOut">
              <a:rPr lang="en-US" sz="2000" smtClean="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11/1/16</a:t>
            </a:fld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4299EF9-6F3B-0049-BEF7-E810DFF64281}" type="slidenum">
              <a:rPr lang="en-US" sz="2000" smtClean="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55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082409" y="2796291"/>
            <a:ext cx="7014633" cy="1073585"/>
          </a:xfrm>
          <a:ln>
            <a:noFill/>
          </a:ln>
          <a:effectLst>
            <a:outerShdw blurRad="53975" dist="50800" dir="2700000" algn="ctr" rotWithShape="0">
              <a:schemeClr val="tx1">
                <a:alpha val="92000"/>
              </a:schemeClr>
            </a:outerShdw>
          </a:effectLst>
        </p:spPr>
        <p:txBody>
          <a:bodyPr anchor="t"/>
          <a:lstStyle>
            <a:lvl1pPr algn="ctr">
              <a:defRPr sz="3400" spc="100" baseline="0">
                <a:solidFill>
                  <a:srgbClr val="FFC000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82409" y="4382832"/>
            <a:ext cx="7006167" cy="921807"/>
          </a:xfrm>
          <a:noFill/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0420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147" y="2"/>
            <a:ext cx="7767781" cy="1142999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40147" y="1143001"/>
            <a:ext cx="8661897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986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8626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al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40147" y="1143001"/>
            <a:ext cx="4368799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251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9AFF1-D0E4-CA45-8A27-D2C417A0151A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5302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058334"/>
            <a:ext cx="9144000" cy="1947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270" y="6510338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9AFF1-D0E4-CA45-8A27-D2C417A0151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6794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E00E-EADA-564F-BBF1-09FD21901A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75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E3CE-1447-3248-93AD-7866BC5BE5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526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10A7-C9CF-3040-85FB-4E7921FCF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673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10A7-C9CF-3040-85FB-4E7921FCF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4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7225" y="6300788"/>
            <a:ext cx="1905000" cy="3540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33F51A-7C37-8945-AFFA-6AF991FA982B}" type="slidenum">
              <a:rPr lang="en-US" sz="20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405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D69A-6041-F84C-B7FF-C894816F02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656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10A7-C9CF-3040-85FB-4E7921FCF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47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10A7-C9CF-3040-85FB-4E7921FCF1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47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84" y="3116845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416736"/>
            <a:ext cx="2057400" cy="3651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  <p:txBody>
          <a:bodyPr/>
          <a:lstStyle>
            <a:lvl1pPr>
              <a:defRPr sz="1200" b="0" i="0" baseline="0">
                <a:solidFill>
                  <a:schemeClr val="bg1">
                    <a:lumMod val="50000"/>
                  </a:schemeClr>
                </a:solidFill>
                <a:latin typeface="Arabic Typesetting" panose="03020402040406030203" pitchFamily="66" charset="-78"/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8/11/2016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7898" y="641673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0606B4-756E-4972-A96C-24A2FE54A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844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1" descr="ind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0563" y="5516563"/>
            <a:ext cx="6138862" cy="519112"/>
          </a:xfrm>
        </p:spPr>
        <p:txBody>
          <a:bodyPr anchor="t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9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5325" y="6075363"/>
            <a:ext cx="6137275" cy="325437"/>
          </a:xfrm>
        </p:spPr>
        <p:txBody>
          <a:bodyPr>
            <a:spAutoFit/>
          </a:bodyPr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96356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3415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theme" Target="../theme/theme10.xml"/><Relationship Id="rId3" Type="http://schemas.openxmlformats.org/officeDocument/2006/relationships/image" Target="../media/image9.jpeg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9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theme" Target="../theme/theme13.xml"/><Relationship Id="rId3" Type="http://schemas.openxmlformats.org/officeDocument/2006/relationships/image" Target="../media/image10.jpeg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theme" Target="../theme/theme15.xml"/><Relationship Id="rId3" Type="http://schemas.openxmlformats.org/officeDocument/2006/relationships/image" Target="../media/image13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emf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theme" Target="../theme/theme4.xml"/><Relationship Id="rId9" Type="http://schemas.openxmlformats.org/officeDocument/2006/relationships/image" Target="../media/image5.jpeg"/><Relationship Id="rId10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theme" Target="../theme/theme5.xml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emf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emf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emf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theme" Target="../theme/theme7.xml"/><Relationship Id="rId9" Type="http://schemas.openxmlformats.org/officeDocument/2006/relationships/image" Target="../media/image5.jpeg"/><Relationship Id="rId10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emf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4" Type="http://schemas.openxmlformats.org/officeDocument/2006/relationships/theme" Target="../theme/theme9.xm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074" name="Picture 2" descr="index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539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123825"/>
            <a:ext cx="8142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9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907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9078" name="Rectangle 6"/>
          <p:cNvSpPr>
            <a:spLocks noChangeArrowheads="1"/>
          </p:cNvSpPr>
          <p:nvPr userDrawn="1"/>
        </p:nvSpPr>
        <p:spPr bwMode="auto">
          <a:xfrm>
            <a:off x="6908800" y="6259513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454DFDE-89E5-4AE2-B06C-916BAAE55B8E}" type="slidenum">
              <a:rPr lang="en-US" sz="14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1" r:id="rId6"/>
    <p:sldLayoutId id="2147483965" r:id="rId7"/>
  </p:sldLayoutIdLst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39713" algn="l" rtl="0" fontAlgn="base">
        <a:lnSpc>
          <a:spcPct val="85000"/>
        </a:lnSpc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2pPr>
      <a:lvl3pPr marL="917575" indent="-166688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713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8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mplat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A10A7-C9CF-3040-85FB-4E7921FCF1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8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A10A7-C9CF-3040-85FB-4E7921FCF1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839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mplat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801E3D-A88F-4745-9A26-37F2A2D2B1D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0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mplat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A10A7-C9CF-3040-85FB-4E7921FCF1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11644" r="12241" b="14793"/>
          <a:stretch>
            <a:fillRect/>
          </a:stretch>
        </p:blipFill>
        <p:spPr bwMode="auto">
          <a:xfrm>
            <a:off x="0" y="846138"/>
            <a:ext cx="9144000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13514" name="Rectangle 2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1499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ED4F8-70B6-4FEC-8637-BB6DB85BD4F5}" type="slidenum">
              <a:rPr lang="en-US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7938"/>
            <a:ext cx="9144000" cy="822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0" name="Picture 20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9925" y="98425"/>
            <a:ext cx="774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04243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39713" algn="l" rtl="0" eaLnBrk="0" fontAlgn="base" hangingPunct="0">
        <a:spcBef>
          <a:spcPct val="3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7575" indent="-166688" algn="l" rtl="0" eaLnBrk="0" fontAlgn="base" hangingPunct="0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713" indent="-2238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850" indent="-223838" algn="l" rtl="0" eaLnBrk="0" fontAlgn="base" hangingPunct="0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10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kern="0">
                <a:solidFill>
                  <a:srgbClr val="002569"/>
                </a:solidFill>
              </a:rPr>
              <a:pPr defTabSz="457200"/>
              <a:t>‹#›</a:t>
            </a:fld>
            <a:endParaRPr kern="0">
              <a:solidFill>
                <a:srgbClr val="00256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1" descr="index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123825"/>
            <a:ext cx="8142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6908800" y="6259513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55F31FB-C5FE-4C43-BE73-7C5CD5319B95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2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wipe dir="d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</a:defRPr>
      </a:lvl9pPr>
    </p:titleStyle>
    <p:bodyStyle>
      <a:lvl1pPr marL="282575" indent="-2825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397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917575" indent="-1666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713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85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074" name="Picture 2" descr="index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539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123825"/>
            <a:ext cx="8142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9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39078" name="Rectangle 6"/>
          <p:cNvSpPr>
            <a:spLocks noChangeArrowheads="1"/>
          </p:cNvSpPr>
          <p:nvPr/>
        </p:nvSpPr>
        <p:spPr bwMode="auto">
          <a:xfrm>
            <a:off x="6908800" y="6259513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4151" r:id="rId3"/>
    <p:sldLayoutId id="2147483746" r:id="rId4"/>
    <p:sldLayoutId id="2147484231" r:id="rId5"/>
  </p:sldLayoutIdLst>
  <p:transition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39713" algn="l" rtl="0" fontAlgn="base">
        <a:lnSpc>
          <a:spcPct val="85000"/>
        </a:lnSpc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2pPr>
      <a:lvl3pPr marL="917575" indent="-166688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713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8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147" y="1143001"/>
            <a:ext cx="8661897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146" y="2"/>
            <a:ext cx="7777018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0325" dist="41275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5309996" y="6520381"/>
            <a:ext cx="22479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defRPr/>
            </a:pP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NASA GSFC </a:t>
            </a:r>
            <a:r>
              <a:rPr lang="en-US" sz="900" b="1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• </a:t>
            </a: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USGS EROS</a:t>
            </a:r>
            <a:endParaRPr lang="en-US" sz="900" kern="1100" spc="110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cxnSp>
        <p:nvCxnSpPr>
          <p:cNvPr id="1031" name="Straight Connector 15"/>
          <p:cNvCxnSpPr>
            <a:cxnSpLocks noChangeShapeType="1"/>
          </p:cNvCxnSpPr>
          <p:nvPr userDrawn="1"/>
        </p:nvCxnSpPr>
        <p:spPr bwMode="auto">
          <a:xfrm>
            <a:off x="355600" y="6510338"/>
            <a:ext cx="8458200" cy="0"/>
          </a:xfrm>
          <a:prstGeom prst="line">
            <a:avLst/>
          </a:prstGeom>
          <a:noFill/>
          <a:ln w="9525">
            <a:solidFill>
              <a:srgbClr val="31B4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2" name="Straight Connector 15"/>
          <p:cNvCxnSpPr>
            <a:cxnSpLocks noChangeShapeType="1"/>
          </p:cNvCxnSpPr>
          <p:nvPr userDrawn="1"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rgbClr val="31B4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304800" y="6497469"/>
            <a:ext cx="31061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defRPr/>
            </a:pP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Landsat 9 KDP-B APMC August 17, 2016</a:t>
            </a:r>
            <a:endParaRPr lang="en-US" sz="900" kern="1100" spc="110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6" t="2515" r="2604" b="690"/>
          <a:stretch/>
        </p:blipFill>
        <p:spPr>
          <a:xfrm>
            <a:off x="8153400" y="114302"/>
            <a:ext cx="771526" cy="892175"/>
          </a:xfrm>
          <a:prstGeom prst="rect">
            <a:avLst/>
          </a:prstGeom>
        </p:spPr>
      </p:pic>
      <p:sp>
        <p:nvSpPr>
          <p:cNvPr id="1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270" y="6510338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9AFF1-D0E4-CA45-8A27-D2C417A0151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3" name="Picture 12" descr="nasa-logo-lg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25" y="6525538"/>
            <a:ext cx="395068" cy="332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6" y="6595331"/>
            <a:ext cx="626536" cy="1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Tx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7013" algn="l" rtl="0" eaLnBrk="0" fontAlgn="base" hangingPunct="0">
        <a:spcBef>
          <a:spcPct val="20000"/>
        </a:spcBef>
        <a:spcAft>
          <a:spcPct val="0"/>
        </a:spcAft>
        <a:buClrTx/>
        <a:buChar char="–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2pPr>
      <a:lvl3pPr marL="795338" indent="-223838" algn="l" rtl="0" eaLnBrk="0" fontAlgn="base" hangingPunct="0">
        <a:spcBef>
          <a:spcPct val="20000"/>
        </a:spcBef>
        <a:spcAft>
          <a:spcPct val="0"/>
        </a:spcAft>
        <a:buClrTx/>
        <a:buChar char="•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3pPr>
      <a:lvl4pPr marL="973138" indent="-177800" algn="l" rtl="0" eaLnBrk="0" fontAlgn="base" hangingPunct="0">
        <a:spcBef>
          <a:spcPct val="20000"/>
        </a:spcBef>
        <a:spcAft>
          <a:spcPct val="0"/>
        </a:spcAft>
        <a:buClrTx/>
        <a:buChar char="–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4pPr>
      <a:lvl5pPr marL="1198563" indent="-111125" algn="l" rtl="0" eaLnBrk="0" fontAlgn="base" hangingPunct="0">
        <a:spcBef>
          <a:spcPct val="20000"/>
        </a:spcBef>
        <a:spcAft>
          <a:spcPct val="0"/>
        </a:spcAft>
        <a:buClrTx/>
        <a:buChar char="»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5pPr>
      <a:lvl6pPr marL="16557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1129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5701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0273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147" y="1143001"/>
            <a:ext cx="8661897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146" y="2"/>
            <a:ext cx="7777018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0325" dist="41275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5309996" y="6520381"/>
            <a:ext cx="22479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defRPr/>
            </a:pP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NASA GSFC </a:t>
            </a:r>
            <a:r>
              <a:rPr lang="en-US" sz="900" b="1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• </a:t>
            </a: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USGS EROS</a:t>
            </a:r>
            <a:endParaRPr lang="en-US" sz="900" kern="1100" spc="110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cxnSp>
        <p:nvCxnSpPr>
          <p:cNvPr id="1031" name="Straight Connector 15"/>
          <p:cNvCxnSpPr>
            <a:cxnSpLocks noChangeShapeType="1"/>
          </p:cNvCxnSpPr>
          <p:nvPr userDrawn="1"/>
        </p:nvCxnSpPr>
        <p:spPr bwMode="auto">
          <a:xfrm>
            <a:off x="355600" y="6510338"/>
            <a:ext cx="8458200" cy="0"/>
          </a:xfrm>
          <a:prstGeom prst="line">
            <a:avLst/>
          </a:prstGeom>
          <a:noFill/>
          <a:ln w="9525">
            <a:solidFill>
              <a:srgbClr val="31B4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2" name="Straight Connector 15"/>
          <p:cNvCxnSpPr>
            <a:cxnSpLocks noChangeShapeType="1"/>
          </p:cNvCxnSpPr>
          <p:nvPr userDrawn="1"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rgbClr val="31B4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304800" y="6497469"/>
            <a:ext cx="31061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defRPr/>
            </a:pP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Landsat 9 KDP-B APMC August 17, 2016</a:t>
            </a:r>
            <a:endParaRPr lang="en-US" sz="900" kern="1100" spc="110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6" t="2515" r="2604" b="690"/>
          <a:stretch/>
        </p:blipFill>
        <p:spPr>
          <a:xfrm>
            <a:off x="8153400" y="114302"/>
            <a:ext cx="771526" cy="892175"/>
          </a:xfrm>
          <a:prstGeom prst="rect">
            <a:avLst/>
          </a:prstGeom>
        </p:spPr>
      </p:pic>
      <p:sp>
        <p:nvSpPr>
          <p:cNvPr id="1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270" y="6510338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9AFF1-D0E4-CA45-8A27-D2C417A0151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3" name="Picture 12" descr="nasa-logo-lg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325" y="6525538"/>
            <a:ext cx="395068" cy="332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96" y="6595331"/>
            <a:ext cx="626536" cy="1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Tx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7013" algn="l" rtl="0" eaLnBrk="0" fontAlgn="base" hangingPunct="0">
        <a:spcBef>
          <a:spcPct val="20000"/>
        </a:spcBef>
        <a:spcAft>
          <a:spcPct val="0"/>
        </a:spcAft>
        <a:buClrTx/>
        <a:buChar char="–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2pPr>
      <a:lvl3pPr marL="795338" indent="-223838" algn="l" rtl="0" eaLnBrk="0" fontAlgn="base" hangingPunct="0">
        <a:spcBef>
          <a:spcPct val="20000"/>
        </a:spcBef>
        <a:spcAft>
          <a:spcPct val="0"/>
        </a:spcAft>
        <a:buClrTx/>
        <a:buChar char="•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3pPr>
      <a:lvl4pPr marL="973138" indent="-177800" algn="l" rtl="0" eaLnBrk="0" fontAlgn="base" hangingPunct="0">
        <a:spcBef>
          <a:spcPct val="20000"/>
        </a:spcBef>
        <a:spcAft>
          <a:spcPct val="0"/>
        </a:spcAft>
        <a:buClrTx/>
        <a:buChar char="–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4pPr>
      <a:lvl5pPr marL="1198563" indent="-111125" algn="l" rtl="0" eaLnBrk="0" fontAlgn="base" hangingPunct="0">
        <a:spcBef>
          <a:spcPct val="20000"/>
        </a:spcBef>
        <a:spcAft>
          <a:spcPct val="0"/>
        </a:spcAft>
        <a:buClrTx/>
        <a:buChar char="»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5pPr>
      <a:lvl6pPr marL="16557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1129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5701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0273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147" y="1143001"/>
            <a:ext cx="8661897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146" y="2"/>
            <a:ext cx="7777018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0325" dist="41275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5309996" y="6520381"/>
            <a:ext cx="22479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defRPr/>
            </a:pP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NASA GSFC </a:t>
            </a:r>
            <a:r>
              <a:rPr lang="en-US" sz="900" b="1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• </a:t>
            </a: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USGS EROS</a:t>
            </a:r>
            <a:endParaRPr lang="en-US" sz="900" kern="1100" spc="110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cxnSp>
        <p:nvCxnSpPr>
          <p:cNvPr id="1031" name="Straight Connector 15"/>
          <p:cNvCxnSpPr>
            <a:cxnSpLocks noChangeShapeType="1"/>
          </p:cNvCxnSpPr>
          <p:nvPr userDrawn="1"/>
        </p:nvCxnSpPr>
        <p:spPr bwMode="auto">
          <a:xfrm>
            <a:off x="355600" y="6510338"/>
            <a:ext cx="8458200" cy="0"/>
          </a:xfrm>
          <a:prstGeom prst="line">
            <a:avLst/>
          </a:prstGeom>
          <a:noFill/>
          <a:ln w="9525">
            <a:solidFill>
              <a:srgbClr val="31B4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2" name="Straight Connector 15"/>
          <p:cNvCxnSpPr>
            <a:cxnSpLocks noChangeShapeType="1"/>
          </p:cNvCxnSpPr>
          <p:nvPr userDrawn="1"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rgbClr val="31B4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304800" y="6497469"/>
            <a:ext cx="31061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defRPr/>
            </a:pP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Landsat 9 KDP-B APMC August 17, 2016</a:t>
            </a:r>
            <a:endParaRPr lang="en-US" sz="900" kern="1100" spc="110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6" t="2515" r="2604" b="690"/>
          <a:stretch/>
        </p:blipFill>
        <p:spPr>
          <a:xfrm>
            <a:off x="8153400" y="114302"/>
            <a:ext cx="771526" cy="892175"/>
          </a:xfrm>
          <a:prstGeom prst="rect">
            <a:avLst/>
          </a:prstGeom>
        </p:spPr>
      </p:pic>
      <p:sp>
        <p:nvSpPr>
          <p:cNvPr id="1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270" y="6510338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9AFF1-D0E4-CA45-8A27-D2C417A0151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3" name="Picture 12" descr="nasa-logo-lg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25" y="6525538"/>
            <a:ext cx="395068" cy="332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6" y="6595331"/>
            <a:ext cx="626536" cy="1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Tx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7013" algn="l" rtl="0" eaLnBrk="0" fontAlgn="base" hangingPunct="0">
        <a:spcBef>
          <a:spcPct val="20000"/>
        </a:spcBef>
        <a:spcAft>
          <a:spcPct val="0"/>
        </a:spcAft>
        <a:buClrTx/>
        <a:buChar char="–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2pPr>
      <a:lvl3pPr marL="795338" indent="-223838" algn="l" rtl="0" eaLnBrk="0" fontAlgn="base" hangingPunct="0">
        <a:spcBef>
          <a:spcPct val="20000"/>
        </a:spcBef>
        <a:spcAft>
          <a:spcPct val="0"/>
        </a:spcAft>
        <a:buClrTx/>
        <a:buChar char="•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3pPr>
      <a:lvl4pPr marL="973138" indent="-177800" algn="l" rtl="0" eaLnBrk="0" fontAlgn="base" hangingPunct="0">
        <a:spcBef>
          <a:spcPct val="20000"/>
        </a:spcBef>
        <a:spcAft>
          <a:spcPct val="0"/>
        </a:spcAft>
        <a:buClrTx/>
        <a:buChar char="–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4pPr>
      <a:lvl5pPr marL="1198563" indent="-111125" algn="l" rtl="0" eaLnBrk="0" fontAlgn="base" hangingPunct="0">
        <a:spcBef>
          <a:spcPct val="20000"/>
        </a:spcBef>
        <a:spcAft>
          <a:spcPct val="0"/>
        </a:spcAft>
        <a:buClrTx/>
        <a:buChar char="»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5pPr>
      <a:lvl6pPr marL="16557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1129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5701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0273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147" y="1143001"/>
            <a:ext cx="8661897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146" y="2"/>
            <a:ext cx="7777018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0325" dist="41275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5309996" y="6520381"/>
            <a:ext cx="22479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defRPr/>
            </a:pP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NASA GSFC </a:t>
            </a:r>
            <a:r>
              <a:rPr lang="en-US" sz="900" b="1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• </a:t>
            </a: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USGS EROS</a:t>
            </a:r>
            <a:endParaRPr lang="en-US" sz="900" kern="1100" spc="110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cxnSp>
        <p:nvCxnSpPr>
          <p:cNvPr id="1031" name="Straight Connector 15"/>
          <p:cNvCxnSpPr>
            <a:cxnSpLocks noChangeShapeType="1"/>
          </p:cNvCxnSpPr>
          <p:nvPr userDrawn="1"/>
        </p:nvCxnSpPr>
        <p:spPr bwMode="auto">
          <a:xfrm>
            <a:off x="355600" y="6510338"/>
            <a:ext cx="8458200" cy="0"/>
          </a:xfrm>
          <a:prstGeom prst="line">
            <a:avLst/>
          </a:prstGeom>
          <a:noFill/>
          <a:ln w="9525">
            <a:solidFill>
              <a:srgbClr val="31B4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2" name="Straight Connector 15"/>
          <p:cNvCxnSpPr>
            <a:cxnSpLocks noChangeShapeType="1"/>
          </p:cNvCxnSpPr>
          <p:nvPr userDrawn="1"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rgbClr val="31B4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304800" y="6497469"/>
            <a:ext cx="31061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defRPr/>
            </a:pP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Landsat 9 KDP-B APMC August 17, 2016</a:t>
            </a:r>
            <a:endParaRPr lang="en-US" sz="900" kern="1100" spc="110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6" t="2515" r="2604" b="690"/>
          <a:stretch/>
        </p:blipFill>
        <p:spPr>
          <a:xfrm>
            <a:off x="8153400" y="114302"/>
            <a:ext cx="771526" cy="892175"/>
          </a:xfrm>
          <a:prstGeom prst="rect">
            <a:avLst/>
          </a:prstGeom>
        </p:spPr>
      </p:pic>
      <p:sp>
        <p:nvSpPr>
          <p:cNvPr id="1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270" y="6510338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9AFF1-D0E4-CA45-8A27-D2C417A0151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3" name="Picture 12" descr="nasa-logo-lg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25" y="6525538"/>
            <a:ext cx="395068" cy="332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6" y="6595331"/>
            <a:ext cx="626536" cy="1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Tx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7013" algn="l" rtl="0" eaLnBrk="0" fontAlgn="base" hangingPunct="0">
        <a:spcBef>
          <a:spcPct val="20000"/>
        </a:spcBef>
        <a:spcAft>
          <a:spcPct val="0"/>
        </a:spcAft>
        <a:buClrTx/>
        <a:buChar char="–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2pPr>
      <a:lvl3pPr marL="795338" indent="-223838" algn="l" rtl="0" eaLnBrk="0" fontAlgn="base" hangingPunct="0">
        <a:spcBef>
          <a:spcPct val="20000"/>
        </a:spcBef>
        <a:spcAft>
          <a:spcPct val="0"/>
        </a:spcAft>
        <a:buClrTx/>
        <a:buChar char="•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3pPr>
      <a:lvl4pPr marL="973138" indent="-177800" algn="l" rtl="0" eaLnBrk="0" fontAlgn="base" hangingPunct="0">
        <a:spcBef>
          <a:spcPct val="20000"/>
        </a:spcBef>
        <a:spcAft>
          <a:spcPct val="0"/>
        </a:spcAft>
        <a:buClrTx/>
        <a:buChar char="–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4pPr>
      <a:lvl5pPr marL="1198563" indent="-111125" algn="l" rtl="0" eaLnBrk="0" fontAlgn="base" hangingPunct="0">
        <a:spcBef>
          <a:spcPct val="20000"/>
        </a:spcBef>
        <a:spcAft>
          <a:spcPct val="0"/>
        </a:spcAft>
        <a:buClrTx/>
        <a:buChar char="»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5pPr>
      <a:lvl6pPr marL="16557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1129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5701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0273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147" y="1143001"/>
            <a:ext cx="8661897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146" y="2"/>
            <a:ext cx="7777018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0325" dist="41275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5309996" y="6520381"/>
            <a:ext cx="22479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defRPr/>
            </a:pP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NASA GSFC </a:t>
            </a:r>
            <a:r>
              <a:rPr lang="en-US" sz="900" b="1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• </a:t>
            </a: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USGS EROS</a:t>
            </a:r>
            <a:endParaRPr lang="en-US" sz="900" kern="1100" spc="110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cxnSp>
        <p:nvCxnSpPr>
          <p:cNvPr id="1031" name="Straight Connector 15"/>
          <p:cNvCxnSpPr>
            <a:cxnSpLocks noChangeShapeType="1"/>
          </p:cNvCxnSpPr>
          <p:nvPr userDrawn="1"/>
        </p:nvCxnSpPr>
        <p:spPr bwMode="auto">
          <a:xfrm>
            <a:off x="355600" y="6510338"/>
            <a:ext cx="8458200" cy="0"/>
          </a:xfrm>
          <a:prstGeom prst="line">
            <a:avLst/>
          </a:prstGeom>
          <a:noFill/>
          <a:ln w="9525">
            <a:solidFill>
              <a:srgbClr val="31B4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2" name="Straight Connector 15"/>
          <p:cNvCxnSpPr>
            <a:cxnSpLocks noChangeShapeType="1"/>
          </p:cNvCxnSpPr>
          <p:nvPr userDrawn="1"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rgbClr val="31B4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 Box 17"/>
          <p:cNvSpPr txBox="1">
            <a:spLocks noChangeArrowheads="1"/>
          </p:cNvSpPr>
          <p:nvPr userDrawn="1"/>
        </p:nvSpPr>
        <p:spPr bwMode="auto">
          <a:xfrm>
            <a:off x="304800" y="6497469"/>
            <a:ext cx="31061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defRPr/>
            </a:pPr>
            <a:r>
              <a:rPr lang="en-US" sz="900" kern="1100" spc="110" dirty="0" smtClean="0">
                <a:solidFill>
                  <a:srgbClr val="000000"/>
                </a:solidFill>
                <a:ea typeface="ＭＳ Ｐゴシック" pitchFamily="-108" charset="-128"/>
              </a:rPr>
              <a:t>Landsat 9 KDP-B APMC August 17, 2016</a:t>
            </a:r>
            <a:endParaRPr lang="en-US" sz="900" kern="1100" spc="110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6" t="2515" r="2604" b="690"/>
          <a:stretch/>
        </p:blipFill>
        <p:spPr>
          <a:xfrm>
            <a:off x="8153400" y="114302"/>
            <a:ext cx="771526" cy="892175"/>
          </a:xfrm>
          <a:prstGeom prst="rect">
            <a:avLst/>
          </a:prstGeom>
        </p:spPr>
      </p:pic>
      <p:sp>
        <p:nvSpPr>
          <p:cNvPr id="1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270" y="6510338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9AFF1-D0E4-CA45-8A27-D2C417A0151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3" name="Picture 12" descr="nasa-logo-lg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25" y="6525538"/>
            <a:ext cx="395068" cy="332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6" y="6595331"/>
            <a:ext cx="626536" cy="1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10C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Tx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7013" algn="l" rtl="0" eaLnBrk="0" fontAlgn="base" hangingPunct="0">
        <a:spcBef>
          <a:spcPct val="20000"/>
        </a:spcBef>
        <a:spcAft>
          <a:spcPct val="0"/>
        </a:spcAft>
        <a:buClrTx/>
        <a:buChar char="–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2pPr>
      <a:lvl3pPr marL="795338" indent="-223838" algn="l" rtl="0" eaLnBrk="0" fontAlgn="base" hangingPunct="0">
        <a:spcBef>
          <a:spcPct val="20000"/>
        </a:spcBef>
        <a:spcAft>
          <a:spcPct val="0"/>
        </a:spcAft>
        <a:buClrTx/>
        <a:buChar char="•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3pPr>
      <a:lvl4pPr marL="973138" indent="-177800" algn="l" rtl="0" eaLnBrk="0" fontAlgn="base" hangingPunct="0">
        <a:spcBef>
          <a:spcPct val="20000"/>
        </a:spcBef>
        <a:spcAft>
          <a:spcPct val="0"/>
        </a:spcAft>
        <a:buClrTx/>
        <a:buChar char="–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4pPr>
      <a:lvl5pPr marL="1198563" indent="-111125" algn="l" rtl="0" eaLnBrk="0" fontAlgn="base" hangingPunct="0">
        <a:spcBef>
          <a:spcPct val="20000"/>
        </a:spcBef>
        <a:spcAft>
          <a:spcPct val="0"/>
        </a:spcAft>
        <a:buClrTx/>
        <a:buChar char="»"/>
        <a:tabLst>
          <a:tab pos="1371600" algn="l"/>
        </a:tabLst>
        <a:defRPr>
          <a:solidFill>
            <a:schemeClr val="tx1"/>
          </a:solidFill>
          <a:latin typeface="+mn-lt"/>
          <a:ea typeface="+mn-ea"/>
        </a:defRPr>
      </a:lvl5pPr>
      <a:lvl6pPr marL="16557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1129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5701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027363" indent="-111125" algn="l" rtl="0" fontAlgn="base">
        <a:spcBef>
          <a:spcPct val="20000"/>
        </a:spcBef>
        <a:spcAft>
          <a:spcPct val="0"/>
        </a:spcAft>
        <a:buClr>
          <a:srgbClr val="258848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mplate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3523B4-A15E-4844-8728-2626503E26D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11/1/16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BD91B-368C-C443-8B24-A308A17CFF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9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226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30" Type="http://schemas.openxmlformats.org/officeDocument/2006/relationships/image" Target="../media/image43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30" Type="http://schemas.openxmlformats.org/officeDocument/2006/relationships/image" Target="../media/image43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51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Excel_Worksheet1.xlsx"/><Relationship Id="rId6" Type="http://schemas.openxmlformats.org/officeDocument/2006/relationships/image" Target="../media/image5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236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NASA Flight Program Update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NASA</a:t>
            </a:r>
            <a:endParaRPr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CEOS Plenary 2016</a:t>
            </a: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Agenda Item 9.1</a:t>
            </a:r>
            <a:endParaRPr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Brisbane, Australia</a:t>
            </a:r>
            <a:endParaRPr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1</a:t>
            </a:r>
            <a:r>
              <a:rPr lang="en-AU" kern="0" baseline="3000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st</a:t>
            </a:r>
            <a:r>
              <a:rPr lang="en-AU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 – 2</a:t>
            </a:r>
            <a:r>
              <a:rPr lang="en-AU" kern="0" baseline="3000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nd</a:t>
            </a:r>
            <a:r>
              <a:rPr lang="en-AU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 November 2016</a:t>
            </a:r>
            <a:endParaRPr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1050" b="0" kern="0" dirty="0" smtClean="0">
                <a:solidFill>
                  <a:prstClr val="white">
                    <a:lumMod val="20000"/>
                    <a:lumOff val="80000"/>
                  </a:prstClr>
                </a:solidFill>
                <a:latin typeface="Helvetica"/>
              </a:rPr>
              <a:t>Committee on Earth Observation Satellites</a:t>
            </a:r>
            <a:endParaRPr lang="en-US" sz="1050" b="0" kern="0" dirty="0">
              <a:solidFill>
                <a:prstClr val="white">
                  <a:lumMod val="20000"/>
                  <a:lumOff val="80000"/>
                </a:prstClr>
              </a:solidFill>
              <a:latin typeface="Helvetic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Landsat_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3" y="330882"/>
            <a:ext cx="762000" cy="304800"/>
          </a:xfrm>
          <a:prstGeom prst="rect">
            <a:avLst/>
          </a:prstGeom>
        </p:spPr>
      </p:pic>
      <p:pic>
        <p:nvPicPr>
          <p:cNvPr id="5" name="Picture 4" descr="PAC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50" y="480120"/>
            <a:ext cx="408432" cy="432816"/>
          </a:xfrm>
          <a:prstGeom prst="rect">
            <a:avLst/>
          </a:prstGeom>
        </p:spPr>
      </p:pic>
      <p:pic>
        <p:nvPicPr>
          <p:cNvPr id="6" name="Picture 5" descr="NI-SA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72" y="532725"/>
            <a:ext cx="341376" cy="585216"/>
          </a:xfrm>
          <a:prstGeom prst="rect">
            <a:avLst/>
          </a:prstGeom>
        </p:spPr>
      </p:pic>
      <p:pic>
        <p:nvPicPr>
          <p:cNvPr id="7" name="Picture 6" descr="SWOT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5" y="912936"/>
            <a:ext cx="560832" cy="377952"/>
          </a:xfrm>
          <a:prstGeom prst="rect">
            <a:avLst/>
          </a:prstGeom>
        </p:spPr>
      </p:pic>
      <p:pic>
        <p:nvPicPr>
          <p:cNvPr id="8" name="Picture 7" descr="TEMP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80" y="1182148"/>
            <a:ext cx="749808" cy="310896"/>
          </a:xfrm>
          <a:prstGeom prst="rect">
            <a:avLst/>
          </a:prstGeom>
        </p:spPr>
      </p:pic>
      <p:pic>
        <p:nvPicPr>
          <p:cNvPr id="9" name="Picture 8" descr="JPSS-2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04" y="1270540"/>
            <a:ext cx="646176" cy="445008"/>
          </a:xfrm>
          <a:prstGeom prst="rect">
            <a:avLst/>
          </a:prstGeom>
        </p:spPr>
      </p:pic>
      <p:pic>
        <p:nvPicPr>
          <p:cNvPr id="10" name="Picture 9" descr="GRACE-FO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12" y="1511122"/>
            <a:ext cx="487680" cy="438912"/>
          </a:xfrm>
          <a:prstGeom prst="rect">
            <a:avLst/>
          </a:prstGeom>
        </p:spPr>
      </p:pic>
      <p:pic>
        <p:nvPicPr>
          <p:cNvPr id="11" name="Picture 10" descr="ICESat-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50" y="1716547"/>
            <a:ext cx="658368" cy="512064"/>
          </a:xfrm>
          <a:prstGeom prst="rect">
            <a:avLst/>
          </a:prstGeom>
        </p:spPr>
      </p:pic>
      <p:pic>
        <p:nvPicPr>
          <p:cNvPr id="12" name="Picture 11" descr="CYGNSS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31" y="2169608"/>
            <a:ext cx="1042416" cy="304800"/>
          </a:xfrm>
          <a:prstGeom prst="rect">
            <a:avLst/>
          </a:prstGeom>
        </p:spPr>
      </p:pic>
      <p:pic>
        <p:nvPicPr>
          <p:cNvPr id="13" name="Picture 12" descr="ISS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36" y="2515282"/>
            <a:ext cx="701040" cy="426720"/>
          </a:xfrm>
          <a:prstGeom prst="rect">
            <a:avLst/>
          </a:prstGeom>
        </p:spPr>
      </p:pic>
      <p:pic>
        <p:nvPicPr>
          <p:cNvPr id="14" name="Picture 13" descr="SORC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15" y="3098944"/>
            <a:ext cx="414528" cy="445008"/>
          </a:xfrm>
          <a:prstGeom prst="rect">
            <a:avLst/>
          </a:prstGeom>
        </p:spPr>
      </p:pic>
      <p:pic>
        <p:nvPicPr>
          <p:cNvPr id="15" name="Picture 14" descr="DSCOVR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9" y="3292327"/>
            <a:ext cx="536448" cy="298704"/>
          </a:xfrm>
          <a:prstGeom prst="rect">
            <a:avLst/>
          </a:prstGeom>
        </p:spPr>
      </p:pic>
      <p:pic>
        <p:nvPicPr>
          <p:cNvPr id="16" name="Picture 15" descr="QuikSCAT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92" y="3284812"/>
            <a:ext cx="347472" cy="402336"/>
          </a:xfrm>
          <a:prstGeom prst="rect">
            <a:avLst/>
          </a:prstGeom>
        </p:spPr>
      </p:pic>
      <p:pic>
        <p:nvPicPr>
          <p:cNvPr id="17" name="Picture 16" descr="EO-1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28" y="3445306"/>
            <a:ext cx="475488" cy="426720"/>
          </a:xfrm>
          <a:prstGeom prst="rect">
            <a:avLst/>
          </a:prstGeom>
        </p:spPr>
      </p:pic>
      <p:pic>
        <p:nvPicPr>
          <p:cNvPr id="18" name="Picture 17" descr="Landsat-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9" y="3664603"/>
            <a:ext cx="762000" cy="304800"/>
          </a:xfrm>
          <a:prstGeom prst="rect">
            <a:avLst/>
          </a:prstGeom>
        </p:spPr>
      </p:pic>
      <p:pic>
        <p:nvPicPr>
          <p:cNvPr id="19" name="Picture 18" descr="Terra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84" y="3872026"/>
            <a:ext cx="609600" cy="390144"/>
          </a:xfrm>
          <a:prstGeom prst="rect">
            <a:avLst/>
          </a:prstGeom>
        </p:spPr>
      </p:pic>
      <p:pic>
        <p:nvPicPr>
          <p:cNvPr id="20" name="Picture 19" descr="SMA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4" y="3246817"/>
            <a:ext cx="627888" cy="865632"/>
          </a:xfrm>
          <a:prstGeom prst="rect">
            <a:avLst/>
          </a:prstGeom>
        </p:spPr>
      </p:pic>
      <p:pic>
        <p:nvPicPr>
          <p:cNvPr id="21" name="Picture 20" descr="Suomi NPP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86" y="3732238"/>
            <a:ext cx="883920" cy="609600"/>
          </a:xfrm>
          <a:prstGeom prst="rect">
            <a:avLst/>
          </a:prstGeom>
        </p:spPr>
      </p:pic>
      <p:pic>
        <p:nvPicPr>
          <p:cNvPr id="22" name="Picture 21" descr="Aqua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65" y="4195441"/>
            <a:ext cx="701040" cy="536448"/>
          </a:xfrm>
          <a:prstGeom prst="rect">
            <a:avLst/>
          </a:prstGeom>
        </p:spPr>
      </p:pic>
      <p:pic>
        <p:nvPicPr>
          <p:cNvPr id="23" name="Picture 22" descr="Cloudsat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45" y="4857933"/>
            <a:ext cx="755904" cy="579120"/>
          </a:xfrm>
          <a:prstGeom prst="rect">
            <a:avLst/>
          </a:prstGeom>
        </p:spPr>
      </p:pic>
      <p:pic>
        <p:nvPicPr>
          <p:cNvPr id="24" name="Picture 23" descr="Landsat-8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" y="4454521"/>
            <a:ext cx="1219200" cy="554736"/>
          </a:xfrm>
          <a:prstGeom prst="rect">
            <a:avLst/>
          </a:prstGeom>
        </p:spPr>
      </p:pic>
      <p:pic>
        <p:nvPicPr>
          <p:cNvPr id="25" name="Picture 24" descr="GPM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7" y="5080262"/>
            <a:ext cx="1652016" cy="810768"/>
          </a:xfrm>
          <a:prstGeom prst="rect">
            <a:avLst/>
          </a:prstGeom>
        </p:spPr>
      </p:pic>
      <p:pic>
        <p:nvPicPr>
          <p:cNvPr id="26" name="Picture 25" descr="OCO-2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6042324"/>
            <a:ext cx="2548128" cy="737616"/>
          </a:xfrm>
          <a:prstGeom prst="rect">
            <a:avLst/>
          </a:prstGeom>
        </p:spPr>
      </p:pic>
      <p:pic>
        <p:nvPicPr>
          <p:cNvPr id="27" name="Picture 26" descr="CALIPSO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93" y="5133600"/>
            <a:ext cx="1018032" cy="938784"/>
          </a:xfrm>
          <a:prstGeom prst="rect">
            <a:avLst/>
          </a:prstGeom>
        </p:spPr>
      </p:pic>
      <p:pic>
        <p:nvPicPr>
          <p:cNvPr id="28" name="Picture 27" descr="Aura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31" y="5599403"/>
            <a:ext cx="1158240" cy="719328"/>
          </a:xfrm>
          <a:prstGeom prst="rect">
            <a:avLst/>
          </a:prstGeom>
        </p:spPr>
      </p:pic>
      <p:pic>
        <p:nvPicPr>
          <p:cNvPr id="29" name="Picture 28" descr="GRACE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47" y="6057354"/>
            <a:ext cx="768096" cy="499872"/>
          </a:xfrm>
          <a:prstGeom prst="rect">
            <a:avLst/>
          </a:prstGeom>
        </p:spPr>
      </p:pic>
      <p:pic>
        <p:nvPicPr>
          <p:cNvPr id="30" name="Picture 29" descr="OSTM_Jason-2.pn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46" y="6223995"/>
            <a:ext cx="865632" cy="5913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174584" y="640226"/>
            <a:ext cx="131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Landsat 9</a:t>
            </a:r>
          </a:p>
          <a:p>
            <a:pPr eaLnBrk="0" hangingPunct="0"/>
            <a:r>
              <a:rPr lang="en-US" sz="1200" dirty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          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(2020)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         </a:t>
            </a:r>
          </a:p>
          <a:p>
            <a:pPr eaLnBrk="0" hangingPunct="0"/>
            <a:endParaRPr lang="en-US" sz="1200" dirty="0" smtClean="0">
              <a:solidFill>
                <a:srgbClr val="FDFD5F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81482" y="901716"/>
            <a:ext cx="130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PACE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(2022</a:t>
            </a:r>
            <a:r>
              <a:rPr lang="en-US" sz="12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DFD5F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4523" y="1072771"/>
            <a:ext cx="134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NISAR</a:t>
            </a:r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(2022</a:t>
            </a:r>
            <a:r>
              <a:rPr lang="en-US" sz="12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DFD5F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6828" y="1258707"/>
            <a:ext cx="138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SWOT</a:t>
            </a:r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(2021)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DFD5F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1402" y="1450699"/>
            <a:ext cx="15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TEMPO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i="1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0698" y="1626359"/>
            <a:ext cx="220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JPSS-2 </a:t>
            </a:r>
            <a:r>
              <a:rPr lang="en-US" sz="10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(NOAA)</a:t>
            </a:r>
            <a:endParaRPr lang="en-US" sz="1000" i="1" dirty="0" smtClean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RBI</a:t>
            </a:r>
            <a:r>
              <a:rPr lang="en-US" sz="1200" dirty="0" smtClean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, </a:t>
            </a: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OMPS-Limb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i="1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8298" y="1988773"/>
            <a:ext cx="154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GRACE-FO (2)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6107" y="2220144"/>
            <a:ext cx="118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ICESat-2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63255" y="2436051"/>
            <a:ext cx="1185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CYGNSS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(2016)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6329" y="2652115"/>
            <a:ext cx="394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ISS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09184" y="2781595"/>
            <a:ext cx="113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SORCE,</a:t>
            </a:r>
            <a:r>
              <a:rPr lang="en-US" sz="12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000" dirty="0" smtClean="0">
              <a:solidFill>
                <a:srgbClr val="B6EEFD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TCTE </a:t>
            </a:r>
            <a:r>
              <a:rPr lang="en-US" sz="10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(NOAA)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33610" y="2841165"/>
            <a:ext cx="1513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NISTAR, EPIC  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2019)</a:t>
            </a:r>
            <a:endParaRPr lang="en-US" sz="1000" dirty="0" smtClean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r>
              <a:rPr lang="en-US" sz="10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(NOAA’S DSCOVR)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9825" y="3140556"/>
            <a:ext cx="1513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QuikSCAT 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84093" y="3796570"/>
            <a:ext cx="630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EO-1  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6414" y="3910134"/>
            <a:ext cx="1009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Landsat 7</a:t>
            </a:r>
          </a:p>
          <a:p>
            <a:pPr eaLnBrk="0" hangingPunct="0"/>
            <a:r>
              <a:rPr lang="en-US" sz="10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(USGS)</a:t>
            </a:r>
          </a:p>
          <a:p>
            <a:pPr eaLnBrk="0" hangingPunct="0"/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(~2022)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27823" y="4124623"/>
            <a:ext cx="5996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Terra </a:t>
            </a:r>
          </a:p>
          <a:p>
            <a:pPr eaLnBrk="0" hangingPunct="0"/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(&gt;2021)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38299" y="4420533"/>
            <a:ext cx="874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Aqua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2022)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40637" y="4731516"/>
            <a:ext cx="1549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CloudSat 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(~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2018)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51081" y="5104195"/>
            <a:ext cx="1261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CALIPSO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9284" y="5453987"/>
            <a:ext cx="7355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Aura  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2022)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68507" y="4014606"/>
            <a:ext cx="983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SMAP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78662" y="4309096"/>
            <a:ext cx="10538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Suomi NPP </a:t>
            </a:r>
            <a:r>
              <a:rPr lang="en-US" sz="10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(NOAA)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78839" y="4807131"/>
            <a:ext cx="10538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Landsat 8</a:t>
            </a:r>
          </a:p>
          <a:p>
            <a:pPr eaLnBrk="0" hangingPunct="0"/>
            <a:r>
              <a:rPr lang="en-US" sz="10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(USGS)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75757" y="5462454"/>
            <a:ext cx="958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GPM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28107" y="6188698"/>
            <a:ext cx="6008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OCO-2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66254" y="5683030"/>
            <a:ext cx="907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GRACE (2)</a:t>
            </a:r>
          </a:p>
          <a:p>
            <a:pPr eaLnBrk="0" hangingPunct="0"/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83951" y="5922452"/>
            <a:ext cx="1608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OSTM/Jason 2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(&gt;2022)</a:t>
            </a:r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</a:p>
          <a:p>
            <a:pPr eaLnBrk="0" hangingPunct="0"/>
            <a:r>
              <a:rPr lang="en-US" sz="10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(NOAA)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pic>
        <p:nvPicPr>
          <p:cNvPr id="70" name="Picture 69" descr="OSTM.pn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0" y="1430842"/>
            <a:ext cx="694944" cy="475488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286427" y="227316"/>
            <a:ext cx="1399890" cy="1063572"/>
            <a:chOff x="286427" y="227316"/>
            <a:chExt cx="1399890" cy="1063572"/>
          </a:xfrm>
        </p:grpSpPr>
        <p:sp>
          <p:nvSpPr>
            <p:cNvPr id="82" name="Rectangle 81"/>
            <p:cNvSpPr/>
            <p:nvPr/>
          </p:nvSpPr>
          <p:spPr>
            <a:xfrm>
              <a:off x="286427" y="227316"/>
              <a:ext cx="1296840" cy="10635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00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97563" y="356283"/>
              <a:ext cx="118871" cy="118871"/>
            </a:xfrm>
            <a:prstGeom prst="rect">
              <a:avLst/>
            </a:prstGeom>
            <a:solidFill>
              <a:srgbClr val="FDFD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00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7563" y="580394"/>
              <a:ext cx="118871" cy="118871"/>
            </a:xfrm>
            <a:prstGeom prst="rect">
              <a:avLst/>
            </a:prstGeom>
            <a:solidFill>
              <a:srgbClr val="E4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000" dirty="0">
                <a:solidFill>
                  <a:srgbClr val="F1A947"/>
                </a:solidFill>
                <a:latin typeface="Century Gothic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97563" y="804505"/>
              <a:ext cx="118871" cy="118871"/>
            </a:xfrm>
            <a:prstGeom prst="rect">
              <a:avLst/>
            </a:prstGeom>
            <a:solidFill>
              <a:srgbClr val="A6FA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00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7563" y="1028617"/>
              <a:ext cx="118871" cy="118871"/>
            </a:xfrm>
            <a:prstGeom prst="rect">
              <a:avLst/>
            </a:prstGeom>
            <a:solidFill>
              <a:srgbClr val="B6EEF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sz="2000" dirty="0" smtClean="0">
                  <a:solidFill>
                    <a:prstClr val="white"/>
                  </a:solidFill>
                  <a:latin typeface="Century Gothic"/>
                </a:rPr>
                <a:t>      </a:t>
              </a:r>
              <a:endParaRPr lang="en-US" sz="200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5027" y="266700"/>
              <a:ext cx="12112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rgbClr val="FDFD5F"/>
                  </a:solidFill>
                  <a:latin typeface="Arial Narrow"/>
                  <a:ea typeface="ＭＳ Ｐゴシック" charset="-128"/>
                  <a:cs typeface="Arial Narrow"/>
                </a:rPr>
                <a:t>(Pre)Formulation</a:t>
              </a:r>
              <a:endParaRPr lang="en-US" sz="1200" dirty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5027" y="492277"/>
              <a:ext cx="1125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rgbClr val="F1A947"/>
                  </a:solidFill>
                  <a:latin typeface="Arial Narrow"/>
                  <a:ea typeface="ＭＳ Ｐゴシック" charset="-128"/>
                  <a:cs typeface="Arial Narrow"/>
                </a:rPr>
                <a:t>Implementation</a:t>
              </a:r>
              <a:endParaRPr lang="en-US" sz="1200" dirty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75027" y="717854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rgbClr val="A6FA8C"/>
                  </a:solidFill>
                  <a:latin typeface="Arial Narrow"/>
                  <a:ea typeface="ＭＳ Ｐゴシック" charset="-128"/>
                  <a:cs typeface="Arial Narrow"/>
                </a:rPr>
                <a:t>Primary Ops</a:t>
              </a:r>
              <a:endParaRPr lang="en-US" sz="1200" dirty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75027" y="943430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rgbClr val="B6EEFD"/>
                  </a:solidFill>
                  <a:latin typeface="Arial Narrow"/>
                  <a:ea typeface="ＭＳ Ｐゴシック" charset="-128"/>
                  <a:cs typeface="Arial Narrow"/>
                </a:rPr>
                <a:t>Extended Ops</a:t>
              </a:r>
              <a:endParaRPr lang="en-US" sz="1200" dirty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27740" y="2211323"/>
            <a:ext cx="2540001" cy="202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50000"/>
              </a:lnSpc>
            </a:pPr>
            <a:r>
              <a:rPr lang="en-US" sz="1400" dirty="0" smtClean="0">
                <a:solidFill>
                  <a:prstClr val="white"/>
                </a:solidFill>
                <a:latin typeface="Arial Narrow"/>
                <a:ea typeface="ＭＳ Ｐゴシック" charset="-128"/>
                <a:cs typeface="Arial Narrow"/>
              </a:rPr>
              <a:t>Earth Science Instruments on ISS:</a:t>
            </a: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9AFFA1"/>
                </a:solidFill>
                <a:latin typeface="Arial Narrow"/>
                <a:ea typeface="ＭＳ Ｐゴシック" charset="-128"/>
                <a:cs typeface="Arial Narrow"/>
              </a:rPr>
              <a:t>CATS,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(2020)</a:t>
            </a:r>
            <a:endParaRPr lang="en-US" sz="1200" dirty="0" smtClean="0">
              <a:solidFill>
                <a:srgbClr val="9AFFA1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LIS,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SAGE III,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200" dirty="0" smtClean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TSIS-1,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i="1" dirty="0" smtClean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ECOSTRESS</a:t>
            </a:r>
            <a:r>
              <a:rPr lang="en-US" sz="1200" dirty="0" smtClean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,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200" i="1" dirty="0" smtClean="0">
              <a:solidFill>
                <a:srgbClr val="E49E42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D58B3F"/>
                </a:solidFill>
                <a:latin typeface="Arial Narrow"/>
                <a:ea typeface="ＭＳ Ｐゴシック" charset="-128"/>
                <a:cs typeface="Arial Narrow"/>
              </a:rPr>
              <a:t>GEDI</a:t>
            </a:r>
            <a:r>
              <a:rPr lang="en-US" sz="12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,</a:t>
            </a: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i="1" dirty="0" smtClean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OCO-3,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i="1" dirty="0" smtClean="0">
              <a:solidFill>
                <a:srgbClr val="F5E952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CLARREO</a:t>
            </a:r>
            <a:r>
              <a:rPr lang="en-US" sz="1200" dirty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-PF</a:t>
            </a:r>
            <a:r>
              <a:rPr lang="en-US" sz="1200" dirty="0" smtClean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,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(2020)</a:t>
            </a:r>
            <a:endParaRPr lang="en-US" sz="1200" i="1" dirty="0" smtClean="0">
              <a:solidFill>
                <a:srgbClr val="F5E952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TSIS-2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(2020)</a:t>
            </a:r>
            <a:endParaRPr lang="en-US" sz="1200" i="1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7741" y="1872424"/>
            <a:ext cx="1979426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Sentinel-6A/B </a:t>
            </a:r>
            <a:r>
              <a:rPr lang="en-US" sz="9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(2020, 2025)</a:t>
            </a:r>
            <a:endParaRPr lang="en-US" sz="9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endParaRPr lang="en-US" sz="900" dirty="0">
              <a:solidFill>
                <a:srgbClr val="F5E952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44055" y="492975"/>
            <a:ext cx="1553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MAIA</a:t>
            </a: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(~2021)</a:t>
            </a:r>
          </a:p>
          <a:p>
            <a:pPr eaLnBrk="0" hangingPunct="0"/>
            <a:r>
              <a:rPr lang="en-US" sz="12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TROPICS</a:t>
            </a: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i="1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(~2021)</a:t>
            </a:r>
          </a:p>
          <a:p>
            <a:pPr eaLnBrk="0" hangingPunct="0"/>
            <a:r>
              <a:rPr lang="en-US" sz="12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EVM-2 </a:t>
            </a:r>
            <a:r>
              <a:rPr lang="en-US" sz="12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(~2021)</a:t>
            </a:r>
          </a:p>
          <a:p>
            <a:pPr eaLnBrk="0" hangingPunct="0"/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86427" y="227316"/>
            <a:ext cx="1313774" cy="1063572"/>
            <a:chOff x="286427" y="227316"/>
            <a:chExt cx="1313774" cy="1063572"/>
          </a:xfrm>
        </p:grpSpPr>
        <p:sp>
          <p:nvSpPr>
            <p:cNvPr id="73" name="Rectangle 72"/>
            <p:cNvSpPr/>
            <p:nvPr/>
          </p:nvSpPr>
          <p:spPr>
            <a:xfrm>
              <a:off x="286427" y="227316"/>
              <a:ext cx="1296840" cy="106357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97563" y="356283"/>
              <a:ext cx="118871" cy="118871"/>
            </a:xfrm>
            <a:prstGeom prst="rect">
              <a:avLst/>
            </a:prstGeom>
            <a:solidFill>
              <a:srgbClr val="FDFD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97563" y="580394"/>
              <a:ext cx="118871" cy="118871"/>
            </a:xfrm>
            <a:prstGeom prst="rect">
              <a:avLst/>
            </a:prstGeom>
            <a:solidFill>
              <a:srgbClr val="E4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1A947"/>
                </a:solidFill>
                <a:latin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7563" y="804505"/>
              <a:ext cx="118871" cy="118871"/>
            </a:xfrm>
            <a:prstGeom prst="rect">
              <a:avLst/>
            </a:prstGeom>
            <a:solidFill>
              <a:srgbClr val="A6FA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7563" y="1028617"/>
              <a:ext cx="118871" cy="118871"/>
            </a:xfrm>
            <a:prstGeom prst="rect">
              <a:avLst/>
            </a:prstGeom>
            <a:solidFill>
              <a:srgbClr val="B6EEF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latin typeface="Arial"/>
                </a:rPr>
                <a:t>      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5027" y="266700"/>
              <a:ext cx="950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DFD5F"/>
                  </a:solidFill>
                  <a:latin typeface="Arial Narrow"/>
                  <a:cs typeface="Arial Narrow"/>
                </a:rPr>
                <a:t>Formulation</a:t>
              </a:r>
              <a:endParaRPr lang="en-US" sz="1200" dirty="0">
                <a:solidFill>
                  <a:srgbClr val="FDFD5F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75027" y="492277"/>
              <a:ext cx="1125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1A947"/>
                  </a:solidFill>
                  <a:latin typeface="Arial Narrow"/>
                  <a:cs typeface="Arial Narrow"/>
                </a:rPr>
                <a:t>Implementation</a:t>
              </a:r>
              <a:endParaRPr lang="en-US" sz="1200" dirty="0">
                <a:solidFill>
                  <a:srgbClr val="F1A947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5027" y="717854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A6FA8C"/>
                  </a:solidFill>
                  <a:latin typeface="Arial Narrow"/>
                  <a:cs typeface="Arial Narrow"/>
                </a:rPr>
                <a:t>Primary Ops</a:t>
              </a:r>
              <a:endParaRPr lang="en-US" sz="1200" dirty="0">
                <a:solidFill>
                  <a:srgbClr val="A6FA8C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75027" y="943430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B6EEFD"/>
                  </a:solidFill>
                  <a:latin typeface="Arial Narrow"/>
                  <a:cs typeface="Arial Narrow"/>
                </a:rPr>
                <a:t>Extended Ops</a:t>
              </a:r>
              <a:endParaRPr lang="en-US" sz="1200" dirty="0">
                <a:solidFill>
                  <a:srgbClr val="B6EEFD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7437901" y="1750209"/>
            <a:ext cx="1558440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InVEST/Cubesats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MiRaTA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(2017)</a:t>
            </a:r>
            <a:r>
              <a:rPr lang="en-US" sz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n-US" sz="1200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RAVAN   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(2016)</a:t>
            </a:r>
            <a:endParaRPr lang="en-US" sz="120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IceCube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(2017)</a:t>
            </a: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n-US" sz="1200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HARP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2017)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TEMPEST-D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(2018)</a:t>
            </a:r>
            <a:endParaRPr lang="en-US" sz="1200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RainCube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(2018*)</a:t>
            </a: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n-US" sz="1200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CubeRRT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(2018*)</a:t>
            </a:r>
            <a:endParaRPr lang="en-US" sz="120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CIRiS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(2018*)</a:t>
            </a:r>
            <a:endParaRPr lang="en-US" sz="120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CIRAS	</a:t>
            </a:r>
            <a:r>
              <a:rPr lang="en-US" sz="12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(2018*)</a:t>
            </a:r>
            <a:r>
              <a:rPr lang="en-US" sz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LMPC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(----)</a:t>
            </a: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*Target date, not yet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manifested</a:t>
            </a:r>
            <a:endParaRPr lang="en-US" sz="120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Landsat_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3" y="330882"/>
            <a:ext cx="762000" cy="304800"/>
          </a:xfrm>
          <a:prstGeom prst="rect">
            <a:avLst/>
          </a:prstGeom>
        </p:spPr>
      </p:pic>
      <p:pic>
        <p:nvPicPr>
          <p:cNvPr id="5" name="Picture 4" descr="PAC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50" y="480120"/>
            <a:ext cx="408432" cy="432816"/>
          </a:xfrm>
          <a:prstGeom prst="rect">
            <a:avLst/>
          </a:prstGeom>
        </p:spPr>
      </p:pic>
      <p:pic>
        <p:nvPicPr>
          <p:cNvPr id="6" name="Picture 5" descr="NI-SA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72" y="532725"/>
            <a:ext cx="341376" cy="585216"/>
          </a:xfrm>
          <a:prstGeom prst="rect">
            <a:avLst/>
          </a:prstGeom>
        </p:spPr>
      </p:pic>
      <p:pic>
        <p:nvPicPr>
          <p:cNvPr id="7" name="Picture 6" descr="SWOT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5" y="912936"/>
            <a:ext cx="560832" cy="377952"/>
          </a:xfrm>
          <a:prstGeom prst="rect">
            <a:avLst/>
          </a:prstGeom>
        </p:spPr>
      </p:pic>
      <p:pic>
        <p:nvPicPr>
          <p:cNvPr id="8" name="Picture 7" descr="TEMP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80" y="1182148"/>
            <a:ext cx="749808" cy="310896"/>
          </a:xfrm>
          <a:prstGeom prst="rect">
            <a:avLst/>
          </a:prstGeom>
        </p:spPr>
      </p:pic>
      <p:pic>
        <p:nvPicPr>
          <p:cNvPr id="9" name="Picture 8" descr="JPSS-2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04" y="1270540"/>
            <a:ext cx="646176" cy="445008"/>
          </a:xfrm>
          <a:prstGeom prst="rect">
            <a:avLst/>
          </a:prstGeom>
        </p:spPr>
      </p:pic>
      <p:pic>
        <p:nvPicPr>
          <p:cNvPr id="10" name="Picture 9" descr="GRACE-FO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12" y="1511122"/>
            <a:ext cx="487680" cy="438912"/>
          </a:xfrm>
          <a:prstGeom prst="rect">
            <a:avLst/>
          </a:prstGeom>
        </p:spPr>
      </p:pic>
      <p:pic>
        <p:nvPicPr>
          <p:cNvPr id="11" name="Picture 10" descr="ICESat-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50" y="1716547"/>
            <a:ext cx="658368" cy="512064"/>
          </a:xfrm>
          <a:prstGeom prst="rect">
            <a:avLst/>
          </a:prstGeom>
        </p:spPr>
      </p:pic>
      <p:pic>
        <p:nvPicPr>
          <p:cNvPr id="12" name="Picture 11" descr="CYGNSS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31" y="2169608"/>
            <a:ext cx="1042416" cy="304800"/>
          </a:xfrm>
          <a:prstGeom prst="rect">
            <a:avLst/>
          </a:prstGeom>
        </p:spPr>
      </p:pic>
      <p:pic>
        <p:nvPicPr>
          <p:cNvPr id="13" name="Picture 12" descr="ISS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36" y="2515282"/>
            <a:ext cx="701040" cy="426720"/>
          </a:xfrm>
          <a:prstGeom prst="rect">
            <a:avLst/>
          </a:prstGeom>
        </p:spPr>
      </p:pic>
      <p:pic>
        <p:nvPicPr>
          <p:cNvPr id="14" name="Picture 13" descr="SORC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15" y="3098944"/>
            <a:ext cx="414528" cy="445008"/>
          </a:xfrm>
          <a:prstGeom prst="rect">
            <a:avLst/>
          </a:prstGeom>
        </p:spPr>
      </p:pic>
      <p:pic>
        <p:nvPicPr>
          <p:cNvPr id="15" name="Picture 14" descr="DSCOVR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9" y="3292327"/>
            <a:ext cx="536448" cy="298704"/>
          </a:xfrm>
          <a:prstGeom prst="rect">
            <a:avLst/>
          </a:prstGeom>
        </p:spPr>
      </p:pic>
      <p:pic>
        <p:nvPicPr>
          <p:cNvPr id="16" name="Picture 15" descr="QuikSCAT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92" y="3284812"/>
            <a:ext cx="347472" cy="402336"/>
          </a:xfrm>
          <a:prstGeom prst="rect">
            <a:avLst/>
          </a:prstGeom>
        </p:spPr>
      </p:pic>
      <p:pic>
        <p:nvPicPr>
          <p:cNvPr id="17" name="Picture 16" descr="EO-1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28" y="3445306"/>
            <a:ext cx="475488" cy="426720"/>
          </a:xfrm>
          <a:prstGeom prst="rect">
            <a:avLst/>
          </a:prstGeom>
        </p:spPr>
      </p:pic>
      <p:pic>
        <p:nvPicPr>
          <p:cNvPr id="18" name="Picture 17" descr="Landsat-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9" y="3664603"/>
            <a:ext cx="762000" cy="304800"/>
          </a:xfrm>
          <a:prstGeom prst="rect">
            <a:avLst/>
          </a:prstGeom>
        </p:spPr>
      </p:pic>
      <p:pic>
        <p:nvPicPr>
          <p:cNvPr id="19" name="Picture 18" descr="Terra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84" y="3872026"/>
            <a:ext cx="609600" cy="390144"/>
          </a:xfrm>
          <a:prstGeom prst="rect">
            <a:avLst/>
          </a:prstGeom>
        </p:spPr>
      </p:pic>
      <p:pic>
        <p:nvPicPr>
          <p:cNvPr id="20" name="Picture 19" descr="SMA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4" y="3246817"/>
            <a:ext cx="627888" cy="865632"/>
          </a:xfrm>
          <a:prstGeom prst="rect">
            <a:avLst/>
          </a:prstGeom>
        </p:spPr>
      </p:pic>
      <p:pic>
        <p:nvPicPr>
          <p:cNvPr id="21" name="Picture 20" descr="Suomi NPP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86" y="3732238"/>
            <a:ext cx="883920" cy="609600"/>
          </a:xfrm>
          <a:prstGeom prst="rect">
            <a:avLst/>
          </a:prstGeom>
        </p:spPr>
      </p:pic>
      <p:pic>
        <p:nvPicPr>
          <p:cNvPr id="22" name="Picture 21" descr="Aqua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65" y="4195441"/>
            <a:ext cx="701040" cy="536448"/>
          </a:xfrm>
          <a:prstGeom prst="rect">
            <a:avLst/>
          </a:prstGeom>
        </p:spPr>
      </p:pic>
      <p:pic>
        <p:nvPicPr>
          <p:cNvPr id="23" name="Picture 22" descr="Cloudsat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45" y="4857933"/>
            <a:ext cx="755904" cy="579120"/>
          </a:xfrm>
          <a:prstGeom prst="rect">
            <a:avLst/>
          </a:prstGeom>
        </p:spPr>
      </p:pic>
      <p:pic>
        <p:nvPicPr>
          <p:cNvPr id="24" name="Picture 23" descr="Landsat-8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2" y="4454521"/>
            <a:ext cx="1219200" cy="554736"/>
          </a:xfrm>
          <a:prstGeom prst="rect">
            <a:avLst/>
          </a:prstGeom>
        </p:spPr>
      </p:pic>
      <p:pic>
        <p:nvPicPr>
          <p:cNvPr id="25" name="Picture 24" descr="GPM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7" y="5080262"/>
            <a:ext cx="1652016" cy="810768"/>
          </a:xfrm>
          <a:prstGeom prst="rect">
            <a:avLst/>
          </a:prstGeom>
        </p:spPr>
      </p:pic>
      <p:pic>
        <p:nvPicPr>
          <p:cNvPr id="26" name="Picture 25" descr="OCO-2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6042324"/>
            <a:ext cx="2548128" cy="737616"/>
          </a:xfrm>
          <a:prstGeom prst="rect">
            <a:avLst/>
          </a:prstGeom>
        </p:spPr>
      </p:pic>
      <p:pic>
        <p:nvPicPr>
          <p:cNvPr id="27" name="Picture 26" descr="CALIPSO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93" y="5133600"/>
            <a:ext cx="1018032" cy="938784"/>
          </a:xfrm>
          <a:prstGeom prst="rect">
            <a:avLst/>
          </a:prstGeom>
        </p:spPr>
      </p:pic>
      <p:pic>
        <p:nvPicPr>
          <p:cNvPr id="28" name="Picture 27" descr="Aura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31" y="5599403"/>
            <a:ext cx="1158240" cy="719328"/>
          </a:xfrm>
          <a:prstGeom prst="rect">
            <a:avLst/>
          </a:prstGeom>
        </p:spPr>
      </p:pic>
      <p:pic>
        <p:nvPicPr>
          <p:cNvPr id="29" name="Picture 28" descr="GRACE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47" y="6057354"/>
            <a:ext cx="768096" cy="499872"/>
          </a:xfrm>
          <a:prstGeom prst="rect">
            <a:avLst/>
          </a:prstGeom>
        </p:spPr>
      </p:pic>
      <p:pic>
        <p:nvPicPr>
          <p:cNvPr id="30" name="Picture 29" descr="OSTM_Jason-2.pn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46" y="6223995"/>
            <a:ext cx="865632" cy="5913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174584" y="640226"/>
            <a:ext cx="131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Landsat 9</a:t>
            </a:r>
          </a:p>
          <a:p>
            <a:pPr eaLnBrk="0" hangingPunct="0"/>
            <a:r>
              <a:rPr lang="en-US" sz="1200" dirty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          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(2020)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         </a:t>
            </a:r>
          </a:p>
          <a:p>
            <a:pPr eaLnBrk="0" hangingPunct="0"/>
            <a:endParaRPr lang="en-US" sz="1200" dirty="0" smtClean="0">
              <a:solidFill>
                <a:srgbClr val="FDFD5F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81482" y="901716"/>
            <a:ext cx="130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PACE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(2022</a:t>
            </a:r>
            <a:r>
              <a:rPr lang="en-US" sz="12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DFD5F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4523" y="1072771"/>
            <a:ext cx="134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NISAR</a:t>
            </a:r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(2022</a:t>
            </a:r>
            <a:r>
              <a:rPr lang="en-US" sz="12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DFD5F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6828" y="1258707"/>
            <a:ext cx="138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SWOT</a:t>
            </a:r>
            <a:r>
              <a:rPr lang="en-US" sz="1200" dirty="0" smtClean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(2021)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DFD5F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1402" y="1450699"/>
            <a:ext cx="15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TEMPO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i="1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0698" y="1626359"/>
            <a:ext cx="220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JPSS-2 </a:t>
            </a:r>
            <a:r>
              <a:rPr lang="en-US" sz="10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(NOAA)</a:t>
            </a:r>
            <a:endParaRPr lang="en-US" sz="1000" i="1" dirty="0" smtClean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RBI</a:t>
            </a:r>
            <a:r>
              <a:rPr lang="en-US" sz="1200" dirty="0" smtClean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, </a:t>
            </a: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OMPS-Limb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i="1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8298" y="1988773"/>
            <a:ext cx="154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GRACE-FO (2)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6107" y="2220144"/>
            <a:ext cx="118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ICESat-2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200" dirty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63255" y="2436051"/>
            <a:ext cx="1185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CYGNSS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(2016)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6329" y="2652115"/>
            <a:ext cx="394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ISS</a:t>
            </a:r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09184" y="2781595"/>
            <a:ext cx="113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SORCE,</a:t>
            </a:r>
            <a:r>
              <a:rPr lang="en-US" sz="12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000" dirty="0" smtClean="0">
              <a:solidFill>
                <a:srgbClr val="B6EEFD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TCTE </a:t>
            </a:r>
            <a:r>
              <a:rPr lang="en-US" sz="10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(NOAA)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33610" y="2841165"/>
            <a:ext cx="1513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NISTAR, EPIC  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2019)</a:t>
            </a:r>
            <a:endParaRPr lang="en-US" sz="1000" dirty="0" smtClean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r>
              <a:rPr lang="en-US" sz="10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(NOAA’S DSCOVR)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9825" y="3140556"/>
            <a:ext cx="1513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QuikSCAT 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84093" y="3796570"/>
            <a:ext cx="630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EO-1  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6414" y="3910134"/>
            <a:ext cx="1009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Landsat 7</a:t>
            </a:r>
          </a:p>
          <a:p>
            <a:pPr eaLnBrk="0" hangingPunct="0"/>
            <a:r>
              <a:rPr lang="en-US" sz="10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(USGS)</a:t>
            </a:r>
          </a:p>
          <a:p>
            <a:pPr eaLnBrk="0" hangingPunct="0"/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(~2022)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27823" y="4124623"/>
            <a:ext cx="5996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Terra </a:t>
            </a:r>
          </a:p>
          <a:p>
            <a:pPr eaLnBrk="0" hangingPunct="0"/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(&gt;2021)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38299" y="4420533"/>
            <a:ext cx="874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Aqua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2022)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40637" y="4731516"/>
            <a:ext cx="1549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CloudSat 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(~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2018)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51081" y="5104195"/>
            <a:ext cx="1261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CALIPSO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9284" y="5453987"/>
            <a:ext cx="7355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Aura  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2022)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68507" y="4014606"/>
            <a:ext cx="983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SMAP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78662" y="4309096"/>
            <a:ext cx="10538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Suomi NPP </a:t>
            </a:r>
            <a:r>
              <a:rPr lang="en-US" sz="10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(NOAA)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78839" y="4807131"/>
            <a:ext cx="10538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Landsat 8</a:t>
            </a:r>
          </a:p>
          <a:p>
            <a:pPr eaLnBrk="0" hangingPunct="0"/>
            <a:r>
              <a:rPr lang="en-US" sz="10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(USGS)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75757" y="5462454"/>
            <a:ext cx="958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GPM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28107" y="6188698"/>
            <a:ext cx="6008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OCO-2 </a:t>
            </a:r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</a:t>
            </a:r>
            <a:r>
              <a:rPr lang="en-US" sz="10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66254" y="5683030"/>
            <a:ext cx="907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GRACE (2)</a:t>
            </a:r>
          </a:p>
          <a:p>
            <a:pPr eaLnBrk="0" hangingPunct="0"/>
            <a:r>
              <a:rPr lang="en-US" sz="1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/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83951" y="5922452"/>
            <a:ext cx="1608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OSTM/Jason 2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(&gt;2022)</a:t>
            </a:r>
            <a:r>
              <a:rPr lang="en-US" sz="12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</a:p>
          <a:p>
            <a:pPr eaLnBrk="0" hangingPunct="0"/>
            <a:r>
              <a:rPr lang="en-US" sz="1000" dirty="0" smtClean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(NOAA)</a:t>
            </a:r>
            <a:endParaRPr lang="en-US" sz="10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pic>
        <p:nvPicPr>
          <p:cNvPr id="70" name="Picture 69" descr="OSTM.pn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0" y="1430842"/>
            <a:ext cx="694944" cy="475488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286427" y="227316"/>
            <a:ext cx="1399890" cy="1063572"/>
            <a:chOff x="286427" y="227316"/>
            <a:chExt cx="1399890" cy="1063572"/>
          </a:xfrm>
        </p:grpSpPr>
        <p:sp>
          <p:nvSpPr>
            <p:cNvPr id="82" name="Rectangle 81"/>
            <p:cNvSpPr/>
            <p:nvPr/>
          </p:nvSpPr>
          <p:spPr>
            <a:xfrm>
              <a:off x="286427" y="227316"/>
              <a:ext cx="1296840" cy="10635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00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97563" y="356283"/>
              <a:ext cx="118871" cy="118871"/>
            </a:xfrm>
            <a:prstGeom prst="rect">
              <a:avLst/>
            </a:prstGeom>
            <a:solidFill>
              <a:srgbClr val="FDFD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00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7563" y="580394"/>
              <a:ext cx="118871" cy="118871"/>
            </a:xfrm>
            <a:prstGeom prst="rect">
              <a:avLst/>
            </a:prstGeom>
            <a:solidFill>
              <a:srgbClr val="E4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000" dirty="0">
                <a:solidFill>
                  <a:srgbClr val="F1A947"/>
                </a:solidFill>
                <a:latin typeface="Century Gothic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97563" y="804505"/>
              <a:ext cx="118871" cy="118871"/>
            </a:xfrm>
            <a:prstGeom prst="rect">
              <a:avLst/>
            </a:prstGeom>
            <a:solidFill>
              <a:srgbClr val="A6FA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00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7563" y="1028617"/>
              <a:ext cx="118871" cy="118871"/>
            </a:xfrm>
            <a:prstGeom prst="rect">
              <a:avLst/>
            </a:prstGeom>
            <a:solidFill>
              <a:srgbClr val="B6EEF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sz="2000" dirty="0" smtClean="0">
                  <a:solidFill>
                    <a:prstClr val="white"/>
                  </a:solidFill>
                  <a:latin typeface="Century Gothic"/>
                </a:rPr>
                <a:t>      </a:t>
              </a:r>
              <a:endParaRPr lang="en-US" sz="200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5027" y="266700"/>
              <a:ext cx="12112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rgbClr val="FDFD5F"/>
                  </a:solidFill>
                  <a:latin typeface="Arial Narrow"/>
                  <a:ea typeface="ＭＳ Ｐゴシック" charset="-128"/>
                  <a:cs typeface="Arial Narrow"/>
                </a:rPr>
                <a:t>(Pre)Formulation</a:t>
              </a:r>
              <a:endParaRPr lang="en-US" sz="1200" dirty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5027" y="492277"/>
              <a:ext cx="1125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rgbClr val="F1A947"/>
                  </a:solidFill>
                  <a:latin typeface="Arial Narrow"/>
                  <a:ea typeface="ＭＳ Ｐゴシック" charset="-128"/>
                  <a:cs typeface="Arial Narrow"/>
                </a:rPr>
                <a:t>Implementation</a:t>
              </a:r>
              <a:endParaRPr lang="en-US" sz="1200" dirty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75027" y="717854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rgbClr val="A6FA8C"/>
                  </a:solidFill>
                  <a:latin typeface="Arial Narrow"/>
                  <a:ea typeface="ＭＳ Ｐゴシック" charset="-128"/>
                  <a:cs typeface="Arial Narrow"/>
                </a:rPr>
                <a:t>Primary Ops</a:t>
              </a:r>
              <a:endParaRPr lang="en-US" sz="1200" dirty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75027" y="943430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rgbClr val="B6EEFD"/>
                  </a:solidFill>
                  <a:latin typeface="Arial Narrow"/>
                  <a:ea typeface="ＭＳ Ｐゴシック" charset="-128"/>
                  <a:cs typeface="Arial Narrow"/>
                </a:rPr>
                <a:t>Extended Ops</a:t>
              </a:r>
              <a:endParaRPr lang="en-US" sz="1200" dirty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27740" y="2211323"/>
            <a:ext cx="2540001" cy="202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50000"/>
              </a:lnSpc>
            </a:pPr>
            <a:r>
              <a:rPr lang="en-US" sz="1400" dirty="0" smtClean="0">
                <a:solidFill>
                  <a:prstClr val="white"/>
                </a:solidFill>
                <a:latin typeface="Arial Narrow"/>
                <a:ea typeface="ＭＳ Ｐゴシック" charset="-128"/>
                <a:cs typeface="Arial Narrow"/>
              </a:rPr>
              <a:t>Earth Science Instruments on ISS:</a:t>
            </a: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9AFFA1"/>
                </a:solidFill>
                <a:latin typeface="Arial Narrow"/>
                <a:ea typeface="ＭＳ Ｐゴシック" charset="-128"/>
                <a:cs typeface="Arial Narrow"/>
              </a:rPr>
              <a:t>CATS,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(2020)</a:t>
            </a:r>
            <a:endParaRPr lang="en-US" sz="1200" dirty="0" smtClean="0">
              <a:solidFill>
                <a:srgbClr val="9AFFA1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LIS,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SAGE III, </a:t>
            </a:r>
            <a:r>
              <a:rPr lang="en-US" sz="12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200" dirty="0" smtClean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TSIS-1,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i="1" dirty="0" smtClean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ECOSTRESS</a:t>
            </a:r>
            <a:r>
              <a:rPr lang="en-US" sz="1200" dirty="0" smtClean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,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(2017)</a:t>
            </a:r>
            <a:endParaRPr lang="en-US" sz="1200" i="1" dirty="0" smtClean="0">
              <a:solidFill>
                <a:srgbClr val="E49E42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D58B3F"/>
                </a:solidFill>
                <a:latin typeface="Arial Narrow"/>
                <a:ea typeface="ＭＳ Ｐゴシック" charset="-128"/>
                <a:cs typeface="Arial Narrow"/>
              </a:rPr>
              <a:t>GEDI</a:t>
            </a:r>
            <a:r>
              <a:rPr lang="en-US" sz="12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,</a:t>
            </a: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i="1" dirty="0" smtClean="0">
              <a:solidFill>
                <a:srgbClr val="F1A947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OCO-3,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  <a:endParaRPr lang="en-US" sz="1200" i="1" dirty="0" smtClean="0">
              <a:solidFill>
                <a:srgbClr val="F5E952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CLARREO</a:t>
            </a:r>
            <a:r>
              <a:rPr lang="en-US" sz="1200" dirty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-PF</a:t>
            </a:r>
            <a:r>
              <a:rPr lang="en-US" sz="1200" dirty="0" smtClean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,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(2020)</a:t>
            </a:r>
            <a:endParaRPr lang="en-US" sz="1200" i="1" dirty="0" smtClean="0">
              <a:solidFill>
                <a:srgbClr val="F5E952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TSIS-2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(2020)</a:t>
            </a:r>
            <a:endParaRPr lang="en-US" sz="1200" i="1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7741" y="1872424"/>
            <a:ext cx="1979426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200" dirty="0" smtClean="0">
                <a:solidFill>
                  <a:srgbClr val="F5E952"/>
                </a:solidFill>
                <a:latin typeface="Arial Narrow"/>
                <a:ea typeface="ＭＳ Ｐゴシック" charset="-128"/>
                <a:cs typeface="Arial Narrow"/>
              </a:rPr>
              <a:t>Sentinel-6A/B </a:t>
            </a:r>
            <a:r>
              <a:rPr lang="en-US" sz="9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(2020, 2025)</a:t>
            </a:r>
            <a:endParaRPr lang="en-US" sz="9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  <a:p>
            <a:pPr eaLnBrk="0" hangingPunct="0">
              <a:lnSpc>
                <a:spcPct val="110000"/>
              </a:lnSpc>
            </a:pPr>
            <a:endParaRPr lang="en-US" sz="900" dirty="0">
              <a:solidFill>
                <a:srgbClr val="F5E952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44055" y="492975"/>
            <a:ext cx="1553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MAIA</a:t>
            </a: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(~2021)</a:t>
            </a:r>
          </a:p>
          <a:p>
            <a:pPr eaLnBrk="0" hangingPunct="0"/>
            <a:r>
              <a:rPr lang="en-US" sz="12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TROPICS</a:t>
            </a:r>
            <a:r>
              <a:rPr lang="en-US" sz="1200" dirty="0" smtClean="0">
                <a:solidFill>
                  <a:srgbClr val="F1A947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200" i="1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(~2021)</a:t>
            </a:r>
          </a:p>
          <a:p>
            <a:pPr eaLnBrk="0" hangingPunct="0"/>
            <a:r>
              <a:rPr lang="en-US" sz="12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EVM-2 </a:t>
            </a:r>
            <a:r>
              <a:rPr lang="en-US" sz="1200" dirty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(~2021)</a:t>
            </a:r>
          </a:p>
          <a:p>
            <a:pPr eaLnBrk="0" hangingPunct="0"/>
            <a:endParaRPr lang="en-US" sz="1200" dirty="0">
              <a:solidFill>
                <a:srgbClr val="A6FA8C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86427" y="227316"/>
            <a:ext cx="1313774" cy="1063572"/>
            <a:chOff x="286427" y="227316"/>
            <a:chExt cx="1313774" cy="1063572"/>
          </a:xfrm>
        </p:grpSpPr>
        <p:sp>
          <p:nvSpPr>
            <p:cNvPr id="73" name="Rectangle 72"/>
            <p:cNvSpPr/>
            <p:nvPr/>
          </p:nvSpPr>
          <p:spPr>
            <a:xfrm>
              <a:off x="286427" y="227316"/>
              <a:ext cx="1296840" cy="106357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97563" y="356283"/>
              <a:ext cx="118871" cy="118871"/>
            </a:xfrm>
            <a:prstGeom prst="rect">
              <a:avLst/>
            </a:prstGeom>
            <a:solidFill>
              <a:srgbClr val="FDFD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97563" y="580394"/>
              <a:ext cx="118871" cy="118871"/>
            </a:xfrm>
            <a:prstGeom prst="rect">
              <a:avLst/>
            </a:prstGeom>
            <a:solidFill>
              <a:srgbClr val="E4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1A947"/>
                </a:solidFill>
                <a:latin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7563" y="804505"/>
              <a:ext cx="118871" cy="118871"/>
            </a:xfrm>
            <a:prstGeom prst="rect">
              <a:avLst/>
            </a:prstGeom>
            <a:solidFill>
              <a:srgbClr val="A6FA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7563" y="1028617"/>
              <a:ext cx="118871" cy="118871"/>
            </a:xfrm>
            <a:prstGeom prst="rect">
              <a:avLst/>
            </a:prstGeom>
            <a:solidFill>
              <a:srgbClr val="B6EEF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latin typeface="Arial"/>
                </a:rPr>
                <a:t>      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5027" y="266700"/>
              <a:ext cx="950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DFD5F"/>
                  </a:solidFill>
                  <a:latin typeface="Arial Narrow"/>
                  <a:cs typeface="Arial Narrow"/>
                </a:rPr>
                <a:t>Formulation</a:t>
              </a:r>
              <a:endParaRPr lang="en-US" sz="1200" dirty="0">
                <a:solidFill>
                  <a:srgbClr val="FDFD5F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75027" y="492277"/>
              <a:ext cx="1125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1A947"/>
                  </a:solidFill>
                  <a:latin typeface="Arial Narrow"/>
                  <a:cs typeface="Arial Narrow"/>
                </a:rPr>
                <a:t>Implementation</a:t>
              </a:r>
              <a:endParaRPr lang="en-US" sz="1200" dirty="0">
                <a:solidFill>
                  <a:srgbClr val="F1A947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5027" y="717854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A6FA8C"/>
                  </a:solidFill>
                  <a:latin typeface="Arial Narrow"/>
                  <a:cs typeface="Arial Narrow"/>
                </a:rPr>
                <a:t>Primary Ops</a:t>
              </a:r>
              <a:endParaRPr lang="en-US" sz="1200" dirty="0">
                <a:solidFill>
                  <a:srgbClr val="A6FA8C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75027" y="943430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B6EEFD"/>
                  </a:solidFill>
                  <a:latin typeface="Arial Narrow"/>
                  <a:cs typeface="Arial Narrow"/>
                </a:rPr>
                <a:t>Extended Ops</a:t>
              </a:r>
              <a:endParaRPr lang="en-US" sz="1200" dirty="0">
                <a:solidFill>
                  <a:srgbClr val="B6EEFD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7437901" y="1750209"/>
            <a:ext cx="1558440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InVEST/Cubesats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MiRaTA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(2017)</a:t>
            </a:r>
            <a:r>
              <a:rPr lang="en-US" sz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n-US" sz="1200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RAVAN   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(2016)</a:t>
            </a:r>
            <a:endParaRPr lang="en-US" sz="120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IceCube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(2017)</a:t>
            </a: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n-US" sz="1200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HARP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2017)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TEMPEST-D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(2018)</a:t>
            </a:r>
            <a:endParaRPr lang="en-US" sz="1200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RainCube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(2018*)</a:t>
            </a: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n-US" sz="1200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CubeRRT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(2018*)</a:t>
            </a:r>
            <a:endParaRPr lang="en-US" sz="120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CIRiS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(2018*)</a:t>
            </a:r>
            <a:endParaRPr lang="en-US" sz="120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CIRAS	</a:t>
            </a:r>
            <a:r>
              <a:rPr lang="en-US" sz="12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(2018*)</a:t>
            </a:r>
            <a:r>
              <a:rPr lang="en-US" sz="120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LMPC 	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(----)</a:t>
            </a:r>
            <a:r>
              <a:rPr lang="en-US" sz="1200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*Target date, not yet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manifested</a:t>
            </a:r>
            <a:endParaRPr lang="en-US" sz="120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836084" y="5674478"/>
            <a:ext cx="3070776" cy="117347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281038" y="4340252"/>
            <a:ext cx="3070776" cy="25177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73980" y="2877426"/>
            <a:ext cx="5241220" cy="39966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Near-Future Upcoming Launches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6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Nov.: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   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RAVAN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Cubesat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aseline="0" dirty="0">
              <a:latin typeface="Arial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 Dec.: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CYGNSS constellation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2"/>
              <a:tabLst/>
            </a:pPr>
            <a:endParaRPr lang="en-US" sz="2000" baseline="0" dirty="0">
              <a:latin typeface="Arial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15 Jan.:       SAGE-III, LIS to ISS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i="1" baseline="0" dirty="0" smtClean="0">
                <a:latin typeface="Arial" charset="0"/>
              </a:rPr>
              <a:t>EVM-2 selection</a:t>
            </a:r>
            <a:r>
              <a:rPr lang="en-US" sz="2000" i="1" dirty="0" smtClean="0">
                <a:latin typeface="Arial" charset="0"/>
              </a:rPr>
              <a:t> announcement imminent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i="1" dirty="0" err="1" smtClean="0">
                <a:latin typeface="Arial" charset="0"/>
              </a:rPr>
              <a:t>RapidScat</a:t>
            </a:r>
            <a:r>
              <a:rPr lang="en-US" sz="2000" i="1" dirty="0" smtClean="0">
                <a:latin typeface="Arial" charset="0"/>
              </a:rPr>
              <a:t>-ISS mission has ended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Decadal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Survey expected by Dec. 2017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0"/>
            <a:ext cx="8604250" cy="638175"/>
          </a:xfrm>
        </p:spPr>
        <p:txBody>
          <a:bodyPr/>
          <a:lstStyle/>
          <a:p>
            <a:r>
              <a:rPr lang="en-US" altLang="en-US" sz="2600" smtClean="0">
                <a:ea typeface="MS PGothic" panose="020B0600070205080204" pitchFamily="34" charset="-128"/>
              </a:rPr>
              <a:t>Mission Schedules (Pre-Phase A through Phase E)</a:t>
            </a:r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4827588" y="5757863"/>
            <a:ext cx="1830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 smtClean="0">
                <a:solidFill>
                  <a:srgbClr val="FFFF00"/>
                </a:solidFill>
              </a:rPr>
              <a:t>Preliminary – Under Review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813791"/>
            <a:ext cx="7998764" cy="5751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917" y="6526358"/>
            <a:ext cx="7580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</a:rPr>
              <a:t>Note.  Continuity for Jason CS/Sentinel 6A and Landsat-9 are planned through Jason CS/Sentinel 6B and Landsat-10, respectively.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0558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9142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</p:txBody>
      </p:sp>
      <p:pic>
        <p:nvPicPr>
          <p:cNvPr id="11" name="Picture 10" descr="IceCub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3939">
            <a:off x="3561049" y="1821007"/>
            <a:ext cx="2688506" cy="2347961"/>
          </a:xfrm>
          <a:prstGeom prst="rect">
            <a:avLst/>
          </a:prstGeom>
        </p:spPr>
      </p:pic>
      <p:pic>
        <p:nvPicPr>
          <p:cNvPr id="3" name="Picture 2" descr="LMC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52" y="2483511"/>
            <a:ext cx="1829934" cy="159814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477886" y="713478"/>
            <a:ext cx="7008425" cy="4670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558BB6"/>
                </a:solidFill>
              </a:rPr>
              <a:t>U-Class Satellites </a:t>
            </a:r>
            <a:r>
              <a:rPr lang="en-US" dirty="0">
                <a:solidFill>
                  <a:srgbClr val="558BB6"/>
                </a:solidFill>
              </a:rPr>
              <a:t>A</a:t>
            </a:r>
            <a:r>
              <a:rPr lang="en-US" dirty="0" smtClean="0">
                <a:solidFill>
                  <a:srgbClr val="558BB6"/>
                </a:solidFill>
              </a:rPr>
              <a:t>dvancing TRLs for Future Earth Science Measurements</a:t>
            </a:r>
            <a:endParaRPr lang="en-US" dirty="0">
              <a:solidFill>
                <a:srgbClr val="558BB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77886" y="347306"/>
            <a:ext cx="6389912" cy="416094"/>
          </a:xfrm>
        </p:spPr>
        <p:txBody>
          <a:bodyPr/>
          <a:lstStyle/>
          <a:p>
            <a:r>
              <a:rPr lang="en-US" i="1" dirty="0" smtClean="0"/>
              <a:t>ESTO InVEST 2012 Progra</a:t>
            </a:r>
            <a:r>
              <a:rPr lang="en-US" i="1" dirty="0"/>
              <a:t>m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59350" y="1621310"/>
            <a:ext cx="1812623" cy="50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4" tIns="50927" rIns="101854" bIns="5092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558BB6"/>
                </a:solidFill>
                <a:latin typeface="Arial"/>
              </a:rPr>
              <a:t>MiRaTA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  <a:latin typeface="Arial"/>
              </a:rPr>
              <a:t>MIT / MIT-LL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3" y="4448033"/>
            <a:ext cx="1978915" cy="11695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58BB6"/>
                </a:solidFill>
                <a:latin typeface="Arial"/>
                <a:cs typeface="Arial"/>
              </a:rPr>
              <a:t>3 Frequency Radiometer and GPSRO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Validate new microwave radiometer and GPSRO technology for all-weather sounding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2114079" y="1621310"/>
            <a:ext cx="1812623" cy="5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4" tIns="50927" rIns="101854" bIns="5092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558BB6"/>
                </a:solidFill>
                <a:latin typeface="Arial"/>
              </a:rPr>
              <a:t>RAVAN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  <a:latin typeface="Arial"/>
              </a:rPr>
              <a:t>APL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0548" y="4448033"/>
            <a:ext cx="2077599" cy="11695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58BB6"/>
                </a:solidFill>
                <a:latin typeface="Arial"/>
                <a:cs typeface="Arial"/>
              </a:rPr>
              <a:t>Vertically Aligned Carbon Nanotubes (VACNTs)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Demonstrate VACNTs as radiometer absorbing material and calibration standard for total outgoing radiation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3834028" y="1621310"/>
            <a:ext cx="1812623" cy="5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4" tIns="50927" rIns="101854" bIns="5092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558BB6"/>
                </a:solidFill>
                <a:latin typeface="Arial"/>
              </a:rPr>
              <a:t>IceCube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  <a:latin typeface="Arial"/>
              </a:rPr>
              <a:t>GSFC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65304" y="4448033"/>
            <a:ext cx="1750062" cy="101566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58BB6"/>
                </a:solidFill>
                <a:latin typeface="Arial"/>
                <a:cs typeface="Arial"/>
              </a:rPr>
              <a:t>874 GHz submm-Wave radiometer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Validate sub-mm radiometer for spaceborne cloud ice remote sensing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5471396" y="1621310"/>
            <a:ext cx="1812623" cy="5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4" tIns="50927" rIns="101854" bIns="5092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558BB6"/>
                </a:solidFill>
                <a:latin typeface="Arial"/>
              </a:rPr>
              <a:t>HARP</a:t>
            </a:r>
            <a:endParaRPr lang="en-US" sz="1600" b="1" dirty="0">
              <a:solidFill>
                <a:srgbClr val="FFFFFF"/>
              </a:solidFill>
              <a:latin typeface="Arial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  <a:latin typeface="Arial"/>
              </a:rPr>
              <a:t>UMBC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26806" y="4448033"/>
            <a:ext cx="1701803" cy="11695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58BB6"/>
                </a:solidFill>
                <a:latin typeface="Arial"/>
                <a:cs typeface="Arial"/>
              </a:rPr>
              <a:t>Wide FOV Rainbow Polarimeter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Demonstrate 2-4 km wide FOV hyperangular polarimeter for cloud &amp; aerosol characterization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6987173" y="1621310"/>
            <a:ext cx="2066353" cy="5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4" tIns="50927" rIns="101854" bIns="5092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558BB6"/>
                </a:solidFill>
                <a:latin typeface="Arial"/>
              </a:rPr>
              <a:t>LMPC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  <a:latin typeface="Arial"/>
              </a:rPr>
              <a:t>The Aerospace Corporation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05327" y="4448033"/>
            <a:ext cx="1740475" cy="11695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58BB6"/>
                </a:solidFill>
                <a:latin typeface="Arial"/>
                <a:cs typeface="Arial"/>
              </a:rPr>
              <a:t>Photon Counting InfraRed Detector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Demonstrate linear mode single photon detector at 1, 1.5, and 2 microns in space environment</a:t>
            </a:r>
          </a:p>
        </p:txBody>
      </p:sp>
      <p:pic>
        <p:nvPicPr>
          <p:cNvPr id="7" name="Picture 6" descr="Har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291">
            <a:off x="5332145" y="2227758"/>
            <a:ext cx="2266269" cy="1979208"/>
          </a:xfrm>
          <a:prstGeom prst="rect">
            <a:avLst/>
          </a:prstGeom>
        </p:spPr>
      </p:pic>
      <p:pic>
        <p:nvPicPr>
          <p:cNvPr id="10" name="Picture 9" descr="Mirata_tran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" y="2355699"/>
            <a:ext cx="2041136" cy="1782592"/>
          </a:xfrm>
          <a:prstGeom prst="rect">
            <a:avLst/>
          </a:prstGeom>
        </p:spPr>
      </p:pic>
      <p:pic>
        <p:nvPicPr>
          <p:cNvPr id="12" name="Picture 11" descr="rava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99" y="2214368"/>
            <a:ext cx="2398761" cy="2094918"/>
          </a:xfrm>
          <a:prstGeom prst="rect">
            <a:avLst/>
          </a:prstGeom>
        </p:spPr>
      </p:pic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6" y="5891715"/>
            <a:ext cx="1564959" cy="110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78844"/>
            <a:ext cx="1066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8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-13471" y="-38767"/>
            <a:ext cx="9157471" cy="689676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9142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</p:txBody>
      </p:sp>
      <p:pic>
        <p:nvPicPr>
          <p:cNvPr id="26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6" y="5891715"/>
            <a:ext cx="1564959" cy="110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35155" y="666402"/>
            <a:ext cx="7147300" cy="4670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558BB6"/>
                </a:solidFill>
              </a:rPr>
              <a:t>ESTO </a:t>
            </a:r>
            <a:r>
              <a:rPr lang="en-US" dirty="0">
                <a:solidFill>
                  <a:srgbClr val="558BB6"/>
                </a:solidFill>
              </a:rPr>
              <a:t>T</a:t>
            </a:r>
            <a:r>
              <a:rPr lang="en-US" dirty="0" smtClean="0">
                <a:solidFill>
                  <a:srgbClr val="558BB6"/>
                </a:solidFill>
              </a:rPr>
              <a:t>echnology Developments for Future Earth Science Measurements</a:t>
            </a:r>
            <a:endParaRPr lang="en-US" dirty="0">
              <a:solidFill>
                <a:srgbClr val="558BB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35154" y="299563"/>
            <a:ext cx="7147302" cy="462049"/>
          </a:xfrm>
        </p:spPr>
        <p:txBody>
          <a:bodyPr/>
          <a:lstStyle/>
          <a:p>
            <a:r>
              <a:rPr lang="en-US" i="1" dirty="0" smtClean="0"/>
              <a:t>U-Class Candidate Development Satellites</a:t>
            </a:r>
            <a:endParaRPr lang="en-US" i="1" dirty="0"/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173346" y="1756299"/>
            <a:ext cx="2202606" cy="4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4" tIns="50927" rIns="101854" bIns="5092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548BB6"/>
                </a:solidFill>
                <a:latin typeface="Arial"/>
              </a:rPr>
              <a:t>TEMPEST-D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FFFF"/>
                </a:solidFill>
                <a:latin typeface="Arial"/>
              </a:rPr>
              <a:t>Colorado State University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3346" y="4589517"/>
            <a:ext cx="2196963" cy="70788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48BB6"/>
                </a:solidFill>
                <a:latin typeface="Arial" charset="0"/>
                <a:cs typeface="Microsoft Sans Serif"/>
              </a:rPr>
              <a:t>5 Frequency mm-Wave Radiometer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  <a:cs typeface="Microsoft Sans Serif"/>
              </a:rPr>
              <a:t>Technology demonstrator measuring the transition of clouds to precipitation</a:t>
            </a: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2748786" y="1847541"/>
            <a:ext cx="1812623" cy="81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4" tIns="50927" rIns="101854" bIns="5092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548BB6"/>
                </a:solidFill>
                <a:latin typeface="Arial"/>
              </a:rPr>
              <a:t>RainCube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FFFF"/>
                </a:solidFill>
                <a:latin typeface="Calibri"/>
                <a:cs typeface="Calibri"/>
              </a:rPr>
              <a:t>Jet Propulsion Lab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548BB6"/>
              </a:solidFill>
              <a:latin typeface="Arial"/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5583649" y="1847541"/>
            <a:ext cx="1812623" cy="6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4" tIns="50927" rIns="101854" bIns="5092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548BB6"/>
                </a:solidFill>
                <a:latin typeface="Arial"/>
              </a:rPr>
              <a:t>CubeRRT</a:t>
            </a:r>
            <a:br>
              <a:rPr lang="en-US" sz="1400" b="1" dirty="0">
                <a:solidFill>
                  <a:srgbClr val="548BB6"/>
                </a:solidFill>
                <a:latin typeface="Arial"/>
              </a:rPr>
            </a:br>
            <a:r>
              <a:rPr lang="en-US" i="1" dirty="0">
                <a:solidFill>
                  <a:srgbClr val="FFFFFF"/>
                </a:solidFill>
                <a:latin typeface="Calibri"/>
                <a:cs typeface="Calibri"/>
              </a:rPr>
              <a:t>Ohio State University</a:t>
            </a:r>
            <a:endParaRPr lang="en-US" b="1" i="1" dirty="0">
              <a:solidFill>
                <a:srgbClr val="548BB6"/>
              </a:solidFill>
              <a:latin typeface="Calibri"/>
              <a:cs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548BB6"/>
              </a:solidFill>
              <a:latin typeface="Arial"/>
            </a:endParaRPr>
          </a:p>
        </p:txBody>
      </p:sp>
      <p:pic>
        <p:nvPicPr>
          <p:cNvPr id="3" name="Picture 2" descr="Tempest_Trans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2" y="2385610"/>
            <a:ext cx="2552293" cy="2058928"/>
          </a:xfrm>
          <a:prstGeom prst="rect">
            <a:avLst/>
          </a:prstGeom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4013910" y="1268346"/>
            <a:ext cx="4544129" cy="416094"/>
          </a:xfrm>
          <a:prstGeom prst="rect">
            <a:avLst/>
          </a:prstGeom>
        </p:spPr>
        <p:txBody>
          <a:bodyPr vert="horz" lIns="91425" tIns="45713" rIns="91425" bIns="4571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1500" dirty="0"/>
              <a:t>ESTO InVEST 2015 Program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-6367" y="1263738"/>
            <a:ext cx="2528895" cy="416094"/>
          </a:xfrm>
          <a:prstGeom prst="rect">
            <a:avLst/>
          </a:prstGeom>
        </p:spPr>
        <p:txBody>
          <a:bodyPr vert="horz" lIns="91425" tIns="45713" rIns="91425" bIns="4571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sz="1500" dirty="0"/>
              <a:t>Venture Tech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4205501" y="4151232"/>
            <a:ext cx="1812623" cy="87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4" tIns="50927" rIns="101854" bIns="5092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548BB6"/>
                </a:solidFill>
                <a:latin typeface="Arial"/>
              </a:rPr>
              <a:t>CIRiS</a:t>
            </a:r>
            <a:br>
              <a:rPr lang="en-US" sz="1400" b="1" dirty="0">
                <a:solidFill>
                  <a:srgbClr val="548BB6"/>
                </a:solidFill>
                <a:latin typeface="Arial"/>
              </a:rPr>
            </a:br>
            <a:r>
              <a:rPr lang="en-US" i="1" dirty="0">
                <a:solidFill>
                  <a:srgbClr val="FFFFFF"/>
                </a:solidFill>
                <a:latin typeface="Calibri"/>
                <a:cs typeface="Calibri"/>
              </a:rPr>
              <a:t>Ball Aerospace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548BB6"/>
              </a:solidFill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548BB6"/>
              </a:solidFill>
              <a:latin typeface="Arial"/>
            </a:endParaRPr>
          </a:p>
        </p:txBody>
      </p:sp>
      <p:pic>
        <p:nvPicPr>
          <p:cNvPr id="23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19023"/>
            <a:ext cx="1066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538798" y="1644891"/>
            <a:ext cx="0" cy="4032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7165086" y="4151232"/>
            <a:ext cx="1978914" cy="4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54" tIns="50927" rIns="101854" bIns="50927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548BB6"/>
                </a:solidFill>
                <a:latin typeface="Arial"/>
              </a:rPr>
              <a:t>CIRAS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FFFF"/>
                </a:solidFill>
                <a:latin typeface="Arial"/>
              </a:rPr>
              <a:t>Jet Propulsion Lab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5086" y="4733202"/>
            <a:ext cx="1894522" cy="11695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48BB6"/>
                </a:solidFill>
                <a:latin typeface="Calibri"/>
                <a:cs typeface="Calibri"/>
              </a:rPr>
              <a:t>Infrared Atmospheric Sounder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Demonstrate ability to measure spectrum of upwelling infrared radiation and validate 2D infrared detector material, a micro pulse tube cryocooler, and a grating spectrometer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8786" y="2420186"/>
            <a:ext cx="1520999" cy="132343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48BB6"/>
                </a:solidFill>
                <a:latin typeface="Calibri"/>
                <a:cs typeface="Calibri"/>
              </a:rPr>
              <a:t>Precipitation Radar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</a:rPr>
              <a:t>Validate a new architecture for Ka-band radars on CubeSat platform and </a:t>
            </a:r>
            <a:br>
              <a:rPr lang="en-US" sz="1000" dirty="0">
                <a:solidFill>
                  <a:srgbClr val="FFFFFF"/>
                </a:solidFill>
                <a:latin typeface="Arial" charset="0"/>
              </a:rPr>
            </a:br>
            <a:r>
              <a:rPr lang="en-US" sz="1000" dirty="0">
                <a:solidFill>
                  <a:srgbClr val="FFFFFF"/>
                </a:solidFill>
                <a:latin typeface="Arial" charset="0"/>
              </a:rPr>
              <a:t>an ultra-compact deployable Ka-band antenna</a:t>
            </a:r>
            <a:endParaRPr lang="en-US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83649" y="2420186"/>
            <a:ext cx="1787048" cy="104772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48BB6"/>
                </a:solidFill>
                <a:latin typeface="Calibri"/>
                <a:cs typeface="Calibri"/>
              </a:rPr>
              <a:t>Radiometer RFI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</a:rPr>
              <a:t>Demonstrate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" charset="0"/>
              </a:rPr>
              <a:t>wideband RFI mitigating backend technologies vital for future space-borne microwave radiometers</a:t>
            </a:r>
            <a:endParaRPr lang="en-US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05500" y="4733202"/>
            <a:ext cx="1533245" cy="11695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548BB6"/>
                </a:solidFill>
                <a:latin typeface="Calibri"/>
                <a:cs typeface="Calibri"/>
              </a:rPr>
              <a:t>Infrared Radiometer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Validate an uncooled imaging infrared (7.5 um to 13 um) radiometer designed for high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radiometric performance from LEO</a:t>
            </a:r>
          </a:p>
        </p:txBody>
      </p:sp>
      <p:pic>
        <p:nvPicPr>
          <p:cNvPr id="6" name="Picture 5" descr="CIRA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709">
            <a:off x="5656635" y="3765263"/>
            <a:ext cx="1787048" cy="2558869"/>
          </a:xfrm>
          <a:prstGeom prst="rect">
            <a:avLst/>
          </a:prstGeom>
        </p:spPr>
      </p:pic>
      <p:pic>
        <p:nvPicPr>
          <p:cNvPr id="8" name="Picture 7" descr="RainCub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094">
            <a:off x="3836469" y="1772340"/>
            <a:ext cx="1801629" cy="1664549"/>
          </a:xfrm>
          <a:prstGeom prst="rect">
            <a:avLst/>
          </a:prstGeom>
        </p:spPr>
      </p:pic>
      <p:pic>
        <p:nvPicPr>
          <p:cNvPr id="9" name="Picture 8" descr="CIRi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05" y="3910679"/>
            <a:ext cx="1688338" cy="2257301"/>
          </a:xfrm>
          <a:prstGeom prst="rect">
            <a:avLst/>
          </a:prstGeom>
        </p:spPr>
      </p:pic>
      <p:pic>
        <p:nvPicPr>
          <p:cNvPr id="10" name="Picture 9" descr="CubeRRT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r="5107"/>
          <a:stretch/>
        </p:blipFill>
        <p:spPr>
          <a:xfrm>
            <a:off x="6924716" y="1639232"/>
            <a:ext cx="1983569" cy="15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0"/>
          <p:cNvSpPr txBox="1">
            <a:spLocks noChangeArrowheads="1"/>
          </p:cNvSpPr>
          <p:nvPr/>
        </p:nvSpPr>
        <p:spPr bwMode="auto">
          <a:xfrm>
            <a:off x="2057400" y="3810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endParaRPr lang="en-US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21771" y="0"/>
            <a:ext cx="7965325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  <a:latin typeface="Calibri"/>
              </a:rPr>
              <a:t>Venture Class Selections/Solicitations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346" y="3540261"/>
            <a:ext cx="867495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EVS-1: 	CARVE, ATTREX, DISCOVER-AQ, AirMOSS, HS-3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EVM-1: CYGNSS (21 Nov 2016 LRD)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EVI-1:	TEMPO (2019-;  2017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nstrument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elivery) – hosted payload on 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       GEO comm sat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EVI-2:	GEDI (2019; 2018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el.); ECOSTRESS (10/2017; 5/2017 del.)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EVS-2:	ATom, NAAMES, OMG, ORACLES, ACT-America, CORAL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EVI-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:   MAIA, TROPICS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EVM-2: </a:t>
            </a:r>
            <a:r>
              <a:rPr lang="en-US" sz="2000" i="1" dirty="0" smtClean="0">
                <a:solidFill>
                  <a:srgbClr val="000000"/>
                </a:solidFill>
                <a:latin typeface="Arial" charset="0"/>
              </a:rPr>
              <a:t>Selection(s) in Q4 CY2016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2876"/>
              </p:ext>
            </p:extLst>
          </p:nvPr>
        </p:nvGraphicFramePr>
        <p:xfrm>
          <a:off x="757683" y="1050584"/>
          <a:ext cx="7176858" cy="263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Worksheet" r:id="rId5" imgW="5892800" imgH="2565400" progId="Excel.Sheet.12">
                  <p:embed/>
                </p:oleObj>
              </mc:Choice>
              <mc:Fallback>
                <p:oleObj name="Worksheet" r:id="rId5" imgW="5892800" imgH="25654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683" y="1050584"/>
                        <a:ext cx="7176858" cy="2633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0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8682" y="44304"/>
            <a:ext cx="9144000" cy="685800"/>
          </a:xfrm>
          <a:noFill/>
        </p:spPr>
        <p:txBody>
          <a:bodyPr/>
          <a:lstStyle/>
          <a:p>
            <a:r>
              <a:rPr lang="en-US" sz="3200" dirty="0" smtClean="0"/>
              <a:t>Small Satellite CONSTELLATIONS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4128" y="987115"/>
            <a:ext cx="8763000" cy="5441950"/>
          </a:xfrm>
          <a:prstGeom prst="rect">
            <a:avLst/>
          </a:prstGeom>
        </p:spPr>
        <p:txBody>
          <a:bodyPr lIns="91331" tIns="45666" rIns="91331" bIns="4566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Calibri"/>
                <a:cs typeface="Optima"/>
              </a:rPr>
              <a:t>Cyclone Global Navigation Satellite System</a:t>
            </a:r>
            <a:br>
              <a:rPr lang="en-US" sz="2400" dirty="0">
                <a:solidFill>
                  <a:prstClr val="black"/>
                </a:solidFill>
                <a:latin typeface="Calibri"/>
                <a:cs typeface="Optima"/>
              </a:rPr>
            </a:br>
            <a:r>
              <a:rPr lang="en-US" sz="2400" dirty="0">
                <a:solidFill>
                  <a:prstClr val="black"/>
                </a:solidFill>
                <a:latin typeface="Calibri"/>
                <a:cs typeface="Optima"/>
              </a:rPr>
              <a:t>(CYGNSS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Optima"/>
              </a:rPr>
              <a:t>)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Selected under Earth Venture Mission-1 AO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8-satellite Microsat Constellation to measure winds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  <a:cs typeface="Optima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    and air-sea interactions in tropical storms, using </a:t>
            </a:r>
            <a:endParaRPr lang="en-US" sz="2000" dirty="0">
              <a:solidFill>
                <a:prstClr val="black"/>
              </a:solidFill>
              <a:latin typeface="Calibri"/>
              <a:cs typeface="Optima"/>
            </a:endParaRP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     reflected GPS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Ready for launch scheduled for 12 Dec 2016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PI-led (C. Ruf, U. Michigan, plus SWRI)</a:t>
            </a:r>
            <a:endParaRPr lang="en-US" sz="2400" dirty="0">
              <a:solidFill>
                <a:prstClr val="black"/>
              </a:solidFill>
              <a:latin typeface="Calibri"/>
              <a:cs typeface="Optima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prstClr val="black"/>
              </a:solidFill>
              <a:latin typeface="Calibri"/>
              <a:cs typeface="Optima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Optima"/>
              </a:rPr>
              <a:t>Time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Optima"/>
              </a:rPr>
              <a:t>-Resolved Observations of Precipitation structure and storm Intensity with a Constellation of Smallsats (TROPICS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Optima"/>
              </a:rPr>
              <a:t>)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Selected under Earth Venture Instrument-3 AO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12-satellite Cubesat Constellation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First 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  <a:cs typeface="Optima"/>
              </a:rPr>
              <a:t>science-focused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 cubesat constellation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Targeted for launch in 2020, may use VCLS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  <a:cs typeface="Optima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     vehicle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PI-led (W. Blackwell, MIT, plus Lincoln Labs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  <a:cs typeface="Optima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Optima"/>
              </a:rPr>
              <a:t>    and WFF)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prstClr val="black"/>
              </a:solidFill>
              <a:latin typeface="Calibri"/>
              <a:cs typeface="Optim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81851" y="1080511"/>
            <a:ext cx="2833437" cy="1522879"/>
            <a:chOff x="3452688" y="3048000"/>
            <a:chExt cx="3872971" cy="2133600"/>
          </a:xfrm>
        </p:grpSpPr>
        <p:pic>
          <p:nvPicPr>
            <p:cNvPr id="6" name="Picture 5" descr="17730xxxx_cygnss_top_deployed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08" t="28947" r="2751" b="26316"/>
            <a:stretch>
              <a:fillRect/>
            </a:stretch>
          </p:blipFill>
          <p:spPr>
            <a:xfrm flipH="1">
              <a:off x="6015067" y="4100310"/>
              <a:ext cx="1085711" cy="395489"/>
            </a:xfrm>
            <a:prstGeom prst="rect">
              <a:avLst/>
            </a:prstGeom>
          </p:spPr>
        </p:pic>
        <p:pic>
          <p:nvPicPr>
            <p:cNvPr id="7" name="Picture 6" descr="17730xxxx_cygnss_top_deployed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08" t="28947" r="2751" b="26316"/>
            <a:stretch>
              <a:fillRect/>
            </a:stretch>
          </p:blipFill>
          <p:spPr>
            <a:xfrm flipH="1">
              <a:off x="4254859" y="3377115"/>
              <a:ext cx="1085711" cy="395489"/>
            </a:xfrm>
            <a:prstGeom prst="rect">
              <a:avLst/>
            </a:prstGeom>
          </p:spPr>
        </p:pic>
        <p:pic>
          <p:nvPicPr>
            <p:cNvPr id="9" name="Picture 8" descr="17730xxxx_cygnss_top_deployed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08" t="28947" r="2751" b="26316"/>
            <a:stretch>
              <a:fillRect/>
            </a:stretch>
          </p:blipFill>
          <p:spPr>
            <a:xfrm flipH="1">
              <a:off x="5625324" y="3209498"/>
              <a:ext cx="1085711" cy="395489"/>
            </a:xfrm>
            <a:prstGeom prst="rect">
              <a:avLst/>
            </a:prstGeom>
          </p:spPr>
        </p:pic>
        <p:pic>
          <p:nvPicPr>
            <p:cNvPr id="11" name="Picture 10" descr="17730xxxx_cygnss_top_deployed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08" t="28947" r="2751" b="26316"/>
            <a:stretch>
              <a:fillRect/>
            </a:stretch>
          </p:blipFill>
          <p:spPr>
            <a:xfrm flipH="1">
              <a:off x="3888406" y="4495255"/>
              <a:ext cx="1085711" cy="39548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582" y="3048000"/>
              <a:ext cx="2165685" cy="2133600"/>
            </a:xfrm>
            <a:prstGeom prst="rect">
              <a:avLst/>
            </a:prstGeom>
          </p:spPr>
        </p:pic>
        <p:pic>
          <p:nvPicPr>
            <p:cNvPr id="13" name="Picture 12" descr="17730xxxx_cygnss_top_deployed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08" t="28947" r="2751" b="26316"/>
            <a:stretch>
              <a:fillRect/>
            </a:stretch>
          </p:blipFill>
          <p:spPr>
            <a:xfrm flipH="1">
              <a:off x="4431262" y="3978766"/>
              <a:ext cx="1085711" cy="395489"/>
            </a:xfrm>
            <a:prstGeom prst="rect">
              <a:avLst/>
            </a:prstGeom>
          </p:spPr>
        </p:pic>
        <p:pic>
          <p:nvPicPr>
            <p:cNvPr id="14" name="Picture 13" descr="17730xxxx_cygnss_top_deployed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08" t="28947" r="2751" b="26316"/>
            <a:stretch>
              <a:fillRect/>
            </a:stretch>
          </p:blipFill>
          <p:spPr>
            <a:xfrm flipH="1">
              <a:off x="5154237" y="4335709"/>
              <a:ext cx="1085711" cy="395489"/>
            </a:xfrm>
            <a:prstGeom prst="rect">
              <a:avLst/>
            </a:prstGeom>
          </p:spPr>
        </p:pic>
        <p:pic>
          <p:nvPicPr>
            <p:cNvPr id="15" name="Picture 14" descr="17730xxxx_cygnss_top_deployed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08" t="28947" r="2751" b="26316"/>
            <a:stretch>
              <a:fillRect/>
            </a:stretch>
          </p:blipFill>
          <p:spPr>
            <a:xfrm flipH="1">
              <a:off x="3452688" y="3834997"/>
              <a:ext cx="1085711" cy="395489"/>
            </a:xfrm>
            <a:prstGeom prst="rect">
              <a:avLst/>
            </a:prstGeom>
          </p:spPr>
        </p:pic>
        <p:pic>
          <p:nvPicPr>
            <p:cNvPr id="16" name="Picture 15" descr="17730xxxx_cygnss_top_deployed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08" t="28947" r="2751" b="26316"/>
            <a:stretch>
              <a:fillRect/>
            </a:stretch>
          </p:blipFill>
          <p:spPr>
            <a:xfrm flipH="1">
              <a:off x="6239948" y="3646466"/>
              <a:ext cx="1085711" cy="395489"/>
            </a:xfrm>
            <a:prstGeom prst="rect">
              <a:avLst/>
            </a:prstGeom>
          </p:spPr>
        </p:pic>
      </p:grpSp>
      <p:pic>
        <p:nvPicPr>
          <p:cNvPr id="2" name="Picture 1" descr="nasaTropicsFactSheet copy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8" b="24373"/>
          <a:stretch/>
        </p:blipFill>
        <p:spPr>
          <a:xfrm>
            <a:off x="5893382" y="4639677"/>
            <a:ext cx="2928914" cy="19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8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1336</Words>
  <Application>Microsoft Macintosh PowerPoint</Application>
  <PresentationFormat>On-screen Show (4:3)</PresentationFormat>
  <Paragraphs>323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40" baseType="lpstr">
      <vt:lpstr>Arabic Typesetting</vt:lpstr>
      <vt:lpstr>Arial Bold</vt:lpstr>
      <vt:lpstr>Arial Narrow</vt:lpstr>
      <vt:lpstr>Calibri</vt:lpstr>
      <vt:lpstr>Century Gothic</vt:lpstr>
      <vt:lpstr>Droid Serif</vt:lpstr>
      <vt:lpstr>Helvetica</vt:lpstr>
      <vt:lpstr>Microsoft Sans Serif</vt:lpstr>
      <vt:lpstr>MS PGothic</vt:lpstr>
      <vt:lpstr>ＭＳ Ｐゴシック</vt:lpstr>
      <vt:lpstr>Optima</vt:lpstr>
      <vt:lpstr>Times</vt:lpstr>
      <vt:lpstr>Wingdings</vt:lpstr>
      <vt:lpstr>ヒラギノ角ゴ Pro W3</vt:lpstr>
      <vt:lpstr>Arial</vt:lpstr>
      <vt:lpstr>4_Blank</vt:lpstr>
      <vt:lpstr>8_Blank</vt:lpstr>
      <vt:lpstr>6_Blank</vt:lpstr>
      <vt:lpstr>2_Blank Presentation</vt:lpstr>
      <vt:lpstr>5_Blank Presentation</vt:lpstr>
      <vt:lpstr>3_Blank Presentation</vt:lpstr>
      <vt:lpstr>4_Blank Presentation</vt:lpstr>
      <vt:lpstr>6_Blank Presentation</vt:lpstr>
      <vt:lpstr>55_Custom Design</vt:lpstr>
      <vt:lpstr>93_Custom Design</vt:lpstr>
      <vt:lpstr>106_Custom Design</vt:lpstr>
      <vt:lpstr>58_Custom Design</vt:lpstr>
      <vt:lpstr>88_Custom Design</vt:lpstr>
      <vt:lpstr>7_Blank</vt:lpstr>
      <vt:lpstr>Default</vt:lpstr>
      <vt:lpstr>Photo Editor Photo</vt:lpstr>
      <vt:lpstr>Worksheet</vt:lpstr>
      <vt:lpstr>NASA Flight Program Update</vt:lpstr>
      <vt:lpstr>PowerPoint Presentation</vt:lpstr>
      <vt:lpstr>PowerPoint Presentation</vt:lpstr>
      <vt:lpstr>Mission Schedules (Pre-Phase A through Phase E)</vt:lpstr>
      <vt:lpstr>ESTO InVEST 2012 Program</vt:lpstr>
      <vt:lpstr>U-Class Candidate Development Satellites</vt:lpstr>
      <vt:lpstr>PowerPoint Presentation</vt:lpstr>
      <vt:lpstr>Small Satellite CONSTELLATIONS</vt:lpstr>
    </vt:vector>
  </TitlesOfParts>
  <Company>HPES ACES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Tupper, Craig (HQ-DL000)</dc:creator>
  <cp:lastModifiedBy>Microsoft Office User</cp:lastModifiedBy>
  <cp:revision>151</cp:revision>
  <cp:lastPrinted>2016-10-26T16:55:41Z</cp:lastPrinted>
  <dcterms:created xsi:type="dcterms:W3CDTF">2016-08-09T13:58:52Z</dcterms:created>
  <dcterms:modified xsi:type="dcterms:W3CDTF">2016-11-01T04:48:40Z</dcterms:modified>
</cp:coreProperties>
</file>