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12"/>
  </p:notesMasterIdLst>
  <p:handoutMasterIdLst>
    <p:handoutMasterId r:id="rId13"/>
  </p:handoutMasterIdLst>
  <p:sldIdLst>
    <p:sldId id="285" r:id="rId3"/>
    <p:sldId id="258" r:id="rId4"/>
    <p:sldId id="260" r:id="rId5"/>
    <p:sldId id="259" r:id="rId6"/>
    <p:sldId id="286" r:id="rId7"/>
    <p:sldId id="288" r:id="rId8"/>
    <p:sldId id="290" r:id="rId9"/>
    <p:sldId id="292" r:id="rId10"/>
    <p:sldId id="295" r:id="rId1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78"/>
  </p:normalViewPr>
  <p:slideViewPr>
    <p:cSldViewPr>
      <p:cViewPr>
        <p:scale>
          <a:sx n="73" d="100"/>
          <a:sy n="73" d="100"/>
        </p:scale>
        <p:origin x="2760" y="832"/>
      </p:cViewPr>
      <p:guideLst>
        <p:guide orient="horz" pos="2160"/>
        <p:guide pos="2880"/>
      </p:guideLst>
    </p:cSldViewPr>
  </p:slideViewPr>
  <p:notesTextViewPr>
    <p:cViewPr>
      <p:scale>
        <a:sx n="3" d="2"/>
        <a:sy n="3" d="2"/>
      </p:scale>
      <p:origin x="0" y="0"/>
    </p:cViewPr>
  </p:notesText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2016/10/29</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lIns="90443" tIns="45222" rIns="90443" bIns="45222"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3827" y="8684926"/>
            <a:ext cx="2972590" cy="457513"/>
          </a:xfrm>
          <a:prstGeom prst="rect">
            <a:avLst/>
          </a:prstGeom>
          <a:noFill/>
          <a:ln>
            <a:miter lim="800000"/>
            <a:headEnd/>
            <a:tailEnd/>
          </a:ln>
        </p:spPr>
        <p:txBody>
          <a:bodyPr lIns="90443" tIns="45222" rIns="90443" bIns="45222"/>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xfrm>
            <a:off x="1" y="0"/>
            <a:ext cx="2972591" cy="457513"/>
          </a:xfrm>
          <a:prstGeom prst="rect">
            <a:avLst/>
          </a:prstGeom>
          <a:noFill/>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58154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61136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lIns="90443" tIns="45222" rIns="90443" bIns="45222"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3827" y="8684926"/>
            <a:ext cx="2972590" cy="457513"/>
          </a:xfrm>
          <a:prstGeom prst="rect">
            <a:avLst/>
          </a:prstGeom>
          <a:noFill/>
          <a:ln>
            <a:miter lim="800000"/>
            <a:headEnd/>
            <a:tailEnd/>
          </a:ln>
        </p:spPr>
        <p:txBody>
          <a:bodyPr lIns="90443" tIns="45222" rIns="90443" bIns="45222"/>
          <a:lstStyle/>
          <a:p>
            <a:fld id="{47D10890-62FC-4A72-AC60-97757228D65B}" type="slidenum">
              <a:rPr lang="en-US" smtClean="0">
                <a:solidFill>
                  <a:srgbClr val="000000"/>
                </a:solidFill>
              </a:rPr>
              <a:pPr/>
              <a:t>4</a:t>
            </a:fld>
            <a:endParaRPr lang="en-US" dirty="0" smtClean="0">
              <a:solidFill>
                <a:srgbClr val="000000"/>
              </a:solidFill>
            </a:endParaRPr>
          </a:p>
        </p:txBody>
      </p:sp>
      <p:sp>
        <p:nvSpPr>
          <p:cNvPr id="5125" name="Header Placeholder 4"/>
          <p:cNvSpPr>
            <a:spLocks noGrp="1"/>
          </p:cNvSpPr>
          <p:nvPr>
            <p:ph type="hdr" sz="quarter"/>
          </p:nvPr>
        </p:nvSpPr>
        <p:spPr bwMode="auto">
          <a:xfrm>
            <a:off x="1" y="0"/>
            <a:ext cx="2972591" cy="457513"/>
          </a:xfrm>
          <a:prstGeom prst="rect">
            <a:avLst/>
          </a:prstGeom>
          <a:noFill/>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26114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249147955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249147955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106120591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594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77420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sp>
        <p:nvSpPr>
          <p:cNvPr id="8" name="Rectangle 7"/>
          <p:cNvSpPr/>
          <p:nvPr userDrawn="1"/>
        </p:nvSpPr>
        <p:spPr>
          <a:xfrm>
            <a:off x="1308" y="1193962"/>
            <a:ext cx="9144000" cy="56640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venir Roman"/>
              <a:ea typeface="Avenir Roman"/>
              <a:cs typeface="Avenir Roman"/>
            </a:endParaRPr>
          </a:p>
        </p:txBody>
      </p:sp>
    </p:spTree>
    <p:extLst>
      <p:ext uri="{BB962C8B-B14F-4D97-AF65-F5344CB8AC3E}">
        <p14:creationId xmlns:p14="http://schemas.microsoft.com/office/powerpoint/2010/main" val="233787944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dirty="0" smtClean="0"/>
              <a:t>Datacube Training Workshop</a:t>
            </a:r>
            <a:endParaRPr lang="en-AU" dirty="0"/>
          </a:p>
        </p:txBody>
      </p:sp>
      <p:sp>
        <p:nvSpPr>
          <p:cNvPr id="5" name="Rectangle 4"/>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3637425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theme" Target="../theme/theme2.xml"/><Relationship Id="rId6"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ransition spd="med"/>
  <p:timing>
    <p:tnLst>
      <p:par>
        <p:cTn id="1" dur="indefinite" restart="never" nodeType="tmRoot"/>
      </p:par>
    </p:tnLst>
  </p:timing>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a:pPr/>
              <a:t>‹#›</a:t>
            </a:fld>
            <a:endParaRPr/>
          </a:p>
        </p:txBody>
      </p:sp>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204370372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hyperlink" Target="mailto:Brian.D.Killough@nasa.gov" TargetMode="External"/><Relationship Id="rId4" Type="http://schemas.openxmlformats.org/officeDocument/2006/relationships/image" Target="../media/image8.tiff"/><Relationship Id="rId1" Type="http://schemas.openxmlformats.org/officeDocument/2006/relationships/slideLayout" Target="../slideLayouts/slideLayout3.xml"/><Relationship Id="rId2" Type="http://schemas.openxmlformats.org/officeDocument/2006/relationships/hyperlink" Target="mailto:Kim.E.Holloway@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eos_logo.png"/>
          <p:cNvPicPr/>
          <p:nvPr/>
        </p:nvPicPr>
        <p:blipFill>
          <a:blip r:embed="rId2">
            <a:extLst/>
          </a:blip>
          <a:stretch>
            <a:fillRect/>
          </a:stretch>
        </p:blipFill>
        <p:spPr>
          <a:xfrm>
            <a:off x="622789" y="533400"/>
            <a:ext cx="2507906" cy="993132"/>
          </a:xfrm>
          <a:prstGeom prst="rect">
            <a:avLst/>
          </a:prstGeom>
          <a:ln w="12700">
            <a:miter lim="400000"/>
          </a:ln>
        </p:spPr>
      </p:pic>
      <p:sp>
        <p:nvSpPr>
          <p:cNvPr id="5" name="Shape 10"/>
          <p:cNvSpPr txBox="1">
            <a:spLocks/>
          </p:cNvSpPr>
          <p:nvPr/>
        </p:nvSpPr>
        <p:spPr>
          <a:xfrm>
            <a:off x="622789" y="1524000"/>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b="0" dirty="0" smtClean="0">
                <a:solidFill>
                  <a:prstClr val="white">
                    <a:lumMod val="20000"/>
                    <a:lumOff val="80000"/>
                  </a:prstClr>
                </a:solidFill>
                <a:latin typeface="Helvetica"/>
              </a:rPr>
              <a:t>Committee on Earth Observation Satellites</a:t>
            </a:r>
            <a:endParaRPr lang="en-US" sz="1050" b="0" dirty="0">
              <a:solidFill>
                <a:prstClr val="white">
                  <a:lumMod val="20000"/>
                  <a:lumOff val="80000"/>
                </a:prstClr>
              </a:solidFill>
              <a:latin typeface="Helvetica"/>
            </a:endParaRPr>
          </a:p>
        </p:txBody>
      </p:sp>
      <p:sp>
        <p:nvSpPr>
          <p:cNvPr id="6" name="テキスト ボックス 1"/>
          <p:cNvSpPr txBox="1"/>
          <p:nvPr/>
        </p:nvSpPr>
        <p:spPr>
          <a:xfrm>
            <a:off x="574808" y="2209800"/>
            <a:ext cx="5092211"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4200" b="1" dirty="0">
                <a:solidFill>
                  <a:srgbClr val="FFFFFF"/>
                </a:solidFill>
                <a:latin typeface="Droid Serif"/>
              </a:rPr>
              <a:t>SEO Report</a:t>
            </a:r>
            <a:endParaRPr kumimoji="0" lang="ja-JP" altLang="en-US" sz="4200" b="0" i="0" u="none" strike="noStrike" cap="none" spc="0" normalizeH="0" baseline="0" dirty="0">
              <a:ln>
                <a:noFill/>
              </a:ln>
              <a:solidFill>
                <a:srgbClr val="002569"/>
              </a:solidFill>
              <a:effectLst/>
              <a:uFillTx/>
              <a:latin typeface="Droid Serif"/>
            </a:endParaRPr>
          </a:p>
        </p:txBody>
      </p:sp>
      <p:sp>
        <p:nvSpPr>
          <p:cNvPr id="7" name="Shape 11"/>
          <p:cNvSpPr/>
          <p:nvPr/>
        </p:nvSpPr>
        <p:spPr>
          <a:xfrm>
            <a:off x="616216" y="3113425"/>
            <a:ext cx="6317984" cy="26177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spcAft>
                <a:spcPts val="600"/>
              </a:spcAft>
              <a:defRPr>
                <a:solidFill>
                  <a:srgbClr val="000000"/>
                </a:solidFill>
              </a:defRPr>
            </a:pPr>
            <a:r>
              <a:rPr lang="en-US" sz="2400" dirty="0">
                <a:solidFill>
                  <a:srgbClr val="FFFFFF"/>
                </a:solidFill>
                <a:latin typeface="Arial Bold"/>
                <a:ea typeface="Arial Bold"/>
                <a:cs typeface="Arial Bold"/>
                <a:sym typeface="Arial Bold"/>
              </a:rPr>
              <a:t>Brian </a:t>
            </a:r>
            <a:r>
              <a:rPr lang="en-US" sz="2400" dirty="0" smtClean="0">
                <a:solidFill>
                  <a:srgbClr val="FFFFFF"/>
                </a:solidFill>
                <a:latin typeface="Arial Bold"/>
                <a:ea typeface="Arial Bold"/>
                <a:cs typeface="Arial Bold"/>
                <a:sym typeface="Arial Bold"/>
              </a:rPr>
              <a:t>Killough and Kim Holloway</a:t>
            </a:r>
          </a:p>
          <a:p>
            <a:pPr lvl="0" defTabSz="914400">
              <a:spcAft>
                <a:spcPts val="600"/>
              </a:spcAft>
              <a:defRPr>
                <a:solidFill>
                  <a:srgbClr val="000000"/>
                </a:solidFill>
              </a:defRPr>
            </a:pPr>
            <a:r>
              <a:rPr lang="en-US" sz="2400" dirty="0" smtClean="0">
                <a:solidFill>
                  <a:srgbClr val="FFFFFF"/>
                </a:solidFill>
                <a:latin typeface="Arial Bold"/>
                <a:ea typeface="Arial Bold"/>
                <a:cs typeface="Arial Bold"/>
                <a:sym typeface="Arial Bold"/>
              </a:rPr>
              <a:t>CEOS SEO</a:t>
            </a:r>
            <a:endParaRPr sz="2400" dirty="0">
              <a:solidFill>
                <a:srgbClr val="FFFFFF"/>
              </a:solidFill>
              <a:latin typeface="Arial Bold"/>
              <a:ea typeface="Arial Bold"/>
              <a:cs typeface="Arial Bold"/>
              <a:sym typeface="Arial Bold"/>
            </a:endParaRPr>
          </a:p>
          <a:p>
            <a:pPr lvl="0" defTabSz="914400">
              <a:spcAft>
                <a:spcPts val="600"/>
              </a:spcAft>
              <a:defRPr>
                <a:solidFill>
                  <a:srgbClr val="000000"/>
                </a:solidFill>
              </a:defRPr>
            </a:pPr>
            <a:endParaRPr lang="en-US" sz="2400" dirty="0">
              <a:solidFill>
                <a:srgbClr val="FFFFFF"/>
              </a:solidFill>
              <a:latin typeface="Arial Bold"/>
              <a:ea typeface="Arial Bold"/>
              <a:cs typeface="Arial Bold"/>
              <a:sym typeface="Arial Bold"/>
            </a:endParaRPr>
          </a:p>
          <a:p>
            <a:pPr lvl="0" defTabSz="914400">
              <a:spcAft>
                <a:spcPts val="600"/>
              </a:spcAft>
              <a:defRPr>
                <a:solidFill>
                  <a:srgbClr val="000000"/>
                </a:solidFill>
              </a:defRPr>
            </a:pPr>
            <a:r>
              <a:rPr lang="en-US" sz="2400" dirty="0">
                <a:solidFill>
                  <a:srgbClr val="FFFFFF"/>
                </a:solidFill>
                <a:latin typeface="Arial Bold"/>
                <a:ea typeface="Arial Bold"/>
                <a:cs typeface="Arial Bold"/>
                <a:sym typeface="Arial Bold"/>
              </a:rPr>
              <a:t>30</a:t>
            </a:r>
            <a:r>
              <a:rPr lang="en-US" sz="2400" baseline="30000" dirty="0" smtClean="0">
                <a:solidFill>
                  <a:srgbClr val="FFFFFF"/>
                </a:solidFill>
                <a:latin typeface="Arial Bold"/>
                <a:ea typeface="Arial Bold"/>
                <a:cs typeface="Arial Bold"/>
                <a:sym typeface="Arial Bold"/>
              </a:rPr>
              <a:t>th</a:t>
            </a:r>
            <a:r>
              <a:rPr lang="en-US" sz="2400" dirty="0" smtClean="0">
                <a:solidFill>
                  <a:srgbClr val="FFFFFF"/>
                </a:solidFill>
                <a:latin typeface="Arial Bold"/>
                <a:ea typeface="Arial Bold"/>
                <a:cs typeface="Arial Bold"/>
                <a:sym typeface="Arial Bold"/>
              </a:rPr>
              <a:t> CEOS Plenary</a:t>
            </a:r>
            <a:endParaRPr sz="2400" dirty="0">
              <a:solidFill>
                <a:srgbClr val="FFFFFF"/>
              </a:solidFill>
              <a:latin typeface="Arial Bold"/>
              <a:ea typeface="Arial Bold"/>
              <a:cs typeface="Arial Bold"/>
              <a:sym typeface="Arial Bold"/>
            </a:endParaRPr>
          </a:p>
          <a:p>
            <a:pPr lvl="0" defTabSz="914400">
              <a:spcAft>
                <a:spcPts val="600"/>
              </a:spcAft>
              <a:defRPr>
                <a:solidFill>
                  <a:srgbClr val="000000"/>
                </a:solidFill>
              </a:defRPr>
            </a:pPr>
            <a:r>
              <a:rPr lang="en-AU" sz="2400" dirty="0">
                <a:solidFill>
                  <a:srgbClr val="FFFFFF"/>
                </a:solidFill>
                <a:latin typeface="Arial Bold"/>
                <a:ea typeface="Arial Bold"/>
                <a:cs typeface="Arial Bold"/>
                <a:sym typeface="Arial Bold"/>
              </a:rPr>
              <a:t>Brisbane, Australia</a:t>
            </a:r>
            <a:endParaRPr lang="en-AU" sz="2400" dirty="0" smtClean="0">
              <a:solidFill>
                <a:srgbClr val="FFFFFF"/>
              </a:solidFill>
              <a:latin typeface="Arial Bold"/>
              <a:ea typeface="Arial Bold"/>
              <a:cs typeface="Arial Bold"/>
              <a:sym typeface="Arial Bold"/>
            </a:endParaRPr>
          </a:p>
          <a:p>
            <a:pPr lvl="0" defTabSz="914400">
              <a:spcAft>
                <a:spcPts val="600"/>
              </a:spcAft>
              <a:defRPr>
                <a:solidFill>
                  <a:srgbClr val="000000"/>
                </a:solidFill>
              </a:defRPr>
            </a:pPr>
            <a:r>
              <a:rPr lang="en-AU" sz="2400" dirty="0">
                <a:solidFill>
                  <a:srgbClr val="FFFFFF"/>
                </a:solidFill>
                <a:latin typeface="Arial Bold"/>
                <a:ea typeface="Arial Bold"/>
                <a:cs typeface="Arial Bold"/>
                <a:sym typeface="Arial Bold"/>
              </a:rPr>
              <a:t>2</a:t>
            </a:r>
            <a:r>
              <a:rPr lang="en-AU" sz="2400" dirty="0" smtClean="0">
                <a:solidFill>
                  <a:srgbClr val="FFFFFF"/>
                </a:solidFill>
                <a:latin typeface="Arial Bold"/>
                <a:ea typeface="Arial Bold"/>
                <a:cs typeface="Arial Bold"/>
                <a:sym typeface="Arial Bold"/>
              </a:rPr>
              <a:t> November 2016</a:t>
            </a:r>
            <a:endParaRPr sz="2400" dirty="0">
              <a:solidFill>
                <a:srgbClr val="FFFFFF"/>
              </a:solidFill>
              <a:latin typeface="Arial Bold"/>
              <a:ea typeface="Arial Bold"/>
              <a:cs typeface="Arial Bold"/>
              <a:sym typeface="Arial Bold"/>
            </a:endParaRPr>
          </a:p>
        </p:txBody>
      </p:sp>
    </p:spTree>
    <p:extLst>
      <p:ext uri="{BB962C8B-B14F-4D97-AF65-F5344CB8AC3E}">
        <p14:creationId xmlns:p14="http://schemas.microsoft.com/office/powerpoint/2010/main" val="1823954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2057400" y="336550"/>
            <a:ext cx="6096000" cy="501650"/>
          </a:xfrm>
        </p:spPr>
        <p:txBody>
          <a:bodyPr/>
          <a:lstStyle/>
          <a:p>
            <a:pPr algn="l"/>
            <a:r>
              <a:rPr lang="en-US" sz="2800" b="1" dirty="0" smtClean="0"/>
              <a:t>SEO Accomplishments in 2016</a:t>
            </a:r>
          </a:p>
        </p:txBody>
      </p:sp>
      <p:sp>
        <p:nvSpPr>
          <p:cNvPr id="6" name="Rectangle 3"/>
          <p:cNvSpPr txBox="1">
            <a:spLocks noChangeArrowheads="1"/>
          </p:cNvSpPr>
          <p:nvPr/>
        </p:nvSpPr>
        <p:spPr bwMode="auto">
          <a:xfrm>
            <a:off x="0" y="1219200"/>
            <a:ext cx="91440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fontAlgn="base">
              <a:spcBef>
                <a:spcPct val="20000"/>
              </a:spcBef>
              <a:spcAft>
                <a:spcPct val="0"/>
              </a:spcAft>
              <a:buClr>
                <a:srgbClr val="3B812F"/>
              </a:buClr>
              <a:buSzPct val="60000"/>
              <a:buFont typeface="Wingdings" pitchFamily="2" charset="2"/>
              <a:buChar char="q"/>
              <a:defRPr/>
            </a:pPr>
            <a:r>
              <a:rPr lang="en-US" sz="1700" b="1" kern="0" dirty="0" smtClean="0">
                <a:solidFill>
                  <a:srgbClr val="FF0000"/>
                </a:solidFill>
                <a:latin typeface="Arial"/>
              </a:rPr>
              <a:t>SEO Technical Team </a:t>
            </a:r>
            <a:r>
              <a:rPr lang="en-US" sz="1700" kern="0" dirty="0" smtClean="0">
                <a:solidFill>
                  <a:srgbClr val="000000"/>
                </a:solidFill>
                <a:latin typeface="Arial"/>
              </a:rPr>
              <a:t>.</a:t>
            </a:r>
            <a:r>
              <a:rPr lang="en-US" sz="1700" dirty="0">
                <a:solidFill>
                  <a:srgbClr val="000000"/>
                </a:solidFill>
                <a:latin typeface="Arial"/>
              </a:rPr>
              <a:t>.. The primary efforts have been focused on the </a:t>
            </a:r>
            <a:r>
              <a:rPr lang="en-US" sz="1700" b="1" dirty="0">
                <a:solidFill>
                  <a:srgbClr val="000000"/>
                </a:solidFill>
                <a:latin typeface="Arial"/>
              </a:rPr>
              <a:t>Data Cube </a:t>
            </a:r>
            <a:r>
              <a:rPr lang="en-US" sz="1700" dirty="0">
                <a:solidFill>
                  <a:srgbClr val="000000"/>
                </a:solidFill>
                <a:latin typeface="Arial"/>
              </a:rPr>
              <a:t>initiat</a:t>
            </a:r>
            <a:r>
              <a:rPr lang="en-US" sz="1700" kern="0" dirty="0" smtClean="0">
                <a:solidFill>
                  <a:srgbClr val="000000"/>
                </a:solidFill>
                <a:latin typeface="Arial"/>
              </a:rPr>
              <a:t>ive (more below), supporting the new LSI-VC (ARD definition, gap analysis process), supporting SDCG for GFOI and GEOGLAM data acquisition planning and maintaining our existing tools (COVE, Data Policy Portal, CEOS website). </a:t>
            </a:r>
          </a:p>
          <a:p>
            <a:pPr marL="347663" lvl="1" indent="-228600" fontAlgn="base">
              <a:spcBef>
                <a:spcPct val="20000"/>
              </a:spcBef>
              <a:spcAft>
                <a:spcPct val="0"/>
              </a:spcAft>
              <a:buClr>
                <a:srgbClr val="3B812F"/>
              </a:buClr>
              <a:buSzPct val="60000"/>
              <a:buFont typeface="Wingdings" pitchFamily="2" charset="2"/>
              <a:buChar char="q"/>
              <a:defRPr/>
            </a:pPr>
            <a:r>
              <a:rPr lang="en-US" sz="1700" b="1" kern="0" dirty="0" smtClean="0">
                <a:solidFill>
                  <a:srgbClr val="000000"/>
                </a:solidFill>
                <a:latin typeface="Arial"/>
              </a:rPr>
              <a:t>Special Thanks </a:t>
            </a:r>
            <a:r>
              <a:rPr lang="en-US" sz="1700" kern="0" dirty="0" smtClean="0">
                <a:solidFill>
                  <a:srgbClr val="000000"/>
                </a:solidFill>
                <a:latin typeface="Arial"/>
              </a:rPr>
              <a:t>... The SEO would like to thank Analytical Mechanics (AMA), Symbios (Stephen and George), Ake Rosenqvist, and Alyssa Whitcraft for their SEO support. </a:t>
            </a:r>
            <a:endParaRPr lang="en-US" sz="1700" dirty="0">
              <a:solidFill>
                <a:srgbClr val="000000"/>
              </a:solidFill>
              <a:latin typeface="Arial"/>
            </a:endParaRPr>
          </a:p>
          <a:p>
            <a:pPr marL="347663" lvl="1" indent="-228600" fontAlgn="base">
              <a:spcBef>
                <a:spcPct val="20000"/>
              </a:spcBef>
              <a:spcAft>
                <a:spcPct val="0"/>
              </a:spcAft>
              <a:buClr>
                <a:srgbClr val="3B812F"/>
              </a:buClr>
              <a:buSzPct val="60000"/>
              <a:buFont typeface="Wingdings" pitchFamily="2" charset="2"/>
              <a:buChar char="q"/>
              <a:defRPr/>
            </a:pPr>
            <a:r>
              <a:rPr lang="en-US" sz="1700" b="1" dirty="0">
                <a:solidFill>
                  <a:srgbClr val="FF0000"/>
                </a:solidFill>
                <a:latin typeface="Arial"/>
              </a:rPr>
              <a:t>Kim Holloway</a:t>
            </a:r>
            <a:r>
              <a:rPr lang="en-US" sz="1700" dirty="0">
                <a:solidFill>
                  <a:srgbClr val="000000"/>
                </a:solidFill>
                <a:latin typeface="Arial"/>
              </a:rPr>
              <a:t>: Managed website and news content for CEOS, managed the CEOS social media presence, continued production of the Faces of CEOS video series, provided CEOS SIT/Plenary meeting logistics support, hosted and coordinated the WGCapD annual meeting in Hampton, VA, provided user testing/analysis for SEO’s information systems and tools, developed outreach materials including three new CEOS banners in support of STEMx Day (Brisbane on Thursday), and maintained CEOS mailing lists.</a:t>
            </a:r>
          </a:p>
          <a:p>
            <a:pPr marL="347663" lvl="1" indent="-228600" fontAlgn="base">
              <a:spcBef>
                <a:spcPct val="20000"/>
              </a:spcBef>
              <a:spcAft>
                <a:spcPct val="0"/>
              </a:spcAft>
              <a:buClr>
                <a:srgbClr val="3B812F"/>
              </a:buClr>
              <a:buSzPct val="60000"/>
              <a:buFont typeface="Wingdings" charset="2"/>
              <a:buChar char="q"/>
              <a:defRPr/>
            </a:pPr>
            <a:r>
              <a:rPr lang="en-US" sz="1700" b="1" dirty="0">
                <a:solidFill>
                  <a:srgbClr val="000000"/>
                </a:solidFill>
                <a:latin typeface="Arial"/>
              </a:rPr>
              <a:t>Data Cubes </a:t>
            </a:r>
            <a:r>
              <a:rPr lang="en-US" sz="1700" dirty="0">
                <a:solidFill>
                  <a:srgbClr val="000000"/>
                </a:solidFill>
                <a:latin typeface="Arial"/>
              </a:rPr>
              <a:t>... Developed a new 3-Year Work Plan, coordinated work with a distributed team (GA, CSIRO, USGS), developed new architecture elements (cloud-based user interface, demo cubes, sample application algorithms, and software enhancements.</a:t>
            </a:r>
          </a:p>
          <a:p>
            <a:pPr marL="347663" lvl="1" indent="-228600" fontAlgn="base">
              <a:spcBef>
                <a:spcPct val="20000"/>
              </a:spcBef>
              <a:spcAft>
                <a:spcPct val="0"/>
              </a:spcAft>
              <a:buClr>
                <a:srgbClr val="3B812F"/>
              </a:buClr>
              <a:buSzPct val="60000"/>
              <a:buFont typeface="Wingdings" pitchFamily="2" charset="2"/>
              <a:buChar char="q"/>
              <a:defRPr/>
            </a:pPr>
            <a:r>
              <a:rPr lang="en-US" sz="1700" b="1" dirty="0">
                <a:solidFill>
                  <a:srgbClr val="000000"/>
                </a:solidFill>
                <a:latin typeface="Arial"/>
              </a:rPr>
              <a:t>COVE Tool </a:t>
            </a:r>
            <a:r>
              <a:rPr lang="en-US" sz="1700" dirty="0">
                <a:solidFill>
                  <a:srgbClr val="000000"/>
                </a:solidFill>
                <a:latin typeface="Arial"/>
              </a:rPr>
              <a:t>... Continue to add missions and connections to mission archives. adding new missions, tool to improve support of GFOI and GEOGLAM. </a:t>
            </a:r>
          </a:p>
          <a:p>
            <a:pPr marL="347663" lvl="1" indent="-228600" fontAlgn="base">
              <a:spcBef>
                <a:spcPct val="20000"/>
              </a:spcBef>
              <a:spcAft>
                <a:spcPct val="0"/>
              </a:spcAft>
              <a:buClr>
                <a:srgbClr val="3B812F"/>
              </a:buClr>
              <a:buSzPct val="60000"/>
              <a:buFont typeface="Wingdings" pitchFamily="2" charset="2"/>
              <a:buChar char="q"/>
              <a:defRPr/>
            </a:pPr>
            <a:r>
              <a:rPr lang="en-US" sz="1700" dirty="0">
                <a:solidFill>
                  <a:srgbClr val="000000"/>
                </a:solidFill>
                <a:latin typeface="Arial"/>
              </a:rPr>
              <a:t>Completed annual mission updates to the </a:t>
            </a:r>
            <a:r>
              <a:rPr lang="en-US" sz="1700" b="1" dirty="0">
                <a:solidFill>
                  <a:srgbClr val="000000"/>
                </a:solidFill>
                <a:latin typeface="Arial"/>
              </a:rPr>
              <a:t>Data Policy Portal</a:t>
            </a:r>
            <a:r>
              <a:rPr lang="en-US" sz="1700" dirty="0">
                <a:solidFill>
                  <a:srgbClr val="000000"/>
                </a:solidFill>
                <a:latin typeface="Arial"/>
              </a:rPr>
              <a:t> and supported annual updates and enhancements to the </a:t>
            </a:r>
            <a:r>
              <a:rPr lang="en-US" sz="1700" b="1" dirty="0">
                <a:solidFill>
                  <a:srgbClr val="000000"/>
                </a:solidFill>
                <a:latin typeface="Arial"/>
              </a:rPr>
              <a:t>MIM Database.</a:t>
            </a:r>
          </a:p>
        </p:txBody>
      </p:sp>
    </p:spTree>
    <p:extLst>
      <p:ext uri="{BB962C8B-B14F-4D97-AF65-F5344CB8AC3E}">
        <p14:creationId xmlns:p14="http://schemas.microsoft.com/office/powerpoint/2010/main" val="302138907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905000" y="304800"/>
            <a:ext cx="5707062" cy="584776"/>
          </a:xfrm>
        </p:spPr>
        <p:txBody>
          <a:bodyPr wrap="square">
            <a:spAutoFit/>
          </a:bodyPr>
          <a:lstStyle/>
          <a:p>
            <a:pPr algn="l" eaLnBrk="1" hangingPunct="1"/>
            <a:r>
              <a:rPr lang="en-US" b="1" dirty="0">
                <a:latin typeface="Tahoma" charset="0"/>
                <a:ea typeface="ＭＳ Ｐゴシック" charset="0"/>
                <a:cs typeface="ＭＳ Ｐゴシック" charset="0"/>
              </a:rPr>
              <a:t>Systems Engineering Tools</a:t>
            </a:r>
            <a:endParaRPr lang="en-US" sz="36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6200" y="1219200"/>
            <a:ext cx="5022944" cy="5259387"/>
          </a:xfrm>
        </p:spPr>
        <p:txBody>
          <a:bodyPr/>
          <a:lstStyle/>
          <a:p>
            <a:pPr marL="0" indent="0" eaLnBrk="1" hangingPunct="1">
              <a:buNone/>
            </a:pPr>
            <a:r>
              <a:rPr lang="en-US" sz="1900" b="1" dirty="0">
                <a:solidFill>
                  <a:schemeClr val="tx1"/>
                </a:solidFill>
                <a:latin typeface="Calibri" charset="0"/>
                <a:ea typeface="ＭＳ Ｐゴシック" charset="0"/>
                <a:cs typeface="Calibri" charset="0"/>
              </a:rPr>
              <a:t>COVE Tool</a:t>
            </a:r>
          </a:p>
          <a:p>
            <a:pPr marL="169863" indent="-169863">
              <a:buFont typeface="Wingdings" charset="0"/>
              <a:buChar char="§"/>
            </a:pPr>
            <a:r>
              <a:rPr lang="en-US" sz="1900" dirty="0">
                <a:solidFill>
                  <a:schemeClr val="tx1"/>
                </a:solidFill>
                <a:latin typeface="Calibri" charset="0"/>
                <a:ea typeface="ＭＳ Ｐゴシック" charset="0"/>
                <a:cs typeface="Calibri" charset="0"/>
              </a:rPr>
              <a:t>3700+ unique users in 2016. Free and Open</a:t>
            </a:r>
          </a:p>
          <a:p>
            <a:pPr marL="169863" indent="-169863" eaLnBrk="1" hangingPunct="1">
              <a:buFont typeface="Wingdings" charset="0"/>
              <a:buChar char="§"/>
            </a:pPr>
            <a:r>
              <a:rPr lang="en-US" sz="1900" b="0" dirty="0">
                <a:solidFill>
                  <a:schemeClr val="tx1"/>
                </a:solidFill>
                <a:latin typeface="Calibri" charset="0"/>
                <a:ea typeface="ＭＳ Ｐゴシック" charset="0"/>
                <a:cs typeface="Calibri" charset="0"/>
              </a:rPr>
              <a:t>Over 130 missions in the database. Upgraded user interface in October 2016.</a:t>
            </a:r>
          </a:p>
          <a:p>
            <a:pPr marL="169863" indent="-169863" eaLnBrk="1" hangingPunct="1">
              <a:buFont typeface="Wingdings" charset="0"/>
              <a:buChar char="§"/>
            </a:pPr>
            <a:r>
              <a:rPr lang="en-US" sz="1900" dirty="0">
                <a:solidFill>
                  <a:schemeClr val="tx1"/>
                </a:solidFill>
                <a:latin typeface="Calibri" charset="0"/>
                <a:ea typeface="ＭＳ Ｐゴシック" charset="0"/>
                <a:cs typeface="Calibri" charset="0"/>
              </a:rPr>
              <a:t>New archive link to Sentinel-1 through ASF mirror hub. Plans to add Sentinel-2 archive link through the USGS mirror hub by Dec-2016.</a:t>
            </a:r>
          </a:p>
          <a:p>
            <a:pPr marL="0" indent="0" eaLnBrk="1" hangingPunct="1">
              <a:buNone/>
            </a:pPr>
            <a:r>
              <a:rPr lang="en-US" sz="1900" b="1" dirty="0">
                <a:solidFill>
                  <a:schemeClr val="tx1"/>
                </a:solidFill>
                <a:latin typeface="Calibri" charset="0"/>
                <a:ea typeface="ＭＳ Ｐゴシック" charset="0"/>
                <a:cs typeface="Calibri" charset="0"/>
              </a:rPr>
              <a:t>Data Policy Portal</a:t>
            </a:r>
          </a:p>
          <a:p>
            <a:pPr marL="169863" indent="-169863" eaLnBrk="1" hangingPunct="1">
              <a:buFont typeface="Wingdings" charset="0"/>
              <a:buChar char="§"/>
            </a:pPr>
            <a:r>
              <a:rPr lang="en-US" sz="1900" dirty="0">
                <a:solidFill>
                  <a:schemeClr val="tx1"/>
                </a:solidFill>
                <a:latin typeface="Calibri" charset="0"/>
                <a:ea typeface="ＭＳ Ｐゴシック" charset="0"/>
                <a:cs typeface="Calibri" charset="0"/>
              </a:rPr>
              <a:t>141 current CEOS missions in orbit as of </a:t>
            </a:r>
            <a:br>
              <a:rPr lang="en-US" sz="1900" dirty="0">
                <a:solidFill>
                  <a:schemeClr val="tx1"/>
                </a:solidFill>
                <a:latin typeface="Calibri" charset="0"/>
                <a:ea typeface="ＭＳ Ｐゴシック" charset="0"/>
                <a:cs typeface="Calibri" charset="0"/>
              </a:rPr>
            </a:br>
            <a:r>
              <a:rPr lang="en-US" sz="1900" dirty="0">
                <a:solidFill>
                  <a:schemeClr val="tx1"/>
                </a:solidFill>
                <a:latin typeface="Calibri" charset="0"/>
                <a:ea typeface="ＭＳ Ｐゴシック" charset="0"/>
                <a:cs typeface="Calibri" charset="0"/>
              </a:rPr>
              <a:t>October 2016.</a:t>
            </a:r>
          </a:p>
          <a:p>
            <a:pPr marL="169863" indent="-169863" eaLnBrk="1" hangingPunct="1">
              <a:buFont typeface="Wingdings" charset="0"/>
              <a:buChar char="§"/>
            </a:pPr>
            <a:r>
              <a:rPr lang="en-US" sz="1900" dirty="0">
                <a:solidFill>
                  <a:schemeClr val="tx1"/>
                </a:solidFill>
                <a:latin typeface="Calibri" charset="0"/>
                <a:ea typeface="ＭＳ Ｐゴシック" charset="0"/>
                <a:cs typeface="Calibri" charset="0"/>
              </a:rPr>
              <a:t>74% of instruments are OPEN data access.</a:t>
            </a:r>
          </a:p>
          <a:p>
            <a:pPr marL="169863" indent="-169863" eaLnBrk="1" hangingPunct="1">
              <a:buFont typeface="Wingdings" charset="0"/>
              <a:buChar char="§"/>
            </a:pPr>
            <a:r>
              <a:rPr lang="en-US" sz="1900" b="0" dirty="0">
                <a:solidFill>
                  <a:schemeClr val="tx1"/>
                </a:solidFill>
                <a:latin typeface="Calibri" charset="0"/>
                <a:ea typeface="ＭＳ Ｐゴシック" charset="0"/>
                <a:cs typeface="Calibri" charset="0"/>
              </a:rPr>
              <a:t>Entire database (past and current) includes </a:t>
            </a:r>
            <a:br>
              <a:rPr lang="en-US" sz="1900" b="0" dirty="0">
                <a:solidFill>
                  <a:schemeClr val="tx1"/>
                </a:solidFill>
                <a:latin typeface="Calibri" charset="0"/>
                <a:ea typeface="ＭＳ Ｐゴシック" charset="0"/>
                <a:cs typeface="Calibri" charset="0"/>
              </a:rPr>
            </a:br>
            <a:r>
              <a:rPr lang="en-US" sz="1900" b="0" dirty="0">
                <a:solidFill>
                  <a:schemeClr val="tx1"/>
                </a:solidFill>
                <a:latin typeface="Calibri" charset="0"/>
                <a:ea typeface="ＭＳ Ｐゴシック" charset="0"/>
                <a:cs typeface="Calibri" charset="0"/>
              </a:rPr>
              <a:t>651 mission/instrument combinations from </a:t>
            </a:r>
            <a:br>
              <a:rPr lang="en-US" sz="1900" b="0" dirty="0">
                <a:solidFill>
                  <a:schemeClr val="tx1"/>
                </a:solidFill>
                <a:latin typeface="Calibri" charset="0"/>
                <a:ea typeface="ＭＳ Ｐゴシック" charset="0"/>
                <a:cs typeface="Calibri" charset="0"/>
              </a:rPr>
            </a:br>
            <a:r>
              <a:rPr lang="en-US" sz="1900" b="0" dirty="0">
                <a:solidFill>
                  <a:schemeClr val="tx1"/>
                </a:solidFill>
                <a:latin typeface="Calibri" charset="0"/>
                <a:ea typeface="ＭＳ Ｐゴシック" charset="0"/>
                <a:cs typeface="Calibri" charset="0"/>
              </a:rPr>
              <a:t>28 countries. </a:t>
            </a:r>
          </a:p>
          <a:p>
            <a:pPr marL="169863" indent="-169863" eaLnBrk="1" hangingPunct="1">
              <a:buFont typeface="Wingdings" charset="0"/>
              <a:buChar char="§"/>
            </a:pPr>
            <a:r>
              <a:rPr lang="en-US" sz="1900" b="0" dirty="0">
                <a:solidFill>
                  <a:schemeClr val="tx1"/>
                </a:solidFill>
                <a:latin typeface="Calibri" charset="0"/>
                <a:ea typeface="ＭＳ Ｐゴシック" charset="0"/>
                <a:cs typeface="Calibri" charset="0"/>
              </a:rPr>
              <a:t>Updated annually, including links to client data portals. Linked to MIM Database and COVE.</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12" name="TextBox 7"/>
          <p:cNvSpPr txBox="1">
            <a:spLocks noChangeArrowheads="1"/>
          </p:cNvSpPr>
          <p:nvPr/>
        </p:nvSpPr>
        <p:spPr bwMode="auto">
          <a:xfrm>
            <a:off x="5181600" y="4038600"/>
            <a:ext cx="3124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latin typeface="Tahoma" charset="0"/>
                <a:cs typeface="Tahoma" charset="0"/>
              </a:rPr>
              <a:t>www.ceos-cove.org</a:t>
            </a:r>
          </a:p>
        </p:txBody>
      </p:sp>
      <p:sp>
        <p:nvSpPr>
          <p:cNvPr id="10" name="TextBox 7"/>
          <p:cNvSpPr txBox="1">
            <a:spLocks noChangeArrowheads="1"/>
          </p:cNvSpPr>
          <p:nvPr/>
        </p:nvSpPr>
        <p:spPr bwMode="auto">
          <a:xfrm>
            <a:off x="5181600" y="6172200"/>
            <a:ext cx="3810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dirty="0">
                <a:solidFill>
                  <a:srgbClr val="FF0000"/>
                </a:solidFill>
                <a:latin typeface="Tahoma" charset="0"/>
                <a:cs typeface="Tahoma" charset="0"/>
              </a:rPr>
              <a:t>www.ceos-datapolicy.org</a:t>
            </a:r>
          </a:p>
        </p:txBody>
      </p:sp>
      <p:pic>
        <p:nvPicPr>
          <p:cNvPr id="11" name="Picture 10"/>
          <p:cNvPicPr>
            <a:picLocks noChangeAspect="1"/>
          </p:cNvPicPr>
          <p:nvPr/>
        </p:nvPicPr>
        <p:blipFill>
          <a:blip r:embed="rId3"/>
          <a:stretch>
            <a:fillRect/>
          </a:stretch>
        </p:blipFill>
        <p:spPr>
          <a:xfrm>
            <a:off x="5181600" y="4648200"/>
            <a:ext cx="3817313" cy="1496779"/>
          </a:xfrm>
          <a:prstGeom prst="rect">
            <a:avLst/>
          </a:prstGeom>
        </p:spPr>
      </p:pic>
      <p:pic>
        <p:nvPicPr>
          <p:cNvPr id="15" name="Picture 14"/>
          <p:cNvPicPr>
            <a:picLocks noChangeAspect="1"/>
          </p:cNvPicPr>
          <p:nvPr/>
        </p:nvPicPr>
        <p:blipFill>
          <a:blip r:embed="rId4"/>
          <a:stretch>
            <a:fillRect/>
          </a:stretch>
        </p:blipFill>
        <p:spPr>
          <a:xfrm>
            <a:off x="5224462" y="1295400"/>
            <a:ext cx="3843338" cy="2819400"/>
          </a:xfrm>
          <a:prstGeom prst="rect">
            <a:avLst/>
          </a:prstGeom>
        </p:spPr>
      </p:pic>
    </p:spTree>
    <p:extLst>
      <p:ext uri="{BB962C8B-B14F-4D97-AF65-F5344CB8AC3E}">
        <p14:creationId xmlns:p14="http://schemas.microsoft.com/office/powerpoint/2010/main" val="3872865763"/>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2133600" y="304800"/>
            <a:ext cx="5406656" cy="501650"/>
          </a:xfrm>
        </p:spPr>
        <p:txBody>
          <a:bodyPr/>
          <a:lstStyle/>
          <a:p>
            <a:pPr algn="l"/>
            <a:r>
              <a:rPr lang="en-US" sz="4000" b="1" dirty="0" smtClean="0"/>
              <a:t>SEO Plans for 2017 </a:t>
            </a:r>
          </a:p>
        </p:txBody>
      </p:sp>
      <p:sp>
        <p:nvSpPr>
          <p:cNvPr id="6" name="Rectangle 3"/>
          <p:cNvSpPr txBox="1">
            <a:spLocks noChangeArrowheads="1"/>
          </p:cNvSpPr>
          <p:nvPr/>
        </p:nvSpPr>
        <p:spPr bwMode="auto">
          <a:xfrm>
            <a:off x="152400" y="1295400"/>
            <a:ext cx="88392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a:spcBef>
                <a:spcPct val="20000"/>
              </a:spcBef>
              <a:buClr>
                <a:srgbClr val="3B812F"/>
              </a:buClr>
              <a:buSzPct val="60000"/>
              <a:buFont typeface="Wingdings" pitchFamily="2" charset="2"/>
              <a:buChar char="q"/>
              <a:defRPr/>
            </a:pPr>
            <a:r>
              <a:rPr lang="en-US" sz="2100" b="1" kern="0" dirty="0" smtClean="0">
                <a:solidFill>
                  <a:srgbClr val="000000"/>
                </a:solidFill>
                <a:latin typeface="Arial"/>
              </a:rPr>
              <a:t>GeoCube (Data Cube): </a:t>
            </a:r>
            <a:r>
              <a:rPr lang="en-US" sz="2100" kern="0" dirty="0" smtClean="0">
                <a:solidFill>
                  <a:srgbClr val="000000"/>
                </a:solidFill>
                <a:latin typeface="Arial"/>
              </a:rPr>
              <a:t>Continue significant support to this effort in 2017. Work with multi-agency team to develop a governance plan and to advance the infrastructure. Continue to progress several prototypes and develop new prototypes. Enhance the use of CEOS satellite data through improved data interoperability, time series analyses, and solutions for developing countries.</a:t>
            </a:r>
          </a:p>
          <a:p>
            <a:pPr marL="347663" lvl="1" indent="-228600">
              <a:spcBef>
                <a:spcPct val="20000"/>
              </a:spcBef>
              <a:buClr>
                <a:srgbClr val="3B812F"/>
              </a:buClr>
              <a:buSzPct val="60000"/>
              <a:buFont typeface="Wingdings" pitchFamily="2" charset="2"/>
              <a:buChar char="q"/>
              <a:defRPr/>
            </a:pPr>
            <a:r>
              <a:rPr lang="en-US" sz="2100" b="1" kern="0" dirty="0" smtClean="0">
                <a:solidFill>
                  <a:srgbClr val="000000"/>
                </a:solidFill>
                <a:latin typeface="Arial"/>
              </a:rPr>
              <a:t>GEOGLAM, GFOI and LSI-VC: </a:t>
            </a:r>
            <a:r>
              <a:rPr lang="en-US" sz="2100" kern="0" dirty="0" smtClean="0">
                <a:solidFill>
                  <a:srgbClr val="000000"/>
                </a:solidFill>
                <a:latin typeface="Arial"/>
              </a:rPr>
              <a:t>Continued support for data acquisition planning, systems analyses and ARD definition. </a:t>
            </a:r>
          </a:p>
          <a:p>
            <a:pPr marL="347663" lvl="1" indent="-228600">
              <a:spcBef>
                <a:spcPct val="20000"/>
              </a:spcBef>
              <a:buClr>
                <a:srgbClr val="3B812F"/>
              </a:buClr>
              <a:buSzPct val="60000"/>
              <a:buFont typeface="Wingdings" pitchFamily="2" charset="2"/>
              <a:buChar char="q"/>
              <a:defRPr/>
            </a:pPr>
            <a:r>
              <a:rPr lang="en-US" sz="2100" b="1" kern="0" dirty="0" smtClean="0">
                <a:solidFill>
                  <a:srgbClr val="000000"/>
                </a:solidFill>
                <a:latin typeface="Arial"/>
              </a:rPr>
              <a:t>COVE Tool</a:t>
            </a:r>
            <a:r>
              <a:rPr lang="en-US" sz="2100" kern="0" dirty="0" smtClean="0">
                <a:solidFill>
                  <a:srgbClr val="000000"/>
                </a:solidFill>
                <a:latin typeface="Arial"/>
              </a:rPr>
              <a:t>: Add enhancements to the Coverage Analyzer sub-tool to improve support of GFOI and GEOGLAM. Add more missions and links to data archives (Sentinel-2 priority). </a:t>
            </a:r>
          </a:p>
          <a:p>
            <a:pPr marL="347663" lvl="1" indent="-228600">
              <a:spcBef>
                <a:spcPct val="20000"/>
              </a:spcBef>
              <a:buClr>
                <a:srgbClr val="3B812F"/>
              </a:buClr>
              <a:buSzPct val="60000"/>
              <a:buFont typeface="Wingdings" pitchFamily="2" charset="2"/>
              <a:buChar char="q"/>
              <a:defRPr/>
            </a:pPr>
            <a:r>
              <a:rPr lang="en-US" sz="2100" kern="0" dirty="0" smtClean="0">
                <a:solidFill>
                  <a:srgbClr val="000000"/>
                </a:solidFill>
                <a:latin typeface="Arial"/>
              </a:rPr>
              <a:t>Annual updates to the </a:t>
            </a:r>
            <a:r>
              <a:rPr lang="en-US" sz="2100" b="1" kern="0" dirty="0" smtClean="0">
                <a:solidFill>
                  <a:srgbClr val="000000"/>
                </a:solidFill>
                <a:latin typeface="Arial"/>
              </a:rPr>
              <a:t>Data Policy Portal </a:t>
            </a:r>
            <a:r>
              <a:rPr lang="en-US" sz="2100" kern="0" dirty="0" smtClean="0">
                <a:solidFill>
                  <a:srgbClr val="000000"/>
                </a:solidFill>
                <a:latin typeface="Arial"/>
              </a:rPr>
              <a:t>and the </a:t>
            </a:r>
            <a:r>
              <a:rPr lang="en-US" sz="2100" b="1" kern="0" dirty="0" smtClean="0">
                <a:solidFill>
                  <a:srgbClr val="000000"/>
                </a:solidFill>
                <a:latin typeface="Arial"/>
              </a:rPr>
              <a:t>MIM Database</a:t>
            </a:r>
            <a:r>
              <a:rPr lang="en-US" sz="2100" kern="0" dirty="0" smtClean="0">
                <a:solidFill>
                  <a:srgbClr val="000000"/>
                </a:solidFill>
                <a:latin typeface="Arial"/>
              </a:rPr>
              <a:t>.</a:t>
            </a:r>
          </a:p>
          <a:p>
            <a:pPr marL="347663" lvl="1" indent="-228600">
              <a:spcBef>
                <a:spcPct val="20000"/>
              </a:spcBef>
              <a:buClr>
                <a:srgbClr val="3B812F"/>
              </a:buClr>
              <a:buSzPct val="60000"/>
              <a:buFont typeface="Wingdings" pitchFamily="2" charset="2"/>
              <a:buChar char="q"/>
              <a:defRPr/>
            </a:pPr>
            <a:r>
              <a:rPr lang="en-US" sz="2100" b="1" kern="0" dirty="0" smtClean="0">
                <a:solidFill>
                  <a:srgbClr val="000000"/>
                </a:solidFill>
                <a:latin typeface="Arial"/>
              </a:rPr>
              <a:t>Outreach </a:t>
            </a:r>
            <a:r>
              <a:rPr lang="en-US" sz="2100" kern="0" dirty="0" smtClean="0">
                <a:solidFill>
                  <a:srgbClr val="000000"/>
                </a:solidFill>
                <a:latin typeface="Arial"/>
              </a:rPr>
              <a:t>support for SilvaCarbon, IGARSS Conference, and GEO. Develop new outreach materials and continue to expand the impact of CEOS through social media.  </a:t>
            </a:r>
            <a:r>
              <a:rPr lang="en-US" sz="2100" b="1" i="1" kern="0" dirty="0" smtClean="0">
                <a:solidFill>
                  <a:srgbClr val="FF0000"/>
                </a:solidFill>
                <a:latin typeface="Arial"/>
              </a:rPr>
              <a:t>More from Kim ... </a:t>
            </a:r>
          </a:p>
        </p:txBody>
      </p:sp>
    </p:spTree>
    <p:extLst>
      <p:ext uri="{BB962C8B-B14F-4D97-AF65-F5344CB8AC3E}">
        <p14:creationId xmlns:p14="http://schemas.microsoft.com/office/powerpoint/2010/main" val="186184692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0"/>
          </p:nvPr>
        </p:nvSpPr>
        <p:spPr>
          <a:xfrm>
            <a:off x="5621811" y="1869961"/>
            <a:ext cx="3340482" cy="2400657"/>
          </a:xfrm>
        </p:spPr>
        <p:txBody>
          <a:bodyPr/>
          <a:lstStyle/>
          <a:p>
            <a:pPr algn="l"/>
            <a:r>
              <a:rPr lang="en-US" sz="3500" dirty="0" smtClean="0">
                <a:solidFill>
                  <a:schemeClr val="tx1"/>
                </a:solidFill>
                <a:latin typeface="Calibri"/>
                <a:cs typeface="Calibri"/>
              </a:rPr>
              <a:t>Over 48K Visits </a:t>
            </a:r>
          </a:p>
          <a:p>
            <a:pPr algn="l"/>
            <a:r>
              <a:rPr lang="en-US" sz="3500" dirty="0" smtClean="0">
                <a:solidFill>
                  <a:schemeClr val="tx1"/>
                </a:solidFill>
                <a:latin typeface="Calibri"/>
                <a:cs typeface="Calibri"/>
              </a:rPr>
              <a:t>in the Last Year: </a:t>
            </a:r>
          </a:p>
          <a:p>
            <a:pPr algn="l"/>
            <a:r>
              <a:rPr lang="en-US" sz="3500" dirty="0" smtClean="0">
                <a:solidFill>
                  <a:schemeClr val="tx1"/>
                </a:solidFill>
                <a:latin typeface="Calibri"/>
                <a:cs typeface="Calibri"/>
              </a:rPr>
              <a:t>More than 30.5K from </a:t>
            </a:r>
            <a:r>
              <a:rPr lang="en-US" sz="3500" dirty="0" smtClean="0">
                <a:solidFill>
                  <a:schemeClr val="tx1"/>
                </a:solidFill>
                <a:latin typeface="Calibri"/>
              </a:rPr>
              <a:t>N</a:t>
            </a:r>
            <a:r>
              <a:rPr lang="en-US" sz="3500" dirty="0" smtClean="0">
                <a:solidFill>
                  <a:schemeClr val="tx1"/>
                </a:solidFill>
                <a:latin typeface="Calibri"/>
                <a:cs typeface="Calibri"/>
              </a:rPr>
              <a:t>ew Users</a:t>
            </a:r>
            <a:endParaRPr lang="en-US" sz="3500" dirty="0">
              <a:solidFill>
                <a:schemeClr val="tx1"/>
              </a:solidFill>
              <a:latin typeface="Calibri"/>
            </a:endParaRPr>
          </a:p>
        </p:txBody>
      </p:sp>
      <p:pic>
        <p:nvPicPr>
          <p:cNvPr id="7" name="Picture 6"/>
          <p:cNvPicPr>
            <a:picLocks noChangeAspect="1"/>
          </p:cNvPicPr>
          <p:nvPr/>
        </p:nvPicPr>
        <p:blipFill rotWithShape="1">
          <a:blip r:embed="rId2"/>
          <a:srcRect t="-38" b="38269"/>
          <a:stretch/>
        </p:blipFill>
        <p:spPr>
          <a:xfrm>
            <a:off x="189693" y="1378650"/>
            <a:ext cx="5085692" cy="3383280"/>
          </a:xfrm>
          <a:prstGeom prst="rect">
            <a:avLst/>
          </a:prstGeom>
        </p:spPr>
      </p:pic>
      <p:sp>
        <p:nvSpPr>
          <p:cNvPr id="6" name="TextBox 5"/>
          <p:cNvSpPr txBox="1"/>
          <p:nvPr/>
        </p:nvSpPr>
        <p:spPr>
          <a:xfrm>
            <a:off x="8403516" y="5360650"/>
            <a:ext cx="423366" cy="276999"/>
          </a:xfrm>
          <a:prstGeom prst="rect">
            <a:avLst/>
          </a:prstGeom>
          <a:noFill/>
        </p:spPr>
        <p:txBody>
          <a:bodyPr wrap="square" rtlCol="0">
            <a:spAutoFit/>
          </a:bodyPr>
          <a:lstStyle/>
          <a:p>
            <a:pPr fontAlgn="auto">
              <a:spcBef>
                <a:spcPts val="0"/>
              </a:spcBef>
              <a:spcAft>
                <a:spcPts val="0"/>
              </a:spcAft>
            </a:pPr>
            <a:fld id="{6BF3EC25-37C9-C74A-AA3D-72D90092C487}" type="slidenum">
              <a:rPr lang="en-US" sz="1200" smtClean="0">
                <a:solidFill>
                  <a:srgbClr val="FFFFFF"/>
                </a:solidFill>
                <a:latin typeface="Calibri"/>
                <a:ea typeface="+mn-ea"/>
              </a:rPr>
              <a:pPr fontAlgn="auto">
                <a:spcBef>
                  <a:spcPts val="0"/>
                </a:spcBef>
                <a:spcAft>
                  <a:spcPts val="0"/>
                </a:spcAft>
              </a:pPr>
              <a:t>5</a:t>
            </a:fld>
            <a:endParaRPr lang="en-US" sz="1200" dirty="0">
              <a:solidFill>
                <a:srgbClr val="FFFFFF"/>
              </a:solidFill>
              <a:latin typeface="Calibri"/>
              <a:ea typeface="+mn-ea"/>
            </a:endParaRPr>
          </a:p>
        </p:txBody>
      </p:sp>
      <p:sp>
        <p:nvSpPr>
          <p:cNvPr id="9" name="Title 1"/>
          <p:cNvSpPr txBox="1">
            <a:spLocks/>
          </p:cNvSpPr>
          <p:nvPr/>
        </p:nvSpPr>
        <p:spPr bwMode="auto">
          <a:xfrm>
            <a:off x="2083857" y="287405"/>
            <a:ext cx="553614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defTabSz="914400">
              <a:defRPr/>
            </a:pPr>
            <a:r>
              <a:rPr lang="en-US" sz="3200" b="1" kern="0" dirty="0">
                <a:solidFill>
                  <a:srgbClr val="FFFFFF"/>
                </a:solidFill>
                <a:latin typeface="Tahoma" pitchFamily="-106" charset="0"/>
                <a:cs typeface="Tahoma" pitchFamily="-106" charset="0"/>
              </a:rPr>
              <a:t>CEOS Communications</a:t>
            </a:r>
            <a:endParaRPr lang="en-US" sz="3200" b="1" kern="0" dirty="0" smtClean="0">
              <a:solidFill>
                <a:srgbClr val="FFFF00"/>
              </a:solidFill>
              <a:latin typeface="Tahoma" pitchFamily="-106" charset="0"/>
              <a:cs typeface="Tahoma" pitchFamily="-106" charset="0"/>
            </a:endParaRPr>
          </a:p>
        </p:txBody>
      </p:sp>
      <p:sp>
        <p:nvSpPr>
          <p:cNvPr id="12" name="Content Placeholder 1"/>
          <p:cNvSpPr>
            <a:spLocks noGrp="1"/>
          </p:cNvSpPr>
          <p:nvPr>
            <p:ph sz="quarter" idx="10"/>
          </p:nvPr>
        </p:nvSpPr>
        <p:spPr>
          <a:xfrm>
            <a:off x="189693" y="5085107"/>
            <a:ext cx="8801908" cy="1246495"/>
          </a:xfrm>
        </p:spPr>
        <p:txBody>
          <a:bodyPr/>
          <a:lstStyle/>
          <a:p>
            <a:pPr algn="l"/>
            <a:r>
              <a:rPr lang="en-US" sz="3500" dirty="0" smtClean="0">
                <a:solidFill>
                  <a:schemeClr val="tx1"/>
                </a:solidFill>
                <a:latin typeface="Calibri"/>
                <a:cs typeface="Calibri"/>
              </a:rPr>
              <a:t>Most Popular Pages</a:t>
            </a:r>
            <a:r>
              <a:rPr lang="en-US" sz="3500" dirty="0" smtClean="0">
                <a:solidFill>
                  <a:schemeClr val="tx1"/>
                </a:solidFill>
                <a:latin typeface="Calibri"/>
                <a:cs typeface="Calibri"/>
              </a:rPr>
              <a:t>: </a:t>
            </a:r>
          </a:p>
          <a:p>
            <a:pPr algn="l"/>
            <a:r>
              <a:rPr lang="en-US" sz="3500" dirty="0" smtClean="0">
                <a:solidFill>
                  <a:schemeClr val="tx1"/>
                </a:solidFill>
                <a:latin typeface="Calibri"/>
                <a:cs typeface="Calibri"/>
              </a:rPr>
              <a:t>Home, </a:t>
            </a:r>
            <a:r>
              <a:rPr lang="en-US" sz="3500" dirty="0" smtClean="0">
                <a:solidFill>
                  <a:schemeClr val="tx1"/>
                </a:solidFill>
                <a:latin typeface="Calibri"/>
                <a:cs typeface="Calibri"/>
              </a:rPr>
              <a:t>M</a:t>
            </a:r>
            <a:r>
              <a:rPr lang="en-US" sz="3500" dirty="0" smtClean="0">
                <a:solidFill>
                  <a:schemeClr val="tx1"/>
                </a:solidFill>
                <a:latin typeface="Calibri"/>
                <a:cs typeface="Calibri"/>
              </a:rPr>
              <a:t>eetings, </a:t>
            </a:r>
            <a:r>
              <a:rPr lang="en-US" sz="3500" dirty="0">
                <a:solidFill>
                  <a:schemeClr val="tx1"/>
                </a:solidFill>
                <a:latin typeface="Calibri"/>
                <a:cs typeface="Calibri"/>
              </a:rPr>
              <a:t>D</a:t>
            </a:r>
            <a:r>
              <a:rPr lang="en-US" sz="3500" dirty="0" smtClean="0">
                <a:solidFill>
                  <a:schemeClr val="tx1"/>
                </a:solidFill>
                <a:latin typeface="Calibri"/>
                <a:cs typeface="Calibri"/>
              </a:rPr>
              <a:t>ata &amp; Tools, Working Groups</a:t>
            </a:r>
            <a:endParaRPr lang="en-US" sz="3500" dirty="0" smtClean="0">
              <a:solidFill>
                <a:schemeClr val="tx1"/>
              </a:solidFill>
              <a:latin typeface="Calibri"/>
              <a:cs typeface="Calibri"/>
            </a:endParaRPr>
          </a:p>
        </p:txBody>
      </p:sp>
    </p:spTree>
    <p:extLst>
      <p:ext uri="{BB962C8B-B14F-4D97-AF65-F5344CB8AC3E}">
        <p14:creationId xmlns:p14="http://schemas.microsoft.com/office/powerpoint/2010/main" val="274816472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0"/>
          </p:nvPr>
        </p:nvSpPr>
        <p:spPr>
          <a:xfrm>
            <a:off x="3352799" y="1219200"/>
            <a:ext cx="5638801" cy="2323713"/>
          </a:xfrm>
        </p:spPr>
        <p:txBody>
          <a:bodyPr/>
          <a:lstStyle/>
          <a:p>
            <a:pPr algn="l"/>
            <a:r>
              <a:rPr lang="en-US" sz="3500" dirty="0" smtClean="0">
                <a:solidFill>
                  <a:schemeClr val="tx1"/>
                </a:solidFill>
                <a:latin typeface="Calibri"/>
              </a:rPr>
              <a:t>Requests to You</a:t>
            </a:r>
            <a:r>
              <a:rPr lang="en-US" sz="3500" dirty="0" smtClean="0">
                <a:solidFill>
                  <a:schemeClr val="tx1"/>
                </a:solidFill>
                <a:latin typeface="Calibri"/>
                <a:cs typeface="Calibri"/>
              </a:rPr>
              <a:t>: </a:t>
            </a:r>
          </a:p>
          <a:p>
            <a:pPr marL="457200" indent="-457200" algn="l">
              <a:buFont typeface="Arial" charset="0"/>
              <a:buChar char="•"/>
            </a:pPr>
            <a:r>
              <a:rPr lang="en-US" sz="3500" dirty="0" smtClean="0">
                <a:solidFill>
                  <a:schemeClr val="tx1"/>
                </a:solidFill>
                <a:latin typeface="Calibri"/>
                <a:cs typeface="Calibri"/>
              </a:rPr>
              <a:t>CEOS Leadership, WG &amp; VC Leads: Review </a:t>
            </a:r>
            <a:r>
              <a:rPr lang="en-US" sz="3500" dirty="0">
                <a:solidFill>
                  <a:schemeClr val="tx1"/>
                </a:solidFill>
                <a:latin typeface="Calibri"/>
              </a:rPr>
              <a:t>R</a:t>
            </a:r>
            <a:r>
              <a:rPr lang="en-US" sz="3500" dirty="0" smtClean="0">
                <a:solidFill>
                  <a:schemeClr val="tx1"/>
                </a:solidFill>
                <a:latin typeface="Calibri"/>
                <a:cs typeface="Calibri"/>
              </a:rPr>
              <a:t>elevant </a:t>
            </a:r>
            <a:r>
              <a:rPr lang="en-US" sz="3500" dirty="0" smtClean="0">
                <a:solidFill>
                  <a:schemeClr val="tx1"/>
                </a:solidFill>
                <a:latin typeface="Calibri"/>
              </a:rPr>
              <a:t>Webp</a:t>
            </a:r>
            <a:r>
              <a:rPr lang="en-US" sz="3500" dirty="0" smtClean="0">
                <a:solidFill>
                  <a:schemeClr val="tx1"/>
                </a:solidFill>
                <a:latin typeface="Calibri"/>
                <a:cs typeface="Calibri"/>
              </a:rPr>
              <a:t>ages &amp; Send </a:t>
            </a:r>
            <a:r>
              <a:rPr lang="en-US" sz="3500" dirty="0">
                <a:solidFill>
                  <a:schemeClr val="tx1"/>
                </a:solidFill>
                <a:latin typeface="Calibri"/>
              </a:rPr>
              <a:t>U</a:t>
            </a:r>
            <a:r>
              <a:rPr lang="en-US" sz="3500" dirty="0" smtClean="0">
                <a:solidFill>
                  <a:schemeClr val="tx1"/>
                </a:solidFill>
                <a:latin typeface="Calibri"/>
                <a:cs typeface="Calibri"/>
              </a:rPr>
              <a:t>pdates.</a:t>
            </a:r>
            <a:endParaRPr lang="en-US" sz="3500" dirty="0">
              <a:solidFill>
                <a:schemeClr val="tx1"/>
              </a:solidFill>
              <a:latin typeface="Calibri"/>
            </a:endParaRPr>
          </a:p>
        </p:txBody>
      </p:sp>
      <p:pic>
        <p:nvPicPr>
          <p:cNvPr id="7" name="Picture 6"/>
          <p:cNvPicPr>
            <a:picLocks noChangeAspect="1"/>
          </p:cNvPicPr>
          <p:nvPr/>
        </p:nvPicPr>
        <p:blipFill rotWithShape="1">
          <a:blip r:embed="rId2"/>
          <a:srcRect t="-38" b="38269"/>
          <a:stretch/>
        </p:blipFill>
        <p:spPr>
          <a:xfrm>
            <a:off x="189693" y="1378650"/>
            <a:ext cx="2967510" cy="1974150"/>
          </a:xfrm>
          <a:prstGeom prst="rect">
            <a:avLst/>
          </a:prstGeom>
        </p:spPr>
      </p:pic>
      <p:sp>
        <p:nvSpPr>
          <p:cNvPr id="6" name="TextBox 5"/>
          <p:cNvSpPr txBox="1"/>
          <p:nvPr/>
        </p:nvSpPr>
        <p:spPr>
          <a:xfrm>
            <a:off x="8403516" y="5360650"/>
            <a:ext cx="423366" cy="276999"/>
          </a:xfrm>
          <a:prstGeom prst="rect">
            <a:avLst/>
          </a:prstGeom>
          <a:noFill/>
        </p:spPr>
        <p:txBody>
          <a:bodyPr wrap="square" rtlCol="0">
            <a:spAutoFit/>
          </a:bodyPr>
          <a:lstStyle/>
          <a:p>
            <a:pPr fontAlgn="auto">
              <a:spcBef>
                <a:spcPts val="0"/>
              </a:spcBef>
              <a:spcAft>
                <a:spcPts val="0"/>
              </a:spcAft>
            </a:pPr>
            <a:fld id="{6BF3EC25-37C9-C74A-AA3D-72D90092C487}" type="slidenum">
              <a:rPr lang="en-US" sz="1200" smtClean="0">
                <a:solidFill>
                  <a:srgbClr val="FFFFFF"/>
                </a:solidFill>
                <a:latin typeface="Calibri"/>
                <a:ea typeface="+mn-ea"/>
              </a:rPr>
              <a:pPr fontAlgn="auto">
                <a:spcBef>
                  <a:spcPts val="0"/>
                </a:spcBef>
                <a:spcAft>
                  <a:spcPts val="0"/>
                </a:spcAft>
              </a:pPr>
              <a:t>6</a:t>
            </a:fld>
            <a:endParaRPr lang="en-US" sz="1200" dirty="0">
              <a:solidFill>
                <a:srgbClr val="FFFFFF"/>
              </a:solidFill>
              <a:latin typeface="Calibri"/>
              <a:ea typeface="+mn-ea"/>
            </a:endParaRPr>
          </a:p>
        </p:txBody>
      </p:sp>
      <p:sp>
        <p:nvSpPr>
          <p:cNvPr id="9" name="Title 1"/>
          <p:cNvSpPr txBox="1">
            <a:spLocks/>
          </p:cNvSpPr>
          <p:nvPr/>
        </p:nvSpPr>
        <p:spPr bwMode="auto">
          <a:xfrm>
            <a:off x="2083857" y="287405"/>
            <a:ext cx="553614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defTabSz="914400">
              <a:defRPr/>
            </a:pPr>
            <a:r>
              <a:rPr lang="en-US" sz="3200" b="1" kern="0" dirty="0">
                <a:solidFill>
                  <a:srgbClr val="FFFFFF"/>
                </a:solidFill>
                <a:latin typeface="Tahoma" pitchFamily="-106" charset="0"/>
                <a:cs typeface="Tahoma" pitchFamily="-106" charset="0"/>
              </a:rPr>
              <a:t>CEOS Communications</a:t>
            </a:r>
            <a:endParaRPr lang="en-US" sz="3200" b="1" kern="0" dirty="0" smtClean="0">
              <a:solidFill>
                <a:srgbClr val="FFFF00"/>
              </a:solidFill>
              <a:latin typeface="Tahoma" pitchFamily="-106" charset="0"/>
              <a:cs typeface="Tahoma" pitchFamily="-106" charset="0"/>
            </a:endParaRPr>
          </a:p>
        </p:txBody>
      </p:sp>
      <p:sp>
        <p:nvSpPr>
          <p:cNvPr id="12" name="Content Placeholder 1"/>
          <p:cNvSpPr>
            <a:spLocks noGrp="1"/>
          </p:cNvSpPr>
          <p:nvPr>
            <p:ph sz="quarter" idx="10"/>
          </p:nvPr>
        </p:nvSpPr>
        <p:spPr>
          <a:xfrm>
            <a:off x="189693" y="3657600"/>
            <a:ext cx="8801908" cy="2323713"/>
          </a:xfrm>
        </p:spPr>
        <p:txBody>
          <a:bodyPr/>
          <a:lstStyle/>
          <a:p>
            <a:pPr marL="457200" indent="-457200" algn="l">
              <a:buFont typeface="Arial" charset="0"/>
              <a:buChar char="•"/>
            </a:pPr>
            <a:r>
              <a:rPr lang="en-US" sz="3500" dirty="0" smtClean="0">
                <a:solidFill>
                  <a:schemeClr val="tx1"/>
                </a:solidFill>
                <a:latin typeface="Calibri"/>
              </a:rPr>
              <a:t>All: Send Short</a:t>
            </a:r>
            <a:r>
              <a:rPr lang="en-US" sz="3500" dirty="0" smtClean="0">
                <a:solidFill>
                  <a:schemeClr val="tx1"/>
                </a:solidFill>
                <a:latin typeface="Calibri"/>
              </a:rPr>
              <a:t> Summaries of Newsworthy CEOS Activities/Accomplishments.</a:t>
            </a:r>
          </a:p>
          <a:p>
            <a:pPr marL="457200" indent="-457200" algn="l">
              <a:buFont typeface="Arial" charset="0"/>
              <a:buChar char="•"/>
            </a:pPr>
            <a:r>
              <a:rPr lang="en-US" sz="3500" dirty="0" smtClean="0">
                <a:solidFill>
                  <a:schemeClr val="tx1"/>
                </a:solidFill>
                <a:latin typeface="Calibri"/>
                <a:cs typeface="Calibri"/>
              </a:rPr>
              <a:t>Remember: Meeting </a:t>
            </a:r>
            <a:r>
              <a:rPr lang="en-US" sz="3500" dirty="0">
                <a:solidFill>
                  <a:schemeClr val="tx1"/>
                </a:solidFill>
                <a:latin typeface="Calibri"/>
              </a:rPr>
              <a:t>R</a:t>
            </a:r>
            <a:r>
              <a:rPr lang="en-US" sz="3500" dirty="0" smtClean="0">
                <a:solidFill>
                  <a:schemeClr val="tx1"/>
                </a:solidFill>
                <a:latin typeface="Calibri"/>
                <a:cs typeface="Calibri"/>
              </a:rPr>
              <a:t>egistration </a:t>
            </a:r>
            <a:r>
              <a:rPr lang="en-US" sz="3500" dirty="0" smtClean="0">
                <a:solidFill>
                  <a:schemeClr val="tx1"/>
                </a:solidFill>
                <a:latin typeface="Calibri"/>
              </a:rPr>
              <a:t>C</a:t>
            </a:r>
            <a:r>
              <a:rPr lang="en-US" sz="3500" dirty="0" smtClean="0">
                <a:solidFill>
                  <a:schemeClr val="tx1"/>
                </a:solidFill>
                <a:latin typeface="Calibri"/>
                <a:cs typeface="Calibri"/>
              </a:rPr>
              <a:t>apabilities &amp; Document Management </a:t>
            </a:r>
            <a:r>
              <a:rPr lang="en-US" sz="3500" dirty="0" smtClean="0">
                <a:solidFill>
                  <a:schemeClr val="tx1"/>
                </a:solidFill>
                <a:latin typeface="Calibri"/>
              </a:rPr>
              <a:t>S</a:t>
            </a:r>
            <a:r>
              <a:rPr lang="en-US" sz="3500" dirty="0" smtClean="0">
                <a:solidFill>
                  <a:schemeClr val="tx1"/>
                </a:solidFill>
                <a:latin typeface="Calibri"/>
                <a:cs typeface="Calibri"/>
              </a:rPr>
              <a:t>ystem for You</a:t>
            </a:r>
            <a:endParaRPr lang="en-US" sz="3500" dirty="0" smtClean="0">
              <a:solidFill>
                <a:schemeClr val="tx1"/>
              </a:solidFill>
              <a:latin typeface="Calibri"/>
              <a:cs typeface="Calibri"/>
            </a:endParaRPr>
          </a:p>
        </p:txBody>
      </p:sp>
    </p:spTree>
    <p:extLst>
      <p:ext uri="{BB962C8B-B14F-4D97-AF65-F5344CB8AC3E}">
        <p14:creationId xmlns:p14="http://schemas.microsoft.com/office/powerpoint/2010/main" val="148169732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0"/>
          </p:nvPr>
        </p:nvSpPr>
        <p:spPr>
          <a:xfrm>
            <a:off x="304799" y="1342292"/>
            <a:ext cx="5410201" cy="5324535"/>
          </a:xfrm>
        </p:spPr>
        <p:txBody>
          <a:bodyPr/>
          <a:lstStyle/>
          <a:p>
            <a:pPr algn="l"/>
            <a:r>
              <a:rPr lang="en-US" sz="3500" dirty="0" smtClean="0">
                <a:solidFill>
                  <a:schemeClr val="tx1"/>
                </a:solidFill>
                <a:latin typeface="Calibri"/>
              </a:rPr>
              <a:t>CEOS Social Media</a:t>
            </a:r>
            <a:r>
              <a:rPr lang="en-US" sz="3500" dirty="0" smtClean="0">
                <a:solidFill>
                  <a:schemeClr val="tx1"/>
                </a:solidFill>
                <a:latin typeface="Calibri"/>
                <a:cs typeface="Calibri"/>
              </a:rPr>
              <a:t>: </a:t>
            </a:r>
          </a:p>
          <a:p>
            <a:pPr marL="457200" indent="-457200" algn="l">
              <a:buFont typeface="Arial" charset="0"/>
              <a:buChar char="•"/>
            </a:pPr>
            <a:r>
              <a:rPr lang="en-US" sz="3500" dirty="0" smtClean="0">
                <a:solidFill>
                  <a:schemeClr val="tx1"/>
                </a:solidFill>
                <a:latin typeface="Calibri"/>
              </a:rPr>
              <a:t>COP-21 </a:t>
            </a:r>
            <a:r>
              <a:rPr lang="en-US" sz="3500" dirty="0" err="1" smtClean="0">
                <a:solidFill>
                  <a:schemeClr val="tx1"/>
                </a:solidFill>
                <a:latin typeface="Calibri"/>
              </a:rPr>
              <a:t>TweetChats</a:t>
            </a:r>
            <a:endParaRPr lang="en-US" sz="3500" dirty="0" smtClean="0">
              <a:solidFill>
                <a:schemeClr val="tx1"/>
              </a:solidFill>
              <a:latin typeface="Calibri"/>
              <a:cs typeface="Calibri"/>
            </a:endParaRPr>
          </a:p>
          <a:p>
            <a:pPr marL="457200" indent="-457200" algn="l">
              <a:buFont typeface="Arial" charset="0"/>
              <a:buChar char="•"/>
            </a:pPr>
            <a:r>
              <a:rPr lang="en-US" sz="3500" dirty="0" smtClean="0">
                <a:solidFill>
                  <a:schemeClr val="tx1"/>
                </a:solidFill>
                <a:latin typeface="Calibri"/>
              </a:rPr>
              <a:t>Grew by about 600 Likes/ </a:t>
            </a:r>
            <a:r>
              <a:rPr lang="en-US" sz="3500" dirty="0">
                <a:solidFill>
                  <a:schemeClr val="tx1"/>
                </a:solidFill>
                <a:latin typeface="Calibri"/>
              </a:rPr>
              <a:t>F</a:t>
            </a:r>
            <a:r>
              <a:rPr lang="en-US" sz="3500" dirty="0" smtClean="0">
                <a:solidFill>
                  <a:schemeClr val="tx1"/>
                </a:solidFill>
                <a:latin typeface="Calibri"/>
              </a:rPr>
              <a:t>ollowers </a:t>
            </a:r>
            <a:r>
              <a:rPr lang="en-US" sz="3500" dirty="0">
                <a:solidFill>
                  <a:schemeClr val="tx1"/>
                </a:solidFill>
                <a:latin typeface="Calibri"/>
              </a:rPr>
              <a:t>T</a:t>
            </a:r>
            <a:r>
              <a:rPr lang="en-US" sz="3500" dirty="0" smtClean="0">
                <a:solidFill>
                  <a:schemeClr val="tx1"/>
                </a:solidFill>
                <a:latin typeface="Calibri"/>
              </a:rPr>
              <a:t>otal</a:t>
            </a:r>
          </a:p>
          <a:p>
            <a:pPr marL="457200" indent="-457200" algn="l">
              <a:buFont typeface="Arial" charset="0"/>
              <a:buChar char="•"/>
            </a:pPr>
            <a:r>
              <a:rPr lang="en-US" sz="3500" dirty="0" smtClean="0">
                <a:solidFill>
                  <a:schemeClr val="tx1"/>
                </a:solidFill>
                <a:latin typeface="Calibri"/>
              </a:rPr>
              <a:t>Post topics </a:t>
            </a:r>
            <a:r>
              <a:rPr lang="en-US" sz="3500" dirty="0">
                <a:solidFill>
                  <a:schemeClr val="tx1"/>
                </a:solidFill>
                <a:latin typeface="Calibri"/>
              </a:rPr>
              <a:t>on Regular </a:t>
            </a:r>
            <a:r>
              <a:rPr lang="en-US" sz="3500" dirty="0" smtClean="0">
                <a:solidFill>
                  <a:schemeClr val="tx1"/>
                </a:solidFill>
                <a:latin typeface="Calibri"/>
              </a:rPr>
              <a:t>Rotation – Send Me Cool Stuff or Tag Us</a:t>
            </a:r>
          </a:p>
          <a:p>
            <a:pPr marL="457200" indent="-457200" algn="l">
              <a:buFont typeface="Arial" charset="0"/>
              <a:buChar char="•"/>
            </a:pPr>
            <a:r>
              <a:rPr lang="en-US" sz="3500" dirty="0">
                <a:solidFill>
                  <a:schemeClr val="tx1"/>
                </a:solidFill>
                <a:latin typeface="Calibri"/>
              </a:rPr>
              <a:t>T: @</a:t>
            </a:r>
            <a:r>
              <a:rPr lang="en-US" sz="3500" dirty="0" err="1">
                <a:solidFill>
                  <a:schemeClr val="tx1"/>
                </a:solidFill>
                <a:latin typeface="Calibri"/>
              </a:rPr>
              <a:t>ceosdotorg</a:t>
            </a:r>
            <a:endParaRPr lang="en-US" sz="3500" dirty="0">
              <a:solidFill>
                <a:schemeClr val="tx1"/>
              </a:solidFill>
              <a:latin typeface="Calibri"/>
            </a:endParaRPr>
          </a:p>
          <a:p>
            <a:pPr marL="457200" indent="-457200" algn="l">
              <a:buFont typeface="Arial" charset="0"/>
              <a:buChar char="•"/>
            </a:pPr>
            <a:r>
              <a:rPr lang="en-US" sz="3500" dirty="0">
                <a:solidFill>
                  <a:schemeClr val="tx1"/>
                </a:solidFill>
                <a:latin typeface="Calibri"/>
              </a:rPr>
              <a:t>F: @</a:t>
            </a:r>
            <a:r>
              <a:rPr lang="en-US" sz="3500" dirty="0" err="1" smtClean="0">
                <a:solidFill>
                  <a:schemeClr val="tx1"/>
                </a:solidFill>
                <a:latin typeface="Calibri"/>
              </a:rPr>
              <a:t>socialceos</a:t>
            </a:r>
            <a:endParaRPr lang="en-US" sz="3500" dirty="0">
              <a:solidFill>
                <a:schemeClr val="tx1"/>
              </a:solidFill>
              <a:latin typeface="Calibri"/>
            </a:endParaRPr>
          </a:p>
        </p:txBody>
      </p:sp>
      <p:sp>
        <p:nvSpPr>
          <p:cNvPr id="6" name="TextBox 5"/>
          <p:cNvSpPr txBox="1"/>
          <p:nvPr/>
        </p:nvSpPr>
        <p:spPr>
          <a:xfrm>
            <a:off x="8403516" y="5360650"/>
            <a:ext cx="423366" cy="276999"/>
          </a:xfrm>
          <a:prstGeom prst="rect">
            <a:avLst/>
          </a:prstGeom>
          <a:noFill/>
        </p:spPr>
        <p:txBody>
          <a:bodyPr wrap="square" rtlCol="0">
            <a:spAutoFit/>
          </a:bodyPr>
          <a:lstStyle/>
          <a:p>
            <a:pPr fontAlgn="auto">
              <a:spcBef>
                <a:spcPts val="0"/>
              </a:spcBef>
              <a:spcAft>
                <a:spcPts val="0"/>
              </a:spcAft>
            </a:pPr>
            <a:fld id="{6BF3EC25-37C9-C74A-AA3D-72D90092C487}" type="slidenum">
              <a:rPr lang="en-US" sz="1200" smtClean="0">
                <a:solidFill>
                  <a:srgbClr val="FFFFFF"/>
                </a:solidFill>
                <a:latin typeface="Calibri"/>
                <a:ea typeface="+mn-ea"/>
              </a:rPr>
              <a:pPr fontAlgn="auto">
                <a:spcBef>
                  <a:spcPts val="0"/>
                </a:spcBef>
                <a:spcAft>
                  <a:spcPts val="0"/>
                </a:spcAft>
              </a:pPr>
              <a:t>7</a:t>
            </a:fld>
            <a:endParaRPr lang="en-US" sz="1200" dirty="0">
              <a:solidFill>
                <a:srgbClr val="FFFFFF"/>
              </a:solidFill>
              <a:latin typeface="Calibri"/>
              <a:ea typeface="+mn-ea"/>
            </a:endParaRPr>
          </a:p>
        </p:txBody>
      </p:sp>
      <p:sp>
        <p:nvSpPr>
          <p:cNvPr id="9" name="Title 1"/>
          <p:cNvSpPr txBox="1">
            <a:spLocks/>
          </p:cNvSpPr>
          <p:nvPr/>
        </p:nvSpPr>
        <p:spPr bwMode="auto">
          <a:xfrm>
            <a:off x="2083857" y="287405"/>
            <a:ext cx="553614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defTabSz="914400">
              <a:defRPr/>
            </a:pPr>
            <a:r>
              <a:rPr lang="en-US" sz="3200" b="1" kern="0" dirty="0">
                <a:solidFill>
                  <a:srgbClr val="FFFFFF"/>
                </a:solidFill>
                <a:latin typeface="Tahoma" pitchFamily="-106" charset="0"/>
                <a:cs typeface="Tahoma" pitchFamily="-106" charset="0"/>
              </a:rPr>
              <a:t>CEOS Communications</a:t>
            </a:r>
            <a:endParaRPr lang="en-US" sz="3200" b="1" kern="0" dirty="0" smtClean="0">
              <a:solidFill>
                <a:srgbClr val="FFFF00"/>
              </a:solidFill>
              <a:latin typeface="Tahoma" pitchFamily="-106" charset="0"/>
              <a:cs typeface="Tahoma" pitchFamily="-106" charset="0"/>
            </a:endParaRPr>
          </a:p>
        </p:txBody>
      </p:sp>
      <p:pic>
        <p:nvPicPr>
          <p:cNvPr id="8" name="Picture 7"/>
          <p:cNvPicPr>
            <a:picLocks noChangeAspect="1"/>
          </p:cNvPicPr>
          <p:nvPr/>
        </p:nvPicPr>
        <p:blipFill>
          <a:blip r:embed="rId2"/>
          <a:stretch>
            <a:fillRect/>
          </a:stretch>
        </p:blipFill>
        <p:spPr>
          <a:xfrm>
            <a:off x="5715000" y="1371600"/>
            <a:ext cx="3071757" cy="1498600"/>
          </a:xfrm>
          <a:prstGeom prst="rect">
            <a:avLst/>
          </a:prstGeom>
        </p:spPr>
      </p:pic>
      <p:sp>
        <p:nvSpPr>
          <p:cNvPr id="10" name="TextBox 9"/>
          <p:cNvSpPr txBox="1"/>
          <p:nvPr/>
        </p:nvSpPr>
        <p:spPr>
          <a:xfrm>
            <a:off x="7414591" y="6096000"/>
            <a:ext cx="1577009" cy="4770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500" dirty="0" smtClean="0">
                <a:latin typeface="Calibri"/>
                <a:cs typeface="Calibri"/>
              </a:rPr>
              <a:t>1076</a:t>
            </a:r>
            <a:r>
              <a:rPr kumimoji="0" lang="en-US" sz="2500" b="0" i="0" u="none" strike="noStrike" cap="none" spc="0" normalizeH="0" dirty="0" smtClean="0">
                <a:ln>
                  <a:noFill/>
                </a:ln>
                <a:solidFill>
                  <a:srgbClr val="002569"/>
                </a:solidFill>
                <a:effectLst/>
                <a:uFillTx/>
                <a:latin typeface="Calibri"/>
                <a:cs typeface="Calibri"/>
              </a:rPr>
              <a:t> </a:t>
            </a:r>
            <a:r>
              <a:rPr kumimoji="0" lang="en-US" sz="2500" b="0" i="0" u="none" strike="noStrike" cap="none" spc="0" normalizeH="0" baseline="0" dirty="0" smtClean="0">
                <a:ln>
                  <a:noFill/>
                </a:ln>
                <a:solidFill>
                  <a:srgbClr val="002569"/>
                </a:solidFill>
                <a:effectLst/>
                <a:uFillTx/>
                <a:latin typeface="Calibri"/>
                <a:cs typeface="Calibri"/>
              </a:rPr>
              <a:t>Likes!</a:t>
            </a:r>
            <a:endParaRPr kumimoji="0" lang="en-US" sz="2500" b="0" i="0" u="none" strike="noStrike" cap="none" spc="0" normalizeH="0" baseline="0" dirty="0">
              <a:ln>
                <a:noFill/>
              </a:ln>
              <a:solidFill>
                <a:srgbClr val="002569"/>
              </a:solidFill>
              <a:effectLst/>
              <a:uFillTx/>
              <a:latin typeface="Calibri"/>
              <a:cs typeface="Calibri"/>
            </a:endParaRPr>
          </a:p>
        </p:txBody>
      </p:sp>
      <p:sp>
        <p:nvSpPr>
          <p:cNvPr id="13" name="TextBox 12"/>
          <p:cNvSpPr txBox="1"/>
          <p:nvPr/>
        </p:nvSpPr>
        <p:spPr>
          <a:xfrm>
            <a:off x="5410200" y="5562600"/>
            <a:ext cx="2133600" cy="4770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500" dirty="0" smtClean="0">
                <a:latin typeface="Calibri"/>
                <a:cs typeface="Calibri"/>
              </a:rPr>
              <a:t>502</a:t>
            </a:r>
            <a:r>
              <a:rPr kumimoji="0" lang="en-US" sz="2500" b="0" i="0" u="none" strike="noStrike" cap="none" spc="0" normalizeH="0" baseline="0" dirty="0" smtClean="0">
                <a:ln>
                  <a:noFill/>
                </a:ln>
                <a:solidFill>
                  <a:srgbClr val="002569"/>
                </a:solidFill>
                <a:effectLst/>
                <a:uFillTx/>
                <a:latin typeface="Calibri"/>
                <a:cs typeface="Calibri"/>
              </a:rPr>
              <a:t> </a:t>
            </a:r>
            <a:r>
              <a:rPr kumimoji="0" lang="en-US" sz="2500" b="0" i="0" u="none" strike="noStrike" cap="none" spc="0" normalizeH="0" baseline="0" dirty="0" smtClean="0">
                <a:ln>
                  <a:noFill/>
                </a:ln>
                <a:solidFill>
                  <a:srgbClr val="002569"/>
                </a:solidFill>
                <a:effectLst/>
                <a:uFillTx/>
                <a:latin typeface="Calibri"/>
                <a:cs typeface="Calibri"/>
              </a:rPr>
              <a:t>Followers!</a:t>
            </a:r>
            <a:endParaRPr kumimoji="0" lang="en-US" sz="2500" b="0" i="0" u="none" strike="noStrike" cap="none" spc="0" normalizeH="0" baseline="0" dirty="0">
              <a:ln>
                <a:noFill/>
              </a:ln>
              <a:solidFill>
                <a:srgbClr val="002569"/>
              </a:solidFill>
              <a:effectLst/>
              <a:uFillTx/>
              <a:latin typeface="Calibri"/>
              <a:cs typeface="Calibri"/>
            </a:endParaRPr>
          </a:p>
        </p:txBody>
      </p:sp>
      <p:cxnSp>
        <p:nvCxnSpPr>
          <p:cNvPr id="14" name="Straight Arrow Connector 13"/>
          <p:cNvCxnSpPr/>
          <p:nvPr/>
        </p:nvCxnSpPr>
        <p:spPr>
          <a:xfrm>
            <a:off x="6477000" y="2971800"/>
            <a:ext cx="0" cy="2590800"/>
          </a:xfrm>
          <a:prstGeom prst="straightConnector1">
            <a:avLst/>
          </a:prstGeom>
          <a:noFill/>
          <a:ln w="25400" cap="flat">
            <a:solidFill>
              <a:srgbClr val="FF9A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5" name="Straight Arrow Connector 14"/>
          <p:cNvCxnSpPr/>
          <p:nvPr/>
        </p:nvCxnSpPr>
        <p:spPr>
          <a:xfrm>
            <a:off x="8153400" y="2971800"/>
            <a:ext cx="0" cy="3124200"/>
          </a:xfrm>
          <a:prstGeom prst="straightConnector1">
            <a:avLst/>
          </a:prstGeom>
          <a:noFill/>
          <a:ln w="25400" cap="flat">
            <a:solidFill>
              <a:srgbClr val="FF9A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62904883"/>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03516" y="5360650"/>
            <a:ext cx="423366" cy="276999"/>
          </a:xfrm>
          <a:prstGeom prst="rect">
            <a:avLst/>
          </a:prstGeom>
          <a:noFill/>
        </p:spPr>
        <p:txBody>
          <a:bodyPr wrap="square" rtlCol="0">
            <a:spAutoFit/>
          </a:bodyPr>
          <a:lstStyle/>
          <a:p>
            <a:pPr fontAlgn="auto">
              <a:spcBef>
                <a:spcPts val="0"/>
              </a:spcBef>
              <a:spcAft>
                <a:spcPts val="0"/>
              </a:spcAft>
            </a:pPr>
            <a:fld id="{6BF3EC25-37C9-C74A-AA3D-72D90092C487}" type="slidenum">
              <a:rPr lang="en-US" sz="1200" smtClean="0">
                <a:solidFill>
                  <a:srgbClr val="FFFFFF"/>
                </a:solidFill>
                <a:latin typeface="Calibri"/>
                <a:ea typeface="+mn-ea"/>
              </a:rPr>
              <a:pPr fontAlgn="auto">
                <a:spcBef>
                  <a:spcPts val="0"/>
                </a:spcBef>
                <a:spcAft>
                  <a:spcPts val="0"/>
                </a:spcAft>
              </a:pPr>
              <a:t>8</a:t>
            </a:fld>
            <a:endParaRPr lang="en-US" sz="1200" dirty="0">
              <a:solidFill>
                <a:srgbClr val="FFFFFF"/>
              </a:solidFill>
              <a:latin typeface="Calibri"/>
              <a:ea typeface="+mn-ea"/>
            </a:endParaRPr>
          </a:p>
        </p:txBody>
      </p:sp>
      <p:sp>
        <p:nvSpPr>
          <p:cNvPr id="9" name="Title 1"/>
          <p:cNvSpPr txBox="1">
            <a:spLocks/>
          </p:cNvSpPr>
          <p:nvPr/>
        </p:nvSpPr>
        <p:spPr bwMode="auto">
          <a:xfrm>
            <a:off x="2083857" y="287405"/>
            <a:ext cx="553614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defTabSz="914400">
              <a:defRPr/>
            </a:pPr>
            <a:r>
              <a:rPr lang="en-US" sz="3200" b="1" kern="0" dirty="0">
                <a:solidFill>
                  <a:srgbClr val="FFFFFF"/>
                </a:solidFill>
                <a:latin typeface="Tahoma" pitchFamily="-106" charset="0"/>
                <a:cs typeface="Tahoma" pitchFamily="-106" charset="0"/>
              </a:rPr>
              <a:t>CEOS Communications</a:t>
            </a:r>
            <a:endParaRPr lang="en-US" sz="3200" b="1" kern="0" dirty="0" smtClean="0">
              <a:solidFill>
                <a:srgbClr val="FFFF00"/>
              </a:solidFill>
              <a:latin typeface="Tahoma" pitchFamily="-106" charset="0"/>
              <a:cs typeface="Tahoma" pitchFamily="-106" charset="0"/>
            </a:endParaRPr>
          </a:p>
        </p:txBody>
      </p:sp>
      <p:sp>
        <p:nvSpPr>
          <p:cNvPr id="12" name="Content Placeholder 1"/>
          <p:cNvSpPr>
            <a:spLocks noGrp="1"/>
          </p:cNvSpPr>
          <p:nvPr>
            <p:ph sz="quarter" idx="10"/>
          </p:nvPr>
        </p:nvSpPr>
        <p:spPr>
          <a:xfrm>
            <a:off x="2838046" y="1371600"/>
            <a:ext cx="5988836" cy="4247317"/>
          </a:xfrm>
        </p:spPr>
        <p:txBody>
          <a:bodyPr/>
          <a:lstStyle/>
          <a:p>
            <a:pPr algn="l"/>
            <a:r>
              <a:rPr lang="en-US" sz="3500" dirty="0" smtClean="0">
                <a:solidFill>
                  <a:schemeClr val="tx1"/>
                </a:solidFill>
                <a:latin typeface="Calibri"/>
              </a:rPr>
              <a:t>Outreach &amp; Exhibits: </a:t>
            </a:r>
            <a:endParaRPr lang="en-US" sz="3500" dirty="0" smtClean="0">
              <a:solidFill>
                <a:schemeClr val="tx1"/>
              </a:solidFill>
              <a:latin typeface="Calibri"/>
            </a:endParaRPr>
          </a:p>
          <a:p>
            <a:pPr marL="457200" indent="-457200" algn="l">
              <a:buFont typeface="Arial" charset="0"/>
              <a:buChar char="•"/>
            </a:pPr>
            <a:r>
              <a:rPr lang="en-US" sz="3500" dirty="0" smtClean="0">
                <a:solidFill>
                  <a:schemeClr val="tx1"/>
                </a:solidFill>
                <a:latin typeface="Calibri"/>
                <a:cs typeface="Calibri"/>
              </a:rPr>
              <a:t>3 New CEOS Banners</a:t>
            </a:r>
            <a:endParaRPr lang="en-US" sz="3500" dirty="0">
              <a:solidFill>
                <a:schemeClr val="tx1"/>
              </a:solidFill>
              <a:latin typeface="Calibri"/>
            </a:endParaRPr>
          </a:p>
          <a:p>
            <a:pPr marL="457200" indent="-457200" algn="l">
              <a:buFont typeface="Arial" charset="0"/>
              <a:buChar char="•"/>
            </a:pPr>
            <a:r>
              <a:rPr lang="en-US" sz="3500" dirty="0" smtClean="0">
                <a:solidFill>
                  <a:schemeClr val="tx1"/>
                </a:solidFill>
                <a:latin typeface="Calibri"/>
              </a:rPr>
              <a:t>Microfiber cloths</a:t>
            </a:r>
          </a:p>
          <a:p>
            <a:pPr marL="457200" indent="-457200" algn="l">
              <a:buFont typeface="Arial" charset="0"/>
              <a:buChar char="•"/>
            </a:pPr>
            <a:r>
              <a:rPr lang="en-US" sz="3500" dirty="0" smtClean="0">
                <a:solidFill>
                  <a:schemeClr val="tx1"/>
                </a:solidFill>
                <a:latin typeface="Calibri"/>
              </a:rPr>
              <a:t>3x5 CEOS Info Cards</a:t>
            </a:r>
          </a:p>
          <a:p>
            <a:pPr marL="457200" indent="-457200" algn="l">
              <a:buFont typeface="Arial" charset="0"/>
              <a:buChar char="•"/>
            </a:pPr>
            <a:r>
              <a:rPr lang="en-US" sz="3500" dirty="0" err="1" smtClean="0">
                <a:solidFill>
                  <a:schemeClr val="tx1"/>
                </a:solidFill>
                <a:latin typeface="Calibri"/>
              </a:rPr>
              <a:t>STEMx</a:t>
            </a:r>
            <a:r>
              <a:rPr lang="en-US" sz="3500" dirty="0" smtClean="0">
                <a:solidFill>
                  <a:schemeClr val="tx1"/>
                </a:solidFill>
                <a:latin typeface="Calibri"/>
              </a:rPr>
              <a:t> Brisbane (Thursday)</a:t>
            </a:r>
          </a:p>
          <a:p>
            <a:pPr marL="457200" indent="-457200" algn="l">
              <a:buFont typeface="Arial" charset="0"/>
              <a:buChar char="•"/>
            </a:pPr>
            <a:r>
              <a:rPr lang="en-US" sz="3500" dirty="0" smtClean="0">
                <a:solidFill>
                  <a:schemeClr val="tx1"/>
                </a:solidFill>
                <a:latin typeface="Calibri"/>
                <a:cs typeface="Calibri"/>
              </a:rPr>
              <a:t>Plans for IGARSS &amp; GEO in 2017</a:t>
            </a:r>
          </a:p>
        </p:txBody>
      </p:sp>
      <p:pic>
        <p:nvPicPr>
          <p:cNvPr id="4" name="Picture 3"/>
          <p:cNvPicPr>
            <a:picLocks noChangeAspect="1"/>
          </p:cNvPicPr>
          <p:nvPr/>
        </p:nvPicPr>
        <p:blipFill>
          <a:blip r:embed="rId2"/>
          <a:stretch>
            <a:fillRect/>
          </a:stretch>
        </p:blipFill>
        <p:spPr>
          <a:xfrm>
            <a:off x="304800" y="1371600"/>
            <a:ext cx="2274135" cy="5257800"/>
          </a:xfrm>
          <a:prstGeom prst="rect">
            <a:avLst/>
          </a:prstGeom>
        </p:spPr>
      </p:pic>
    </p:spTree>
    <p:extLst>
      <p:ext uri="{BB962C8B-B14F-4D97-AF65-F5344CB8AC3E}">
        <p14:creationId xmlns:p14="http://schemas.microsoft.com/office/powerpoint/2010/main" val="755926976"/>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03516" y="5360650"/>
            <a:ext cx="423366" cy="276999"/>
          </a:xfrm>
          <a:prstGeom prst="rect">
            <a:avLst/>
          </a:prstGeom>
          <a:noFill/>
        </p:spPr>
        <p:txBody>
          <a:bodyPr wrap="square" rtlCol="0">
            <a:spAutoFit/>
          </a:bodyPr>
          <a:lstStyle/>
          <a:p>
            <a:pPr fontAlgn="auto">
              <a:spcBef>
                <a:spcPts val="0"/>
              </a:spcBef>
              <a:spcAft>
                <a:spcPts val="0"/>
              </a:spcAft>
            </a:pPr>
            <a:fld id="{6BF3EC25-37C9-C74A-AA3D-72D90092C487}" type="slidenum">
              <a:rPr lang="en-US" sz="1200" smtClean="0">
                <a:solidFill>
                  <a:srgbClr val="FFFFFF"/>
                </a:solidFill>
                <a:latin typeface="Calibri"/>
                <a:ea typeface="+mn-ea"/>
              </a:rPr>
              <a:pPr fontAlgn="auto">
                <a:spcBef>
                  <a:spcPts val="0"/>
                </a:spcBef>
                <a:spcAft>
                  <a:spcPts val="0"/>
                </a:spcAft>
              </a:pPr>
              <a:t>9</a:t>
            </a:fld>
            <a:endParaRPr lang="en-US" sz="1200" dirty="0">
              <a:solidFill>
                <a:srgbClr val="FFFFFF"/>
              </a:solidFill>
              <a:latin typeface="Calibri"/>
              <a:ea typeface="+mn-ea"/>
            </a:endParaRPr>
          </a:p>
        </p:txBody>
      </p:sp>
      <p:sp>
        <p:nvSpPr>
          <p:cNvPr id="9" name="Title 1"/>
          <p:cNvSpPr txBox="1">
            <a:spLocks/>
          </p:cNvSpPr>
          <p:nvPr/>
        </p:nvSpPr>
        <p:spPr bwMode="auto">
          <a:xfrm>
            <a:off x="2083857" y="287405"/>
            <a:ext cx="553614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defTabSz="914400">
              <a:defRPr/>
            </a:pPr>
            <a:r>
              <a:rPr lang="en-US" sz="3200" b="1" kern="0" dirty="0">
                <a:solidFill>
                  <a:srgbClr val="FFFFFF"/>
                </a:solidFill>
                <a:latin typeface="Tahoma" pitchFamily="-106" charset="0"/>
                <a:cs typeface="Tahoma" pitchFamily="-106" charset="0"/>
              </a:rPr>
              <a:t>CEOS Communications</a:t>
            </a:r>
            <a:endParaRPr lang="en-US" sz="3200" b="1" kern="0" dirty="0" smtClean="0">
              <a:solidFill>
                <a:srgbClr val="FFFF00"/>
              </a:solidFill>
              <a:latin typeface="Tahoma" pitchFamily="-106" charset="0"/>
              <a:cs typeface="Tahoma" pitchFamily="-106" charset="0"/>
            </a:endParaRPr>
          </a:p>
        </p:txBody>
      </p:sp>
      <p:sp>
        <p:nvSpPr>
          <p:cNvPr id="12" name="Content Placeholder 1"/>
          <p:cNvSpPr>
            <a:spLocks noGrp="1"/>
          </p:cNvSpPr>
          <p:nvPr>
            <p:ph sz="quarter" idx="10"/>
          </p:nvPr>
        </p:nvSpPr>
        <p:spPr>
          <a:xfrm>
            <a:off x="2838046" y="1371600"/>
            <a:ext cx="5988836" cy="3093154"/>
          </a:xfrm>
        </p:spPr>
        <p:txBody>
          <a:bodyPr/>
          <a:lstStyle/>
          <a:p>
            <a:pPr algn="l"/>
            <a:r>
              <a:rPr lang="en-US" sz="3500" dirty="0" smtClean="0">
                <a:solidFill>
                  <a:schemeClr val="tx1"/>
                </a:solidFill>
                <a:latin typeface="Calibri"/>
              </a:rPr>
              <a:t>Contact: </a:t>
            </a:r>
          </a:p>
          <a:p>
            <a:pPr algn="l"/>
            <a:endParaRPr lang="en-US" sz="3500" dirty="0">
              <a:solidFill>
                <a:schemeClr val="tx1"/>
              </a:solidFill>
              <a:latin typeface="Calibri"/>
              <a:cs typeface="Calibri"/>
            </a:endParaRPr>
          </a:p>
          <a:p>
            <a:pPr algn="l"/>
            <a:r>
              <a:rPr lang="en-US" sz="3500" dirty="0" smtClean="0">
                <a:solidFill>
                  <a:schemeClr val="tx1"/>
                </a:solidFill>
                <a:latin typeface="Calibri"/>
                <a:hlinkClick r:id="rId2"/>
              </a:rPr>
              <a:t>Kim.E.Holloway@nasa.gov</a:t>
            </a:r>
            <a:endParaRPr lang="en-US" sz="3500" dirty="0" smtClean="0">
              <a:solidFill>
                <a:schemeClr val="tx1"/>
              </a:solidFill>
              <a:latin typeface="Calibri"/>
            </a:endParaRPr>
          </a:p>
          <a:p>
            <a:pPr algn="l"/>
            <a:r>
              <a:rPr lang="en-US" sz="3500" dirty="0" smtClean="0">
                <a:solidFill>
                  <a:schemeClr val="tx1"/>
                </a:solidFill>
                <a:latin typeface="Calibri"/>
                <a:cs typeface="Calibri"/>
                <a:hlinkClick r:id="rId3"/>
              </a:rPr>
              <a:t>Brian.D.Killough@nasa.gov</a:t>
            </a:r>
            <a:endParaRPr lang="en-US" sz="3500" dirty="0" smtClean="0">
              <a:solidFill>
                <a:schemeClr val="tx1"/>
              </a:solidFill>
              <a:latin typeface="Calibri"/>
              <a:cs typeface="Calibri"/>
            </a:endParaRPr>
          </a:p>
          <a:p>
            <a:pPr algn="l"/>
            <a:endParaRPr lang="en-US" sz="3500" dirty="0" smtClean="0">
              <a:solidFill>
                <a:schemeClr val="tx1"/>
              </a:solidFill>
              <a:latin typeface="Calibri"/>
              <a:cs typeface="Calibri"/>
            </a:endParaRPr>
          </a:p>
        </p:txBody>
      </p:sp>
      <p:pic>
        <p:nvPicPr>
          <p:cNvPr id="4" name="Picture 3"/>
          <p:cNvPicPr>
            <a:picLocks noChangeAspect="1"/>
          </p:cNvPicPr>
          <p:nvPr/>
        </p:nvPicPr>
        <p:blipFill>
          <a:blip r:embed="rId4"/>
          <a:stretch>
            <a:fillRect/>
          </a:stretch>
        </p:blipFill>
        <p:spPr>
          <a:xfrm>
            <a:off x="304800" y="1371600"/>
            <a:ext cx="2274135" cy="5257800"/>
          </a:xfrm>
          <a:prstGeom prst="rect">
            <a:avLst/>
          </a:prstGeom>
        </p:spPr>
      </p:pic>
    </p:spTree>
    <p:extLst>
      <p:ext uri="{BB962C8B-B14F-4D97-AF65-F5344CB8AC3E}">
        <p14:creationId xmlns:p14="http://schemas.microsoft.com/office/powerpoint/2010/main" val="704816817"/>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9258</TotalTime>
  <Words>663</Words>
  <Application>Microsoft Macintosh PowerPoint</Application>
  <PresentationFormat>On-screen Show (4:3)</PresentationFormat>
  <Paragraphs>73</Paragraphs>
  <Slides>9</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vt:i4>
      </vt:variant>
    </vt:vector>
  </HeadingPairs>
  <TitlesOfParts>
    <vt:vector size="23" baseType="lpstr">
      <vt:lpstr>Arial Bold</vt:lpstr>
      <vt:lpstr>Arial Unicode MS</vt:lpstr>
      <vt:lpstr>Avenir Roman</vt:lpstr>
      <vt:lpstr>Calibri</vt:lpstr>
      <vt:lpstr>Century Gothic</vt:lpstr>
      <vt:lpstr>Droid Serif</vt:lpstr>
      <vt:lpstr>Helvetica</vt:lpstr>
      <vt:lpstr>ＭＳ Ｐゴシック</vt:lpstr>
      <vt:lpstr>Tahoma</vt:lpstr>
      <vt:lpstr>Times New Roman</vt:lpstr>
      <vt:lpstr>Wingdings</vt:lpstr>
      <vt:lpstr>Arial</vt:lpstr>
      <vt:lpstr>Default</vt:lpstr>
      <vt:lpstr>1_Default</vt:lpstr>
      <vt:lpstr>PowerPoint Presentation</vt:lpstr>
      <vt:lpstr>SEO Accomplishments in 2016</vt:lpstr>
      <vt:lpstr>Systems Engineering Tools</vt:lpstr>
      <vt:lpstr>SEO Plans for 2017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88</cp:revision>
  <dcterms:modified xsi:type="dcterms:W3CDTF">2016-10-30T02:24:12Z</dcterms:modified>
</cp:coreProperties>
</file>