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0" r:id="rId4"/>
    <p:sldId id="263" r:id="rId5"/>
    <p:sldId id="265" r:id="rId6"/>
    <p:sldId id="262" r:id="rId7"/>
    <p:sldId id="261" r:id="rId8"/>
    <p:sldId id="267" r:id="rId9"/>
    <p:sldId id="26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/>
    <p:restoredTop sz="93363"/>
  </p:normalViewPr>
  <p:slideViewPr>
    <p:cSldViewPr>
      <p:cViewPr varScale="1">
        <p:scale>
          <a:sx n="107" d="100"/>
          <a:sy n="107" d="100"/>
        </p:scale>
        <p:origin x="150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se.eohandbook.com/" TargetMode="External"/><Relationship Id="rId4" Type="http://schemas.openxmlformats.org/officeDocument/2006/relationships/hyperlink" Target="http://www.ceos-cove.org/" TargetMode="External"/><Relationship Id="rId5" Type="http://schemas.openxmlformats.org/officeDocument/2006/relationships/hyperlink" Target="http://www.ceos-datapolic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ohandbook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ohandbook.com/" TargetMode="External"/><Relationship Id="rId3" Type="http://schemas.openxmlformats.org/officeDocument/2006/relationships/hyperlink" Target="mailto:ceosmim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MIM Database and CEOS Info Systems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I.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Petiteville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ESA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CEOS MIM Database – agency update survey</a:t>
            </a:r>
          </a:p>
          <a:p>
            <a:endParaRPr lang="en-US" dirty="0"/>
          </a:p>
          <a:p>
            <a:r>
              <a:rPr lang="en-US" b="1" dirty="0" smtClean="0"/>
              <a:t>Maintenance and update of online portal</a:t>
            </a:r>
          </a:p>
          <a:p>
            <a:pPr lvl="1"/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database.eohandbook.com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Conducted CEOS Information Systems Survey</a:t>
            </a:r>
          </a:p>
          <a:p>
            <a:pPr lvl="1"/>
            <a:r>
              <a:rPr lang="en-US" dirty="0" smtClean="0"/>
              <a:t>EO Handbook, CEOS DB, COVE, Data Policy Portal</a:t>
            </a:r>
          </a:p>
          <a:p>
            <a:endParaRPr lang="en-US" dirty="0"/>
          </a:p>
          <a:p>
            <a:r>
              <a:rPr lang="en-US" b="1" dirty="0" smtClean="0"/>
              <a:t>No EO Handbook in 2016</a:t>
            </a:r>
          </a:p>
          <a:p>
            <a:pPr lvl="1"/>
            <a:r>
              <a:rPr lang="en-US" dirty="0"/>
              <a:t>Major international agreements in 2015: WCDRR and COP21 </a:t>
            </a:r>
          </a:p>
          <a:p>
            <a:pPr lvl="1"/>
            <a:r>
              <a:rPr lang="en-US" dirty="0"/>
              <a:t>2017 to be considered if EOHB can be an added value to promote the use of EO satellite data and the coordination role of CEOS Agencies in relation to a specific framework / event e.g. “CEOS Support to SDGs”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2016 Activity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74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Annual update cycle completed and available online:</a:t>
            </a:r>
          </a:p>
          <a:p>
            <a:pPr lvl="1"/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database.eohandbook.com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Responses received from </a:t>
            </a:r>
            <a:r>
              <a:rPr lang="en-US" b="1" dirty="0" smtClean="0"/>
              <a:t>30 </a:t>
            </a:r>
            <a:r>
              <a:rPr lang="en-US" b="1" dirty="0"/>
              <a:t>CEOS agencies</a:t>
            </a:r>
          </a:p>
          <a:p>
            <a:endParaRPr lang="en-US" b="1" dirty="0"/>
          </a:p>
          <a:p>
            <a:r>
              <a:rPr lang="en-US" b="1" dirty="0" smtClean="0"/>
              <a:t>32 new </a:t>
            </a:r>
            <a:r>
              <a:rPr lang="en-US" b="1" dirty="0"/>
              <a:t>mission records added, </a:t>
            </a:r>
            <a:r>
              <a:rPr lang="en-US" b="1" dirty="0" smtClean="0"/>
              <a:t>250 existing </a:t>
            </a:r>
            <a:r>
              <a:rPr lang="en-US" b="1" dirty="0"/>
              <a:t>records updated</a:t>
            </a:r>
          </a:p>
          <a:p>
            <a:endParaRPr lang="en-US" b="1" dirty="0"/>
          </a:p>
          <a:p>
            <a:r>
              <a:rPr lang="en-US" b="1" dirty="0" smtClean="0"/>
              <a:t>14 new </a:t>
            </a:r>
            <a:r>
              <a:rPr lang="en-US" b="1" dirty="0"/>
              <a:t>instrument records added, </a:t>
            </a:r>
            <a:r>
              <a:rPr lang="en-US" b="1" dirty="0" smtClean="0"/>
              <a:t>144 existing </a:t>
            </a:r>
            <a:r>
              <a:rPr lang="en-US" b="1" dirty="0"/>
              <a:t>records updated </a:t>
            </a:r>
          </a:p>
          <a:p>
            <a:endParaRPr lang="en-US" b="1" dirty="0"/>
          </a:p>
          <a:p>
            <a:r>
              <a:rPr lang="en-US" b="1" dirty="0"/>
              <a:t>Currently features operating or planned for launch in next 15 years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dirty="0" smtClean="0"/>
              <a:t>322 Earth </a:t>
            </a:r>
            <a:r>
              <a:rPr lang="en-US" dirty="0"/>
              <a:t>observing satellite missions</a:t>
            </a:r>
          </a:p>
          <a:p>
            <a:pPr lvl="1"/>
            <a:r>
              <a:rPr lang="en-US" dirty="0" smtClean="0"/>
              <a:t>916 instruments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CEOS MIM Database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50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657600"/>
            <a:ext cx="8153400" cy="3124200"/>
          </a:xfrm>
        </p:spPr>
        <p:txBody>
          <a:bodyPr/>
          <a:lstStyle/>
          <a:p>
            <a:r>
              <a:rPr lang="en-US" b="1" dirty="0" smtClean="0"/>
              <a:t>Slight move towards mobile platforms but desktop still &gt; 90%</a:t>
            </a:r>
          </a:p>
          <a:p>
            <a:endParaRPr lang="en-US" sz="1100" b="1" dirty="0"/>
          </a:p>
          <a:p>
            <a:r>
              <a:rPr lang="en-US" b="1" dirty="0" smtClean="0"/>
              <a:t>Top content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Mission/instrument discovery: ~65% of page views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Landing page: ~12.1%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Measurements: ~11.7%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Timelines: ~6.8%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Climate: ~3.4%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Website Usage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695"/>
              </p:ext>
            </p:extLst>
          </p:nvPr>
        </p:nvGraphicFramePr>
        <p:xfrm>
          <a:off x="4107254" y="5029200"/>
          <a:ext cx="4648201" cy="14165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6878"/>
                <a:gridCol w="1093922"/>
                <a:gridCol w="990600"/>
                <a:gridCol w="1066801"/>
              </a:tblGrid>
              <a:tr h="304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CEOS DB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EO HB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Technology: Desktop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EOS_EOHB_2015_COP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95400"/>
            <a:ext cx="1539781" cy="2209800"/>
          </a:xfrm>
          <a:prstGeom prst="rect">
            <a:avLst/>
          </a:prstGeom>
        </p:spPr>
      </p:pic>
      <p:pic>
        <p:nvPicPr>
          <p:cNvPr id="7" name="Picture 6" descr="CEOS_EOHB_2015_WCDR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03" y="1295400"/>
            <a:ext cx="1554297" cy="2209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4648200" cy="2438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/>
              <a:t>Website traffic largely stable year-on-year</a:t>
            </a:r>
          </a:p>
          <a:p>
            <a:pPr lvl="1" defTabSz="914400"/>
            <a:r>
              <a:rPr lang="en-US" dirty="0"/>
              <a:t>~10% decrease in 2016 owing to 2015 uptick with two EO Handbooks in support to Climate and Disasters Risk Reduction.</a:t>
            </a:r>
          </a:p>
        </p:txBody>
      </p:sp>
    </p:spTree>
    <p:extLst>
      <p:ext uri="{BB962C8B-B14F-4D97-AF65-F5344CB8AC3E}">
        <p14:creationId xmlns:p14="http://schemas.microsoft.com/office/powerpoint/2010/main" val="1227965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Conducted as part of ongoing </a:t>
            </a:r>
            <a:r>
              <a:rPr lang="en-US" b="1" dirty="0"/>
              <a:t>efforts to improve the services offered by several core CEOS information </a:t>
            </a:r>
            <a:r>
              <a:rPr lang="en-US" b="1" dirty="0" smtClean="0"/>
              <a:t>services</a:t>
            </a:r>
          </a:p>
          <a:p>
            <a:endParaRPr lang="en-US" dirty="0" smtClean="0"/>
          </a:p>
          <a:p>
            <a:pPr lvl="1"/>
            <a:r>
              <a:rPr lang="en-US" sz="1800" dirty="0" smtClean="0"/>
              <a:t>EO </a:t>
            </a:r>
            <a:r>
              <a:rPr lang="en-US" sz="1800" dirty="0"/>
              <a:t>Handbook: </a:t>
            </a:r>
            <a:r>
              <a:rPr lang="en-US" sz="1800" dirty="0">
                <a:hlinkClick r:id="rId2"/>
              </a:rPr>
              <a:t>http://www.eohandbook.com/</a:t>
            </a:r>
            <a:endParaRPr lang="en-US" sz="1800" dirty="0"/>
          </a:p>
          <a:p>
            <a:pPr lvl="1"/>
            <a:r>
              <a:rPr lang="en-US" sz="1800" dirty="0" smtClean="0"/>
              <a:t>CEOS </a:t>
            </a:r>
            <a:r>
              <a:rPr lang="en-US" sz="1800" dirty="0"/>
              <a:t>Database: </a:t>
            </a:r>
            <a:r>
              <a:rPr lang="en-US" sz="1800" dirty="0">
                <a:hlinkClick r:id="rId3"/>
              </a:rPr>
              <a:t>http://database.eohandbook.com/</a:t>
            </a:r>
            <a:endParaRPr lang="en-US" sz="1800" dirty="0"/>
          </a:p>
          <a:p>
            <a:pPr lvl="1"/>
            <a:r>
              <a:rPr lang="en-US" sz="1800" dirty="0" smtClean="0"/>
              <a:t>COVE</a:t>
            </a:r>
            <a:r>
              <a:rPr lang="en-US" sz="1800" dirty="0"/>
              <a:t>: </a:t>
            </a:r>
            <a:r>
              <a:rPr lang="en-US" sz="1800" dirty="0">
                <a:hlinkClick r:id="rId4"/>
              </a:rPr>
              <a:t>http://www.ceos-cove.org/</a:t>
            </a:r>
            <a:endParaRPr lang="en-US" sz="1800" dirty="0"/>
          </a:p>
          <a:p>
            <a:pPr lvl="1"/>
            <a:r>
              <a:rPr lang="en-US" sz="1800" dirty="0" smtClean="0"/>
              <a:t>CEOS </a:t>
            </a:r>
            <a:r>
              <a:rPr lang="en-US" sz="1800" dirty="0"/>
              <a:t>Data Policy Portal: </a:t>
            </a:r>
            <a:r>
              <a:rPr lang="en-US" sz="1800" dirty="0">
                <a:hlinkClick r:id="rId5"/>
              </a:rPr>
              <a:t>http://www.ceos-datapolicy.org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r>
              <a:rPr lang="en-US" b="1" dirty="0" smtClean="0"/>
              <a:t>Form </a:t>
            </a:r>
            <a:r>
              <a:rPr lang="en-US" b="1" dirty="0"/>
              <a:t>a better understand how these resources are used, and to study possible future enhancements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Collaboration between the </a:t>
            </a:r>
            <a:r>
              <a:rPr lang="en-US" b="1" dirty="0"/>
              <a:t>ESA CEOS Database / EO </a:t>
            </a:r>
            <a:r>
              <a:rPr lang="en-US" b="1" dirty="0" smtClean="0"/>
              <a:t>Handbook and </a:t>
            </a:r>
            <a:r>
              <a:rPr lang="en-US" b="1" dirty="0"/>
              <a:t>SEO teams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CEOS Information Systems Survey</a:t>
            </a:r>
          </a:p>
        </p:txBody>
      </p:sp>
    </p:spTree>
    <p:extLst>
      <p:ext uri="{BB962C8B-B14F-4D97-AF65-F5344CB8AC3E}">
        <p14:creationId xmlns:p14="http://schemas.microsoft.com/office/powerpoint/2010/main" val="1230503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US" sz="2400" b="1" dirty="0" smtClean="0"/>
              <a:t>29 responses received</a:t>
            </a:r>
          </a:p>
          <a:p>
            <a:pPr lvl="1"/>
            <a:r>
              <a:rPr lang="en-US" dirty="0" smtClean="0"/>
              <a:t>45% from space agencies</a:t>
            </a:r>
          </a:p>
          <a:p>
            <a:pPr lvl="1"/>
            <a:r>
              <a:rPr lang="en-US" dirty="0" smtClean="0"/>
              <a:t>21% government other than space agency</a:t>
            </a:r>
          </a:p>
          <a:p>
            <a:pPr lvl="1"/>
            <a:r>
              <a:rPr lang="en-US" dirty="0" smtClean="0"/>
              <a:t>21% university</a:t>
            </a:r>
          </a:p>
          <a:p>
            <a:pPr lvl="1"/>
            <a:r>
              <a:rPr lang="en-US" dirty="0" smtClean="0"/>
              <a:t>10% NGO and International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lvl="1"/>
            <a:r>
              <a:rPr lang="en-US" i="1" dirty="0" smtClean="0"/>
              <a:t>None identified from industry</a:t>
            </a:r>
          </a:p>
          <a:p>
            <a:pPr lvl="1"/>
            <a:endParaRPr lang="en-US" sz="1400" dirty="0" smtClean="0"/>
          </a:p>
          <a:p>
            <a:r>
              <a:rPr lang="en-US" sz="2400" b="1" dirty="0" smtClean="0"/>
              <a:t>Preliminary results assessment underway</a:t>
            </a:r>
          </a:p>
          <a:p>
            <a:endParaRPr lang="en-US" sz="1400" b="1" dirty="0"/>
          </a:p>
          <a:p>
            <a:r>
              <a:rPr lang="en-US" sz="2400" b="1" dirty="0" smtClean="0"/>
              <a:t>Features and enhancements highlighted by respondents</a:t>
            </a:r>
          </a:p>
          <a:p>
            <a:pPr lvl="1"/>
            <a:r>
              <a:rPr lang="en-US" dirty="0" smtClean="0"/>
              <a:t>API; direct link between CEOS DB and COVE coverage</a:t>
            </a:r>
          </a:p>
          <a:p>
            <a:pPr lvl="1"/>
            <a:r>
              <a:rPr lang="en-US" dirty="0" smtClean="0"/>
              <a:t>Links to instrument data stores / data access</a:t>
            </a:r>
          </a:p>
          <a:p>
            <a:pPr lvl="1"/>
            <a:r>
              <a:rPr lang="en-US" dirty="0" smtClean="0"/>
              <a:t>Custom mission/instrument timelines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25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Complete assessment of survey responses by end of 2016. Presentation at SIT-32.</a:t>
            </a:r>
          </a:p>
          <a:p>
            <a:endParaRPr lang="en-US" b="1" dirty="0" smtClean="0"/>
          </a:p>
          <a:p>
            <a:r>
              <a:rPr lang="en-US" b="1" dirty="0" smtClean="0"/>
              <a:t>Implement a cycle of website and information system enhancements based on survey response.</a:t>
            </a:r>
          </a:p>
          <a:p>
            <a:endParaRPr lang="en-US" b="1" dirty="0" smtClean="0"/>
          </a:p>
          <a:p>
            <a:r>
              <a:rPr lang="en-US" b="1" dirty="0" smtClean="0"/>
              <a:t>Conduct usual agency update survey (~Q2 kick-off)</a:t>
            </a:r>
          </a:p>
          <a:p>
            <a:endParaRPr lang="en-US" b="1" dirty="0"/>
          </a:p>
          <a:p>
            <a:r>
              <a:rPr lang="en-US" b="1" dirty="0" smtClean="0"/>
              <a:t>2017 </a:t>
            </a:r>
            <a:r>
              <a:rPr lang="en-US" b="1" dirty="0"/>
              <a:t>EO handbook – to be considered for H2 if opportune </a:t>
            </a:r>
            <a:r>
              <a:rPr lang="en-US" b="1" dirty="0" err="1"/>
              <a:t>wrt</a:t>
            </a:r>
            <a:r>
              <a:rPr lang="en-US" b="1" dirty="0"/>
              <a:t> CEOS strategic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2017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2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733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57545"/>
            <a:ext cx="2705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543258"/>
            <a:ext cx="26860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US" dirty="0" smtClean="0"/>
              <a:t>Next Steps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26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</a:p>
          <a:p>
            <a:pPr lvl="1"/>
            <a:r>
              <a:rPr lang="en-US" dirty="0" smtClean="0">
                <a:hlinkClick r:id="rId2"/>
              </a:rPr>
              <a:t>www.eohandbook.com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atabase.eohandbook.com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Contact the team:</a:t>
            </a:r>
          </a:p>
          <a:p>
            <a:pPr lvl="1"/>
            <a:r>
              <a:rPr lang="en-US" dirty="0" smtClean="0">
                <a:hlinkClick r:id="rId3"/>
              </a:rPr>
              <a:t>ceosmim@gmail.com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5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Macintosh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MIM Database and CEOS Info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256</cp:revision>
  <dcterms:modified xsi:type="dcterms:W3CDTF">2016-11-01T23:28:25Z</dcterms:modified>
</cp:coreProperties>
</file>