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61" r:id="rId4"/>
    <p:sldId id="263" r:id="rId5"/>
    <p:sldId id="264" r:id="rId6"/>
    <p:sldId id="265" r:id="rId7"/>
    <p:sldId id="266" r:id="rId8"/>
    <p:sldId id="269" r:id="rId9"/>
    <p:sldId id="270" r:id="rId10"/>
    <p:sldId id="272" r:id="rId11"/>
    <p:sldId id="273" r:id="rId12"/>
    <p:sldId id="291" r:id="rId13"/>
    <p:sldId id="283" r:id="rId14"/>
    <p:sldId id="284" r:id="rId15"/>
    <p:sldId id="285" r:id="rId16"/>
    <p:sldId id="286" r:id="rId17"/>
    <p:sldId id="287" r:id="rId18"/>
    <p:sldId id="304" r:id="rId19"/>
    <p:sldId id="293" r:id="rId20"/>
    <p:sldId id="294" r:id="rId21"/>
    <p:sldId id="302" r:id="rId22"/>
    <p:sldId id="300" r:id="rId23"/>
    <p:sldId id="295" r:id="rId24"/>
    <p:sldId id="301" r:id="rId25"/>
    <p:sldId id="296" r:id="rId26"/>
    <p:sldId id="297" r:id="rId27"/>
    <p:sldId id="279" r:id="rId28"/>
  </p:sldIdLst>
  <p:sldSz cx="9144000" cy="6858000" type="screen4x3"/>
  <p:notesSz cx="7010400" cy="92964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239"/>
    <p:restoredTop sz="85829" autoAdjust="0"/>
  </p:normalViewPr>
  <p:slideViewPr>
    <p:cSldViewPr>
      <p:cViewPr varScale="1">
        <p:scale>
          <a:sx n="89" d="100"/>
          <a:sy n="89" d="100"/>
        </p:scale>
        <p:origin x="-135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80" d="100"/>
          <a:sy n="80" d="100"/>
        </p:scale>
        <p:origin x="-2856" y="-19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</p:spPr>
        <p:txBody>
          <a:bodyPr lIns="93169" tIns="46584" rIns="93169" bIns="46584"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34721" y="4415791"/>
            <a:ext cx="5140960" cy="4183380"/>
          </a:xfrm>
          <a:prstGeom prst="rect">
            <a:avLst/>
          </a:prstGeom>
        </p:spPr>
        <p:txBody>
          <a:bodyPr lIns="93169" tIns="46584" rIns="93169" bIns="46584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00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27" tIns="45713" rIns="91427" bIns="45713"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23357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27" tIns="45713" rIns="91427" bIns="45713"/>
          <a:lstStyle/>
          <a:p>
            <a:pPr marL="465816" lvl="1" indent="0" defTabSz="931632">
              <a:lnSpc>
                <a:spcPct val="90000"/>
              </a:lnSpc>
              <a:spcBef>
                <a:spcPct val="20000"/>
              </a:spcBef>
            </a:pPr>
            <a:r>
              <a:rPr lang="en-GB" altLang="ja-JP" sz="12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 </a:t>
            </a:r>
            <a:endParaRPr lang="en-GB" altLang="ja-JP" sz="1200" dirty="0">
              <a:solidFill>
                <a:srgbClr val="FF6600"/>
              </a:solidFill>
              <a:latin typeface="Arial"/>
              <a:ea typeface="ＭＳ Ｐゴシック" pitchFamily="50" charset="-128"/>
              <a:cs typeface="Arial"/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38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27" tIns="45713" rIns="91427" bIns="45713"/>
          <a:lstStyle/>
          <a:p>
            <a:pPr lvl="0"/>
            <a:r>
              <a:rPr lang="en-US" sz="1000" b="1" dirty="0" smtClean="0">
                <a:sym typeface="Avenir Roman"/>
              </a:rPr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54617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61462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42">
              <a:defRPr/>
            </a:pPr>
            <a:r>
              <a:rPr lang="fr-CA" sz="1000" dirty="0" smtClean="0">
                <a:ea typeface="ＭＳ Ｐゴシック" pitchFamily="-106" charset="-128"/>
                <a:cs typeface="Tahoma" pitchFamily="-106" charset="0"/>
              </a:rPr>
              <a:t> </a:t>
            </a:r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18639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9724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/>
              <a:t> </a:t>
            </a:r>
            <a:endParaRPr lang="en-US" sz="1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17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16133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000" dirty="0" smtClean="0"/>
              <a:t> </a:t>
            </a:r>
            <a:endParaRPr lang="en-US" sz="1000" dirty="0"/>
          </a:p>
          <a:p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3160001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6312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62484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000" dirty="0" smtClean="0"/>
              <a:t> </a:t>
            </a:r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942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9424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700" dirty="0" smtClean="0"/>
              <a:t>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703626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83844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12344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7114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9741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27" tIns="45713" rIns="91427" bIns="45713"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6788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27" tIns="45713" rIns="91427" bIns="45713"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68587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27" tIns="45713" rIns="91427" bIns="45713"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33941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27" tIns="45713" rIns="91427" bIns="45713"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5216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27" tIns="45713" rIns="91427" bIns="45713"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32427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27" tIns="45713" rIns="91427" bIns="45713"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84482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27" tIns="45713" rIns="91427" bIns="45713"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23357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27" tIns="45713" rIns="91427" bIns="45713"/>
          <a:lstStyle/>
          <a:p>
            <a:r>
              <a:rPr lang="en-US" sz="1000" b="1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37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Plenary 20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16, 1-2 November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XNdV9_8kCk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71496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CA" sz="4200" b="1" dirty="0" smtClean="0">
                <a:solidFill>
                  <a:srgbClr val="FFFFFF"/>
                </a:solidFill>
                <a:latin typeface="+mj-lt"/>
              </a:rPr>
              <a:t>Report from WG Disasters</a:t>
            </a:r>
            <a:endParaRPr lang="en-CA"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76200" y="3759200"/>
            <a:ext cx="5715000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Stéphane Chalifoux, 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CSA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Chair</a:t>
            </a: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, Working Group on Disasters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Plenary 2016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Item 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#</a:t>
            </a:r>
            <a:r>
              <a:rPr lang="fr-CA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7.4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Brisbane, Australia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</a:t>
            </a:r>
            <a:r>
              <a:rPr lang="en-AU" baseline="300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st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– 2</a:t>
            </a:r>
            <a:r>
              <a:rPr lang="en-AU" baseline="300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nd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November 2016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10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828800" y="228600"/>
            <a:ext cx="59436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Volcano </a:t>
            </a:r>
            <a:r>
              <a:rPr lang="en-US" dirty="0" smtClean="0"/>
              <a:t>Pilot: Volcano Observatory in Latin America Highlight </a:t>
            </a:r>
            <a:endParaRPr lang="en-US" dirty="0"/>
          </a:p>
        </p:txBody>
      </p:sp>
      <p:sp>
        <p:nvSpPr>
          <p:cNvPr id="5" name="Text Box 2"/>
          <p:cNvSpPr txBox="1">
            <a:spLocks noGrp="1"/>
          </p:cNvSpPr>
          <p:nvPr>
            <p:ph sz="quarter" idx="10"/>
          </p:nvPr>
        </p:nvSpPr>
        <p:spPr>
          <a:xfrm>
            <a:off x="457200" y="1447800"/>
            <a:ext cx="8153400" cy="457200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“These </a:t>
            </a:r>
            <a:r>
              <a:rPr lang="en-US" b="1" i="1" dirty="0" err="1">
                <a:solidFill>
                  <a:schemeClr val="tx2">
                    <a:lumMod val="75000"/>
                  </a:schemeClr>
                </a:solidFill>
                <a:ea typeface="ＭＳ 明朝"/>
                <a:cs typeface="Times New Roman"/>
              </a:rPr>
              <a:t>I</a:t>
            </a:r>
            <a:r>
              <a:rPr lang="en-US" b="1" i="1" dirty="0" err="1" smtClean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nSAR</a:t>
            </a: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results surprised OVDAS, as the volcano does not have geodetic instrumentation, and will </a:t>
            </a:r>
            <a:r>
              <a:rPr lang="en-US" b="1" i="1" dirty="0">
                <a:solidFill>
                  <a:srgbClr val="FF0000"/>
                </a:solidFill>
                <a:effectLst/>
                <a:ea typeface="ＭＳ 明朝"/>
                <a:cs typeface="Times New Roman"/>
              </a:rPr>
              <a:t>lead to the deployment of the first </a:t>
            </a:r>
            <a:r>
              <a:rPr lang="en-US" b="1" i="1" dirty="0" smtClean="0">
                <a:solidFill>
                  <a:srgbClr val="FF0000"/>
                </a:solidFill>
                <a:effectLst/>
                <a:ea typeface="ＭＳ 明朝"/>
                <a:cs typeface="Times New Roman"/>
              </a:rPr>
              <a:t>continuous </a:t>
            </a:r>
            <a:r>
              <a:rPr lang="en-US" b="1" i="1" dirty="0">
                <a:solidFill>
                  <a:srgbClr val="FF0000"/>
                </a:solidFill>
                <a:effectLst/>
                <a:ea typeface="ＭＳ 明朝"/>
                <a:cs typeface="Times New Roman"/>
              </a:rPr>
              <a:t>GPS stations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over the volcano.”  </a:t>
            </a:r>
            <a:endParaRPr lang="en-CA" b="1" i="1" dirty="0">
              <a:solidFill>
                <a:schemeClr val="tx2">
                  <a:lumMod val="75000"/>
                </a:schemeClr>
              </a:solidFill>
              <a:effectLst/>
              <a:ea typeface="ＭＳ 明朝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 </a:t>
            </a:r>
            <a:endParaRPr lang="en-CA" b="1" i="1" dirty="0">
              <a:solidFill>
                <a:schemeClr val="tx2">
                  <a:lumMod val="75000"/>
                </a:schemeClr>
              </a:solidFill>
              <a:effectLst/>
              <a:ea typeface="ＭＳ 明朝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800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Luis Lara, Director, OVDAS</a:t>
            </a:r>
            <a:endParaRPr lang="en-CA" sz="1800" b="1" i="1" dirty="0">
              <a:solidFill>
                <a:schemeClr val="tx2">
                  <a:lumMod val="75000"/>
                </a:schemeClr>
              </a:solidFill>
              <a:effectLst/>
              <a:ea typeface="ＭＳ 明朝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200" b="1" i="1" dirty="0">
                <a:effectLst/>
                <a:ea typeface="ＭＳ 明朝"/>
                <a:cs typeface="Times New Roman"/>
              </a:rPr>
              <a:t> </a:t>
            </a:r>
            <a:endParaRPr lang="en-CA" sz="1200" b="1" i="1" dirty="0">
              <a:effectLst/>
              <a:ea typeface="ＭＳ 明朝"/>
              <a:cs typeface="Times New Roman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556698" y="2148902"/>
            <a:ext cx="3840604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495800" y="6324600"/>
            <a:ext cx="403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Monitored volcanoes with no ground networks </a:t>
            </a:r>
            <a:r>
              <a:rPr lang="en-US" sz="1200" b="1" dirty="0" smtClean="0">
                <a:solidFill>
                  <a:schemeClr val="tx1"/>
                </a:solidFill>
                <a:latin typeface="+mj-lt"/>
              </a:rPr>
              <a:t>and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+mj-lt"/>
              </a:rPr>
              <a:t>motivated </a:t>
            </a:r>
            <a:r>
              <a:rPr lang="en-US" sz="1200" b="1" dirty="0">
                <a:solidFill>
                  <a:schemeClr val="tx1"/>
                </a:solidFill>
                <a:latin typeface="+mj-lt"/>
              </a:rPr>
              <a:t>installation of new sensors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4283" y="3711476"/>
            <a:ext cx="24305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s-ES" sz="1600" kern="1200" dirty="0">
                <a:latin typeface="+mj-lt"/>
                <a:ea typeface="ＭＳ Ｐゴシック" pitchFamily="-106" charset="-128"/>
                <a:cs typeface="+mn-cs"/>
              </a:rPr>
              <a:t>Observatorio Volcanológico de los Andes del Sur </a:t>
            </a:r>
            <a:r>
              <a:rPr lang="es-ES" sz="1600" kern="1200" dirty="0" smtClean="0">
                <a:latin typeface="+mj-lt"/>
                <a:ea typeface="ＭＳ Ｐゴシック" pitchFamily="-106" charset="-128"/>
                <a:cs typeface="+mn-cs"/>
              </a:rPr>
              <a:t>(</a:t>
            </a:r>
            <a:r>
              <a:rPr lang="en-US" sz="1600" kern="1200" dirty="0" smtClean="0">
                <a:latin typeface="+mj-lt"/>
                <a:ea typeface="ＭＳ Ｐゴシック" pitchFamily="-106" charset="-128"/>
                <a:cs typeface="+mn-cs"/>
              </a:rPr>
              <a:t>OVDAS) installed 3 continuous GPS stations in response to </a:t>
            </a:r>
            <a:r>
              <a:rPr lang="en-US" sz="1600" kern="1200" dirty="0" err="1" smtClean="0">
                <a:latin typeface="+mj-lt"/>
                <a:ea typeface="ＭＳ Ｐゴシック" pitchFamily="-106" charset="-128"/>
                <a:cs typeface="+mn-cs"/>
              </a:rPr>
              <a:t>interferograms</a:t>
            </a:r>
            <a:r>
              <a:rPr lang="en-US" sz="1600" kern="1200" dirty="0" smtClean="0">
                <a:latin typeface="+mj-lt"/>
                <a:ea typeface="ＭＳ Ｐゴシック" pitchFamily="-106" charset="-128"/>
                <a:cs typeface="+mn-cs"/>
              </a:rPr>
              <a:t> showing </a:t>
            </a:r>
            <a:r>
              <a:rPr lang="en-US" sz="1600" kern="1200" dirty="0">
                <a:latin typeface="+mj-lt"/>
                <a:ea typeface="ＭＳ Ｐゴシック" pitchFamily="-106" charset="-128"/>
                <a:cs typeface="+mn-cs"/>
              </a:rPr>
              <a:t>inflation of </a:t>
            </a:r>
            <a:r>
              <a:rPr lang="en-US" sz="1600" kern="1200" dirty="0" err="1">
                <a:latin typeface="+mj-lt"/>
                <a:ea typeface="ＭＳ Ｐゴシック" pitchFamily="-106" charset="-128"/>
                <a:cs typeface="+mn-cs"/>
              </a:rPr>
              <a:t>Cordón</a:t>
            </a:r>
            <a:r>
              <a:rPr lang="en-US" sz="1600" kern="1200" dirty="0">
                <a:latin typeface="+mj-lt"/>
                <a:ea typeface="ＭＳ Ｐゴシック" pitchFamily="-106" charset="-128"/>
                <a:cs typeface="+mn-cs"/>
              </a:rPr>
              <a:t> </a:t>
            </a:r>
            <a:r>
              <a:rPr lang="en-US" sz="1600" kern="1200" dirty="0" err="1" smtClean="0">
                <a:latin typeface="+mj-lt"/>
                <a:ea typeface="ＭＳ Ｐゴシック" pitchFamily="-106" charset="-128"/>
                <a:cs typeface="+mn-cs"/>
              </a:rPr>
              <a:t>Caulle</a:t>
            </a:r>
            <a:endParaRPr lang="en-US" sz="1600" kern="1200" dirty="0">
              <a:latin typeface="+mj-lt"/>
              <a:ea typeface="ＭＳ Ｐゴシック" pitchFamily="-10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103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2"/>
          <p:cNvPicPr>
            <a:picLocks noChangeAspect="1"/>
          </p:cNvPicPr>
          <p:nvPr/>
        </p:nvPicPr>
        <p:blipFill rotWithShape="1"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 t="13122" r="31343" b="13321"/>
          <a:stretch/>
        </p:blipFill>
        <p:spPr>
          <a:xfrm>
            <a:off x="5029200" y="1295400"/>
            <a:ext cx="3970362" cy="54962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447800"/>
            <a:ext cx="8153400" cy="4724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CEOS </a:t>
            </a:r>
            <a:r>
              <a:rPr lang="en-US" b="1" dirty="0" smtClean="0"/>
              <a:t>Agencies </a:t>
            </a:r>
            <a:r>
              <a:rPr lang="en-US" b="1" dirty="0"/>
              <a:t>continue to ensure readiness to activate the Disaster Recovery Observatory (RO) for a one-time demonstration in the 2016–2017 period. </a:t>
            </a: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r>
              <a:rPr lang="en-US" sz="1600" dirty="0"/>
              <a:t>Working with </a:t>
            </a:r>
            <a:r>
              <a:rPr lang="en-US" sz="1600" dirty="0" smtClean="0"/>
              <a:t>GFDRR/World </a:t>
            </a:r>
            <a:r>
              <a:rPr lang="en-US" sz="1600" dirty="0"/>
              <a:t>Bank and the Government of Malawi, a </a:t>
            </a:r>
            <a:r>
              <a:rPr lang="en-US" sz="1600" dirty="0">
                <a:solidFill>
                  <a:srgbClr val="FF0000"/>
                </a:solidFill>
              </a:rPr>
              <a:t>Malawi Demonstrator</a:t>
            </a:r>
            <a:r>
              <a:rPr lang="en-US" sz="1600" dirty="0"/>
              <a:t> </a:t>
            </a:r>
            <a:r>
              <a:rPr lang="en-US" sz="1600" dirty="0" smtClean="0"/>
              <a:t>is being </a:t>
            </a:r>
            <a:r>
              <a:rPr lang="en-US" sz="1600" dirty="0"/>
              <a:t>implemented in order to </a:t>
            </a:r>
            <a:r>
              <a:rPr lang="en-US" sz="1600" dirty="0" smtClean="0"/>
              <a:t>validate applications relevant to recovery needs, including development </a:t>
            </a:r>
            <a:r>
              <a:rPr lang="en-US" sz="1600" dirty="0"/>
              <a:t>of specific tools tailored to provide easy access to data over affected areas (pre-event data, response data and coordinated post event acquisitions</a:t>
            </a:r>
            <a:r>
              <a:rPr lang="en-US" sz="1600" dirty="0" smtClean="0"/>
              <a:t>).</a:t>
            </a:r>
          </a:p>
          <a:p>
            <a:endParaRPr lang="en-US" sz="1600" dirty="0" smtClean="0"/>
          </a:p>
          <a:p>
            <a:r>
              <a:rPr lang="en-US" sz="1600" dirty="0" smtClean="0"/>
              <a:t>Other </a:t>
            </a:r>
            <a:r>
              <a:rPr lang="en-US" sz="1600" dirty="0" smtClean="0">
                <a:solidFill>
                  <a:srgbClr val="FF0000"/>
                </a:solidFill>
              </a:rPr>
              <a:t>demonstration activities </a:t>
            </a:r>
            <a:r>
              <a:rPr lang="en-US" sz="1600" dirty="0" smtClean="0"/>
              <a:t>being pursued in Nepal (housing reconstruction) and possibly Syria (agricultural monitoring to determine ability to support livelihoods)</a:t>
            </a:r>
          </a:p>
          <a:p>
            <a:endParaRPr lang="en-US" sz="1600" dirty="0" smtClean="0"/>
          </a:p>
          <a:p>
            <a:r>
              <a:rPr lang="en-US" sz="1600" dirty="0" smtClean="0"/>
              <a:t>A </a:t>
            </a:r>
            <a:r>
              <a:rPr lang="en-US" sz="1600" dirty="0"/>
              <a:t>sub-group is working on an overarching Data Licensing document for </a:t>
            </a:r>
            <a:r>
              <a:rPr lang="en-US" sz="1600" dirty="0" smtClean="0"/>
              <a:t>Disasters. </a:t>
            </a:r>
          </a:p>
          <a:p>
            <a:endParaRPr lang="fr-CA" sz="1600" dirty="0"/>
          </a:p>
          <a:p>
            <a:r>
              <a:rPr lang="en-CA" sz="1600" dirty="0" smtClean="0"/>
              <a:t>Triggering the RO in evaluation: Summary Event Report: Hurricane Matthew</a:t>
            </a:r>
          </a:p>
          <a:p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11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Recovery Observatory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040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219200"/>
            <a:ext cx="8382000" cy="5153048"/>
          </a:xfrm>
        </p:spPr>
        <p:txBody>
          <a:bodyPr/>
          <a:lstStyle/>
          <a:p>
            <a:pPr marL="0" indent="0">
              <a:buNone/>
            </a:pPr>
            <a:r>
              <a:rPr lang="en-CA" sz="1800" b="1" i="1" dirty="0" smtClean="0"/>
              <a:t>Plenary endorsed creation of multi-hazard landslide pilot team at the 29</a:t>
            </a:r>
            <a:r>
              <a:rPr lang="en-CA" sz="1800" b="1" i="1" baseline="30000" dirty="0" smtClean="0"/>
              <a:t>th</a:t>
            </a:r>
            <a:r>
              <a:rPr lang="en-CA" sz="1800" b="1" i="1" dirty="0" smtClean="0"/>
              <a:t> CEOS Plenary in 2016</a:t>
            </a:r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r>
              <a:rPr lang="en-US" sz="1800" b="1" dirty="0" smtClean="0"/>
              <a:t>Main Goals of the landslide pilot:</a:t>
            </a:r>
          </a:p>
          <a:p>
            <a:pPr marL="711777" lvl="1" indent="-285750"/>
            <a:r>
              <a:rPr lang="en-US" sz="1600" dirty="0"/>
              <a:t>To demonstrate the </a:t>
            </a:r>
            <a:r>
              <a:rPr lang="en-US" sz="1600" dirty="0">
                <a:solidFill>
                  <a:srgbClr val="FF0000"/>
                </a:solidFill>
              </a:rPr>
              <a:t>effective exploitation </a:t>
            </a:r>
            <a:r>
              <a:rPr lang="en-US" sz="1600" dirty="0"/>
              <a:t>of Earth observations (EO) data and technologies to </a:t>
            </a:r>
            <a:r>
              <a:rPr lang="en-US" sz="1600" dirty="0">
                <a:solidFill>
                  <a:srgbClr val="FF0000"/>
                </a:solidFill>
              </a:rPr>
              <a:t>detect, map and monitor </a:t>
            </a:r>
            <a:r>
              <a:rPr lang="en-US" sz="1600" dirty="0" smtClean="0">
                <a:solidFill>
                  <a:srgbClr val="FF0000"/>
                </a:solidFill>
              </a:rPr>
              <a:t>landslides</a:t>
            </a:r>
            <a:r>
              <a:rPr lang="en-US" sz="1600" dirty="0" smtClean="0"/>
              <a:t>, </a:t>
            </a:r>
            <a:r>
              <a:rPr lang="en-US" sz="1600" dirty="0"/>
              <a:t>in different physiographic and climatic regions. </a:t>
            </a:r>
          </a:p>
          <a:p>
            <a:pPr marL="711777" lvl="1" indent="-285750"/>
            <a:r>
              <a:rPr lang="en-US" sz="1600" dirty="0"/>
              <a:t>To apply satellite EO across the </a:t>
            </a:r>
            <a:r>
              <a:rPr lang="en-US" sz="1600" dirty="0">
                <a:solidFill>
                  <a:srgbClr val="FF0000"/>
                </a:solidFill>
              </a:rPr>
              <a:t>cycle of landslide disaster risk management</a:t>
            </a:r>
            <a:r>
              <a:rPr lang="en-US" sz="1600" dirty="0"/>
              <a:t>, including preparedness, situational awareness, response and recovery with a distinct multi-hazard focus on cascading impacts and risks. </a:t>
            </a:r>
          </a:p>
          <a:p>
            <a:pPr marL="0" indent="0">
              <a:buNone/>
            </a:pPr>
            <a:endParaRPr lang="en-US" b="1" dirty="0" smtClean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12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New Landslide Pilot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52" y="4114800"/>
            <a:ext cx="3303348" cy="22219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204" y="4114800"/>
            <a:ext cx="2506933" cy="2168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05400" y="6324600"/>
            <a:ext cx="336406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200" b="1" dirty="0">
                <a:latin typeface="+mj-lt"/>
              </a:rPr>
              <a:t>Damage Proxy Map (DPM) from ALOS-2 Data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6352403"/>
            <a:ext cx="320215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View from the ground (</a:t>
            </a:r>
            <a:r>
              <a:rPr kumimoji="0" lang="en-US" sz="12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Photo credit USGS)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3237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22787" y="1219200"/>
            <a:ext cx="8153400" cy="1632155"/>
          </a:xfrm>
        </p:spPr>
        <p:txBody>
          <a:bodyPr/>
          <a:lstStyle/>
          <a:p>
            <a:pPr marL="31173" indent="0">
              <a:buNone/>
            </a:pPr>
            <a:r>
              <a:rPr lang="en-US" b="1" dirty="0"/>
              <a:t>The Landslide Pilot will focus on two primary regions (Nepal and the Pacific Northwest in North America) and </a:t>
            </a:r>
            <a:r>
              <a:rPr lang="en-US" b="1" dirty="0" smtClean="0"/>
              <a:t>five experimental </a:t>
            </a:r>
            <a:r>
              <a:rPr lang="en-US" b="1" dirty="0"/>
              <a:t>regions </a:t>
            </a:r>
            <a:r>
              <a:rPr lang="en-US" b="1" dirty="0" smtClean="0"/>
              <a:t>(</a:t>
            </a:r>
            <a:r>
              <a:rPr lang="en-US" dirty="0" smtClean="0"/>
              <a:t>Southeast </a:t>
            </a:r>
            <a:r>
              <a:rPr lang="en-US" dirty="0"/>
              <a:t>Alaska, </a:t>
            </a:r>
            <a:r>
              <a:rPr lang="en-US" dirty="0" smtClean="0"/>
              <a:t>China</a:t>
            </a:r>
            <a:r>
              <a:rPr lang="en-US" dirty="0"/>
              <a:t>,</a:t>
            </a:r>
            <a:r>
              <a:rPr lang="en-US" dirty="0" smtClean="0"/>
              <a:t> Caribbean, Peru, Indonesia).</a:t>
            </a:r>
            <a:endParaRPr lang="en-US" sz="1600" dirty="0"/>
          </a:p>
          <a:p>
            <a:pPr marL="31173" indent="0">
              <a:buNone/>
            </a:pPr>
            <a:endParaRPr lang="en-US" dirty="0" smtClean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828800" y="304800"/>
            <a:ext cx="57912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Target areas for </a:t>
            </a:r>
            <a:r>
              <a:rPr lang="en-US" dirty="0" smtClean="0"/>
              <a:t>the Landslide Pilot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89" y="2640806"/>
            <a:ext cx="2750228" cy="3557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961" y="2623563"/>
            <a:ext cx="2736172" cy="35120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002" y="2342244"/>
            <a:ext cx="236218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/>
              <a:t>Pacific Northwest, USA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1867" y="2325001"/>
            <a:ext cx="65017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/>
              <a:t>Nepal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4184" y="2313628"/>
            <a:ext cx="224676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/>
              <a:t>Experimental Regions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174" y="2647020"/>
            <a:ext cx="2175387" cy="1695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6722" y="4208232"/>
            <a:ext cx="2181078" cy="17314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5681386"/>
            <a:ext cx="3619371" cy="11176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87506" y="2629398"/>
            <a:ext cx="201593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Southeast Alaska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6175" y="4340555"/>
            <a:ext cx="73353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China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8408" y="6371010"/>
            <a:ext cx="122084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Caribbean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07496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828800" y="304800"/>
            <a:ext cx="57912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Data </a:t>
            </a:r>
            <a:r>
              <a:rPr lang="en-US" dirty="0" smtClean="0"/>
              <a:t>Contributions </a:t>
            </a:r>
            <a:r>
              <a:rPr lang="en-US" dirty="0"/>
              <a:t>from CEOS Agencies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275808"/>
              </p:ext>
            </p:extLst>
          </p:nvPr>
        </p:nvGraphicFramePr>
        <p:xfrm>
          <a:off x="609600" y="1318687"/>
          <a:ext cx="7848600" cy="492971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94616"/>
                <a:gridCol w="680192"/>
                <a:gridCol w="1708969"/>
                <a:gridCol w="1708969"/>
                <a:gridCol w="1227927"/>
                <a:gridCol w="1227927"/>
              </a:tblGrid>
              <a:tr h="4296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Mission/Instrument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Agency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New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Archived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Comments</a:t>
                      </a:r>
                      <a:endParaRPr lang="en-US" sz="1200" dirty="0"/>
                    </a:p>
                  </a:txBody>
                  <a:tcPr anchor="ctr"/>
                </a:tc>
              </a:tr>
              <a:tr h="404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Sentinel-2A / MSI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Available</a:t>
                      </a:r>
                      <a:endParaRPr lang="en-US" sz="1200" dirty="0"/>
                    </a:p>
                  </a:txBody>
                  <a:tcPr anchor="ctr"/>
                </a:tc>
              </a:tr>
              <a:tr h="404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EO-1 / ALI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NASA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Use Archived</a:t>
                      </a:r>
                      <a:r>
                        <a:rPr lang="en-US" sz="1200" baseline="0" dirty="0" smtClean="0"/>
                        <a:t> Imagery</a:t>
                      </a:r>
                      <a:endParaRPr lang="en-US" sz="1200" dirty="0"/>
                    </a:p>
                  </a:txBody>
                  <a:tcPr anchor="ctr"/>
                </a:tc>
              </a:tr>
              <a:tr h="404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Landsat-8 / OLI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USGS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Available</a:t>
                      </a:r>
                      <a:endParaRPr lang="en-US" sz="1200" dirty="0"/>
                    </a:p>
                  </a:txBody>
                  <a:tcPr anchor="ctr"/>
                </a:tc>
              </a:tr>
              <a:tr h="404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SPOT (archive only)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CNES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 anchor="ctr"/>
                </a:tc>
              </a:tr>
              <a:tr h="404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Pleiades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CNES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 anchor="ctr"/>
                </a:tc>
              </a:tr>
              <a:tr h="404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ALOS-2 / PALSAR-2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JAXA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 anchor="ctr"/>
                </a:tc>
              </a:tr>
              <a:tr h="404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Sentinel-1A / SAR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ESA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Available</a:t>
                      </a:r>
                      <a:endParaRPr lang="en-US" sz="1100" dirty="0"/>
                    </a:p>
                  </a:txBody>
                  <a:tcPr anchor="ctr"/>
                </a:tc>
              </a:tr>
              <a:tr h="404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Sentinel-1B / SAR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Available</a:t>
                      </a:r>
                      <a:endParaRPr lang="en-US" sz="1100" dirty="0"/>
                    </a:p>
                  </a:txBody>
                  <a:tcPr anchor="ctr"/>
                </a:tc>
              </a:tr>
              <a:tr h="404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Radarsat-2 / SAR-C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CSA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/>
                    </a:p>
                  </a:txBody>
                  <a:tcPr anchor="ctr"/>
                </a:tc>
              </a:tr>
              <a:tr h="404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Cosmo Sky-Med / SAR-2000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ASI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 anchor="ctr"/>
                </a:tc>
              </a:tr>
              <a:tr h="404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TerraSAR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-X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DLR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890" marR="8890" marT="889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100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560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510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15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How data will be </a:t>
            </a:r>
            <a:r>
              <a:rPr lang="en-US" dirty="0" smtClean="0"/>
              <a:t>exploited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24317"/>
              </p:ext>
            </p:extLst>
          </p:nvPr>
        </p:nvGraphicFramePr>
        <p:xfrm>
          <a:off x="80962" y="1012350"/>
          <a:ext cx="8986838" cy="554085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52638"/>
                <a:gridCol w="4114800"/>
                <a:gridCol w="2819400"/>
              </a:tblGrid>
              <a:tr h="30667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Geographic Area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Products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Value</a:t>
                      </a:r>
                      <a:r>
                        <a:rPr lang="en-US" sz="1600" baseline="0" dirty="0" smtClean="0"/>
                        <a:t> Added P</a:t>
                      </a:r>
                      <a:r>
                        <a:rPr lang="en-US" sz="1600" dirty="0" smtClean="0"/>
                        <a:t>artners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922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Nepal</a:t>
                      </a:r>
                      <a:endParaRPr lang="en-US" sz="1600" dirty="0">
                        <a:solidFill>
                          <a:srgbClr val="00256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sym typeface="Calibri"/>
                        </a:rPr>
                        <a:t>Landslide monitoring and deformation analysis, multi-temporal landslide inventories, magnitude-frequency analysis of landslide occurrence, multi-temporal landslide hazard analysis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ICIMOD,  Nepal Govt. Ministries,</a:t>
                      </a:r>
                      <a:r>
                        <a:rPr lang="en-US" sz="1200" baseline="0" dirty="0" smtClean="0"/>
                        <a:t> World Bank, Red Cross, US Army Corp of Engineers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922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Pacific Northwest, US</a:t>
                      </a:r>
                      <a:endParaRPr lang="en-US" sz="1600" dirty="0">
                        <a:solidFill>
                          <a:srgbClr val="00256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Landslide</a:t>
                      </a:r>
                      <a:r>
                        <a:rPr lang="en-US" sz="1200" baseline="0" dirty="0" smtClean="0"/>
                        <a:t> monitoring and deformation mapping, historical analysis and multi-temporal mapping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Washington and Oregon Departments</a:t>
                      </a:r>
                      <a:r>
                        <a:rPr lang="en-US" sz="1200" baseline="0" dirty="0" smtClean="0"/>
                        <a:t> of Transportation, National Parks Service, National Forest Service, FEMA, USGS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818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 Alaska</a:t>
                      </a:r>
                      <a:endParaRPr lang="en-US" sz="1600" dirty="0">
                        <a:solidFill>
                          <a:srgbClr val="00256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Identify</a:t>
                      </a:r>
                      <a:r>
                        <a:rPr lang="en-US" sz="1200" baseline="0" dirty="0" smtClean="0"/>
                        <a:t> timing of rock avalanches and detection of precursory deformation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USGS</a:t>
                      </a:r>
                      <a:r>
                        <a:rPr lang="en-US" sz="1200" baseline="0" dirty="0" smtClean="0"/>
                        <a:t> and U.S. National Park Service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802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China</a:t>
                      </a:r>
                      <a:endParaRPr lang="en-US" sz="1600" dirty="0">
                        <a:solidFill>
                          <a:srgbClr val="00256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sym typeface="Calibri"/>
                        </a:rPr>
                        <a:t>Technologies of spatial-temporal detection of landslides; Spatial-temporal mapping of earthquake-induced landslides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sym typeface="Calibri"/>
                        </a:rPr>
                        <a:t>IMHE/CAS (Institute of Mountain Hazards and Environment, Chinese Academy of Sciences).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250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Haiti and Lesser Antilles</a:t>
                      </a:r>
                      <a:endParaRPr lang="en-US" sz="1600" dirty="0">
                        <a:solidFill>
                          <a:srgbClr val="00256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17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Multi-temporal landslide maps,  </a:t>
                      </a:r>
                      <a:r>
                        <a:rPr lang="en-US" sz="1200" dirty="0" smtClean="0">
                          <a:effectLst/>
                        </a:rPr>
                        <a:t>Landslide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monitoring </a:t>
                      </a:r>
                      <a:r>
                        <a:rPr lang="en-US" sz="1200" dirty="0">
                          <a:effectLst/>
                        </a:rPr>
                        <a:t>and deformation mapping</a:t>
                      </a:r>
                    </a:p>
                    <a:p>
                      <a:pPr marL="9017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Methodological developments for automated processing of time series (GEP platform, other </a:t>
                      </a:r>
                      <a:r>
                        <a:rPr lang="en-US" sz="1200" dirty="0" smtClean="0">
                          <a:effectLst/>
                        </a:rPr>
                        <a:t>calculation).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Frequency-magnitude </a:t>
                      </a:r>
                      <a:r>
                        <a:rPr lang="en-US" sz="1200" dirty="0">
                          <a:effectLst/>
                        </a:rPr>
                        <a:t>relationships with </a:t>
                      </a:r>
                      <a:r>
                        <a:rPr lang="en-US" sz="1200" dirty="0" smtClean="0">
                          <a:effectLst/>
                        </a:rPr>
                        <a:t>triggers</a:t>
                      </a:r>
                      <a:r>
                        <a:rPr lang="en-US" sz="1200" baseline="0" dirty="0" smtClean="0">
                          <a:effectLst/>
                        </a:rPr>
                        <a:t>. </a:t>
                      </a:r>
                      <a:r>
                        <a:rPr lang="fr-FR" sz="1200" dirty="0" err="1" smtClean="0">
                          <a:effectLst/>
                        </a:rPr>
                        <a:t>Haiti</a:t>
                      </a:r>
                      <a:r>
                        <a:rPr lang="fr-FR" sz="1200" dirty="0" smtClean="0">
                          <a:effectLst/>
                        </a:rPr>
                        <a:t> </a:t>
                      </a:r>
                      <a:r>
                        <a:rPr lang="fr-FR" sz="1200" dirty="0">
                          <a:effectLst/>
                        </a:rPr>
                        <a:t>and </a:t>
                      </a:r>
                      <a:r>
                        <a:rPr lang="fr-FR" sz="1200" dirty="0" err="1">
                          <a:effectLst/>
                        </a:rPr>
                        <a:t>Lesser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Volcanic</a:t>
                      </a:r>
                      <a:r>
                        <a:rPr lang="fr-FR" sz="1200" dirty="0">
                          <a:effectLst/>
                        </a:rPr>
                        <a:t> Arc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17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CNES (</a:t>
                      </a:r>
                      <a:r>
                        <a:rPr lang="fr-FR" sz="1200" dirty="0" err="1" smtClean="0">
                          <a:effectLst/>
                        </a:rPr>
                        <a:t>Kal-Haiti</a:t>
                      </a:r>
                      <a:r>
                        <a:rPr lang="fr-FR" sz="1200" dirty="0" smtClean="0">
                          <a:effectLst/>
                        </a:rPr>
                        <a:t>)</a:t>
                      </a:r>
                      <a:r>
                        <a:rPr lang="en-US" sz="1200" dirty="0" smtClean="0">
                          <a:effectLst/>
                        </a:rPr>
                        <a:t>,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fr-FR" sz="1200" dirty="0" smtClean="0">
                          <a:effectLst/>
                        </a:rPr>
                        <a:t>CNIGS</a:t>
                      </a:r>
                      <a:r>
                        <a:rPr lang="fr-FR" sz="1200" dirty="0">
                          <a:effectLst/>
                        </a:rPr>
                        <a:t>, CIAT  and UEH (</a:t>
                      </a:r>
                      <a:r>
                        <a:rPr lang="fr-FR" sz="1200" dirty="0" err="1">
                          <a:effectLst/>
                        </a:rPr>
                        <a:t>Haiti</a:t>
                      </a:r>
                      <a:r>
                        <a:rPr lang="fr-FR" sz="1200" dirty="0" smtClean="0">
                          <a:effectLst/>
                        </a:rPr>
                        <a:t>)</a:t>
                      </a:r>
                      <a:endParaRPr lang="en-US" sz="1200" dirty="0">
                        <a:effectLst/>
                      </a:endParaRPr>
                    </a:p>
                    <a:p>
                      <a:pPr marL="9017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Permanent </a:t>
                      </a:r>
                      <a:r>
                        <a:rPr lang="fr-FR" sz="1200" dirty="0" err="1">
                          <a:effectLst/>
                        </a:rPr>
                        <a:t>Risk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Observatory</a:t>
                      </a:r>
                      <a:r>
                        <a:rPr lang="fr-FR" sz="1200" dirty="0">
                          <a:effectLst/>
                        </a:rPr>
                        <a:t> of Guadeloupe and Martinique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802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Peru</a:t>
                      </a:r>
                      <a:endParaRPr lang="en-US" sz="1600" dirty="0">
                        <a:solidFill>
                          <a:srgbClr val="00256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rgbClr val="002569"/>
                          </a:solidFill>
                        </a:rPr>
                        <a:t>In development</a:t>
                      </a:r>
                      <a:endParaRPr lang="en-US" sz="1200" i="1" dirty="0">
                        <a:solidFill>
                          <a:srgbClr val="00256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2569"/>
                        </a:solidFill>
                      </a:endParaRPr>
                    </a:p>
                  </a:txBody>
                  <a:tcPr/>
                </a:tc>
              </a:tr>
              <a:tr h="4516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Indonesia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 smtClean="0">
                          <a:solidFill>
                            <a:srgbClr val="002569"/>
                          </a:solidFill>
                        </a:rPr>
                        <a:t>In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256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322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447800"/>
            <a:ext cx="8153400" cy="4724400"/>
          </a:xfrm>
        </p:spPr>
        <p:txBody>
          <a:bodyPr/>
          <a:lstStyle/>
          <a:p>
            <a:pPr marL="31173" indent="0">
              <a:buNone/>
            </a:pPr>
            <a:r>
              <a:rPr lang="en-US" sz="1600" b="1" dirty="0"/>
              <a:t>Majority of contributions (open &amp; free data) confirmed by Agencies. Some options still being worked (e.g. </a:t>
            </a:r>
            <a:r>
              <a:rPr lang="en-US" sz="1600" b="1" dirty="0" smtClean="0"/>
              <a:t>review against data policies constraints and commercial conflict).</a:t>
            </a:r>
          </a:p>
          <a:p>
            <a:pPr marL="31173" indent="0">
              <a:buNone/>
            </a:pPr>
            <a:endParaRPr lang="en-US" sz="1600" b="1" dirty="0"/>
          </a:p>
          <a:p>
            <a:pPr marL="31173" indent="0">
              <a:buNone/>
            </a:pPr>
            <a:r>
              <a:rPr lang="en-US" sz="1600" b="1" dirty="0"/>
              <a:t>Main issue: data contributions are for R&amp;D activity; should some activities become operational after </a:t>
            </a:r>
            <a:r>
              <a:rPr lang="en-US" sz="1600" b="1" dirty="0" smtClean="0"/>
              <a:t>2019, </a:t>
            </a:r>
            <a:r>
              <a:rPr lang="en-US" sz="1600" b="1" dirty="0"/>
              <a:t>funding is required to ensure </a:t>
            </a:r>
            <a:r>
              <a:rPr lang="en-US" sz="1600" b="1" dirty="0" smtClean="0"/>
              <a:t>sustainability.</a:t>
            </a:r>
            <a:endParaRPr lang="en-US" sz="1600" b="1" dirty="0"/>
          </a:p>
          <a:p>
            <a:pPr marL="31173" indent="0">
              <a:buNone/>
            </a:pPr>
            <a:endParaRPr lang="en-US" sz="1600" b="1" dirty="0"/>
          </a:p>
          <a:p>
            <a:pPr marL="31173" indent="0">
              <a:buNone/>
            </a:pPr>
            <a:r>
              <a:rPr lang="en-US" sz="1600" b="1" dirty="0"/>
              <a:t>Consolidated response from space agencies </a:t>
            </a:r>
            <a:r>
              <a:rPr lang="en-US" sz="1600" b="1" dirty="0">
                <a:solidFill>
                  <a:srgbClr val="FF0000"/>
                </a:solidFill>
              </a:rPr>
              <a:t>very positive</a:t>
            </a:r>
            <a:r>
              <a:rPr lang="en-US" sz="1600" b="1" dirty="0"/>
              <a:t>;  volume of EO data &amp; products confirmed is similar or greater to what was initially provided </a:t>
            </a:r>
            <a:r>
              <a:rPr lang="en-US" sz="1600" b="1" dirty="0" smtClean="0"/>
              <a:t>to other pilots.</a:t>
            </a:r>
            <a:endParaRPr lang="en-US" sz="1600" b="1" dirty="0"/>
          </a:p>
          <a:p>
            <a:pPr marL="31173" indent="0">
              <a:buNone/>
            </a:pPr>
            <a:endParaRPr lang="en-US" sz="1600" b="1" dirty="0"/>
          </a:p>
          <a:p>
            <a:pPr marL="31173" indent="0">
              <a:buNone/>
            </a:pPr>
            <a:r>
              <a:rPr lang="en-US" sz="1600" b="1" dirty="0"/>
              <a:t>Main objectives of each pilot can be reached with the firm contributions announced.</a:t>
            </a:r>
          </a:p>
          <a:p>
            <a:pPr marL="31173" indent="0">
              <a:buNone/>
            </a:pPr>
            <a:endParaRPr lang="en-US" sz="1600" b="1" dirty="0"/>
          </a:p>
          <a:p>
            <a:pPr marL="31173" indent="0">
              <a:buNone/>
            </a:pP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16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6388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Response to </a:t>
            </a:r>
            <a:r>
              <a:rPr lang="en-US" dirty="0" smtClean="0"/>
              <a:t>Landslide Pilot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2228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447800"/>
            <a:ext cx="8153400" cy="4724400"/>
          </a:xfrm>
        </p:spPr>
        <p:txBody>
          <a:bodyPr/>
          <a:lstStyle/>
          <a:p>
            <a:pPr marL="31173" indent="0">
              <a:buNone/>
            </a:pPr>
            <a:r>
              <a:rPr lang="en-US" sz="2800" b="1" dirty="0"/>
              <a:t>Decision @ Plenary</a:t>
            </a:r>
          </a:p>
          <a:p>
            <a:pPr marL="31173" indent="0">
              <a:buNone/>
            </a:pPr>
            <a:endParaRPr lang="en-US" b="1" dirty="0"/>
          </a:p>
          <a:p>
            <a:pPr marL="31173" indent="0">
              <a:buNone/>
            </a:pPr>
            <a:r>
              <a:rPr lang="en-US" b="1" dirty="0" smtClean="0"/>
              <a:t>CEOS Plenary Action to </a:t>
            </a:r>
            <a:r>
              <a:rPr lang="en-US" b="1" dirty="0" err="1" smtClean="0"/>
              <a:t>WGDisasters</a:t>
            </a:r>
            <a:r>
              <a:rPr lang="en-US" b="1" dirty="0" smtClean="0"/>
              <a:t>: </a:t>
            </a:r>
            <a:r>
              <a:rPr lang="en-US" dirty="0" smtClean="0"/>
              <a:t>Prepare for approval the implementation plan including the strategic </a:t>
            </a:r>
            <a:r>
              <a:rPr lang="en-US" dirty="0"/>
              <a:t>data acquisition plan in response to the </a:t>
            </a:r>
            <a:r>
              <a:rPr lang="en-US" dirty="0" smtClean="0"/>
              <a:t>landslide pilot </a:t>
            </a:r>
            <a:r>
              <a:rPr lang="en-US" dirty="0"/>
              <a:t>EO requirements.</a:t>
            </a:r>
          </a:p>
          <a:p>
            <a:pPr marL="31173" indent="0">
              <a:buNone/>
            </a:pPr>
            <a:endParaRPr lang="en-US" b="1" dirty="0"/>
          </a:p>
          <a:p>
            <a:pPr marL="31173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Accept: </a:t>
            </a:r>
            <a:r>
              <a:rPr lang="en-US" sz="1800" dirty="0" smtClean="0"/>
              <a:t>CEOS Principals are asked to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endorse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dirty="0" smtClean="0"/>
              <a:t>the strategic </a:t>
            </a:r>
            <a:r>
              <a:rPr lang="en-US" sz="1800" dirty="0"/>
              <a:t>data acquisition plan prepared </a:t>
            </a:r>
            <a:r>
              <a:rPr lang="en-US" sz="1800" dirty="0" smtClean="0"/>
              <a:t>by the relevant CEOS Agencies, in response to the landslide pilot EO requirements.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17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905000" y="304800"/>
            <a:ext cx="56388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Landslide Pilot Data Plan: For Decision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1156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76200" y="1143000"/>
            <a:ext cx="8991600" cy="1066800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 smtClean="0"/>
              <a:t>Supersite Periodic Review Process: </a:t>
            </a:r>
            <a:r>
              <a:rPr lang="en-CA" b="1" dirty="0" smtClean="0"/>
              <a:t>Biennial </a:t>
            </a:r>
            <a:r>
              <a:rPr lang="en-CA" b="1" dirty="0"/>
              <a:t>report </a:t>
            </a:r>
            <a:endParaRPr lang="fr-CA" sz="800" b="1" dirty="0" smtClean="0"/>
          </a:p>
          <a:p>
            <a:pPr marL="0" indent="0">
              <a:buNone/>
            </a:pPr>
            <a:r>
              <a:rPr lang="en-US" sz="1600" i="1" dirty="0" smtClean="0"/>
              <a:t>Etna</a:t>
            </a:r>
            <a:r>
              <a:rPr lang="en-US" sz="1600" i="1" dirty="0"/>
              <a:t>, </a:t>
            </a:r>
            <a:r>
              <a:rPr lang="en-US" sz="1600" i="1" dirty="0" err="1"/>
              <a:t>Campi</a:t>
            </a:r>
            <a:r>
              <a:rPr lang="en-US" sz="1600" i="1" dirty="0"/>
              <a:t> </a:t>
            </a:r>
            <a:r>
              <a:rPr lang="en-US" sz="1600" i="1" dirty="0" err="1"/>
              <a:t>Flegrei</a:t>
            </a:r>
            <a:r>
              <a:rPr lang="en-US" sz="1600" i="1" dirty="0"/>
              <a:t> and </a:t>
            </a:r>
            <a:r>
              <a:rPr lang="en-US" sz="1600" i="1" dirty="0" smtClean="0"/>
              <a:t>Marmara supersites endorsed at </a:t>
            </a:r>
            <a:r>
              <a:rPr lang="en-CA" sz="1600" i="1" dirty="0" smtClean="0"/>
              <a:t>the CEOS SIT-29 Meeting 2014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18</a:t>
            </a:fld>
            <a:endParaRPr lang="uk-UA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7620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GEO </a:t>
            </a:r>
            <a:r>
              <a:rPr lang="en-US" dirty="0" err="1" smtClean="0"/>
              <a:t>Geohazard</a:t>
            </a:r>
            <a:r>
              <a:rPr lang="en-US" dirty="0" smtClean="0"/>
              <a:t> </a:t>
            </a:r>
            <a:r>
              <a:rPr lang="en-US" dirty="0"/>
              <a:t>Supersites </a:t>
            </a:r>
            <a:r>
              <a:rPr lang="en-US" dirty="0" smtClean="0"/>
              <a:t>and Natural Laboratories (GSNL)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695" y="3987004"/>
            <a:ext cx="4046105" cy="22407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13466"/>
            <a:ext cx="6213231" cy="22436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0" y="4305181"/>
            <a:ext cx="5181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1" dirty="0" smtClean="0"/>
              <a:t>Vesuvius/</a:t>
            </a:r>
            <a:r>
              <a:rPr lang="en-CA" sz="1200" b="1" dirty="0" err="1" smtClean="0"/>
              <a:t>Campi</a:t>
            </a:r>
            <a:r>
              <a:rPr lang="en-CA" sz="1200" b="1" dirty="0" smtClean="0"/>
              <a:t> </a:t>
            </a:r>
            <a:r>
              <a:rPr lang="en-CA" sz="1200" b="1" dirty="0" err="1"/>
              <a:t>Flegrei</a:t>
            </a:r>
            <a:r>
              <a:rPr lang="en-CA" sz="1200" b="1" dirty="0"/>
              <a:t> Supersite</a:t>
            </a:r>
            <a:endParaRPr lang="en-US" sz="1200" b="1" dirty="0" smtClean="0">
              <a:latin typeface="+mj-lt"/>
            </a:endParaRPr>
          </a:p>
          <a:p>
            <a:r>
              <a:rPr lang="en-US" sz="1200" dirty="0" smtClean="0">
                <a:latin typeface="+mj-lt"/>
              </a:rPr>
              <a:t>Left</a:t>
            </a:r>
            <a:r>
              <a:rPr lang="en-US" sz="1200" dirty="0">
                <a:latin typeface="+mj-lt"/>
              </a:rPr>
              <a:t>: CSK mean deformation velocity map </a:t>
            </a:r>
            <a:r>
              <a:rPr lang="en-US" sz="1000" dirty="0">
                <a:latin typeface="+mj-lt"/>
              </a:rPr>
              <a:t>(01/2011-10/2015, Ascending) </a:t>
            </a:r>
          </a:p>
          <a:p>
            <a:r>
              <a:rPr lang="en-US" sz="1200" dirty="0">
                <a:latin typeface="+mj-lt"/>
              </a:rPr>
              <a:t>Right: CSK mean deformation velocity map </a:t>
            </a:r>
            <a:r>
              <a:rPr lang="en-US" sz="1000" dirty="0">
                <a:latin typeface="+mj-lt"/>
              </a:rPr>
              <a:t>(01/2011-03/2015, Descending) </a:t>
            </a:r>
          </a:p>
          <a:p>
            <a:r>
              <a:rPr lang="en-US" sz="1000" b="1" dirty="0">
                <a:latin typeface="+mj-lt"/>
              </a:rPr>
              <a:t>Credits INGV-CNT </a:t>
            </a:r>
            <a:endParaRPr lang="en-US" sz="10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82814" y="6227802"/>
            <a:ext cx="558018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 smtClean="0"/>
              <a:t>Etna Supersite</a:t>
            </a:r>
          </a:p>
          <a:p>
            <a:pPr algn="r"/>
            <a:r>
              <a:rPr lang="en-US" sz="1200" dirty="0" smtClean="0"/>
              <a:t>December </a:t>
            </a:r>
            <a:r>
              <a:rPr lang="en-US" sz="1200" dirty="0"/>
              <a:t>2014 to 12 January 2015 Sentinel-1A ascending </a:t>
            </a:r>
            <a:r>
              <a:rPr lang="en-US" sz="1200" dirty="0" err="1" smtClean="0"/>
              <a:t>interferogram</a:t>
            </a:r>
            <a:endParaRPr lang="en-US" sz="1200" dirty="0"/>
          </a:p>
          <a:p>
            <a:pPr algn="r"/>
            <a:r>
              <a:rPr lang="en-US" sz="1000" b="1" dirty="0" smtClean="0"/>
              <a:t>Credit: </a:t>
            </a:r>
            <a:r>
              <a:rPr lang="en-US" sz="1000" b="1" dirty="0" err="1" smtClean="0"/>
              <a:t>Bonforte</a:t>
            </a:r>
            <a:r>
              <a:rPr lang="en-US" sz="1000" b="1" dirty="0" smtClean="0"/>
              <a:t> </a:t>
            </a:r>
            <a:r>
              <a:rPr lang="en-US" sz="1000" b="1" dirty="0"/>
              <a:t>and </a:t>
            </a:r>
            <a:r>
              <a:rPr lang="en-US" sz="1000" b="1" dirty="0" err="1"/>
              <a:t>Guglielmino</a:t>
            </a:r>
            <a:r>
              <a:rPr lang="en-US" sz="1000" b="1" dirty="0"/>
              <a:t>, </a:t>
            </a:r>
            <a:r>
              <a:rPr lang="en-US" sz="1000" b="1" dirty="0" smtClean="0"/>
              <a:t>2015</a:t>
            </a:r>
            <a:endParaRPr lang="en-US" sz="1000" b="1" dirty="0"/>
          </a:p>
        </p:txBody>
      </p:sp>
      <p:sp>
        <p:nvSpPr>
          <p:cNvPr id="10" name="Rectangle 9"/>
          <p:cNvSpPr/>
          <p:nvPr/>
        </p:nvSpPr>
        <p:spPr>
          <a:xfrm>
            <a:off x="76200" y="5107403"/>
            <a:ext cx="4876800" cy="1334591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777" y="5105400"/>
            <a:ext cx="4854223" cy="13542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en-CA" sz="1400" b="0" i="1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Quick facts:</a:t>
            </a:r>
          </a:p>
          <a:p>
            <a:pPr algn="l" rtl="0" latinLnBrk="1" hangingPunct="0"/>
            <a:endParaRPr lang="en-CA" sz="800" i="1" dirty="0">
              <a:latin typeface="+mj-lt"/>
            </a:endParaRPr>
          </a:p>
          <a:p>
            <a:pPr algn="l" rtl="0" latinLnBrk="1" hangingPunct="0"/>
            <a:r>
              <a:rPr kumimoji="0" lang="en-CA" sz="1400" b="0" i="1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Outreach: </a:t>
            </a:r>
            <a:r>
              <a:rPr lang="en-US" sz="1200" i="1" dirty="0" smtClean="0"/>
              <a:t>More than 16 peer </a:t>
            </a:r>
            <a:r>
              <a:rPr lang="en-US" sz="1200" i="1" dirty="0"/>
              <a:t>reviewed journal </a:t>
            </a:r>
            <a:r>
              <a:rPr lang="en-US" sz="1200" i="1" dirty="0" smtClean="0"/>
              <a:t>articles and </a:t>
            </a:r>
          </a:p>
          <a:p>
            <a:pPr algn="l" rtl="0" latinLnBrk="1" hangingPunct="0"/>
            <a:r>
              <a:rPr lang="en-US" sz="1200" i="1" dirty="0" smtClean="0"/>
              <a:t>69 conference presentations/proceedings in 2015-16</a:t>
            </a:r>
          </a:p>
          <a:p>
            <a:pPr algn="l" rtl="0" latinLnBrk="1" hangingPunct="0"/>
            <a:endParaRPr lang="en-US" sz="600" i="1" dirty="0" smtClean="0"/>
          </a:p>
          <a:p>
            <a:pPr algn="l" rtl="0" latinLnBrk="1" hangingPunct="0"/>
            <a:r>
              <a:rPr lang="en-CA" sz="1400" i="1" dirty="0" smtClean="0">
                <a:latin typeface="+mj-lt"/>
              </a:rPr>
              <a:t>Dara used: </a:t>
            </a:r>
            <a:r>
              <a:rPr lang="en-CA" sz="1200" i="1" dirty="0" smtClean="0">
                <a:latin typeface="+mj-lt"/>
              </a:rPr>
              <a:t>ERS, ENVISAT, Sentinel, </a:t>
            </a:r>
            <a:r>
              <a:rPr lang="en-CA" sz="1200" i="1" dirty="0" err="1" smtClean="0">
                <a:latin typeface="+mj-lt"/>
              </a:rPr>
              <a:t>TerraSAR</a:t>
            </a:r>
            <a:r>
              <a:rPr lang="en-CA" sz="1200" i="1" dirty="0" smtClean="0">
                <a:latin typeface="+mj-lt"/>
              </a:rPr>
              <a:t>-X, Cosmo-</a:t>
            </a:r>
            <a:r>
              <a:rPr lang="en-CA" sz="1200" i="1" dirty="0" err="1" smtClean="0">
                <a:latin typeface="+mj-lt"/>
              </a:rPr>
              <a:t>SkyMed</a:t>
            </a:r>
            <a:r>
              <a:rPr lang="en-CA" sz="1200" i="1" dirty="0" smtClean="0">
                <a:latin typeface="+mj-lt"/>
              </a:rPr>
              <a:t>, RADARSAT, ALOS, ASTER, Landsat, MODIS, AVHRR, Pleiades</a:t>
            </a:r>
            <a:endParaRPr kumimoji="0" lang="en-CA" sz="1200" b="0" i="1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9653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447800"/>
            <a:ext cx="8153400" cy="4953000"/>
          </a:xfrm>
        </p:spPr>
        <p:txBody>
          <a:bodyPr/>
          <a:lstStyle/>
          <a:p>
            <a:pPr marL="0" lvl="0" indent="0">
              <a:buNone/>
            </a:pPr>
            <a:r>
              <a:rPr lang="en-US" sz="2800" b="1" dirty="0"/>
              <a:t>Decision @ Plenary</a:t>
            </a:r>
          </a:p>
          <a:p>
            <a:pPr marL="0" lvl="0" indent="0">
              <a:buNone/>
            </a:pPr>
            <a:endParaRPr lang="en-US" sz="800" b="1" dirty="0"/>
          </a:p>
          <a:p>
            <a:pPr marL="0" lvl="0" indent="0">
              <a:buNone/>
            </a:pPr>
            <a:r>
              <a:rPr lang="en-CA" b="1" dirty="0" smtClean="0"/>
              <a:t>Biennial </a:t>
            </a:r>
            <a:r>
              <a:rPr lang="en-CA" b="1" dirty="0"/>
              <a:t>report </a:t>
            </a:r>
            <a:endParaRPr lang="en-US" b="1" dirty="0" smtClean="0"/>
          </a:p>
          <a:p>
            <a:pPr marL="0" indent="0">
              <a:buNone/>
            </a:pPr>
            <a:endParaRPr lang="fr-CA" dirty="0"/>
          </a:p>
          <a:p>
            <a:pPr marL="0" lv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Positive evaluations </a:t>
            </a:r>
            <a:r>
              <a:rPr lang="en-CA" dirty="0" smtClean="0"/>
              <a:t>from Agencies with comments and remarks clarified by Supersite coordinators: Sustainability, </a:t>
            </a:r>
            <a:r>
              <a:rPr lang="en-CA" dirty="0"/>
              <a:t>i</a:t>
            </a:r>
            <a:r>
              <a:rPr lang="en-CA" dirty="0" smtClean="0"/>
              <a:t>n-situ data policy and science team.</a:t>
            </a:r>
          </a:p>
          <a:p>
            <a:pPr marL="0" lv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CA" sz="1800" b="1" dirty="0" smtClean="0">
                <a:solidFill>
                  <a:srgbClr val="FF0000"/>
                </a:solidFill>
              </a:rPr>
              <a:t>Accept</a:t>
            </a:r>
            <a:r>
              <a:rPr lang="en-CA" sz="1800" dirty="0" smtClean="0">
                <a:solidFill>
                  <a:srgbClr val="FF0000"/>
                </a:solidFill>
              </a:rPr>
              <a:t> </a:t>
            </a:r>
            <a:r>
              <a:rPr lang="en-CA" sz="1800" dirty="0" smtClean="0"/>
              <a:t>Vesuvius/</a:t>
            </a:r>
            <a:r>
              <a:rPr lang="en-CA" sz="1800" dirty="0" err="1" smtClean="0"/>
              <a:t>Campi</a:t>
            </a:r>
            <a:r>
              <a:rPr lang="en-CA" sz="1800" dirty="0" smtClean="0"/>
              <a:t> </a:t>
            </a:r>
            <a:r>
              <a:rPr lang="en-CA" sz="1800" dirty="0" err="1"/>
              <a:t>Flegrei</a:t>
            </a:r>
            <a:r>
              <a:rPr lang="en-CA" sz="1800" dirty="0"/>
              <a:t> Supersite </a:t>
            </a:r>
            <a:r>
              <a:rPr lang="en-CA" sz="1800" dirty="0" smtClean="0"/>
              <a:t>Report (Permanent Supersite)</a:t>
            </a:r>
            <a:endParaRPr lang="en-CA" sz="1800" dirty="0"/>
          </a:p>
          <a:p>
            <a:pPr marL="0" indent="0">
              <a:buNone/>
            </a:pPr>
            <a:r>
              <a:rPr lang="en-CA" sz="1800" b="1" dirty="0" smtClean="0">
                <a:solidFill>
                  <a:srgbClr val="FF0000"/>
                </a:solidFill>
              </a:rPr>
              <a:t>Accept</a:t>
            </a:r>
            <a:r>
              <a:rPr lang="en-CA" sz="1800" dirty="0" smtClean="0">
                <a:solidFill>
                  <a:srgbClr val="FF0000"/>
                </a:solidFill>
              </a:rPr>
              <a:t> </a:t>
            </a:r>
            <a:r>
              <a:rPr lang="en-CA" sz="1800" dirty="0"/>
              <a:t>Etna Supersite </a:t>
            </a:r>
            <a:r>
              <a:rPr lang="en-CA" sz="1800" dirty="0" smtClean="0"/>
              <a:t>Report (Permanent </a:t>
            </a:r>
            <a:r>
              <a:rPr lang="en-CA" sz="1800" dirty="0"/>
              <a:t>Supersite</a:t>
            </a:r>
            <a:r>
              <a:rPr lang="en-CA" sz="1800" dirty="0" smtClean="0"/>
              <a:t>)</a:t>
            </a:r>
            <a:endParaRPr lang="en-CA" sz="1800" dirty="0"/>
          </a:p>
          <a:p>
            <a:pPr marL="0" indent="0">
              <a:buNone/>
            </a:pPr>
            <a:r>
              <a:rPr lang="en-CA" sz="1800" b="1" dirty="0" smtClean="0">
                <a:solidFill>
                  <a:srgbClr val="FF0000"/>
                </a:solidFill>
              </a:rPr>
              <a:t>Accept</a:t>
            </a:r>
            <a:r>
              <a:rPr lang="en-CA" sz="1800" dirty="0" smtClean="0">
                <a:solidFill>
                  <a:srgbClr val="FF0000"/>
                </a:solidFill>
              </a:rPr>
              <a:t> </a:t>
            </a:r>
            <a:r>
              <a:rPr lang="en-CA" sz="1800" dirty="0"/>
              <a:t>Marmara Supersite </a:t>
            </a:r>
            <a:r>
              <a:rPr lang="en-CA" sz="1800" dirty="0" smtClean="0"/>
              <a:t>Report (Permanent </a:t>
            </a:r>
            <a:r>
              <a:rPr lang="en-CA" sz="1800" dirty="0"/>
              <a:t>Supersite</a:t>
            </a:r>
            <a:r>
              <a:rPr lang="en-CA" sz="1800" dirty="0" smtClean="0"/>
              <a:t>)</a:t>
            </a:r>
            <a:endParaRPr lang="en-CA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19</a:t>
            </a:fld>
            <a:endParaRPr lang="uk-UA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2133600" y="228600"/>
            <a:ext cx="5486400" cy="7620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Supersite Periodic Review Process: </a:t>
            </a:r>
            <a:r>
              <a:rPr lang="en-US" dirty="0" smtClean="0"/>
              <a:t>For Decision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570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Overview of the Presentation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52400" y="1600200"/>
            <a:ext cx="8686800" cy="4724400"/>
          </a:xfrm>
        </p:spPr>
        <p:txBody>
          <a:bodyPr/>
          <a:lstStyle/>
          <a:p>
            <a:pPr marL="0" indent="0">
              <a:buNone/>
            </a:pPr>
            <a:r>
              <a:rPr lang="en-CA" sz="1800" b="1" dirty="0" smtClean="0"/>
              <a:t>Floods, Seismic Hazards, Volcanoes Pilots and Recovery Observatory (RO)</a:t>
            </a:r>
          </a:p>
          <a:p>
            <a:pPr marL="0" indent="0">
              <a:buNone/>
            </a:pPr>
            <a:r>
              <a:rPr lang="en-CA" sz="1800" dirty="0" smtClean="0"/>
              <a:t>	</a:t>
            </a:r>
            <a:r>
              <a:rPr lang="en-CA" sz="1800" dirty="0"/>
              <a:t>- </a:t>
            </a:r>
            <a:r>
              <a:rPr lang="en-CA" sz="1800" dirty="0" smtClean="0"/>
              <a:t>Status </a:t>
            </a:r>
            <a:r>
              <a:rPr lang="en-CA" sz="1800" dirty="0"/>
              <a:t>and Key </a:t>
            </a:r>
            <a:r>
              <a:rPr lang="en-CA" sz="1800" dirty="0" smtClean="0"/>
              <a:t>Successes</a:t>
            </a:r>
          </a:p>
          <a:p>
            <a:pPr marL="0" indent="0">
              <a:buNone/>
            </a:pPr>
            <a:endParaRPr lang="en-CA" sz="1800" b="1" dirty="0"/>
          </a:p>
          <a:p>
            <a:pPr marL="0" indent="0">
              <a:buNone/>
            </a:pPr>
            <a:r>
              <a:rPr lang="en-CA" sz="1800" b="1" dirty="0" smtClean="0"/>
              <a:t>New Landslide Pilot</a:t>
            </a:r>
          </a:p>
          <a:p>
            <a:pPr marL="0" indent="0">
              <a:buNone/>
            </a:pPr>
            <a:r>
              <a:rPr lang="en-CA" sz="1800" dirty="0"/>
              <a:t>	</a:t>
            </a:r>
            <a:r>
              <a:rPr lang="en-CA" sz="1800" dirty="0" smtClean="0"/>
              <a:t>- </a:t>
            </a:r>
            <a:r>
              <a:rPr lang="en-AU" sz="1800" dirty="0" smtClean="0"/>
              <a:t>Landslide pilot </a:t>
            </a:r>
            <a:r>
              <a:rPr lang="en-AU" sz="1800" dirty="0"/>
              <a:t>EO implementation plan, including strategic data acquisition plan</a:t>
            </a:r>
            <a:endParaRPr lang="en-US" sz="1800" dirty="0"/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r>
              <a:rPr lang="en-CA" sz="1800" b="1" dirty="0" smtClean="0"/>
              <a:t>GEO </a:t>
            </a:r>
            <a:r>
              <a:rPr lang="en-CA" sz="1800" b="1" dirty="0" err="1" smtClean="0"/>
              <a:t>Geohazard</a:t>
            </a:r>
            <a:r>
              <a:rPr lang="en-CA" sz="1800" b="1" dirty="0" smtClean="0"/>
              <a:t> Supersites and National Laboratories (GSNL)</a:t>
            </a:r>
          </a:p>
          <a:p>
            <a:pPr marL="0" indent="0">
              <a:buNone/>
            </a:pPr>
            <a:r>
              <a:rPr lang="en-CA" sz="1800" dirty="0" smtClean="0"/>
              <a:t>	- Supersite </a:t>
            </a:r>
            <a:r>
              <a:rPr lang="en-CA" sz="1800" dirty="0"/>
              <a:t>biennial </a:t>
            </a:r>
            <a:r>
              <a:rPr lang="en-CA" sz="1800" dirty="0" smtClean="0"/>
              <a:t>report</a:t>
            </a:r>
          </a:p>
          <a:p>
            <a:pPr marL="0" indent="0">
              <a:buNone/>
            </a:pPr>
            <a:r>
              <a:rPr lang="en-CA" sz="1800" dirty="0"/>
              <a:t>	</a:t>
            </a:r>
            <a:r>
              <a:rPr lang="en-CA" sz="1800" dirty="0" smtClean="0"/>
              <a:t>	</a:t>
            </a:r>
            <a:r>
              <a:rPr lang="en-CA" sz="1800" dirty="0"/>
              <a:t>Vesuvius/</a:t>
            </a:r>
            <a:r>
              <a:rPr lang="en-CA" sz="1800" dirty="0" err="1"/>
              <a:t>Campi</a:t>
            </a:r>
            <a:r>
              <a:rPr lang="en-CA" sz="1800" dirty="0"/>
              <a:t> </a:t>
            </a:r>
            <a:r>
              <a:rPr lang="en-CA" sz="1800" dirty="0" err="1"/>
              <a:t>Flegrei</a:t>
            </a:r>
            <a:r>
              <a:rPr lang="en-CA" sz="1800" dirty="0"/>
              <a:t> </a:t>
            </a:r>
            <a:endParaRPr lang="en-CA" sz="1800" dirty="0" smtClean="0"/>
          </a:p>
          <a:p>
            <a:pPr marL="0" indent="0">
              <a:buNone/>
            </a:pPr>
            <a:r>
              <a:rPr lang="en-CA" sz="1800" dirty="0" smtClean="0"/>
              <a:t>		Etna </a:t>
            </a:r>
            <a:endParaRPr lang="en-CA" sz="1800" dirty="0"/>
          </a:p>
          <a:p>
            <a:pPr marL="0" indent="0">
              <a:buNone/>
            </a:pPr>
            <a:r>
              <a:rPr lang="en-CA" sz="1800" dirty="0"/>
              <a:t>		</a:t>
            </a:r>
            <a:r>
              <a:rPr lang="en-CA" sz="1800" dirty="0" smtClean="0"/>
              <a:t>Marmara</a:t>
            </a:r>
          </a:p>
          <a:p>
            <a:pPr marL="0" indent="0">
              <a:buNone/>
            </a:pPr>
            <a:r>
              <a:rPr lang="en-CA" sz="1800" dirty="0"/>
              <a:t>	</a:t>
            </a:r>
            <a:r>
              <a:rPr lang="en-CA" sz="1800" dirty="0" smtClean="0"/>
              <a:t>- </a:t>
            </a:r>
            <a:r>
              <a:rPr lang="en-US" sz="1800" dirty="0" smtClean="0"/>
              <a:t>Greek Supersite</a:t>
            </a:r>
          </a:p>
          <a:p>
            <a:pPr marL="0" indent="0">
              <a:buNone/>
            </a:pPr>
            <a:r>
              <a:rPr lang="en-CA" sz="1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74323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20</a:t>
            </a:fld>
            <a:endParaRPr lang="uk-UA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491" y="1447800"/>
            <a:ext cx="7630709" cy="4982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Greek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Supersite Proposal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6089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21</a:t>
            </a:fld>
            <a:endParaRPr lang="uk-UA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Greek Supersite Major Seismic </a:t>
            </a:r>
            <a:r>
              <a:rPr lang="en-US" dirty="0"/>
              <a:t>H</a:t>
            </a:r>
            <a:r>
              <a:rPr lang="en-US" dirty="0" smtClean="0"/>
              <a:t>azard </a:t>
            </a:r>
            <a:r>
              <a:rPr lang="en-US" dirty="0"/>
              <a:t>A</a:t>
            </a:r>
            <a:r>
              <a:rPr lang="en-US" dirty="0" smtClean="0"/>
              <a:t>rea 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 descr="corinth_eqs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01165"/>
            <a:ext cx="5181600" cy="25660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86200" y="4334472"/>
            <a:ext cx="5029200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l" rtl="0" latinLnBrk="1" hangingPunct="0"/>
            <a:r>
              <a:rPr lang="en-US" sz="1600" b="1" dirty="0">
                <a:latin typeface="+mj-lt"/>
              </a:rPr>
              <a:t>GULF OF CORINTH </a:t>
            </a:r>
            <a:endParaRPr lang="en-US" sz="1600" dirty="0">
              <a:latin typeface="+mj-lt"/>
            </a:endParaRPr>
          </a:p>
          <a:p>
            <a:pPr algn="l" rtl="0" latinLnBrk="1" hangingPunct="0"/>
            <a:r>
              <a:rPr lang="en-US" sz="1400" dirty="0" smtClean="0">
                <a:latin typeface="+mj-lt"/>
              </a:rPr>
              <a:t>Epicenters </a:t>
            </a:r>
            <a:r>
              <a:rPr lang="en-US" sz="1400" dirty="0">
                <a:latin typeface="+mj-lt"/>
              </a:rPr>
              <a:t>of strong historical (open circles) and instrumental earthquakes (colored circles). 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  <p:pic>
        <p:nvPicPr>
          <p:cNvPr id="10" name="Picture 9" descr="SUPERSITE_fig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3505200" cy="403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52400" y="5707559"/>
            <a:ext cx="5562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latin typeface="+mj-lt"/>
              </a:rPr>
              <a:t>CEPHALONIA TRANSFORM FAULT ZONE </a:t>
            </a:r>
            <a:endParaRPr lang="en-US" sz="1600" dirty="0">
              <a:latin typeface="+mj-lt"/>
            </a:endParaRPr>
          </a:p>
          <a:p>
            <a:r>
              <a:rPr lang="en-US" sz="1400" dirty="0" smtClean="0">
                <a:latin typeface="+mj-lt"/>
              </a:rPr>
              <a:t>Epicenters </a:t>
            </a:r>
            <a:r>
              <a:rPr lang="en-US" sz="1400" dirty="0">
                <a:latin typeface="+mj-lt"/>
              </a:rPr>
              <a:t>of strong (M≥6.0) main events for the period 2004-2015, their associated after-shocks and focal mechanisms. </a:t>
            </a:r>
          </a:p>
        </p:txBody>
      </p:sp>
    </p:spTree>
    <p:extLst>
      <p:ext uri="{BB962C8B-B14F-4D97-AF65-F5344CB8AC3E}">
        <p14:creationId xmlns:p14="http://schemas.microsoft.com/office/powerpoint/2010/main" val="42619719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52400" y="1295400"/>
            <a:ext cx="8458200" cy="2286000"/>
          </a:xfrm>
        </p:spPr>
        <p:txBody>
          <a:bodyPr/>
          <a:lstStyle/>
          <a:p>
            <a:pPr marL="0" indent="0" defTabSz="914400">
              <a:buNone/>
            </a:pPr>
            <a:r>
              <a:rPr lang="en-CA" sz="1600" b="1" dirty="0" smtClean="0"/>
              <a:t>Supersite Point-of-Contact</a:t>
            </a:r>
            <a:r>
              <a:rPr lang="en-CA" sz="1600" dirty="0" smtClean="0"/>
              <a:t>: A</a:t>
            </a:r>
            <a:r>
              <a:rPr lang="en-CA" sz="1600" dirty="0"/>
              <a:t>. </a:t>
            </a:r>
            <a:r>
              <a:rPr lang="en-CA" sz="1600" dirty="0" err="1" smtClean="0"/>
              <a:t>Savvaidis</a:t>
            </a:r>
            <a:r>
              <a:rPr lang="en-CA" sz="1600" dirty="0" smtClean="0"/>
              <a:t>, </a:t>
            </a:r>
            <a:r>
              <a:rPr lang="en-US" sz="1600" dirty="0" smtClean="0"/>
              <a:t>Institute </a:t>
            </a:r>
            <a:r>
              <a:rPr lang="en-US" sz="1600" dirty="0"/>
              <a:t>of Engineering Seismology and Earthquake Engineering </a:t>
            </a:r>
            <a:r>
              <a:rPr lang="en-US" sz="1600" dirty="0" smtClean="0"/>
              <a:t>(</a:t>
            </a:r>
            <a:r>
              <a:rPr lang="en-CA" sz="1600" dirty="0" smtClean="0"/>
              <a:t>ITSAK), </a:t>
            </a:r>
            <a:r>
              <a:rPr lang="en-CA" sz="1600" dirty="0"/>
              <a:t>Greece</a:t>
            </a:r>
          </a:p>
          <a:p>
            <a:pPr marL="0" indent="0" defTabSz="914400">
              <a:buNone/>
            </a:pPr>
            <a:endParaRPr lang="en-CA" sz="800" dirty="0" smtClean="0"/>
          </a:p>
          <a:p>
            <a:pPr marL="0" indent="0" defTabSz="914400">
              <a:buNone/>
            </a:pPr>
            <a:r>
              <a:rPr lang="en-CA" sz="1600" b="1" dirty="0" smtClean="0"/>
              <a:t>Core Team</a:t>
            </a:r>
            <a:r>
              <a:rPr lang="en-CA" sz="1600" dirty="0" smtClean="0"/>
              <a:t>: Organized </a:t>
            </a:r>
            <a:r>
              <a:rPr lang="en-US" sz="1600" dirty="0" smtClean="0"/>
              <a:t>between several </a:t>
            </a:r>
            <a:r>
              <a:rPr lang="en-US" sz="1600" dirty="0"/>
              <a:t>Greek Academia - </a:t>
            </a:r>
            <a:r>
              <a:rPr lang="en-US" sz="1600" dirty="0" smtClean="0"/>
              <a:t>Institutes, gives </a:t>
            </a:r>
            <a:r>
              <a:rPr lang="en-US" sz="1600" dirty="0"/>
              <a:t>a strong statement of current and future collaborative work (</a:t>
            </a:r>
            <a:r>
              <a:rPr lang="en-US" sz="1600" dirty="0" smtClean="0"/>
              <a:t>NKUA, NTUA, HUA, </a:t>
            </a:r>
            <a:r>
              <a:rPr lang="en-US" sz="1600" dirty="0" err="1" smtClean="0"/>
              <a:t>AUTh</a:t>
            </a:r>
            <a:r>
              <a:rPr lang="en-US" sz="1600" dirty="0" smtClean="0"/>
              <a:t>, </a:t>
            </a:r>
            <a:r>
              <a:rPr lang="en-US" sz="1600" dirty="0" err="1" smtClean="0"/>
              <a:t>UPatras</a:t>
            </a:r>
            <a:r>
              <a:rPr lang="en-US" sz="1600" dirty="0" smtClean="0"/>
              <a:t>, HCMR, CERTH and FORTH)</a:t>
            </a:r>
          </a:p>
          <a:p>
            <a:pPr marL="0" indent="0" defTabSz="91440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600" b="1" dirty="0" smtClean="0"/>
              <a:t>International </a:t>
            </a:r>
            <a:r>
              <a:rPr lang="en-US" sz="1600" b="1" dirty="0"/>
              <a:t>Scientific </a:t>
            </a:r>
            <a:r>
              <a:rPr lang="en-US" sz="1600" b="1" dirty="0" smtClean="0"/>
              <a:t>Community:</a:t>
            </a:r>
            <a:endParaRPr lang="en-US" sz="1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22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Greek </a:t>
            </a:r>
            <a:r>
              <a:rPr lang="en-US" dirty="0" smtClean="0"/>
              <a:t>Supersite Team</a:t>
            </a:r>
            <a:endParaRPr lang="en-US" dirty="0"/>
          </a:p>
        </p:txBody>
      </p:sp>
      <p:pic>
        <p:nvPicPr>
          <p:cNvPr id="2050" name="Picture 2" descr="C:\Users\schalifoux\Desktop\greek int te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94" y="3028950"/>
            <a:ext cx="4757606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5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447800"/>
            <a:ext cx="8153400" cy="2895600"/>
          </a:xfrm>
        </p:spPr>
        <p:txBody>
          <a:bodyPr/>
          <a:lstStyle/>
          <a:p>
            <a:r>
              <a:rPr lang="en-US" dirty="0" smtClean="0"/>
              <a:t>Broadband </a:t>
            </a:r>
            <a:r>
              <a:rPr lang="en-US" dirty="0"/>
              <a:t>and short-period seismic </a:t>
            </a:r>
            <a:r>
              <a:rPr lang="en-US" dirty="0" smtClean="0"/>
              <a:t>stations (</a:t>
            </a:r>
            <a:r>
              <a:rPr lang="en-US" dirty="0"/>
              <a:t>S</a:t>
            </a:r>
            <a:r>
              <a:rPr lang="en-US" dirty="0" smtClean="0"/>
              <a:t>eismograph)</a:t>
            </a:r>
          </a:p>
          <a:p>
            <a:endParaRPr lang="fr-CA" dirty="0"/>
          </a:p>
          <a:p>
            <a:r>
              <a:rPr lang="en-US" dirty="0" smtClean="0"/>
              <a:t>Accelerometers (</a:t>
            </a:r>
            <a:r>
              <a:rPr lang="en-US" dirty="0" err="1"/>
              <a:t>A</a:t>
            </a:r>
            <a:r>
              <a:rPr lang="en-US" dirty="0" err="1" smtClean="0"/>
              <a:t>ccelerograph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CA" dirty="0"/>
              <a:t>C</a:t>
            </a:r>
            <a:r>
              <a:rPr lang="en-CA" dirty="0" smtClean="0"/>
              <a:t>ampaign </a:t>
            </a:r>
            <a:r>
              <a:rPr lang="en-CA" dirty="0"/>
              <a:t>and continuous </a:t>
            </a:r>
            <a:r>
              <a:rPr lang="en-CA" dirty="0" smtClean="0"/>
              <a:t>GPS (GNSS)</a:t>
            </a:r>
          </a:p>
          <a:p>
            <a:endParaRPr lang="en-US" dirty="0" smtClean="0"/>
          </a:p>
          <a:p>
            <a:r>
              <a:rPr lang="en-US" dirty="0" smtClean="0"/>
              <a:t>Digital </a:t>
            </a:r>
            <a:r>
              <a:rPr lang="en-US" dirty="0"/>
              <a:t>elevation models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23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6388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Greek Supersite </a:t>
            </a:r>
            <a:r>
              <a:rPr lang="en-US" dirty="0"/>
              <a:t>Available </a:t>
            </a:r>
            <a:r>
              <a:rPr lang="en-US" dirty="0" smtClean="0"/>
              <a:t>In-Situ Data</a:t>
            </a:r>
            <a:endParaRPr lang="en-US" dirty="0"/>
          </a:p>
          <a:p>
            <a:pPr lvl="0">
              <a:spcBef>
                <a:spcPts val="0"/>
              </a:spcBef>
              <a:buSzTx/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5816025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 permanent accelerometer network of 43 sensors  was installed on the </a:t>
            </a:r>
            <a:r>
              <a:rPr lang="en-US" sz="1400" dirty="0" err="1"/>
              <a:t>Evripos</a:t>
            </a:r>
            <a:r>
              <a:rPr lang="en-US" sz="1400" dirty="0"/>
              <a:t> bridge in 1994 by the Institute of Engineering Seismology and Earthquake Engineering (ITSAK). 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53355"/>
            <a:ext cx="2638425" cy="1314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453355"/>
            <a:ext cx="2695575" cy="126682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84443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24</a:t>
            </a:fld>
            <a:endParaRPr lang="uk-UA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1752600" y="304800"/>
            <a:ext cx="5867400" cy="533400"/>
          </a:xfrm>
        </p:spPr>
        <p:txBody>
          <a:bodyPr/>
          <a:lstStyle/>
          <a:p>
            <a:pPr lvl="0" algn="ctr" fontAlgn="auto">
              <a:spcAft>
                <a:spcPts val="0"/>
              </a:spcAft>
              <a:defRPr/>
            </a:pPr>
            <a:r>
              <a:rPr lang="it-IT" sz="2400" dirty="0">
                <a:solidFill>
                  <a:schemeClr val="bg1"/>
                </a:solidFill>
                <a:latin typeface="+mj-lt"/>
              </a:rPr>
              <a:t>CEOS support to the Greek Supersite</a:t>
            </a:r>
            <a:endParaRPr lang="it-IT" sz="2400" kern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371600"/>
            <a:ext cx="8153400" cy="7620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Indicative </a:t>
            </a:r>
            <a:r>
              <a:rPr lang="en-US" sz="1800" b="1" dirty="0"/>
              <a:t>data resources committed</a:t>
            </a:r>
          </a:p>
          <a:p>
            <a:pPr marL="0" indent="0">
              <a:buNone/>
            </a:pPr>
            <a:r>
              <a:rPr lang="en-US" sz="1600" dirty="0"/>
              <a:t>CEOS intends to </a:t>
            </a:r>
            <a:r>
              <a:rPr lang="en-US" sz="1600" dirty="0" smtClean="0"/>
              <a:t>support </a:t>
            </a:r>
            <a:r>
              <a:rPr lang="en-US" sz="1600" dirty="0"/>
              <a:t>this Supersite with </a:t>
            </a:r>
            <a:r>
              <a:rPr lang="en-US" sz="1600" dirty="0" smtClean="0"/>
              <a:t>the following resources:</a:t>
            </a:r>
            <a:endParaRPr lang="en-US" sz="1600" dirty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013140"/>
              </p:ext>
            </p:extLst>
          </p:nvPr>
        </p:nvGraphicFramePr>
        <p:xfrm>
          <a:off x="152401" y="2449483"/>
          <a:ext cx="8763000" cy="3439341"/>
        </p:xfrm>
        <a:graphic>
          <a:graphicData uri="http://schemas.openxmlformats.org/drawingml/2006/table">
            <a:tbl>
              <a:tblPr/>
              <a:tblGrid>
                <a:gridCol w="1310468"/>
                <a:gridCol w="4556931"/>
                <a:gridCol w="2895601"/>
              </a:tblGrid>
              <a:tr h="475211">
                <a:tc>
                  <a:txBody>
                    <a:bodyPr/>
                    <a:lstStyle/>
                    <a:p>
                      <a:pPr marL="108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CSA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120 products for a period of 2 years</a:t>
                      </a:r>
                      <a:endParaRPr kumimoji="0" lang="it-IT" sz="1600" kern="1200" dirty="0" smtClean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it-IT" sz="1600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RADARSAT-2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075">
                <a:tc>
                  <a:txBody>
                    <a:bodyPr/>
                    <a:lstStyle/>
                    <a:p>
                      <a:pPr marL="108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CNES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20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standard 20x20km Pleiades scenes for the first year, reappraisal for any additional years</a:t>
                      </a:r>
                      <a:endParaRPr lang="it-IT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Pleiades, SPOT-5</a:t>
                      </a:r>
                      <a:endParaRPr lang="it-IT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11">
                <a:tc>
                  <a:txBody>
                    <a:bodyPr/>
                    <a:lstStyle/>
                    <a:p>
                      <a:pPr marL="108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DLR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60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new scenes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per year +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 few archive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images</a:t>
                      </a:r>
                      <a:endParaRPr kumimoji="0" lang="it-IT" sz="1600" kern="1200" dirty="0" smtClean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it-IT" sz="1600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TerraSAR-X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11">
                <a:tc>
                  <a:txBody>
                    <a:bodyPr/>
                    <a:lstStyle/>
                    <a:p>
                      <a:pPr marL="108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ASI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120 products for a period of 2 years</a:t>
                      </a:r>
                      <a:endParaRPr lang="it-IT" sz="1600" dirty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COSMO-SkyMed</a:t>
                      </a:r>
                      <a:endParaRPr lang="it-IT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11">
                <a:tc>
                  <a:txBody>
                    <a:bodyPr/>
                    <a:lstStyle/>
                    <a:p>
                      <a:pPr marL="108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USGS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no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quota as the data is freely accessible</a:t>
                      </a:r>
                      <a:endParaRPr lang="it-IT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Landsat</a:t>
                      </a:r>
                      <a:endParaRPr lang="it-IT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11">
                <a:tc>
                  <a:txBody>
                    <a:bodyPr/>
                    <a:lstStyle/>
                    <a:p>
                      <a:pPr marL="108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ESA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no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quota as the data is freely accessible</a:t>
                      </a:r>
                      <a:endParaRPr lang="it-IT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Sentinel-1, -2, -3</a:t>
                      </a:r>
                      <a:endParaRPr lang="it-IT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11">
                <a:tc>
                  <a:txBody>
                    <a:bodyPr/>
                    <a:lstStyle/>
                    <a:p>
                      <a:pPr marL="108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JAXA</a:t>
                      </a:r>
                      <a:endParaRPr lang="it-IT" sz="16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TBD</a:t>
                      </a:r>
                      <a:endParaRPr lang="it-IT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ALOS-2</a:t>
                      </a:r>
                      <a:endParaRPr lang="it-IT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5276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447800"/>
            <a:ext cx="81534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Decision @ </a:t>
            </a:r>
            <a:r>
              <a:rPr lang="en-US" sz="2800" b="1" dirty="0" smtClean="0"/>
              <a:t>Plenary</a:t>
            </a:r>
            <a:endParaRPr lang="en-US" sz="1600" b="1" dirty="0"/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Plenary </a:t>
            </a:r>
            <a:r>
              <a:rPr lang="en-US" sz="1600" b="1" dirty="0" smtClean="0">
                <a:solidFill>
                  <a:srgbClr val="FF0000"/>
                </a:solidFill>
              </a:rPr>
              <a:t>accepts</a:t>
            </a:r>
            <a:r>
              <a:rPr lang="en-US" sz="1600" b="1" dirty="0" smtClean="0"/>
              <a:t> </a:t>
            </a:r>
            <a:r>
              <a:rPr lang="en-US" sz="1600" dirty="0"/>
              <a:t>the Supersite Proposal and agrees to support it by making available data according to the request in the proposal and up to the limits listed below</a:t>
            </a:r>
            <a:r>
              <a:rPr lang="en-US" sz="1600" dirty="0" smtClean="0"/>
              <a:t>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 smtClean="0"/>
              <a:t>Plenary </a:t>
            </a:r>
            <a:r>
              <a:rPr lang="en-US" sz="1600" b="1" dirty="0" smtClean="0">
                <a:solidFill>
                  <a:srgbClr val="FF0000"/>
                </a:solidFill>
              </a:rPr>
              <a:t>requests</a:t>
            </a:r>
            <a:r>
              <a:rPr lang="en-US" sz="1600" b="1" dirty="0" smtClean="0"/>
              <a:t> </a:t>
            </a:r>
            <a:r>
              <a:rPr lang="en-US" sz="1600" dirty="0"/>
              <a:t>that the </a:t>
            </a:r>
            <a:r>
              <a:rPr lang="en-US" sz="1600" dirty="0" smtClean="0"/>
              <a:t>Data Coordination Team (DCT) inform </a:t>
            </a:r>
            <a:r>
              <a:rPr lang="en-US" sz="1600" dirty="0"/>
              <a:t>the </a:t>
            </a:r>
            <a:r>
              <a:rPr lang="en-US" sz="1600" dirty="0" err="1"/>
              <a:t>PoC</a:t>
            </a:r>
            <a:r>
              <a:rPr lang="en-US" sz="1600" dirty="0"/>
              <a:t> for the Supersite of this decision and the procedures of ordering and accessing the data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25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CA" dirty="0" smtClean="0"/>
              <a:t>Greek Supersite: For </a:t>
            </a:r>
            <a:r>
              <a:rPr lang="en-CA" dirty="0"/>
              <a:t>D</a:t>
            </a:r>
            <a:r>
              <a:rPr lang="en-CA" dirty="0" smtClean="0"/>
              <a:t>ecision</a:t>
            </a:r>
          </a:p>
          <a:p>
            <a:pPr lvl="0">
              <a:spcBef>
                <a:spcPts val="0"/>
              </a:spcBef>
              <a:buSzTx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01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52400" y="1447800"/>
            <a:ext cx="8686800" cy="4953000"/>
          </a:xfrm>
        </p:spPr>
        <p:txBody>
          <a:bodyPr/>
          <a:lstStyle/>
          <a:p>
            <a:pPr marL="0" indent="0">
              <a:buNone/>
            </a:pPr>
            <a:r>
              <a:rPr lang="en-CA" b="1" u="sng" dirty="0" smtClean="0"/>
              <a:t>Required decisions by Plenary:</a:t>
            </a:r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r>
              <a:rPr lang="en-CA" b="1" dirty="0" smtClean="0"/>
              <a:t>New </a:t>
            </a:r>
            <a:r>
              <a:rPr lang="en-CA" b="1" dirty="0"/>
              <a:t>Landslide Pilot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1. </a:t>
            </a:r>
            <a:r>
              <a:rPr lang="en-AU" dirty="0">
                <a:solidFill>
                  <a:srgbClr val="FF0000"/>
                </a:solidFill>
              </a:rPr>
              <a:t>Endorsement</a:t>
            </a:r>
            <a:r>
              <a:rPr lang="en-AU" dirty="0"/>
              <a:t>: Landslide pilot EO implementation plan, including strategic data acquisition plan</a:t>
            </a:r>
            <a:endParaRPr lang="en-US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b="1" dirty="0" smtClean="0"/>
              <a:t>GEO </a:t>
            </a:r>
            <a:r>
              <a:rPr lang="en-CA" b="1" dirty="0" err="1"/>
              <a:t>Geohazard</a:t>
            </a:r>
            <a:r>
              <a:rPr lang="en-CA" b="1" dirty="0"/>
              <a:t> Supersites and National </a:t>
            </a:r>
            <a:r>
              <a:rPr lang="en-CA" b="1" dirty="0" smtClean="0"/>
              <a:t>Laboratories (GSNL)</a:t>
            </a:r>
            <a:endParaRPr lang="en-CA" b="1" dirty="0"/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2. </a:t>
            </a:r>
            <a:r>
              <a:rPr lang="en-CA" dirty="0">
                <a:solidFill>
                  <a:srgbClr val="FF0000"/>
                </a:solidFill>
              </a:rPr>
              <a:t>Endorsement</a:t>
            </a:r>
            <a:r>
              <a:rPr lang="en-CA" dirty="0"/>
              <a:t>: Vesuvius/</a:t>
            </a:r>
            <a:r>
              <a:rPr lang="en-CA" dirty="0" err="1"/>
              <a:t>Campi</a:t>
            </a:r>
            <a:r>
              <a:rPr lang="en-CA" dirty="0"/>
              <a:t> </a:t>
            </a:r>
            <a:r>
              <a:rPr lang="en-CA" dirty="0" err="1"/>
              <a:t>Flegrei</a:t>
            </a:r>
            <a:r>
              <a:rPr lang="en-CA" dirty="0"/>
              <a:t> Supersite biennial report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3. </a:t>
            </a:r>
            <a:r>
              <a:rPr lang="en-CA" dirty="0">
                <a:solidFill>
                  <a:srgbClr val="FF0000"/>
                </a:solidFill>
              </a:rPr>
              <a:t>Endorsement</a:t>
            </a:r>
            <a:r>
              <a:rPr lang="en-CA" dirty="0"/>
              <a:t>: Etna Supersite biennial report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4. </a:t>
            </a:r>
            <a:r>
              <a:rPr lang="en-CA" dirty="0">
                <a:solidFill>
                  <a:srgbClr val="FF0000"/>
                </a:solidFill>
              </a:rPr>
              <a:t>Endorsement</a:t>
            </a:r>
            <a:r>
              <a:rPr lang="en-CA" dirty="0"/>
              <a:t>: Marmara Supersite biennial report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5. </a:t>
            </a:r>
            <a:r>
              <a:rPr lang="en-US" dirty="0">
                <a:solidFill>
                  <a:srgbClr val="FF0000"/>
                </a:solidFill>
              </a:rPr>
              <a:t>Endorsement</a:t>
            </a:r>
            <a:r>
              <a:rPr lang="en-US" dirty="0"/>
              <a:t>: Greek Supersite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26</a:t>
            </a:fld>
            <a:endParaRPr lang="uk-UA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7620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Decision @ </a:t>
            </a:r>
            <a:r>
              <a:rPr lang="en-US" dirty="0" smtClean="0"/>
              <a:t>CEOS Plenary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6126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27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228600" y="55626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Landslide affecting houses in a village of central China’s Hunan Province.</a:t>
            </a:r>
          </a:p>
          <a:p>
            <a:r>
              <a:rPr lang="en-US" dirty="0"/>
              <a:t>Published on </a:t>
            </a:r>
            <a:r>
              <a:rPr lang="en-US" dirty="0" smtClean="0"/>
              <a:t>July </a:t>
            </a:r>
            <a:r>
              <a:rPr lang="en-US" dirty="0"/>
              <a:t>19, 2016</a:t>
            </a:r>
          </a:p>
          <a:p>
            <a:r>
              <a:rPr lang="en-US" dirty="0">
                <a:hlinkClick r:id="rId3"/>
              </a:rPr>
              <a:t>https://www.youtube.com/watch?v=gXNdV9_8kCk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562600" cy="416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Thank You 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432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350" y="3048000"/>
            <a:ext cx="4887450" cy="3101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295400"/>
            <a:ext cx="8458200" cy="2133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On </a:t>
            </a:r>
            <a:r>
              <a:rPr lang="en-US" dirty="0"/>
              <a:t>Wednesday </a:t>
            </a:r>
            <a:r>
              <a:rPr lang="en-US" dirty="0" smtClean="0"/>
              <a:t>August 14, 2016, a 6.0 </a:t>
            </a:r>
            <a:r>
              <a:rPr lang="en-US" dirty="0"/>
              <a:t>magnitude earthquake struck central </a:t>
            </a:r>
            <a:r>
              <a:rPr lang="en-US" dirty="0" smtClean="0"/>
              <a:t>Italy, near Amatrice.</a:t>
            </a:r>
          </a:p>
          <a:p>
            <a:pPr marL="0" indent="0">
              <a:buNone/>
            </a:pPr>
            <a:endParaRPr lang="en-US" sz="200" dirty="0" smtClean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smtClean="0"/>
              <a:t>earthquake </a:t>
            </a:r>
            <a:r>
              <a:rPr lang="en-US" dirty="0"/>
              <a:t>has left more than </a:t>
            </a:r>
            <a:r>
              <a:rPr lang="en-US" dirty="0" smtClean="0"/>
              <a:t>280 </a:t>
            </a:r>
            <a:r>
              <a:rPr lang="en-US" dirty="0"/>
              <a:t>people </a:t>
            </a:r>
            <a:r>
              <a:rPr lang="en-US" dirty="0" smtClean="0"/>
              <a:t>dead.</a:t>
            </a:r>
          </a:p>
          <a:p>
            <a:pPr marL="0" indent="0">
              <a:buNone/>
            </a:pPr>
            <a:endParaRPr lang="en-US" sz="200" dirty="0" smtClean="0"/>
          </a:p>
          <a:p>
            <a:pPr marL="0" indent="0">
              <a:buNone/>
            </a:pPr>
            <a:r>
              <a:rPr lang="en-US" dirty="0" smtClean="0"/>
              <a:t>Seismic </a:t>
            </a:r>
            <a:r>
              <a:rPr lang="en-US" dirty="0"/>
              <a:t>pilot Obj. C </a:t>
            </a:r>
            <a:r>
              <a:rPr lang="en-US" dirty="0" smtClean="0"/>
              <a:t>has been triggered to generate rapid science products to support response.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3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5562600" cy="7620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Recent CEOS </a:t>
            </a:r>
            <a:r>
              <a:rPr lang="en-US" dirty="0"/>
              <a:t>Activities in </a:t>
            </a:r>
            <a:r>
              <a:rPr lang="en-US" dirty="0" smtClean="0"/>
              <a:t>Support of DRM: Amatrice Earthquake </a:t>
            </a:r>
            <a:r>
              <a:rPr lang="en-US" dirty="0"/>
              <a:t>R</a:t>
            </a:r>
            <a:r>
              <a:rPr lang="en-US" dirty="0" smtClean="0"/>
              <a:t>esponse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23411" y="6248400"/>
            <a:ext cx="442058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CA" sz="1200" dirty="0" smtClean="0"/>
              <a:t>Photo c</a:t>
            </a:r>
            <a:r>
              <a:rPr kumimoji="0" lang="en-CA" sz="12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redit</a:t>
            </a:r>
            <a:r>
              <a:rPr lang="fr-CA" sz="1200" dirty="0" smtClean="0"/>
              <a:t>: </a:t>
            </a:r>
            <a:r>
              <a:rPr lang="fr-CA" sz="1200" dirty="0"/>
              <a:t>http://www.bbc.com/news/world-europe-37181933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76200" y="3276599"/>
            <a:ext cx="4191000" cy="3248797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sz="1600" dirty="0" smtClean="0"/>
              <a:t>The EQ is of moderate magnitude but caused strong impact in some villages due to site amplification effects.</a:t>
            </a:r>
          </a:p>
          <a:p>
            <a:pPr defTabSz="914400"/>
            <a:endParaRPr lang="en-US" sz="1600" dirty="0" smtClean="0"/>
          </a:p>
          <a:p>
            <a:pPr defTabSz="914400"/>
            <a:r>
              <a:rPr lang="en-US" sz="1600" dirty="0" smtClean="0"/>
              <a:t>The national Civil Protection and other local bodies are the final end users using scientific support products provided by the pilot.</a:t>
            </a:r>
          </a:p>
          <a:p>
            <a:pPr defTabSz="914400"/>
            <a:endParaRPr lang="en-US" sz="1600" dirty="0" smtClean="0"/>
          </a:p>
          <a:p>
            <a:pPr defTabSz="914400"/>
            <a:r>
              <a:rPr lang="en-CA" sz="1600" dirty="0" smtClean="0"/>
              <a:t>CEOS Space Agencies support the pilot by providing imagery throughout the crisis.</a:t>
            </a:r>
            <a:endParaRPr lang="en-US" dirty="0" smtClean="0"/>
          </a:p>
          <a:p>
            <a:pPr marL="0" indent="0" defTabSz="914400">
              <a:buFont typeface="Arial"/>
              <a:buNone/>
            </a:pPr>
            <a:endParaRPr lang="en-US" dirty="0" smtClean="0"/>
          </a:p>
          <a:p>
            <a:pPr defTabSz="914400"/>
            <a:endParaRPr lang="en-US" dirty="0" smtClean="0"/>
          </a:p>
          <a:p>
            <a:pPr defTabSz="914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611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76200" y="1219200"/>
            <a:ext cx="8153400" cy="5334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Flood, </a:t>
            </a:r>
            <a:r>
              <a:rPr lang="en-US" b="1" dirty="0"/>
              <a:t>Seismic </a:t>
            </a:r>
            <a:r>
              <a:rPr lang="en-US" b="1" dirty="0" smtClean="0"/>
              <a:t>Hazards, Volcano, and RO pilots are </a:t>
            </a:r>
            <a:r>
              <a:rPr lang="en-US" b="1" dirty="0"/>
              <a:t>progressing very well with </a:t>
            </a:r>
            <a:r>
              <a:rPr lang="en-US" b="1" dirty="0" smtClean="0"/>
              <a:t>positive </a:t>
            </a:r>
            <a:r>
              <a:rPr lang="en-US" b="1" dirty="0"/>
              <a:t>feedback from end </a:t>
            </a:r>
            <a:r>
              <a:rPr lang="en-US" b="1" dirty="0" smtClean="0"/>
              <a:t>users:</a:t>
            </a:r>
            <a:endParaRPr lang="en-US" sz="1600" b="1" dirty="0" smtClean="0"/>
          </a:p>
          <a:p>
            <a:pPr marL="0" indent="0">
              <a:buNone/>
            </a:pPr>
            <a:endParaRPr lang="fr-CA" sz="1600" dirty="0" smtClean="0"/>
          </a:p>
          <a:p>
            <a:r>
              <a:rPr lang="en-US" sz="1600" dirty="0"/>
              <a:t>Series of on-going end-to end projects (end in 2017) to demonstrate benefits of satellite EO to ALL DRM phases, with strong user </a:t>
            </a:r>
            <a:r>
              <a:rPr lang="en-US" sz="1600" dirty="0" smtClean="0"/>
              <a:t>involvement.</a:t>
            </a:r>
          </a:p>
          <a:p>
            <a:endParaRPr lang="en-US" sz="1600" dirty="0" smtClean="0"/>
          </a:p>
          <a:p>
            <a:r>
              <a:rPr lang="en-CA" sz="1600" dirty="0"/>
              <a:t>CEOS Agencies have </a:t>
            </a:r>
            <a:r>
              <a:rPr lang="en-CA" sz="1600" dirty="0" smtClean="0"/>
              <a:t>provided imagery and very good value-adding support from non-CEOS partners (practitioners, end users, major stakeholders).</a:t>
            </a:r>
          </a:p>
          <a:p>
            <a:endParaRPr lang="en-US" sz="1600" dirty="0" smtClean="0"/>
          </a:p>
          <a:p>
            <a:r>
              <a:rPr lang="en-US" sz="1600" dirty="0"/>
              <a:t>E</a:t>
            </a:r>
            <a:r>
              <a:rPr lang="en-US" sz="1600" dirty="0" smtClean="0"/>
              <a:t>xcellent </a:t>
            </a:r>
            <a:r>
              <a:rPr lang="en-US" sz="1600" dirty="0"/>
              <a:t>collaboration with the International Charter Space &amp; Major </a:t>
            </a:r>
            <a:r>
              <a:rPr lang="en-US" sz="1600" dirty="0" smtClean="0"/>
              <a:t>Disasters.</a:t>
            </a:r>
          </a:p>
          <a:p>
            <a:endParaRPr lang="fr-CA" sz="1600" dirty="0"/>
          </a:p>
          <a:p>
            <a:r>
              <a:rPr lang="en-CA" sz="1600" dirty="0" smtClean="0"/>
              <a:t>Initial discussion begun on pilot evaluation and on sustainability strategy.</a:t>
            </a:r>
          </a:p>
          <a:p>
            <a:endParaRPr lang="en-CA" sz="1600" dirty="0" smtClean="0"/>
          </a:p>
          <a:p>
            <a:r>
              <a:rPr lang="en-CA" sz="1600" dirty="0" smtClean="0"/>
              <a:t>CEOS Web story:</a:t>
            </a:r>
          </a:p>
          <a:p>
            <a:pPr lvl="1"/>
            <a:r>
              <a:rPr lang="en-CA" sz="1400" dirty="0" smtClean="0"/>
              <a:t>Earthquake struck island </a:t>
            </a:r>
            <a:r>
              <a:rPr lang="en-CA" sz="1400" dirty="0"/>
              <a:t>of </a:t>
            </a:r>
            <a:r>
              <a:rPr lang="en-CA" sz="1400" dirty="0" smtClean="0"/>
              <a:t>Cephalonia</a:t>
            </a:r>
          </a:p>
          <a:p>
            <a:pPr marL="457200" lvl="1" indent="0">
              <a:buNone/>
            </a:pPr>
            <a:r>
              <a:rPr lang="en-CA" sz="1200" dirty="0" smtClean="0"/>
              <a:t>(Jan</a:t>
            </a:r>
            <a:r>
              <a:rPr lang="en-CA" sz="1200" dirty="0"/>
              <a:t>. 26, 2014</a:t>
            </a:r>
            <a:r>
              <a:rPr lang="en-CA" sz="1200" dirty="0" smtClean="0"/>
              <a:t>), Greece.</a:t>
            </a:r>
          </a:p>
          <a:p>
            <a:pPr lvl="1"/>
            <a:r>
              <a:rPr lang="en-US" sz="1400" dirty="0" smtClean="0"/>
              <a:t>Supporting flood </a:t>
            </a:r>
            <a:r>
              <a:rPr lang="en-US" sz="1400" dirty="0"/>
              <a:t>e</a:t>
            </a:r>
            <a:r>
              <a:rPr lang="en-US" sz="1400" dirty="0" smtClean="0"/>
              <a:t>mergency relief</a:t>
            </a:r>
          </a:p>
          <a:p>
            <a:pPr marL="457200" lvl="1" indent="0">
              <a:buNone/>
            </a:pPr>
            <a:r>
              <a:rPr lang="en-US" sz="1200" dirty="0" smtClean="0"/>
              <a:t>(May, 2016), Sri Lanka.</a:t>
            </a:r>
            <a:endParaRPr lang="en-CA" sz="1200" dirty="0" smtClean="0"/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4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752600" y="304800"/>
            <a:ext cx="58674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Status of Disaster </a:t>
            </a:r>
            <a:r>
              <a:rPr lang="en-US" dirty="0"/>
              <a:t>Risk Management </a:t>
            </a:r>
            <a:r>
              <a:rPr lang="en-US" dirty="0" smtClean="0"/>
              <a:t>(DRM) Pilots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876800"/>
            <a:ext cx="3937283" cy="18945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39289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447800"/>
            <a:ext cx="8153400" cy="3429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Demonstrate </a:t>
            </a:r>
            <a:r>
              <a:rPr lang="en-US" b="1" dirty="0"/>
              <a:t>effective application of EO to the full cycle of flood management at all scales</a:t>
            </a:r>
            <a:endParaRPr lang="en-US" b="1" dirty="0" smtClean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Global</a:t>
            </a:r>
            <a:r>
              <a:rPr lang="en-US" sz="1400" b="1" dirty="0" smtClean="0"/>
              <a:t> </a:t>
            </a:r>
            <a:r>
              <a:rPr lang="en-US" sz="1400" b="1" dirty="0"/>
              <a:t>Flood Dashboard (single access for multiple existing systems</a:t>
            </a:r>
            <a:r>
              <a:rPr lang="en-US" sz="1400" b="1" dirty="0" smtClean="0"/>
              <a:t>)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Three </a:t>
            </a:r>
            <a:r>
              <a:rPr lang="en-US" sz="1400" b="1" dirty="0">
                <a:solidFill>
                  <a:srgbClr val="FF0000"/>
                </a:solidFill>
              </a:rPr>
              <a:t>regional</a:t>
            </a:r>
            <a:r>
              <a:rPr lang="en-US" sz="1400" b="1" dirty="0"/>
              <a:t> pilots showcasing end user benefit of frequent high spatial resolution observations (Caribbean, Southern Africa, Mekong/Java</a:t>
            </a:r>
            <a:r>
              <a:rPr lang="en-US" sz="1400" b="1" dirty="0" smtClean="0"/>
              <a:t>)</a:t>
            </a:r>
          </a:p>
          <a:p>
            <a:pPr marL="0" indent="0">
              <a:buNone/>
            </a:pPr>
            <a:endParaRPr lang="fr-CA" sz="1400" b="1" dirty="0"/>
          </a:p>
          <a:p>
            <a:pPr marL="0" indent="0">
              <a:buNone/>
            </a:pPr>
            <a:r>
              <a:rPr lang="en-US" sz="1400" b="1" dirty="0"/>
              <a:t>Encouraging at least base-level </a:t>
            </a:r>
            <a:r>
              <a:rPr lang="en-US" sz="1400" b="1" dirty="0" smtClean="0"/>
              <a:t>in-country </a:t>
            </a:r>
            <a:r>
              <a:rPr lang="en-US" sz="1400" b="1" dirty="0" smtClean="0">
                <a:solidFill>
                  <a:srgbClr val="FF0000"/>
                </a:solidFill>
              </a:rPr>
              <a:t>capacity</a:t>
            </a:r>
            <a:r>
              <a:rPr lang="en-US" sz="1400" b="1" dirty="0" smtClean="0"/>
              <a:t> </a:t>
            </a:r>
            <a:r>
              <a:rPr lang="en-US" sz="1400" b="1" dirty="0"/>
              <a:t>to access EO data and </a:t>
            </a:r>
            <a:r>
              <a:rPr lang="en-US" sz="1400" b="1" dirty="0" smtClean="0"/>
              <a:t>integrate into </a:t>
            </a:r>
            <a:r>
              <a:rPr lang="en-US" sz="1400" b="1" dirty="0"/>
              <a:t>operational systems and flood management practices.</a:t>
            </a:r>
          </a:p>
          <a:p>
            <a:endParaRPr lang="fr-CA" dirty="0" smtClean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5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/>
              <a:t>Flood Pilot </a:t>
            </a:r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rcRect l="8333" t="16515" r="64249" b="4712"/>
          <a:stretch>
            <a:fillRect/>
          </a:stretch>
        </p:blipFill>
        <p:spPr bwMode="auto">
          <a:xfrm>
            <a:off x="5334000" y="4038599"/>
            <a:ext cx="2971800" cy="26622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27052" y="6054515"/>
            <a:ext cx="257377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r" rtl="0" latinLnBrk="1" hangingPunct="0"/>
            <a:r>
              <a:rPr lang="en-US" sz="1200" b="1" dirty="0">
                <a:latin typeface="+mj-lt"/>
              </a:rPr>
              <a:t>Flood coverage map for Sri </a:t>
            </a:r>
            <a:r>
              <a:rPr lang="en-US" sz="1200" b="1" dirty="0" smtClean="0">
                <a:latin typeface="+mj-lt"/>
              </a:rPr>
              <a:t>Lanka</a:t>
            </a:r>
          </a:p>
          <a:p>
            <a:pPr algn="r" rtl="0" latinLnBrk="1" hangingPunct="0"/>
            <a:r>
              <a:rPr lang="en-US" sz="1200" b="1" dirty="0" smtClean="0">
                <a:latin typeface="+mj-lt"/>
              </a:rPr>
              <a:t>On 8 </a:t>
            </a:r>
            <a:r>
              <a:rPr lang="en-US" sz="1200" b="1" dirty="0">
                <a:latin typeface="+mj-lt"/>
              </a:rPr>
              <a:t>May </a:t>
            </a:r>
            <a:r>
              <a:rPr lang="en-US" sz="1200" b="1" dirty="0" smtClean="0">
                <a:latin typeface="+mj-lt"/>
              </a:rPr>
              <a:t>2016 derived from</a:t>
            </a:r>
          </a:p>
          <a:p>
            <a:pPr algn="r" rtl="0" latinLnBrk="1" hangingPunct="0"/>
            <a:r>
              <a:rPr lang="en-US" sz="1200" b="1" dirty="0" smtClean="0">
                <a:latin typeface="+mj-lt"/>
              </a:rPr>
              <a:t>Landsat-8 OLI</a:t>
            </a:r>
            <a:endParaRPr lang="en-US" sz="1200" b="1" dirty="0">
              <a:latin typeface="+mj-lt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28600" y="4424356"/>
            <a:ext cx="1911131" cy="1976444"/>
            <a:chOff x="-1271" y="0"/>
            <a:chExt cx="3960147" cy="4095485"/>
          </a:xfrm>
        </p:grpSpPr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r="56705"/>
            <a:stretch>
              <a:fillRect/>
            </a:stretch>
          </p:blipFill>
          <p:spPr bwMode="auto">
            <a:xfrm>
              <a:off x="0" y="0"/>
              <a:ext cx="3958876" cy="3243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t="8318" r="56763" b="6761"/>
            <a:stretch>
              <a:fillRect/>
            </a:stretch>
          </p:blipFill>
          <p:spPr bwMode="auto">
            <a:xfrm>
              <a:off x="-1271" y="1340960"/>
              <a:ext cx="3953591" cy="2754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3234107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295400"/>
            <a:ext cx="8763000" cy="47244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en-US" b="1" dirty="0"/>
              <a:t>Global Flood Monitoring System (GFMS</a:t>
            </a:r>
            <a:r>
              <a:rPr lang="en-US" altLang="en-US" b="1" dirty="0" smtClean="0"/>
              <a:t>) flood </a:t>
            </a:r>
            <a:r>
              <a:rPr lang="en-US" altLang="en-US" b="1" dirty="0"/>
              <a:t>products </a:t>
            </a:r>
            <a:r>
              <a:rPr lang="en-US" altLang="en-US" b="1" dirty="0" smtClean="0"/>
              <a:t>converted </a:t>
            </a:r>
            <a:r>
              <a:rPr lang="en-US" altLang="en-US" b="1" dirty="0"/>
              <a:t>to GIS layers and distributed via application programming interface (API</a:t>
            </a:r>
            <a:r>
              <a:rPr lang="en-US" altLang="en-US" b="1" dirty="0" smtClean="0"/>
              <a:t>)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endParaRPr lang="en-US" altLang="en-US" sz="800" dirty="0" smtClean="0"/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en-US" sz="1800" b="1" i="1" dirty="0" smtClean="0"/>
              <a:t>C</a:t>
            </a:r>
            <a:r>
              <a:rPr lang="en-US" altLang="en-US" sz="1800" b="1" i="1" dirty="0"/>
              <a:t>. Vaughan of </a:t>
            </a:r>
            <a:r>
              <a:rPr lang="en-US" sz="1800" b="1" i="1" dirty="0" smtClean="0"/>
              <a:t>FEMA's </a:t>
            </a:r>
            <a:r>
              <a:rPr lang="en-US" sz="1800" b="1" i="1" dirty="0"/>
              <a:t>flood hazard mapping program</a:t>
            </a:r>
            <a:r>
              <a:rPr lang="en-US" altLang="en-US" sz="1800" b="1" i="1" dirty="0" smtClean="0"/>
              <a:t>: </a:t>
            </a:r>
            <a:r>
              <a:rPr lang="en-US" altLang="en-US" sz="1800" b="1" i="1" dirty="0"/>
              <a:t>“This is absolutely the </a:t>
            </a:r>
            <a:r>
              <a:rPr lang="en-US" altLang="en-US" sz="1800" b="1" i="1" dirty="0">
                <a:solidFill>
                  <a:srgbClr val="FF0000"/>
                </a:solidFill>
              </a:rPr>
              <a:t>direction we want to </a:t>
            </a:r>
            <a:r>
              <a:rPr lang="en-US" altLang="en-US" sz="1800" b="1" i="1" dirty="0" smtClean="0">
                <a:solidFill>
                  <a:srgbClr val="FF0000"/>
                </a:solidFill>
              </a:rPr>
              <a:t>head</a:t>
            </a:r>
            <a:r>
              <a:rPr lang="en-US" altLang="en-US" sz="1800" b="1" i="1" dirty="0" smtClean="0"/>
              <a:t>.”</a:t>
            </a:r>
            <a:endParaRPr lang="en-US" altLang="en-US" sz="1800" b="1" i="1" dirty="0"/>
          </a:p>
          <a:p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6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>
              <a:spcBef>
                <a:spcPts val="0"/>
              </a:spcBef>
              <a:buSzTx/>
              <a:defRPr/>
            </a:pPr>
            <a:r>
              <a:rPr lang="en-US" dirty="0"/>
              <a:t>Flood </a:t>
            </a:r>
            <a:r>
              <a:rPr lang="en-US" dirty="0" smtClean="0"/>
              <a:t>Pilot: </a:t>
            </a:r>
            <a:r>
              <a:rPr lang="en-US" altLang="en-US" dirty="0"/>
              <a:t>Global Component Highlight</a:t>
            </a:r>
          </a:p>
          <a:p>
            <a:pPr lvl="0">
              <a:spcBef>
                <a:spcPts val="0"/>
              </a:spcBef>
              <a:buSzTx/>
              <a:defRPr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19400"/>
            <a:ext cx="5839839" cy="3936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502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295400"/>
            <a:ext cx="8153400" cy="247130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Demonstrate </a:t>
            </a:r>
            <a:r>
              <a:rPr lang="en-US" b="1" dirty="0"/>
              <a:t>how satellite EO can be used to improve seismic monitoring and response to seismic </a:t>
            </a:r>
            <a:r>
              <a:rPr lang="en-US" b="1" dirty="0" smtClean="0"/>
              <a:t>events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 smtClean="0"/>
              <a:t>Demonstrator </a:t>
            </a:r>
            <a:r>
              <a:rPr lang="en-US" sz="1400" b="1" dirty="0"/>
              <a:t>for EO-based </a:t>
            </a:r>
            <a:r>
              <a:rPr lang="en-US" sz="1400" b="1" dirty="0">
                <a:solidFill>
                  <a:srgbClr val="FF0000"/>
                </a:solidFill>
              </a:rPr>
              <a:t>global</a:t>
            </a:r>
            <a:r>
              <a:rPr lang="en-US" sz="1400" b="1" dirty="0"/>
              <a:t> strain map (main focus on Turkey, Himalayas and Andes</a:t>
            </a:r>
            <a:r>
              <a:rPr lang="en-US" sz="1400" b="1" dirty="0" smtClean="0"/>
              <a:t>)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Exploitation platform </a:t>
            </a:r>
            <a:r>
              <a:rPr lang="en-US" sz="1400" b="1" dirty="0"/>
              <a:t>for large data set analysis (strain map, </a:t>
            </a:r>
            <a:r>
              <a:rPr lang="en-US" sz="1400" b="1" dirty="0">
                <a:solidFill>
                  <a:srgbClr val="FF0000"/>
                </a:solidFill>
              </a:rPr>
              <a:t>supersites</a:t>
            </a:r>
            <a:r>
              <a:rPr lang="en-US" sz="1400" b="1" dirty="0" smtClean="0"/>
              <a:t>)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Rapid scientific products </a:t>
            </a:r>
            <a:r>
              <a:rPr lang="en-US" sz="1400" b="1" dirty="0"/>
              <a:t>for 4 to 6 earthquakes per year (&gt;M5.8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Seismic Risks Pilot Overview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720" y="2667000"/>
            <a:ext cx="2191558" cy="26865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41123"/>
            <a:ext cx="5181600" cy="243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6167737"/>
            <a:ext cx="742446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lvl="0" algn="l" rtl="0" latinLnBrk="1" hangingPunct="0"/>
            <a:r>
              <a:rPr lang="en-US" sz="1200" b="1" kern="1200" dirty="0" err="1">
                <a:solidFill>
                  <a:sysClr val="windowText" lastClr="000000"/>
                </a:solidFill>
                <a:latin typeface="+mj-lt"/>
              </a:rPr>
              <a:t>Lefkada</a:t>
            </a:r>
            <a:r>
              <a:rPr lang="en-US" sz="1200" b="1" kern="1200" dirty="0">
                <a:solidFill>
                  <a:sysClr val="windowText" lastClr="000000"/>
                </a:solidFill>
                <a:latin typeface="+mj-lt"/>
              </a:rPr>
              <a:t> earthquake </a:t>
            </a:r>
            <a:r>
              <a:rPr lang="en-US" sz="1200" b="1" kern="1200" dirty="0" smtClean="0">
                <a:solidFill>
                  <a:sysClr val="windowText" lastClr="000000"/>
                </a:solidFill>
                <a:latin typeface="+mj-lt"/>
              </a:rPr>
              <a:t>: </a:t>
            </a:r>
            <a:r>
              <a:rPr lang="el-GR" sz="1200" b="1" kern="1200" dirty="0" smtClean="0">
                <a:solidFill>
                  <a:sysClr val="windowText" lastClr="000000"/>
                </a:solidFill>
                <a:latin typeface="+mj-lt"/>
              </a:rPr>
              <a:t>Study </a:t>
            </a:r>
            <a:r>
              <a:rPr lang="el-GR" sz="1200" b="1" kern="1200" dirty="0">
                <a:solidFill>
                  <a:sysClr val="windowText" lastClr="000000"/>
                </a:solidFill>
                <a:latin typeface="+mj-lt"/>
              </a:rPr>
              <a:t>of the surface deformation caused by the November 2015 seismic event</a:t>
            </a:r>
            <a:r>
              <a:rPr lang="el-GR" sz="1200" b="1" kern="1200" dirty="0">
                <a:solidFill>
                  <a:sysClr val="windowText" lastClr="000000"/>
                </a:solidFill>
              </a:rPr>
              <a:t>.</a:t>
            </a:r>
            <a:endParaRPr lang="en-GB" sz="1200" b="1" kern="1200" dirty="0">
              <a:solidFill>
                <a:sysClr val="windowText" lastClr="00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ysClr val="windowText" lastClr="000000"/>
                </a:solidFill>
                <a:latin typeface="Helvetica"/>
                <a:ea typeface="+mn-ea"/>
                <a:cs typeface="+mn-cs"/>
              </a:rPr>
              <a:t>Sentinel-1A differential </a:t>
            </a:r>
            <a:r>
              <a:rPr lang="en-US" sz="1200" b="1" kern="1200" dirty="0" err="1">
                <a:solidFill>
                  <a:sysClr val="windowText" lastClr="000000"/>
                </a:solidFill>
                <a:latin typeface="Helvetica"/>
                <a:ea typeface="+mn-ea"/>
                <a:cs typeface="+mn-cs"/>
              </a:rPr>
              <a:t>interferograms</a:t>
            </a:r>
            <a:r>
              <a:rPr lang="en-US" sz="1200" b="1" kern="1200" dirty="0">
                <a:solidFill>
                  <a:sysClr val="windowText" lastClr="000000"/>
                </a:solidFill>
                <a:latin typeface="Helvetica"/>
                <a:ea typeface="+mn-ea"/>
                <a:cs typeface="+mn-cs"/>
              </a:rPr>
              <a:t> of the ascending pair (left) and descending (right</a:t>
            </a:r>
            <a:r>
              <a:rPr lang="en-US" sz="1200" b="1" kern="1200" dirty="0" smtClean="0">
                <a:solidFill>
                  <a:sysClr val="windowText" lastClr="000000"/>
                </a:solidFill>
                <a:latin typeface="Helvetica"/>
                <a:ea typeface="+mn-ea"/>
                <a:cs typeface="+mn-cs"/>
              </a:rPr>
              <a:t>)</a:t>
            </a:r>
            <a:endParaRPr lang="en-GB" sz="1200" b="1" kern="1200" dirty="0">
              <a:solidFill>
                <a:sysClr val="windowText" lastClr="000000"/>
              </a:solidFill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8978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8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828800" y="304800"/>
            <a:ext cx="5943600" cy="533400"/>
          </a:xfrm>
        </p:spPr>
        <p:txBody>
          <a:bodyPr/>
          <a:lstStyle/>
          <a:p>
            <a:pPr>
              <a:spcBef>
                <a:spcPts val="0"/>
              </a:spcBef>
              <a:buSzTx/>
              <a:defRPr/>
            </a:pPr>
            <a:r>
              <a:rPr lang="en-US" dirty="0"/>
              <a:t>Seismic Risks </a:t>
            </a:r>
            <a:r>
              <a:rPr lang="en-US" dirty="0" smtClean="0"/>
              <a:t>Pilot</a:t>
            </a:r>
            <a:r>
              <a:rPr lang="en-US" dirty="0"/>
              <a:t>: </a:t>
            </a:r>
            <a:r>
              <a:rPr lang="en-US" dirty="0" smtClean="0"/>
              <a:t>Highlight on the GEP</a:t>
            </a:r>
            <a:endParaRPr lang="en-US" sz="1800" dirty="0"/>
          </a:p>
        </p:txBody>
      </p:sp>
      <p:sp>
        <p:nvSpPr>
          <p:cNvPr id="6" name="Text Box 21"/>
          <p:cNvSpPr txBox="1">
            <a:spLocks noGrp="1"/>
          </p:cNvSpPr>
          <p:nvPr>
            <p:ph sz="quarter" idx="10"/>
          </p:nvPr>
        </p:nvSpPr>
        <p:spPr>
          <a:xfrm>
            <a:off x="457200" y="1600200"/>
            <a:ext cx="8153400" cy="502920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“The main benefit of technologies such as GEP is that they give users the possibility to </a:t>
            </a:r>
            <a:r>
              <a:rPr lang="en-US" b="1" i="1" dirty="0">
                <a:solidFill>
                  <a:srgbClr val="FF0000"/>
                </a:solidFill>
                <a:effectLst/>
                <a:ea typeface="ＭＳ 明朝"/>
                <a:cs typeface="Times New Roman"/>
              </a:rPr>
              <a:t>perform complex processing of SAR data in a very user-friendly way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. The user has immediate access to vast data archives, and the processors available need very little user interaction. In the case of the Kumamoto earthquake, the </a:t>
            </a:r>
            <a:r>
              <a:rPr lang="en-US" b="1" i="1" dirty="0" err="1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interferogram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 was processed on GEP within hours after the availability of the first post-event acquisition.” </a:t>
            </a:r>
            <a:endParaRPr lang="en-CA" dirty="0">
              <a:solidFill>
                <a:schemeClr val="tx2">
                  <a:lumMod val="75000"/>
                </a:schemeClr>
              </a:solidFill>
              <a:effectLst/>
              <a:ea typeface="ＭＳ 明朝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800" b="1" i="1" dirty="0" smtClean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Patrick </a:t>
            </a:r>
            <a:r>
              <a:rPr lang="en-US" sz="1800" b="1" i="1" dirty="0" err="1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Ordoqui</a:t>
            </a:r>
            <a:r>
              <a:rPr lang="en-US" sz="1800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, TRE ALTAMIRA</a:t>
            </a:r>
            <a:endParaRPr lang="en-CA" sz="1800" dirty="0">
              <a:solidFill>
                <a:schemeClr val="tx2">
                  <a:lumMod val="75000"/>
                </a:schemeClr>
              </a:solidFill>
              <a:effectLst/>
              <a:ea typeface="ＭＳ 明朝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 </a:t>
            </a:r>
            <a:endParaRPr lang="en-CA" dirty="0">
              <a:solidFill>
                <a:schemeClr val="tx2">
                  <a:lumMod val="75000"/>
                </a:schemeClr>
              </a:solidFill>
              <a:effectLst/>
              <a:ea typeface="ＭＳ 明朝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“One of the more useful tool in a web-platform such as GEP is the possibility to </a:t>
            </a:r>
            <a:r>
              <a:rPr lang="en-US" b="1" i="1" dirty="0">
                <a:solidFill>
                  <a:srgbClr val="FF0000"/>
                </a:solidFill>
                <a:effectLst/>
                <a:ea typeface="ＭＳ 明朝"/>
                <a:cs typeface="Times New Roman"/>
              </a:rPr>
              <a:t>run multi-temporal </a:t>
            </a:r>
            <a:r>
              <a:rPr lang="en-US" b="1" i="1" dirty="0" err="1">
                <a:solidFill>
                  <a:srgbClr val="FF0000"/>
                </a:solidFill>
                <a:effectLst/>
                <a:ea typeface="ＭＳ 明朝"/>
                <a:cs typeface="Times New Roman"/>
              </a:rPr>
              <a:t>interferometric</a:t>
            </a:r>
            <a:r>
              <a:rPr lang="en-US" b="1" i="1" dirty="0">
                <a:solidFill>
                  <a:srgbClr val="FF0000"/>
                </a:solidFill>
                <a:effectLst/>
                <a:ea typeface="ＭＳ 明朝"/>
                <a:cs typeface="Times New Roman"/>
              </a:rPr>
              <a:t> processing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, implementing different algorithms such as SBAS or other Persistent </a:t>
            </a:r>
            <a:r>
              <a:rPr lang="en-US" b="1" i="1" dirty="0" err="1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Scatterer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 </a:t>
            </a:r>
            <a:r>
              <a:rPr lang="en-US" b="1" i="1" dirty="0" err="1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Inteferometric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 chains, and exploiting the large computing power and storage capabilities present in GEP.”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 </a:t>
            </a:r>
            <a:endParaRPr lang="en-CA" dirty="0">
              <a:solidFill>
                <a:schemeClr val="tx2">
                  <a:lumMod val="75000"/>
                </a:schemeClr>
              </a:solidFill>
              <a:effectLst/>
              <a:ea typeface="ＭＳ 明朝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800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Cristiano </a:t>
            </a:r>
            <a:r>
              <a:rPr lang="en-US" sz="1800" b="1" i="1" dirty="0" err="1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Tolomei</a:t>
            </a:r>
            <a:r>
              <a:rPr lang="en-US" sz="1800" b="1" i="1" dirty="0">
                <a:solidFill>
                  <a:schemeClr val="tx2">
                    <a:lumMod val="75000"/>
                  </a:schemeClr>
                </a:solidFill>
                <a:effectLst/>
                <a:ea typeface="ＭＳ 明朝"/>
                <a:cs typeface="Times New Roman"/>
              </a:rPr>
              <a:t>, EO expert, INGV</a:t>
            </a:r>
            <a:endParaRPr lang="en-CA" sz="1800" dirty="0">
              <a:solidFill>
                <a:schemeClr val="tx2">
                  <a:lumMod val="75000"/>
                </a:schemeClr>
              </a:solidFill>
              <a:effectLst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6823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295400"/>
            <a:ext cx="8153400" cy="4724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Improve coordination of satellite data acquisition over volcanoes, demonstrate efficiency of EO-based monitoring methodologies as a complement to in-situ measurements, and support and continue the GSNL initiative</a:t>
            </a:r>
            <a:endParaRPr lang="en-US" b="1" dirty="0" smtClean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 smtClean="0"/>
              <a:t>Demonstrate </a:t>
            </a:r>
            <a:r>
              <a:rPr lang="en-US" sz="1400" b="1" dirty="0"/>
              <a:t>feasibility of systematic </a:t>
            </a:r>
            <a:r>
              <a:rPr lang="en-US" sz="1400" b="1" dirty="0">
                <a:solidFill>
                  <a:srgbClr val="FF0000"/>
                </a:solidFill>
              </a:rPr>
              <a:t>global</a:t>
            </a:r>
            <a:r>
              <a:rPr lang="en-US" sz="1400" b="1" dirty="0"/>
              <a:t> monitoring in regional arc (Latin America</a:t>
            </a:r>
            <a:r>
              <a:rPr lang="en-US" sz="1400" b="1" dirty="0" smtClean="0"/>
              <a:t>)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Develop new EO-based monitoring products at </a:t>
            </a:r>
            <a:r>
              <a:rPr lang="en-US" sz="1400" b="1" dirty="0" smtClean="0">
                <a:solidFill>
                  <a:srgbClr val="FF0000"/>
                </a:solidFill>
              </a:rPr>
              <a:t>supersites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Real-time in-depth monitoring of one ‘100-year’ category </a:t>
            </a:r>
            <a:r>
              <a:rPr lang="en-US" sz="1400" b="1" dirty="0">
                <a:solidFill>
                  <a:srgbClr val="FF0000"/>
                </a:solidFill>
              </a:rPr>
              <a:t>major eruption</a:t>
            </a:r>
          </a:p>
          <a:p>
            <a:endParaRPr lang="fr-CA" dirty="0" smtClean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9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Volcano Pilot Overview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80" y="4447349"/>
            <a:ext cx="3235720" cy="20296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367613"/>
            <a:ext cx="2438400" cy="23995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943600" y="6400800"/>
            <a:ext cx="127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Cosmo-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SkyMed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7470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9972</TotalTime>
  <Words>2001</Words>
  <Application>Microsoft Office PowerPoint</Application>
  <PresentationFormat>On-screen Show (4:3)</PresentationFormat>
  <Paragraphs>348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</vt:lpstr>
      <vt:lpstr>Report from WG Disasters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Chalifoux, Stéphane</cp:lastModifiedBy>
  <cp:revision>210</cp:revision>
  <cp:lastPrinted>2016-10-21T13:13:59Z</cp:lastPrinted>
  <dcterms:modified xsi:type="dcterms:W3CDTF">2016-10-21T13:22:52Z</dcterms:modified>
</cp:coreProperties>
</file>