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61" r:id="rId3"/>
    <p:sldId id="259" r:id="rId4"/>
    <p:sldId id="262" r:id="rId5"/>
    <p:sldId id="263" r:id="rId6"/>
    <p:sldId id="267" r:id="rId7"/>
    <p:sldId id="268" r:id="rId8"/>
    <p:sldId id="266" r:id="rId9"/>
    <p:sldId id="269" r:id="rId10"/>
    <p:sldId id="264" r:id="rId11"/>
    <p:sldId id="265" r:id="rId12"/>
    <p:sldId id="271" r:id="rId13"/>
    <p:sldId id="270" r:id="rId14"/>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a Sibandze" initials="P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704"/>
  </p:normalViewPr>
  <p:slideViewPr>
    <p:cSldViewPr>
      <p:cViewPr varScale="1">
        <p:scale>
          <a:sx n="68" d="100"/>
          <a:sy n="68" d="100"/>
        </p:scale>
        <p:origin x="-113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lvl="0"/>
            <a:r>
              <a:rPr lang="en-US" dirty="0" smtClean="0"/>
              <a:t>Title Goes Here</a:t>
            </a:r>
            <a:endParaRPr lang="en-US" dirty="0"/>
          </a:p>
        </p:txBody>
      </p:sp>
      <p:sp>
        <p:nvSpPr>
          <p:cNvPr id="8"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CEOS</a:t>
            </a:r>
            <a:r>
              <a:rPr lang="en-AU" sz="1100" i="1" baseline="0" dirty="0" smtClean="0">
                <a:solidFill>
                  <a:schemeClr val="tx2"/>
                </a:solidFill>
                <a:latin typeface="+mj-ea"/>
                <a:ea typeface="+mj-ea"/>
                <a:cs typeface="Proxima Nova Regular"/>
                <a:sym typeface="Proxima Nova Regular"/>
              </a:rPr>
              <a:t> Plenary 20</a:t>
            </a:r>
            <a:r>
              <a:rPr lang="en-AU" sz="1100" i="1" dirty="0" smtClean="0">
                <a:solidFill>
                  <a:schemeClr val="tx2"/>
                </a:solidFill>
                <a:latin typeface="+mj-ea"/>
                <a:ea typeface="+mj-ea"/>
                <a:cs typeface="Proxima Nova Regular"/>
                <a:sym typeface="Proxima Nova Regular"/>
              </a:rPr>
              <a:t>16, 1-2 November</a:t>
            </a:r>
            <a:endParaRPr sz="1100" i="1" dirty="0">
              <a:solidFill>
                <a:schemeClr val="tx2"/>
              </a:solidFill>
              <a:latin typeface="+mj-ea"/>
              <a:ea typeface="+mj-ea"/>
              <a:cs typeface="Proxima Nova Regular"/>
              <a:sym typeface="Proxima Nova Regula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555878" y="2718836"/>
            <a:ext cx="5746243"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smtClean="0">
                <a:solidFill>
                  <a:srgbClr val="FFFFFF"/>
                </a:solidFill>
                <a:latin typeface="+mj-lt"/>
              </a:rPr>
              <a:t>WGCapD Report </a:t>
            </a:r>
            <a:endParaRPr sz="4200" b="1" dirty="0">
              <a:solidFill>
                <a:srgbClr val="FFFFFF"/>
              </a:solidFill>
              <a:latin typeface="+mj-lt"/>
            </a:endParaRPr>
          </a:p>
        </p:txBody>
      </p:sp>
      <p:sp>
        <p:nvSpPr>
          <p:cNvPr id="11" name="Shape 11"/>
          <p:cNvSpPr/>
          <p:nvPr/>
        </p:nvSpPr>
        <p:spPr>
          <a:xfrm>
            <a:off x="304800" y="3759199"/>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US" sz="2400" b="1" dirty="0" smtClean="0">
                <a:solidFill>
                  <a:srgbClr val="FFFFFF"/>
                </a:solidFill>
                <a:latin typeface="+mj-lt"/>
                <a:ea typeface="Arial Bold"/>
                <a:cs typeface="Arial Bold"/>
                <a:sym typeface="Arial Bold"/>
              </a:rPr>
              <a:t>SANSA</a:t>
            </a:r>
            <a:endParaRPr sz="2400" b="1"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sz="2400" b="1" dirty="0">
                <a:solidFill>
                  <a:srgbClr val="FFFFFF"/>
                </a:solidFill>
                <a:ea typeface="Arial Bold"/>
                <a:cs typeface="Arial Bold"/>
                <a:sym typeface="Arial Bold"/>
              </a:rPr>
              <a:t>CEOS Plenary 2016</a:t>
            </a:r>
          </a:p>
          <a:p>
            <a:pPr lvl="0" defTabSz="914400">
              <a:lnSpc>
                <a:spcPct val="150000"/>
              </a:lnSpc>
              <a:defRPr>
                <a:solidFill>
                  <a:srgbClr val="000000"/>
                </a:solidFill>
              </a:defRPr>
            </a:pPr>
            <a:r>
              <a:rPr lang="en-AU" sz="2400" b="1" dirty="0">
                <a:solidFill>
                  <a:srgbClr val="FFFFFF"/>
                </a:solidFill>
                <a:ea typeface="Arial Bold"/>
                <a:cs typeface="Arial Bold"/>
                <a:sym typeface="Arial Bold"/>
              </a:rPr>
              <a:t>Agenda Item </a:t>
            </a:r>
            <a:r>
              <a:rPr lang="en-AU" sz="2400" b="1" dirty="0" smtClean="0">
                <a:solidFill>
                  <a:srgbClr val="FFFFFF"/>
                </a:solidFill>
                <a:ea typeface="Arial Bold"/>
                <a:cs typeface="Arial Bold"/>
                <a:sym typeface="Arial Bold"/>
              </a:rPr>
              <a:t> 7.3</a:t>
            </a:r>
          </a:p>
          <a:p>
            <a:pPr lvl="0" defTabSz="914400">
              <a:lnSpc>
                <a:spcPct val="150000"/>
              </a:lnSpc>
              <a:defRPr>
                <a:solidFill>
                  <a:srgbClr val="000000"/>
                </a:solidFill>
              </a:defRPr>
            </a:pPr>
            <a:r>
              <a:rPr lang="en-AU" sz="2400" b="1" dirty="0" smtClean="0">
                <a:solidFill>
                  <a:srgbClr val="FFFFFF"/>
                </a:solidFill>
                <a:ea typeface="Arial Bold"/>
                <a:cs typeface="Arial Bold"/>
                <a:sym typeface="Arial Bold"/>
              </a:rPr>
              <a:t>Brisbane, Australia</a:t>
            </a:r>
          </a:p>
          <a:p>
            <a:pPr lvl="0" defTabSz="914400">
              <a:lnSpc>
                <a:spcPct val="150000"/>
              </a:lnSpc>
              <a:defRPr>
                <a:solidFill>
                  <a:srgbClr val="000000"/>
                </a:solidFill>
              </a:defRPr>
            </a:pPr>
            <a:r>
              <a:rPr lang="en-AU" sz="2400" b="1" dirty="0" smtClean="0">
                <a:solidFill>
                  <a:srgbClr val="FFFFFF"/>
                </a:solidFill>
                <a:ea typeface="Arial Bold"/>
                <a:cs typeface="Arial Bold"/>
                <a:sym typeface="Arial Bold"/>
              </a:rPr>
              <a:t>1</a:t>
            </a:r>
            <a:r>
              <a:rPr lang="en-AU" sz="2400" b="1" baseline="30000" dirty="0" smtClean="0">
                <a:solidFill>
                  <a:srgbClr val="FFFFFF"/>
                </a:solidFill>
                <a:ea typeface="Arial Bold"/>
                <a:cs typeface="Arial Bold"/>
                <a:sym typeface="Arial Bold"/>
              </a:rPr>
              <a:t>st</a:t>
            </a:r>
            <a:r>
              <a:rPr lang="en-AU" sz="2400" b="1" dirty="0" smtClean="0">
                <a:solidFill>
                  <a:srgbClr val="FFFFFF"/>
                </a:solidFill>
                <a:ea typeface="Arial Bold"/>
                <a:cs typeface="Arial Bold"/>
                <a:sym typeface="Arial Bold"/>
              </a:rPr>
              <a:t> </a:t>
            </a:r>
            <a:r>
              <a:rPr lang="en-AU" sz="2400" b="1" dirty="0">
                <a:solidFill>
                  <a:srgbClr val="FFFFFF"/>
                </a:solidFill>
                <a:ea typeface="Arial Bold"/>
                <a:cs typeface="Arial Bold"/>
                <a:sym typeface="Arial Bold"/>
              </a:rPr>
              <a:t>– 2</a:t>
            </a:r>
            <a:r>
              <a:rPr lang="en-AU" sz="2400" b="1" baseline="30000" dirty="0">
                <a:solidFill>
                  <a:srgbClr val="FFFFFF"/>
                </a:solidFill>
                <a:ea typeface="Arial Bold"/>
                <a:cs typeface="Arial Bold"/>
                <a:sym typeface="Arial Bold"/>
              </a:rPr>
              <a:t>nd</a:t>
            </a:r>
            <a:r>
              <a:rPr lang="en-AU" sz="2400" b="1" dirty="0">
                <a:solidFill>
                  <a:srgbClr val="FFFFFF"/>
                </a:solidFill>
                <a:ea typeface="Arial Bold"/>
                <a:cs typeface="Arial Bold"/>
                <a:sym typeface="Arial Bold"/>
              </a:rPr>
              <a:t> November 2016</a:t>
            </a: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4" name="Content Placeholder 3"/>
          <p:cNvSpPr>
            <a:spLocks noGrp="1"/>
          </p:cNvSpPr>
          <p:nvPr>
            <p:ph sz="quarter" idx="11"/>
          </p:nvPr>
        </p:nvSpPr>
        <p:spPr/>
        <p:txBody>
          <a:bodyPr/>
          <a:lstStyle/>
          <a:p>
            <a:r>
              <a:rPr lang="en-US" b="1" dirty="0" smtClean="0"/>
              <a:t>Gift Workshop for Teachers </a:t>
            </a:r>
            <a:endParaRPr lang="en-ZA" b="1" dirty="0"/>
          </a:p>
        </p:txBody>
      </p:sp>
      <p:graphicFrame>
        <p:nvGraphicFramePr>
          <p:cNvPr id="5" name="Table 4"/>
          <p:cNvGraphicFramePr>
            <a:graphicFrameLocks noGrp="1"/>
          </p:cNvGraphicFramePr>
          <p:nvPr>
            <p:extLst>
              <p:ext uri="{D42A27DB-BD31-4B8C-83A1-F6EECF244321}">
                <p14:modId xmlns:p14="http://schemas.microsoft.com/office/powerpoint/2010/main" val="2102210950"/>
              </p:ext>
            </p:extLst>
          </p:nvPr>
        </p:nvGraphicFramePr>
        <p:xfrm>
          <a:off x="495300" y="1447800"/>
          <a:ext cx="8420100" cy="5223898"/>
        </p:xfrm>
        <a:graphic>
          <a:graphicData uri="http://schemas.openxmlformats.org/drawingml/2006/table">
            <a:tbl>
              <a:tblPr firstRow="1" bandRow="1">
                <a:tableStyleId>{5940675A-B579-460E-94D1-54222C63F5DA}</a:tableStyleId>
              </a:tblPr>
              <a:tblGrid>
                <a:gridCol w="4533900"/>
                <a:gridCol w="3886200"/>
              </a:tblGrid>
              <a:tr h="408058">
                <a:tc>
                  <a:txBody>
                    <a:bodyPr/>
                    <a:lstStyle/>
                    <a:p>
                      <a:pPr algn="l"/>
                      <a:r>
                        <a:rPr lang="en-US" sz="1800" b="1" dirty="0" smtClean="0"/>
                        <a:t>Activity</a:t>
                      </a:r>
                      <a:endParaRPr lang="en-ZA" sz="1800" b="1" dirty="0"/>
                    </a:p>
                  </a:txBody>
                  <a:tcPr>
                    <a:solidFill>
                      <a:schemeClr val="accent1">
                        <a:lumMod val="20000"/>
                        <a:lumOff val="80000"/>
                      </a:schemeClr>
                    </a:solidFill>
                  </a:tcPr>
                </a:tc>
                <a:tc>
                  <a:txBody>
                    <a:bodyPr/>
                    <a:lstStyle/>
                    <a:p>
                      <a:r>
                        <a:rPr lang="en-US" sz="1800" b="1" dirty="0" smtClean="0"/>
                        <a:t>Progress</a:t>
                      </a:r>
                      <a:endParaRPr lang="en-ZA" sz="1800" b="1" dirty="0"/>
                    </a:p>
                  </a:txBody>
                  <a:tcPr>
                    <a:solidFill>
                      <a:schemeClr val="accent1">
                        <a:lumMod val="20000"/>
                        <a:lumOff val="80000"/>
                      </a:schemeClr>
                    </a:solidFill>
                  </a:tcPr>
                </a:tc>
              </a:tr>
              <a:tr h="4316342">
                <a:tc>
                  <a:txBody>
                    <a:bodyPr/>
                    <a:lstStyle/>
                    <a:p>
                      <a:pPr algn="l"/>
                      <a:endParaRPr lang="en-US" dirty="0" smtClean="0"/>
                    </a:p>
                    <a:p>
                      <a:pPr algn="l"/>
                      <a:r>
                        <a:rPr lang="en-US" dirty="0" smtClean="0"/>
                        <a:t> </a:t>
                      </a:r>
                    </a:p>
                    <a:p>
                      <a:pPr algn="l"/>
                      <a:r>
                        <a:rPr lang="en-US" sz="2000" dirty="0" smtClean="0"/>
                        <a:t> Gift Workshop in Cape Town</a:t>
                      </a:r>
                      <a:endParaRPr lang="en-ZA" sz="2000" b="0" i="0" u="none" strike="noStrike" baseline="0" dirty="0" smtClean="0">
                        <a:solidFill>
                          <a:schemeClr val="tx1"/>
                        </a:solidFill>
                        <a:latin typeface="+mn-lt"/>
                        <a:ea typeface="+mn-ea"/>
                        <a:cs typeface="+mn-cs"/>
                        <a:sym typeface="Calibri"/>
                      </a:endParaRPr>
                    </a:p>
                    <a:p>
                      <a:pPr algn="l"/>
                      <a:r>
                        <a:rPr lang="en-ZA" sz="2000" b="0" i="0" u="none" strike="noStrike" baseline="0" dirty="0" smtClean="0">
                          <a:solidFill>
                            <a:schemeClr val="tx1"/>
                          </a:solidFill>
                          <a:latin typeface="+mn-lt"/>
                          <a:ea typeface="+mn-ea"/>
                          <a:cs typeface="+mn-cs"/>
                          <a:sym typeface="Calibri"/>
                        </a:rPr>
                        <a:t> 27-28 August 201,</a:t>
                      </a:r>
                      <a:r>
                        <a:rPr lang="en-ZA" sz="2000" b="1" i="0" u="none" strike="noStrike" baseline="0" dirty="0" smtClean="0">
                          <a:solidFill>
                            <a:schemeClr val="tx1"/>
                          </a:solidFill>
                          <a:latin typeface="+mn-lt"/>
                          <a:ea typeface="+mn-ea"/>
                          <a:cs typeface="+mn-cs"/>
                          <a:sym typeface="Calibri"/>
                        </a:rPr>
                        <a:t> </a:t>
                      </a:r>
                      <a:r>
                        <a:rPr lang="en-ZA" sz="2000" b="0" i="0" u="none" strike="noStrike" baseline="0" dirty="0" smtClean="0">
                          <a:solidFill>
                            <a:schemeClr val="tx1"/>
                          </a:solidFill>
                          <a:latin typeface="+mn-lt"/>
                          <a:ea typeface="+mn-ea"/>
                          <a:cs typeface="+mn-cs"/>
                          <a:sym typeface="Calibri"/>
                        </a:rPr>
                        <a:t>Iziko Museum </a:t>
                      </a:r>
                    </a:p>
                    <a:p>
                      <a:pPr algn="l"/>
                      <a:endParaRPr lang="en-ZA" sz="2000" b="0" i="0" u="none" strike="noStrike" baseline="0" dirty="0" smtClean="0">
                        <a:solidFill>
                          <a:schemeClr val="tx1"/>
                        </a:solidFill>
                        <a:latin typeface="+mn-lt"/>
                        <a:ea typeface="+mn-ea"/>
                        <a:cs typeface="+mn-cs"/>
                        <a:sym typeface="Calibri"/>
                      </a:endParaRPr>
                    </a:p>
                    <a:p>
                      <a:pPr algn="l"/>
                      <a:endParaRPr lang="en-ZA" sz="2000" b="0" i="0" u="none" strike="noStrike" baseline="0" dirty="0" smtClean="0">
                        <a:solidFill>
                          <a:schemeClr val="tx1"/>
                        </a:solidFill>
                        <a:latin typeface="+mn-lt"/>
                        <a:ea typeface="+mn-ea"/>
                        <a:cs typeface="+mn-cs"/>
                        <a:sym typeface="Calibri"/>
                      </a:endParaRPr>
                    </a:p>
                    <a:p>
                      <a:pPr algn="l"/>
                      <a:r>
                        <a:rPr lang="en-US" sz="2000" b="0" i="0" u="none" strike="noStrike" baseline="0" dirty="0" smtClean="0">
                          <a:solidFill>
                            <a:schemeClr val="tx1"/>
                          </a:solidFill>
                          <a:latin typeface="+mn-lt"/>
                          <a:ea typeface="+mn-ea"/>
                          <a:cs typeface="+mn-cs"/>
                          <a:sym typeface="Calibri"/>
                        </a:rPr>
                        <a:t>WGCapD  represented by ESA and SANSA</a:t>
                      </a:r>
                    </a:p>
                    <a:p>
                      <a:pPr algn="l"/>
                      <a:endParaRPr lang="en-US" sz="2000" b="0" i="0" u="none" strike="noStrike" baseline="0" dirty="0" smtClean="0">
                        <a:solidFill>
                          <a:schemeClr val="tx1"/>
                        </a:solidFill>
                        <a:latin typeface="+mn-lt"/>
                        <a:ea typeface="+mn-ea"/>
                        <a:cs typeface="+mn-cs"/>
                        <a:sym typeface="Calibri"/>
                      </a:endParaRPr>
                    </a:p>
                    <a:p>
                      <a:pPr algn="l"/>
                      <a:r>
                        <a:rPr lang="en-US" sz="2000" b="0" i="0" u="none" strike="noStrike" baseline="0" dirty="0" smtClean="0">
                          <a:solidFill>
                            <a:schemeClr val="tx1"/>
                          </a:solidFill>
                          <a:latin typeface="+mn-lt"/>
                          <a:ea typeface="+mn-ea"/>
                          <a:cs typeface="+mn-cs"/>
                          <a:sym typeface="Calibri"/>
                        </a:rPr>
                        <a:t>Also distributed:  ESA School Atlas, SANSA School Atlas, SANSA FUNDISA Disc and access to the its Portal</a:t>
                      </a:r>
                      <a:endParaRPr lang="en-US" sz="2000" dirty="0" smtClean="0"/>
                    </a:p>
                    <a:p>
                      <a:pPr marL="0" indent="0" algn="l">
                        <a:buNone/>
                      </a:pPr>
                      <a:endParaRPr lang="en-US" dirty="0" smtClean="0"/>
                    </a:p>
                    <a:p>
                      <a:pPr algn="l"/>
                      <a:endParaRPr lang="en-ZA" dirty="0"/>
                    </a:p>
                  </a:txBody>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ZA" dirty="0"/>
                    </a:p>
                  </a:txBody>
                  <a:tcPr/>
                </a:tc>
              </a:tr>
            </a:tbl>
          </a:graphicData>
        </a:graphic>
      </p:graphicFrame>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426655"/>
            <a:ext cx="3479584" cy="2050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465205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4" name="Content Placeholder 3"/>
          <p:cNvSpPr>
            <a:spLocks noGrp="1"/>
          </p:cNvSpPr>
          <p:nvPr>
            <p:ph sz="quarter" idx="11"/>
          </p:nvPr>
        </p:nvSpPr>
        <p:spPr/>
        <p:txBody>
          <a:bodyPr/>
          <a:lstStyle/>
          <a:p>
            <a:r>
              <a:rPr lang="en-US" b="1" dirty="0" smtClean="0"/>
              <a:t>New  Strategic Initiatives</a:t>
            </a:r>
            <a:endParaRPr lang="en-ZA" b="1" dirty="0"/>
          </a:p>
        </p:txBody>
      </p:sp>
      <p:graphicFrame>
        <p:nvGraphicFramePr>
          <p:cNvPr id="5" name="Table 4"/>
          <p:cNvGraphicFramePr>
            <a:graphicFrameLocks noGrp="1"/>
          </p:cNvGraphicFramePr>
          <p:nvPr>
            <p:extLst>
              <p:ext uri="{D42A27DB-BD31-4B8C-83A1-F6EECF244321}">
                <p14:modId xmlns:p14="http://schemas.microsoft.com/office/powerpoint/2010/main" val="3704112243"/>
              </p:ext>
            </p:extLst>
          </p:nvPr>
        </p:nvGraphicFramePr>
        <p:xfrm>
          <a:off x="685800" y="1600200"/>
          <a:ext cx="7848600" cy="4683869"/>
        </p:xfrm>
        <a:graphic>
          <a:graphicData uri="http://schemas.openxmlformats.org/drawingml/2006/table">
            <a:tbl>
              <a:tblPr firstRow="1" bandRow="1">
                <a:tableStyleId>{5940675A-B579-460E-94D1-54222C63F5DA}</a:tableStyleId>
              </a:tblPr>
              <a:tblGrid>
                <a:gridCol w="3993881"/>
                <a:gridCol w="3854719"/>
              </a:tblGrid>
              <a:tr h="401429">
                <a:tc>
                  <a:txBody>
                    <a:bodyPr/>
                    <a:lstStyle/>
                    <a:p>
                      <a:pPr algn="l"/>
                      <a:r>
                        <a:rPr lang="en-US" sz="1800" b="1" dirty="0" smtClean="0"/>
                        <a:t>Activity</a:t>
                      </a:r>
                      <a:endParaRPr lang="en-ZA" sz="1800" b="1" dirty="0"/>
                    </a:p>
                  </a:txBody>
                  <a:tcPr>
                    <a:solidFill>
                      <a:schemeClr val="accent1">
                        <a:lumMod val="20000"/>
                        <a:lumOff val="80000"/>
                      </a:schemeClr>
                    </a:solidFill>
                  </a:tcPr>
                </a:tc>
                <a:tc>
                  <a:txBody>
                    <a:bodyPr/>
                    <a:lstStyle/>
                    <a:p>
                      <a:r>
                        <a:rPr lang="en-US" sz="1800" b="1" dirty="0" smtClean="0"/>
                        <a:t>Progress</a:t>
                      </a:r>
                      <a:endParaRPr lang="en-ZA" sz="1800" b="1" dirty="0"/>
                    </a:p>
                  </a:txBody>
                  <a:tcPr>
                    <a:solidFill>
                      <a:schemeClr val="accent1">
                        <a:lumMod val="20000"/>
                        <a:lumOff val="80000"/>
                      </a:schemeClr>
                    </a:solidFill>
                  </a:tcPr>
                </a:tc>
              </a:tr>
              <a:tr h="4212869">
                <a:tc>
                  <a:txBody>
                    <a:bodyPr/>
                    <a:lstStyle/>
                    <a:p>
                      <a:pPr algn="l"/>
                      <a:endParaRPr lang="en-US" dirty="0" smtClean="0"/>
                    </a:p>
                    <a:p>
                      <a:pPr algn="l"/>
                      <a:r>
                        <a:rPr lang="en-US" dirty="0" smtClean="0"/>
                        <a:t> </a:t>
                      </a:r>
                    </a:p>
                    <a:p>
                      <a:pPr algn="l"/>
                      <a:r>
                        <a:rPr lang="en-US" sz="2000" dirty="0" smtClean="0"/>
                        <a:t>Capacity Building in support of </a:t>
                      </a:r>
                    </a:p>
                    <a:p>
                      <a:pPr algn="l"/>
                      <a:r>
                        <a:rPr lang="en-US" sz="2000" dirty="0" smtClean="0"/>
                        <a:t>UN</a:t>
                      </a:r>
                      <a:r>
                        <a:rPr lang="en-US" sz="2000" baseline="0" dirty="0" smtClean="0"/>
                        <a:t> Sustainable Development Goals</a:t>
                      </a:r>
                    </a:p>
                    <a:p>
                      <a:pPr algn="l"/>
                      <a:r>
                        <a:rPr lang="en-US" sz="2000" baseline="0" dirty="0" smtClean="0"/>
                        <a:t>Data Cubes</a:t>
                      </a:r>
                    </a:p>
                    <a:p>
                      <a:pPr algn="l"/>
                      <a:endParaRPr lang="en-US" sz="2000" baseline="0" dirty="0" smtClean="0"/>
                    </a:p>
                    <a:p>
                      <a:pPr algn="l"/>
                      <a:r>
                        <a:rPr lang="en-US" sz="2000" baseline="0" dirty="0" smtClean="0"/>
                        <a:t>GEOGLAM</a:t>
                      </a:r>
                    </a:p>
                    <a:p>
                      <a:pPr algn="l"/>
                      <a:endParaRPr lang="en-US" sz="2000" baseline="0" dirty="0" smtClean="0"/>
                    </a:p>
                    <a:p>
                      <a:pPr algn="l"/>
                      <a:r>
                        <a:rPr lang="en-US" sz="2000" baseline="0" dirty="0" smtClean="0"/>
                        <a:t>Engagement with GEO</a:t>
                      </a:r>
                    </a:p>
                    <a:p>
                      <a:pPr algn="l"/>
                      <a:r>
                        <a:rPr lang="en-US" sz="2000" baseline="0" dirty="0" err="1" smtClean="0"/>
                        <a:t>AmeriGEOSS</a:t>
                      </a:r>
                      <a:r>
                        <a:rPr lang="en-US" sz="2000" baseline="0" dirty="0" smtClean="0"/>
                        <a:t>/AfriGEOSS</a:t>
                      </a:r>
                      <a:endParaRPr lang="en-US" sz="2000" dirty="0" smtClean="0"/>
                    </a:p>
                    <a:p>
                      <a:pPr marL="0" indent="0" algn="l">
                        <a:buNone/>
                      </a:pPr>
                      <a:endParaRPr lang="en-US" dirty="0" smtClean="0"/>
                    </a:p>
                    <a:p>
                      <a:pPr algn="l"/>
                      <a:endParaRPr lang="en-ZA" dirty="0"/>
                    </a:p>
                  </a:txBody>
                  <a:tcPr/>
                </a:tc>
                <a:tc>
                  <a:txBody>
                    <a:bodyPr/>
                    <a:lstStyle/>
                    <a:p>
                      <a:endParaRPr lang="en-US" sz="1400" dirty="0" smtClean="0">
                        <a:solidFill>
                          <a:schemeClr val="tx1"/>
                        </a:solidFill>
                      </a:endParaRPr>
                    </a:p>
                    <a:p>
                      <a:pPr algn="l"/>
                      <a:r>
                        <a:rPr lang="en-US" sz="1400" baseline="0" dirty="0" smtClean="0">
                          <a:solidFill>
                            <a:schemeClr val="tx1"/>
                          </a:solidFill>
                        </a:rPr>
                        <a:t>The Working Group’s future plan is to re-structure   in order to support CEO strategic objectives –Example SDGs and Data cubes  </a:t>
                      </a:r>
                    </a:p>
                    <a:p>
                      <a:pPr algn="l"/>
                      <a:r>
                        <a:rPr lang="en-US" sz="1400" baseline="0" dirty="0" smtClean="0">
                          <a:solidFill>
                            <a:schemeClr val="tx1"/>
                          </a:solidFill>
                        </a:rPr>
                        <a:t>The most important enabler is resource availability in terms of people and funds.</a:t>
                      </a:r>
                      <a:endParaRPr lang="en-US" sz="1400" dirty="0" smtClean="0">
                        <a:solidFill>
                          <a:schemeClr val="tx1"/>
                        </a:solidFill>
                      </a:endParaRPr>
                    </a:p>
                    <a:p>
                      <a:pPr algn="l"/>
                      <a:endParaRPr lang="en-US" sz="1400" dirty="0" smtClean="0">
                        <a:solidFill>
                          <a:schemeClr val="tx1"/>
                        </a:solidFill>
                      </a:endParaRPr>
                    </a:p>
                    <a:p>
                      <a:pPr algn="l"/>
                      <a:endParaRPr lang="en-US" sz="1400" baseline="0" dirty="0" smtClean="0">
                        <a:solidFill>
                          <a:schemeClr val="tx1"/>
                        </a:solidFill>
                      </a:endParaRPr>
                    </a:p>
                    <a:p>
                      <a:pPr algn="l"/>
                      <a:r>
                        <a:rPr lang="en-US" sz="1400" baseline="0" dirty="0" smtClean="0">
                          <a:solidFill>
                            <a:schemeClr val="tx1"/>
                          </a:solidFill>
                        </a:rPr>
                        <a:t>Discussion underway to implement a capacity Building activity  in support of GEOGLAM</a:t>
                      </a:r>
                    </a:p>
                    <a:p>
                      <a:pPr algn="l"/>
                      <a:endParaRPr lang="en-US" sz="1400" baseline="0" dirty="0" smtClean="0">
                        <a:solidFill>
                          <a:schemeClr val="tx1"/>
                        </a:solidFill>
                      </a:endParaRPr>
                    </a:p>
                    <a:p>
                      <a:pPr algn="l"/>
                      <a:r>
                        <a:rPr lang="en-ZA" sz="1400" baseline="0" dirty="0" smtClean="0">
                          <a:solidFill>
                            <a:schemeClr val="tx1"/>
                          </a:solidFill>
                        </a:rPr>
                        <a:t>USGS and NASA   are our representatives on  GEO Capacity Building  Task team . Discussions are underway to  bring more coordination in GEO capacity building  tasks and other teams</a:t>
                      </a:r>
                      <a:endParaRPr lang="en-ZA" sz="1400" dirty="0">
                        <a:solidFill>
                          <a:schemeClr val="tx1"/>
                        </a:solidFill>
                      </a:endParaRPr>
                    </a:p>
                  </a:txBody>
                  <a:tcPr/>
                </a:tc>
              </a:tr>
            </a:tbl>
          </a:graphicData>
        </a:graphic>
      </p:graphicFrame>
    </p:spTree>
    <p:extLst>
      <p:ext uri="{BB962C8B-B14F-4D97-AF65-F5344CB8AC3E}">
        <p14:creationId xmlns:p14="http://schemas.microsoft.com/office/powerpoint/2010/main" val="385014861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12</a:t>
            </a:fld>
            <a:endParaRPr lang="uk-UA" dirty="0"/>
          </a:p>
        </p:txBody>
      </p:sp>
      <p:sp>
        <p:nvSpPr>
          <p:cNvPr id="3" name="Content Placeholder 2"/>
          <p:cNvSpPr>
            <a:spLocks noGrp="1"/>
          </p:cNvSpPr>
          <p:nvPr>
            <p:ph sz="quarter" idx="10"/>
          </p:nvPr>
        </p:nvSpPr>
        <p:spPr>
          <a:xfrm>
            <a:off x="457200" y="2133600"/>
            <a:ext cx="8153400" cy="1600200"/>
          </a:xfrm>
        </p:spPr>
        <p:txBody>
          <a:bodyPr/>
          <a:lstStyle/>
          <a:p>
            <a:r>
              <a:rPr lang="en-US" sz="2400" dirty="0" smtClean="0"/>
              <a:t>2</a:t>
            </a:r>
            <a:r>
              <a:rPr lang="en-US" sz="2400" baseline="30000" dirty="0" smtClean="0"/>
              <a:t>nd</a:t>
            </a:r>
            <a:r>
              <a:rPr lang="en-US" sz="2400" dirty="0" smtClean="0"/>
              <a:t> SAR Training Workshop (Pretoria) 23-25</a:t>
            </a:r>
            <a:r>
              <a:rPr lang="en-US" sz="2400" baseline="30000" dirty="0" smtClean="0"/>
              <a:t>th</a:t>
            </a:r>
            <a:r>
              <a:rPr lang="en-US" sz="2400" dirty="0" smtClean="0"/>
              <a:t>  January 2017 Funded by JICA in support of RESTEC and JAXA</a:t>
            </a:r>
          </a:p>
          <a:p>
            <a:r>
              <a:rPr lang="en-US" sz="2400" dirty="0" smtClean="0"/>
              <a:t>3</a:t>
            </a:r>
            <a:r>
              <a:rPr lang="en-US" sz="2400" baseline="30000" dirty="0" smtClean="0"/>
              <a:t>rd</a:t>
            </a:r>
            <a:r>
              <a:rPr lang="en-US" sz="2400" dirty="0" smtClean="0"/>
              <a:t> SAR Training Workshop (Gabon)  (Date?? February 2017)  Funded by ESA Copernicus Office</a:t>
            </a:r>
          </a:p>
          <a:p>
            <a:r>
              <a:rPr lang="en-US" sz="2400" dirty="0" smtClean="0"/>
              <a:t>WGCapD 6</a:t>
            </a:r>
            <a:r>
              <a:rPr lang="en-US" sz="2400" baseline="30000" dirty="0" smtClean="0"/>
              <a:t>th</a:t>
            </a:r>
            <a:r>
              <a:rPr lang="en-US" sz="2400" dirty="0" smtClean="0"/>
              <a:t> Annual Meeting</a:t>
            </a:r>
            <a:r>
              <a:rPr lang="en-US" sz="2400" dirty="0"/>
              <a:t>:  </a:t>
            </a:r>
            <a:r>
              <a:rPr lang="en-US" sz="2400" dirty="0" smtClean="0"/>
              <a:t>To be hosted </a:t>
            </a:r>
            <a:r>
              <a:rPr lang="en-US" sz="2400" dirty="0"/>
              <a:t>by  </a:t>
            </a:r>
            <a:r>
              <a:rPr lang="en-US" sz="2400" dirty="0" smtClean="0"/>
              <a:t>DLR (</a:t>
            </a:r>
            <a:r>
              <a:rPr lang="en-US" sz="2400" dirty="0"/>
              <a:t>March 27-29</a:t>
            </a:r>
            <a:r>
              <a:rPr lang="en-US" sz="2400" dirty="0" smtClean="0"/>
              <a:t>)</a:t>
            </a:r>
            <a:endParaRPr lang="en-ZA" sz="2400" dirty="0"/>
          </a:p>
        </p:txBody>
      </p:sp>
      <p:sp>
        <p:nvSpPr>
          <p:cNvPr id="4" name="Content Placeholder 3"/>
          <p:cNvSpPr>
            <a:spLocks noGrp="1"/>
          </p:cNvSpPr>
          <p:nvPr>
            <p:ph sz="quarter" idx="11"/>
          </p:nvPr>
        </p:nvSpPr>
        <p:spPr/>
        <p:txBody>
          <a:bodyPr/>
          <a:lstStyle/>
          <a:p>
            <a:r>
              <a:rPr lang="en-US" sz="3600" b="1" dirty="0" smtClean="0"/>
              <a:t>Coming soon</a:t>
            </a:r>
            <a:endParaRPr lang="en-ZA" sz="3600" b="1" dirty="0"/>
          </a:p>
        </p:txBody>
      </p:sp>
      <p:sp>
        <p:nvSpPr>
          <p:cNvPr id="5" name="TextBox 4"/>
          <p:cNvSpPr txBox="1"/>
          <p:nvPr/>
        </p:nvSpPr>
        <p:spPr>
          <a:xfrm>
            <a:off x="3810000" y="5791200"/>
            <a:ext cx="4343400" cy="400108"/>
          </a:xfrm>
          <a:prstGeom prst="rect">
            <a:avLst/>
          </a:prstGeom>
          <a:solidFill>
            <a:schemeClr val="bg1">
              <a:lumMod val="85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2569"/>
                </a:solidFill>
                <a:effectLst/>
                <a:uFillTx/>
              </a:rPr>
              <a:t>Still seeking for the next Vice-Chair</a:t>
            </a:r>
            <a:endParaRPr kumimoji="0" lang="en-ZA" sz="20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420169321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
        <p:nvSpPr>
          <p:cNvPr id="2" name="TextBox 1"/>
          <p:cNvSpPr txBox="1"/>
          <p:nvPr/>
        </p:nvSpPr>
        <p:spPr>
          <a:xfrm>
            <a:off x="381000" y="3811480"/>
            <a:ext cx="5975205"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600" b="0" i="1" u="none" strike="noStrike" cap="none" spc="0" normalizeH="0" baseline="0" dirty="0" smtClean="0">
                <a:ln>
                  <a:noFill/>
                </a:ln>
                <a:solidFill>
                  <a:schemeClr val="bg1"/>
                </a:solidFill>
                <a:effectLst/>
                <a:uFillTx/>
              </a:rPr>
              <a:t>Thank you for your support</a:t>
            </a:r>
            <a:endParaRPr kumimoji="0" lang="en-ZA" sz="3600" b="0" i="1" u="none" strike="noStrike" cap="none" spc="0" normalizeH="0" baseline="0" dirty="0">
              <a:ln>
                <a:noFill/>
              </a:ln>
              <a:solidFill>
                <a:schemeClr val="bg1"/>
              </a:solidFill>
              <a:effectLst/>
              <a:uFillTx/>
            </a:endParaRPr>
          </a:p>
        </p:txBody>
      </p:sp>
    </p:spTree>
    <p:extLst>
      <p:ext uri="{BB962C8B-B14F-4D97-AF65-F5344CB8AC3E}">
        <p14:creationId xmlns:p14="http://schemas.microsoft.com/office/powerpoint/2010/main" val="171030836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4" name="Content Placeholder 3"/>
          <p:cNvSpPr>
            <a:spLocks noGrp="1"/>
          </p:cNvSpPr>
          <p:nvPr>
            <p:ph sz="quarter" idx="11"/>
          </p:nvPr>
        </p:nvSpPr>
        <p:spPr>
          <a:xfrm>
            <a:off x="1905000" y="304800"/>
            <a:ext cx="6248400" cy="533400"/>
          </a:xfrm>
        </p:spPr>
        <p:txBody>
          <a:bodyPr/>
          <a:lstStyle/>
          <a:p>
            <a:r>
              <a:rPr lang="en-US" b="1" dirty="0" smtClean="0"/>
              <a:t>Progress on 2016 Activities Summary </a:t>
            </a:r>
            <a:endParaRPr lang="en-ZA" b="1" dirty="0"/>
          </a:p>
          <a:p>
            <a:endParaRPr lang="en-ZA" b="1" dirty="0"/>
          </a:p>
        </p:txBody>
      </p:sp>
      <p:graphicFrame>
        <p:nvGraphicFramePr>
          <p:cNvPr id="5" name="Table 4"/>
          <p:cNvGraphicFramePr>
            <a:graphicFrameLocks noGrp="1"/>
          </p:cNvGraphicFramePr>
          <p:nvPr>
            <p:extLst>
              <p:ext uri="{D42A27DB-BD31-4B8C-83A1-F6EECF244321}">
                <p14:modId xmlns:p14="http://schemas.microsoft.com/office/powerpoint/2010/main" val="945593587"/>
              </p:ext>
            </p:extLst>
          </p:nvPr>
        </p:nvGraphicFramePr>
        <p:xfrm>
          <a:off x="118403" y="1366969"/>
          <a:ext cx="8763000" cy="4617720"/>
        </p:xfrm>
        <a:graphic>
          <a:graphicData uri="http://schemas.openxmlformats.org/drawingml/2006/table">
            <a:tbl>
              <a:tblPr firstRow="1" bandRow="1">
                <a:tableStyleId>{5940675A-B579-460E-94D1-54222C63F5DA}</a:tableStyleId>
              </a:tblPr>
              <a:tblGrid>
                <a:gridCol w="6553200"/>
                <a:gridCol w="2209800"/>
              </a:tblGrid>
              <a:tr h="370840">
                <a:tc>
                  <a:txBody>
                    <a:bodyPr/>
                    <a:lstStyle/>
                    <a:p>
                      <a:pPr algn="l"/>
                      <a:r>
                        <a:rPr lang="en-US" sz="2000" dirty="0" smtClean="0"/>
                        <a:t>Activity</a:t>
                      </a:r>
                      <a:endParaRPr lang="en-ZA" sz="2000" dirty="0"/>
                    </a:p>
                  </a:txBody>
                  <a:tcPr>
                    <a:solidFill>
                      <a:schemeClr val="accent1">
                        <a:lumMod val="20000"/>
                        <a:lumOff val="80000"/>
                      </a:schemeClr>
                    </a:solidFill>
                  </a:tcPr>
                </a:tc>
                <a:tc>
                  <a:txBody>
                    <a:bodyPr/>
                    <a:lstStyle/>
                    <a:p>
                      <a:r>
                        <a:rPr lang="en-US" sz="2000" dirty="0" smtClean="0"/>
                        <a:t>Progress</a:t>
                      </a:r>
                      <a:endParaRPr lang="en-ZA" sz="2000" dirty="0"/>
                    </a:p>
                  </a:txBody>
                  <a:tcPr>
                    <a:solidFill>
                      <a:schemeClr val="accent1">
                        <a:lumMod val="20000"/>
                        <a:lumOff val="80000"/>
                      </a:schemeClr>
                    </a:solidFill>
                  </a:tcPr>
                </a:tc>
              </a:tr>
              <a:tr h="370840">
                <a:tc>
                  <a:txBody>
                    <a:bodyPr/>
                    <a:lstStyle/>
                    <a:p>
                      <a:pPr algn="l"/>
                      <a:r>
                        <a:rPr lang="en-ZA" b="1" dirty="0" smtClean="0"/>
                        <a:t>CB-2</a:t>
                      </a:r>
                      <a:r>
                        <a:rPr lang="en-ZA" dirty="0" smtClean="0"/>
                        <a:t>: Build awareness and demonstrating the value and applications  of EO targeting teachers, students and practitioners in major conferences. The first of these is an event during the Living Planet Symposium (ESA and DLR) in 2016</a:t>
                      </a:r>
                    </a:p>
                    <a:p>
                      <a:pPr algn="l"/>
                      <a:r>
                        <a:rPr lang="en-ZA" dirty="0" smtClean="0"/>
                        <a:t> and SANSA at ISRSE (2017) (ESA, DL</a:t>
                      </a:r>
                      <a:r>
                        <a:rPr lang="en-ZA" baseline="0" dirty="0" smtClean="0"/>
                        <a:t> and SANSA)</a:t>
                      </a:r>
                      <a:endParaRPr lang="en-ZA" dirty="0" smtClean="0"/>
                    </a:p>
                    <a:p>
                      <a:endParaRPr lang="en-ZA" dirty="0"/>
                    </a:p>
                  </a:txBody>
                  <a:tcPr/>
                </a:tc>
                <a:tc>
                  <a:txBody>
                    <a:bodyPr/>
                    <a:lstStyle/>
                    <a:p>
                      <a:endParaRPr lang="en-ZA" dirty="0"/>
                    </a:p>
                  </a:txBody>
                  <a:tcPr/>
                </a:tc>
              </a:tr>
              <a:tr h="370840">
                <a:tc>
                  <a:txBody>
                    <a:bodyPr/>
                    <a:lstStyle/>
                    <a:p>
                      <a:pPr algn="l"/>
                      <a:r>
                        <a:rPr lang="en-US" sz="1000" b="1" dirty="0" smtClean="0"/>
                        <a:t>CB-4</a:t>
                      </a:r>
                      <a:r>
                        <a:rPr lang="en-US" sz="1000" dirty="0" smtClean="0"/>
                        <a:t>: Continue exploration and providing of appropriate E-learning courses in relevant applications (ISRO,</a:t>
                      </a:r>
                      <a:r>
                        <a:rPr lang="en-US" sz="1000" baseline="0" dirty="0" smtClean="0"/>
                        <a:t> INPE, NOAA and NASA)</a:t>
                      </a:r>
                      <a:endParaRPr lang="en-US" sz="1000" dirty="0" smtClean="0"/>
                    </a:p>
                    <a:p>
                      <a:pPr algn="l"/>
                      <a:endParaRPr lang="en-ZA" dirty="0"/>
                    </a:p>
                  </a:txBody>
                  <a:tcPr/>
                </a:tc>
                <a:tc>
                  <a:txBody>
                    <a:bodyPr/>
                    <a:lstStyle/>
                    <a:p>
                      <a:endParaRPr lang="en-ZA" dirty="0"/>
                    </a:p>
                  </a:txBody>
                  <a:tcPr/>
                </a:tc>
              </a:tr>
              <a:tr h="370840">
                <a:tc>
                  <a:txBody>
                    <a:bodyPr/>
                    <a:lstStyle/>
                    <a:p>
                      <a:pPr algn="l"/>
                      <a:r>
                        <a:rPr lang="en-US" sz="1000" b="1" dirty="0" smtClean="0"/>
                        <a:t>CB-7</a:t>
                      </a:r>
                      <a:r>
                        <a:rPr lang="en-US" sz="1000" dirty="0" smtClean="0"/>
                        <a:t>: Survey of CEOS Capacity Building activities and a task report on capacity Building in CEOS + Document on best practices in Capacity building (SEO, NASA, SANSA and USGS)</a:t>
                      </a:r>
                    </a:p>
                    <a:p>
                      <a:pPr algn="l"/>
                      <a:endParaRPr lang="en-ZA" dirty="0"/>
                    </a:p>
                  </a:txBody>
                  <a:tcPr/>
                </a:tc>
                <a:tc>
                  <a:txBody>
                    <a:bodyPr/>
                    <a:lstStyle/>
                    <a:p>
                      <a:endParaRPr lang="en-ZA" dirty="0"/>
                    </a:p>
                  </a:txBody>
                  <a:tcPr/>
                </a:tc>
              </a:tr>
              <a:tr h="477071">
                <a:tc>
                  <a:txBody>
                    <a:bodyPr/>
                    <a:lstStyle/>
                    <a:p>
                      <a:pPr marL="0" marR="0" indent="0" algn="l" defTabSz="457200" eaLnBrk="1" fontAlgn="auto" latinLnBrk="0" hangingPunct="1">
                        <a:lnSpc>
                          <a:spcPct val="100000"/>
                        </a:lnSpc>
                        <a:spcBef>
                          <a:spcPts val="600"/>
                        </a:spcBef>
                        <a:spcAft>
                          <a:spcPts val="0"/>
                        </a:spcAft>
                        <a:buClrTx/>
                        <a:buSzTx/>
                        <a:buFontTx/>
                        <a:buNone/>
                        <a:tabLst/>
                        <a:defRPr/>
                      </a:pPr>
                      <a:r>
                        <a:rPr lang="en-US" sz="1000" b="1" dirty="0" smtClean="0"/>
                        <a:t>CB-9</a:t>
                      </a:r>
                      <a:r>
                        <a:rPr lang="en-US" sz="1000" dirty="0" smtClean="0"/>
                        <a:t>: SAR Training Workshops. Two planned SAR data access and basic processing training workshops.   (SANSA, ESA, DLR)</a:t>
                      </a:r>
                      <a:endParaRPr lang="en-ZA" dirty="0"/>
                    </a:p>
                  </a:txBody>
                  <a:tcPr/>
                </a:tc>
                <a:tc>
                  <a:txBody>
                    <a:bodyPr/>
                    <a:lstStyle/>
                    <a:p>
                      <a:endParaRPr lang="en-US" dirty="0" smtClean="0"/>
                    </a:p>
                    <a:p>
                      <a:endParaRPr lang="en-US" dirty="0" smtClean="0"/>
                    </a:p>
                    <a:p>
                      <a:endParaRPr lang="en-ZA" dirty="0"/>
                    </a:p>
                  </a:txBody>
                  <a:tcPr/>
                </a:tc>
              </a:tr>
              <a:tr h="370840">
                <a:tc>
                  <a:txBody>
                    <a:bodyPr/>
                    <a:lstStyle/>
                    <a:p>
                      <a:pPr marL="0" marR="0" indent="0" algn="l" defTabSz="457200" eaLnBrk="1" fontAlgn="auto" latinLnBrk="0" hangingPunct="1">
                        <a:lnSpc>
                          <a:spcPct val="100000"/>
                        </a:lnSpc>
                        <a:spcBef>
                          <a:spcPts val="600"/>
                        </a:spcBef>
                        <a:spcAft>
                          <a:spcPts val="0"/>
                        </a:spcAft>
                        <a:buClrTx/>
                        <a:buSzTx/>
                        <a:buFontTx/>
                        <a:buNone/>
                        <a:tabLst/>
                        <a:defRPr/>
                      </a:pPr>
                      <a:r>
                        <a:rPr lang="en-ZA" sz="1000" b="1" i="0" u="none" strike="noStrike" baseline="0" dirty="0" smtClean="0">
                          <a:solidFill>
                            <a:schemeClr val="tx1"/>
                          </a:solidFill>
                          <a:latin typeface="+mn-lt"/>
                          <a:ea typeface="+mn-ea"/>
                          <a:cs typeface="+mn-cs"/>
                          <a:sym typeface="Calibri"/>
                        </a:rPr>
                        <a:t>CB-16</a:t>
                      </a:r>
                      <a:r>
                        <a:rPr lang="en-ZA" sz="1000" b="0" i="0" u="none" strike="noStrike" baseline="0" dirty="0" smtClean="0">
                          <a:solidFill>
                            <a:schemeClr val="tx1"/>
                          </a:solidFill>
                          <a:latin typeface="+mn-lt"/>
                          <a:ea typeface="+mn-ea"/>
                          <a:cs typeface="+mn-cs"/>
                          <a:sym typeface="Calibri"/>
                        </a:rPr>
                        <a:t>: SRTM- Training Workshops  (USGS, NASA and SANSA)	</a:t>
                      </a:r>
                    </a:p>
                    <a:p>
                      <a:pPr marL="0" marR="0" indent="0" algn="l" defTabSz="457200" eaLnBrk="1" fontAlgn="auto" latinLnBrk="0" hangingPunct="1">
                        <a:lnSpc>
                          <a:spcPct val="100000"/>
                        </a:lnSpc>
                        <a:spcBef>
                          <a:spcPts val="600"/>
                        </a:spcBef>
                        <a:spcAft>
                          <a:spcPts val="0"/>
                        </a:spcAft>
                        <a:buClrTx/>
                        <a:buSzTx/>
                        <a:buFontTx/>
                        <a:buNone/>
                        <a:tabLst/>
                        <a:defRPr/>
                      </a:pPr>
                      <a:endParaRPr lang="en-ZA" dirty="0"/>
                    </a:p>
                  </a:txBody>
                  <a:tcPr/>
                </a:tc>
                <a:tc>
                  <a:txBody>
                    <a:bodyPr/>
                    <a:lstStyle/>
                    <a:p>
                      <a:endParaRPr lang="en-ZA" dirty="0"/>
                    </a:p>
                  </a:txBody>
                  <a:tcPr/>
                </a:tc>
              </a:tr>
              <a:tr h="370840">
                <a:tc>
                  <a:txBody>
                    <a:bodyPr/>
                    <a:lstStyle/>
                    <a:p>
                      <a:pPr algn="l"/>
                      <a:r>
                        <a:rPr lang="en-ZA" sz="1000" b="1" i="0" u="none" strike="noStrike" baseline="0" dirty="0" smtClean="0">
                          <a:solidFill>
                            <a:schemeClr val="tx1"/>
                          </a:solidFill>
                          <a:latin typeface="+mn-lt"/>
                          <a:ea typeface="+mn-ea"/>
                          <a:cs typeface="+mn-cs"/>
                          <a:sym typeface="Calibri"/>
                        </a:rPr>
                        <a:t>CB-14</a:t>
                      </a:r>
                      <a:r>
                        <a:rPr lang="en-ZA" sz="1000" b="0" i="0" u="none" strike="noStrike" baseline="0" dirty="0" smtClean="0">
                          <a:solidFill>
                            <a:schemeClr val="tx1"/>
                          </a:solidFill>
                          <a:latin typeface="+mn-lt"/>
                          <a:ea typeface="+mn-ea"/>
                          <a:cs typeface="+mn-cs"/>
                          <a:sym typeface="Calibri"/>
                        </a:rPr>
                        <a:t>: Create a planning document for the release of newsletters and mail-outs  (SEO, SANSA, NASA, USGS and ISRO)	</a:t>
                      </a:r>
                    </a:p>
                  </a:txBody>
                  <a:tcPr/>
                </a:tc>
                <a:tc>
                  <a:txBody>
                    <a:bodyPr/>
                    <a:lstStyle/>
                    <a:p>
                      <a:endParaRPr lang="en-ZA" dirty="0"/>
                    </a:p>
                  </a:txBody>
                  <a:tcPr/>
                </a:tc>
              </a:tr>
              <a:tr h="370840">
                <a:tc>
                  <a:txBody>
                    <a:bodyPr/>
                    <a:lstStyle/>
                    <a:p>
                      <a:pPr algn="l"/>
                      <a:r>
                        <a:rPr lang="en-ZA" sz="1000" b="1" dirty="0" smtClean="0"/>
                        <a:t>CB-4</a:t>
                      </a:r>
                      <a:r>
                        <a:rPr lang="en-ZA" sz="1000" dirty="0" smtClean="0"/>
                        <a:t>: Contribute to Capacity Building Portal (</a:t>
                      </a:r>
                      <a:r>
                        <a:rPr lang="en-ZA" sz="1000" dirty="0" err="1" smtClean="0"/>
                        <a:t>GeoCab</a:t>
                      </a:r>
                      <a:r>
                        <a:rPr lang="en-ZA" sz="1000" dirty="0" smtClean="0"/>
                        <a:t> Portal) ; Populate the Capacity Building Portal.  Joint</a:t>
                      </a:r>
                      <a:r>
                        <a:rPr lang="en-ZA" sz="1000" baseline="0" dirty="0" smtClean="0"/>
                        <a:t> Project with GEO (NASA, GEO, USGS )</a:t>
                      </a:r>
                      <a:endParaRPr lang="en-ZA" dirty="0"/>
                    </a:p>
                  </a:txBody>
                  <a:tcPr/>
                </a:tc>
                <a:tc>
                  <a:txBody>
                    <a:bodyPr/>
                    <a:lstStyle/>
                    <a:p>
                      <a:r>
                        <a:rPr lang="en-US" dirty="0" smtClean="0"/>
                        <a:t> </a:t>
                      </a:r>
                      <a:endParaRPr lang="en-ZA" dirty="0"/>
                    </a:p>
                  </a:txBody>
                  <a:tcPr/>
                </a:tc>
              </a:tr>
            </a:tbl>
          </a:graphicData>
        </a:graphic>
      </p:graphicFrame>
      <p:sp>
        <p:nvSpPr>
          <p:cNvPr id="8" name="Right Arrow 7"/>
          <p:cNvSpPr/>
          <p:nvPr/>
        </p:nvSpPr>
        <p:spPr>
          <a:xfrm>
            <a:off x="6759357" y="1959621"/>
            <a:ext cx="2136114" cy="484632"/>
          </a:xfrm>
          <a:prstGeom prst="rightArrow">
            <a:avLst/>
          </a:prstGeom>
          <a:solidFill>
            <a:srgbClr val="00B050"/>
          </a:solidFill>
          <a:ln w="25400" cap="flat">
            <a:solidFill>
              <a:srgbClr val="00206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ZA" sz="1800" b="0" i="0" u="none" strike="noStrike" cap="none" spc="0" normalizeH="0" baseline="0">
              <a:ln>
                <a:noFill/>
              </a:ln>
              <a:solidFill>
                <a:srgbClr val="002569"/>
              </a:solidFill>
              <a:effectLst/>
              <a:uFillTx/>
            </a:endParaRPr>
          </a:p>
        </p:txBody>
      </p:sp>
      <p:sp>
        <p:nvSpPr>
          <p:cNvPr id="12" name="Right Arrow 11"/>
          <p:cNvSpPr/>
          <p:nvPr/>
        </p:nvSpPr>
        <p:spPr>
          <a:xfrm>
            <a:off x="6779287" y="3434862"/>
            <a:ext cx="1526513" cy="484632"/>
          </a:xfrm>
          <a:prstGeom prst="rightArrow">
            <a:avLst/>
          </a:prstGeom>
          <a:solidFill>
            <a:srgbClr val="00B050"/>
          </a:solidFill>
          <a:ln w="25400" cap="flat">
            <a:solidFill>
              <a:srgbClr val="00206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ZA" sz="1800" b="0" i="0" u="none" strike="noStrike" cap="none" spc="0" normalizeH="0" baseline="0">
              <a:ln>
                <a:noFill/>
              </a:ln>
              <a:solidFill>
                <a:srgbClr val="002569"/>
              </a:solidFill>
              <a:effectLst/>
              <a:uFillTx/>
            </a:endParaRPr>
          </a:p>
        </p:txBody>
      </p:sp>
      <p:sp>
        <p:nvSpPr>
          <p:cNvPr id="13" name="Left-Right Arrow 12"/>
          <p:cNvSpPr/>
          <p:nvPr/>
        </p:nvSpPr>
        <p:spPr>
          <a:xfrm>
            <a:off x="7136504" y="5660935"/>
            <a:ext cx="1095126" cy="323754"/>
          </a:xfrm>
          <a:prstGeom prst="leftRightArrow">
            <a:avLst/>
          </a:prstGeom>
          <a:solidFill>
            <a:srgbClr val="7030A0"/>
          </a:solidFill>
          <a:ln w="25400" cap="flat">
            <a:solidFill>
              <a:srgbClr val="FFFF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ZA" sz="1800" b="0" i="0" u="none" strike="noStrike" cap="none" spc="0" normalizeH="0" baseline="0">
              <a:ln>
                <a:noFill/>
              </a:ln>
              <a:solidFill>
                <a:srgbClr val="002569"/>
              </a:solidFill>
              <a:effectLst/>
              <a:uFillTx/>
            </a:endParaRPr>
          </a:p>
        </p:txBody>
      </p:sp>
      <p:sp>
        <p:nvSpPr>
          <p:cNvPr id="11" name="Left-Right Arrow 10"/>
          <p:cNvSpPr/>
          <p:nvPr/>
        </p:nvSpPr>
        <p:spPr>
          <a:xfrm>
            <a:off x="7170391" y="5246389"/>
            <a:ext cx="1095126" cy="327622"/>
          </a:xfrm>
          <a:prstGeom prst="leftRightArrow">
            <a:avLst/>
          </a:prstGeom>
          <a:solidFill>
            <a:srgbClr val="7030A0"/>
          </a:solidFill>
          <a:ln w="25400" cap="flat">
            <a:solidFill>
              <a:srgbClr val="FFFF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ZA" sz="1800" b="0" i="0" u="none" strike="noStrike" cap="none" spc="0" normalizeH="0" baseline="0">
              <a:ln>
                <a:noFill/>
              </a:ln>
              <a:solidFill>
                <a:srgbClr val="002569"/>
              </a:solidFill>
              <a:effectLst/>
              <a:uFillTx/>
            </a:endParaRPr>
          </a:p>
        </p:txBody>
      </p:sp>
      <p:sp>
        <p:nvSpPr>
          <p:cNvPr id="14" name="Right Arrow 13"/>
          <p:cNvSpPr/>
          <p:nvPr/>
        </p:nvSpPr>
        <p:spPr>
          <a:xfrm>
            <a:off x="6759357" y="4146340"/>
            <a:ext cx="1837867" cy="484632"/>
          </a:xfrm>
          <a:prstGeom prst="rightArrow">
            <a:avLst/>
          </a:prstGeom>
          <a:solidFill>
            <a:srgbClr val="00B050"/>
          </a:solidFill>
          <a:ln w="25400" cap="flat">
            <a:solidFill>
              <a:srgbClr val="00206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ZA" sz="1800" b="0" i="0" u="none" strike="noStrike" cap="none" spc="0" normalizeH="0" baseline="0">
              <a:ln>
                <a:noFill/>
              </a:ln>
              <a:solidFill>
                <a:srgbClr val="002569"/>
              </a:solidFill>
              <a:effectLst/>
              <a:uFillTx/>
            </a:endParaRPr>
          </a:p>
        </p:txBody>
      </p:sp>
      <p:sp>
        <p:nvSpPr>
          <p:cNvPr id="15" name="Left-Right Arrow 14"/>
          <p:cNvSpPr/>
          <p:nvPr/>
        </p:nvSpPr>
        <p:spPr>
          <a:xfrm>
            <a:off x="457200" y="6257282"/>
            <a:ext cx="533400" cy="337065"/>
          </a:xfrm>
          <a:prstGeom prst="leftRightArrow">
            <a:avLst/>
          </a:prstGeom>
          <a:solidFill>
            <a:srgbClr val="7030A0"/>
          </a:solidFill>
          <a:ln w="25400" cap="flat">
            <a:solidFill>
              <a:srgbClr val="FFFF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ZA" sz="1800" b="0" i="0" u="none" strike="noStrike" cap="none" spc="0" normalizeH="0" baseline="0">
              <a:ln>
                <a:noFill/>
              </a:ln>
              <a:solidFill>
                <a:srgbClr val="002569"/>
              </a:solidFill>
              <a:effectLst/>
              <a:uFillTx/>
            </a:endParaRPr>
          </a:p>
        </p:txBody>
      </p:sp>
      <p:sp>
        <p:nvSpPr>
          <p:cNvPr id="17" name="Right Arrow 16"/>
          <p:cNvSpPr/>
          <p:nvPr/>
        </p:nvSpPr>
        <p:spPr>
          <a:xfrm>
            <a:off x="5029200" y="6352032"/>
            <a:ext cx="838200" cy="332232"/>
          </a:xfrm>
          <a:prstGeom prst="rightArrow">
            <a:avLst/>
          </a:prstGeom>
          <a:solidFill>
            <a:srgbClr val="00B050"/>
          </a:solidFill>
          <a:ln w="25400" cap="flat">
            <a:solidFill>
              <a:srgbClr val="00206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ZA" sz="1800" b="0" i="0" u="none" strike="noStrike" cap="none" spc="0" normalizeH="0" baseline="0">
              <a:ln>
                <a:noFill/>
              </a:ln>
              <a:solidFill>
                <a:srgbClr val="002569"/>
              </a:solidFill>
              <a:effectLst/>
              <a:uFillTx/>
            </a:endParaRPr>
          </a:p>
        </p:txBody>
      </p:sp>
      <p:sp>
        <p:nvSpPr>
          <p:cNvPr id="3" name="TextBox 2"/>
          <p:cNvSpPr txBox="1"/>
          <p:nvPr/>
        </p:nvSpPr>
        <p:spPr>
          <a:xfrm>
            <a:off x="6324600" y="6352032"/>
            <a:ext cx="136855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2569"/>
                </a:solidFill>
                <a:effectLst/>
                <a:uFillTx/>
              </a:rPr>
              <a:t>Progress </a:t>
            </a:r>
            <a:endParaRPr kumimoji="0" lang="en-ZA" sz="1800" b="0" i="0" u="none" strike="noStrike" cap="none" spc="0" normalizeH="0" baseline="0" dirty="0">
              <a:ln>
                <a:noFill/>
              </a:ln>
              <a:solidFill>
                <a:srgbClr val="002569"/>
              </a:solidFill>
              <a:effectLst/>
              <a:uFillTx/>
            </a:endParaRPr>
          </a:p>
        </p:txBody>
      </p:sp>
      <p:sp>
        <p:nvSpPr>
          <p:cNvPr id="20" name="TextBox 19"/>
          <p:cNvSpPr txBox="1"/>
          <p:nvPr/>
        </p:nvSpPr>
        <p:spPr>
          <a:xfrm>
            <a:off x="1676400" y="6257283"/>
            <a:ext cx="136855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2569"/>
                </a:solidFill>
                <a:effectLst/>
                <a:uFillTx/>
              </a:rPr>
              <a:t>No Progress </a:t>
            </a:r>
            <a:endParaRPr kumimoji="0" lang="en-ZA" sz="1800" b="0" i="0" u="none" strike="noStrike" cap="none" spc="0" normalizeH="0" baseline="0" dirty="0">
              <a:ln>
                <a:noFill/>
              </a:ln>
              <a:solidFill>
                <a:srgbClr val="002569"/>
              </a:solidFill>
              <a:effectLst/>
              <a:uFillTx/>
            </a:endParaRPr>
          </a:p>
        </p:txBody>
      </p:sp>
      <p:sp>
        <p:nvSpPr>
          <p:cNvPr id="16" name="Right Arrow 15"/>
          <p:cNvSpPr/>
          <p:nvPr/>
        </p:nvSpPr>
        <p:spPr>
          <a:xfrm>
            <a:off x="6782395" y="2819400"/>
            <a:ext cx="1045020" cy="484632"/>
          </a:xfrm>
          <a:prstGeom prst="rightArrow">
            <a:avLst/>
          </a:prstGeom>
          <a:solidFill>
            <a:srgbClr val="00B050"/>
          </a:solidFill>
          <a:ln w="25400" cap="flat">
            <a:solidFill>
              <a:srgbClr val="00206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ZA" sz="1800" b="0" i="0" u="none" strike="noStrike" cap="none" spc="0" normalizeH="0" baseline="0">
              <a:ln>
                <a:noFill/>
              </a:ln>
              <a:solidFill>
                <a:srgbClr val="002569"/>
              </a:solidFill>
              <a:effectLst/>
              <a:uFillTx/>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3482" y="4687124"/>
            <a:ext cx="215741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851916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153400" cy="4724400"/>
          </a:xfrm>
        </p:spPr>
        <p:txBody>
          <a:bodyPr/>
          <a:lstStyle/>
          <a:p>
            <a:endParaRPr lang="en-US" dirty="0">
              <a:latin typeface="+mj-lt"/>
            </a:endParaRPr>
          </a:p>
          <a:p>
            <a:pPr marL="0" indent="0">
              <a:buNone/>
            </a:pPr>
            <a:endParaRPr lang="en-US" dirty="0" smtClean="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3</a:t>
            </a:fld>
            <a:endParaRPr lang="uk-UA"/>
          </a:p>
        </p:txBody>
      </p:sp>
      <p:sp>
        <p:nvSpPr>
          <p:cNvPr id="5" name="Content Placeholder 3"/>
          <p:cNvSpPr>
            <a:spLocks noGrp="1"/>
          </p:cNvSpPr>
          <p:nvPr>
            <p:ph sz="quarter" idx="11"/>
          </p:nvPr>
        </p:nvSpPr>
        <p:spPr>
          <a:xfrm>
            <a:off x="2057400" y="381000"/>
            <a:ext cx="4953000" cy="533400"/>
          </a:xfrm>
        </p:spPr>
        <p:txBody>
          <a:bodyPr/>
          <a:lstStyle/>
          <a:p>
            <a:r>
              <a:rPr lang="en-US" b="1" dirty="0" smtClean="0"/>
              <a:t>Achievements / Highlights</a:t>
            </a:r>
            <a:endParaRPr lang="en-ZA" b="1" dirty="0"/>
          </a:p>
          <a:p>
            <a:endParaRPr lang="en-ZA" b="1" dirty="0"/>
          </a:p>
        </p:txBody>
      </p:sp>
      <p:graphicFrame>
        <p:nvGraphicFramePr>
          <p:cNvPr id="6" name="Table 5"/>
          <p:cNvGraphicFramePr>
            <a:graphicFrameLocks noGrp="1"/>
          </p:cNvGraphicFramePr>
          <p:nvPr>
            <p:extLst>
              <p:ext uri="{D42A27DB-BD31-4B8C-83A1-F6EECF244321}">
                <p14:modId xmlns:p14="http://schemas.microsoft.com/office/powerpoint/2010/main" val="786126415"/>
              </p:ext>
            </p:extLst>
          </p:nvPr>
        </p:nvGraphicFramePr>
        <p:xfrm>
          <a:off x="427912" y="1828800"/>
          <a:ext cx="7848600" cy="4348480"/>
        </p:xfrm>
        <a:graphic>
          <a:graphicData uri="http://schemas.openxmlformats.org/drawingml/2006/table">
            <a:tbl>
              <a:tblPr firstRow="1" bandRow="1">
                <a:tableStyleId>{5940675A-B579-460E-94D1-54222C63F5DA}</a:tableStyleId>
              </a:tblPr>
              <a:tblGrid>
                <a:gridCol w="2667000"/>
                <a:gridCol w="5181600"/>
              </a:tblGrid>
              <a:tr h="370840">
                <a:tc>
                  <a:txBody>
                    <a:bodyPr/>
                    <a:lstStyle/>
                    <a:p>
                      <a:pPr algn="l"/>
                      <a:r>
                        <a:rPr lang="en-US" sz="1800" b="1" dirty="0" smtClean="0"/>
                        <a:t>Activity</a:t>
                      </a:r>
                      <a:endParaRPr lang="en-ZA" sz="1800" b="1" dirty="0"/>
                    </a:p>
                  </a:txBody>
                  <a:tcPr>
                    <a:solidFill>
                      <a:schemeClr val="accent1">
                        <a:lumMod val="20000"/>
                        <a:lumOff val="80000"/>
                      </a:schemeClr>
                    </a:solidFill>
                  </a:tcPr>
                </a:tc>
                <a:tc>
                  <a:txBody>
                    <a:bodyPr/>
                    <a:lstStyle/>
                    <a:p>
                      <a:r>
                        <a:rPr lang="en-US" sz="1800" b="1" dirty="0" smtClean="0"/>
                        <a:t>Progress</a:t>
                      </a:r>
                      <a:endParaRPr lang="en-ZA" sz="1800" b="1" dirty="0"/>
                    </a:p>
                  </a:txBody>
                  <a:tcPr>
                    <a:solidFill>
                      <a:schemeClr val="accent1">
                        <a:lumMod val="20000"/>
                        <a:lumOff val="80000"/>
                      </a:schemeClr>
                    </a:solidFill>
                  </a:tcPr>
                </a:tc>
              </a:tr>
              <a:tr h="370840">
                <a:tc>
                  <a:txBody>
                    <a:bodyPr/>
                    <a:lstStyle/>
                    <a:p>
                      <a:pPr marL="0" marR="0" indent="0" algn="just" defTabSz="457200" eaLnBrk="1" fontAlgn="auto" latinLnBrk="0" hangingPunct="1">
                        <a:lnSpc>
                          <a:spcPct val="100000"/>
                        </a:lnSpc>
                        <a:spcBef>
                          <a:spcPts val="600"/>
                        </a:spcBef>
                        <a:spcAft>
                          <a:spcPts val="0"/>
                        </a:spcAft>
                        <a:buClrTx/>
                        <a:buSzTx/>
                        <a:buFontTx/>
                        <a:buNone/>
                        <a:tabLst/>
                        <a:defRPr/>
                      </a:pPr>
                      <a:endParaRPr lang="en-ZA" sz="1800" dirty="0" smtClean="0"/>
                    </a:p>
                    <a:p>
                      <a:pPr marL="0" marR="0" indent="0" algn="just" defTabSz="457200" eaLnBrk="1" fontAlgn="auto" latinLnBrk="0" hangingPunct="1">
                        <a:lnSpc>
                          <a:spcPct val="100000"/>
                        </a:lnSpc>
                        <a:spcBef>
                          <a:spcPts val="600"/>
                        </a:spcBef>
                        <a:spcAft>
                          <a:spcPts val="0"/>
                        </a:spcAft>
                        <a:buClrTx/>
                        <a:buSzTx/>
                        <a:buFontTx/>
                        <a:buNone/>
                        <a:tabLst/>
                        <a:defRPr/>
                      </a:pPr>
                      <a:r>
                        <a:rPr lang="en-ZA" sz="1800" dirty="0" smtClean="0"/>
                        <a:t>WGCapD 5th Annual Meeting  hosted by the CEOS Systems Engineering Office (SEO) in Hampton, Virginia, USA from Wednesday, March 30, 2016 to Friday, April 1, 2016. </a:t>
                      </a:r>
                    </a:p>
                    <a:p>
                      <a:pPr marL="0" marR="0" indent="0" algn="l" defTabSz="457200" eaLnBrk="1" fontAlgn="auto" latinLnBrk="0" hangingPunct="1">
                        <a:lnSpc>
                          <a:spcPct val="100000"/>
                        </a:lnSpc>
                        <a:spcBef>
                          <a:spcPts val="600"/>
                        </a:spcBef>
                        <a:spcAft>
                          <a:spcPts val="0"/>
                        </a:spcAft>
                        <a:buClrTx/>
                        <a:buSzTx/>
                        <a:buFontTx/>
                        <a:buNone/>
                        <a:tabLst/>
                        <a:defRPr/>
                      </a:pPr>
                      <a:endParaRPr lang="en-ZA" sz="2000" dirty="0" smtClean="0"/>
                    </a:p>
                    <a:p>
                      <a:pPr algn="ctr"/>
                      <a:r>
                        <a:rPr lang="en-US" sz="2000" b="1" i="1" dirty="0" smtClean="0"/>
                        <a:t>Thanks to Brian and Kim</a:t>
                      </a:r>
                      <a:endParaRPr lang="en-ZA" sz="2000" b="1" i="1" dirty="0"/>
                    </a:p>
                  </a:txBody>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ZA" dirty="0"/>
                    </a:p>
                  </a:txBody>
                  <a:tcPr/>
                </a:tc>
              </a:tr>
            </a:tbl>
          </a:graphicData>
        </a:graphic>
      </p:graphicFrame>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2876719"/>
            <a:ext cx="4771312" cy="301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432378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4" name="Content Placeholder 3"/>
          <p:cNvSpPr>
            <a:spLocks noGrp="1"/>
          </p:cNvSpPr>
          <p:nvPr>
            <p:ph sz="quarter" idx="11"/>
          </p:nvPr>
        </p:nvSpPr>
        <p:spPr>
          <a:xfrm>
            <a:off x="2057400" y="228600"/>
            <a:ext cx="5334000" cy="533400"/>
          </a:xfrm>
        </p:spPr>
        <p:txBody>
          <a:bodyPr/>
          <a:lstStyle/>
          <a:p>
            <a:r>
              <a:rPr lang="en-ZA" sz="1400" dirty="0"/>
              <a:t>CB-2: Build awareness and demonstrating the value </a:t>
            </a:r>
            <a:r>
              <a:rPr lang="en-ZA" sz="1400" dirty="0" smtClean="0"/>
              <a:t>and applications  </a:t>
            </a:r>
            <a:r>
              <a:rPr lang="en-ZA" sz="1400" dirty="0"/>
              <a:t>of EO targeting teachers, students and practitioners in major conferences. </a:t>
            </a:r>
          </a:p>
        </p:txBody>
      </p:sp>
      <p:graphicFrame>
        <p:nvGraphicFramePr>
          <p:cNvPr id="5" name="Table 4"/>
          <p:cNvGraphicFramePr>
            <a:graphicFrameLocks noGrp="1"/>
          </p:cNvGraphicFramePr>
          <p:nvPr>
            <p:extLst>
              <p:ext uri="{D42A27DB-BD31-4B8C-83A1-F6EECF244321}">
                <p14:modId xmlns:p14="http://schemas.microsoft.com/office/powerpoint/2010/main" val="467093864"/>
              </p:ext>
            </p:extLst>
          </p:nvPr>
        </p:nvGraphicFramePr>
        <p:xfrm>
          <a:off x="533400" y="1752600"/>
          <a:ext cx="7848600" cy="4495800"/>
        </p:xfrm>
        <a:graphic>
          <a:graphicData uri="http://schemas.openxmlformats.org/drawingml/2006/table">
            <a:tbl>
              <a:tblPr firstRow="1" bandRow="1">
                <a:tableStyleId>{5940675A-B579-460E-94D1-54222C63F5DA}</a:tableStyleId>
              </a:tblPr>
              <a:tblGrid>
                <a:gridCol w="3924300"/>
                <a:gridCol w="3924300"/>
              </a:tblGrid>
              <a:tr h="822328">
                <a:tc>
                  <a:txBody>
                    <a:bodyPr/>
                    <a:lstStyle/>
                    <a:p>
                      <a:pPr algn="l"/>
                      <a:r>
                        <a:rPr lang="en-US" sz="1800" b="1" dirty="0" smtClean="0"/>
                        <a:t>Activity</a:t>
                      </a:r>
                      <a:endParaRPr lang="en-ZA" sz="1800" b="1" dirty="0"/>
                    </a:p>
                  </a:txBody>
                  <a:tcPr>
                    <a:solidFill>
                      <a:schemeClr val="accent1">
                        <a:lumMod val="20000"/>
                        <a:lumOff val="80000"/>
                      </a:schemeClr>
                    </a:solidFill>
                  </a:tcPr>
                </a:tc>
                <a:tc>
                  <a:txBody>
                    <a:bodyPr/>
                    <a:lstStyle/>
                    <a:p>
                      <a:r>
                        <a:rPr lang="en-US" sz="1800" b="1" dirty="0" smtClean="0"/>
                        <a:t>Progress</a:t>
                      </a:r>
                      <a:endParaRPr lang="en-ZA" sz="1800" b="1" dirty="0"/>
                    </a:p>
                  </a:txBody>
                  <a:tcPr>
                    <a:solidFill>
                      <a:schemeClr val="accent1">
                        <a:lumMod val="20000"/>
                        <a:lumOff val="80000"/>
                      </a:schemeClr>
                    </a:solidFill>
                  </a:tcPr>
                </a:tc>
              </a:tr>
              <a:tr h="3673472">
                <a:tc>
                  <a:txBody>
                    <a:bodyPr/>
                    <a:lstStyle/>
                    <a:p>
                      <a:pPr algn="l"/>
                      <a:endParaRPr lang="en-ZA" sz="1600" dirty="0" smtClean="0"/>
                    </a:p>
                    <a:p>
                      <a:pPr algn="l"/>
                      <a:endParaRPr lang="en-ZA" sz="1600" dirty="0" smtClean="0"/>
                    </a:p>
                    <a:p>
                      <a:pPr algn="just"/>
                      <a:r>
                        <a:rPr lang="en-ZA" sz="1600" b="1" dirty="0" smtClean="0"/>
                        <a:t>CB-2: Build awareness and demonstrating the value and applications  of EO targeting teachers, students and practitioners in major conferences. </a:t>
                      </a:r>
                    </a:p>
                    <a:p>
                      <a:pPr algn="just"/>
                      <a:r>
                        <a:rPr lang="en-ZA" sz="1600" b="1" dirty="0" smtClean="0"/>
                        <a:t>The Living Planet Symposium (ESA and DLR)  and Gift</a:t>
                      </a:r>
                      <a:r>
                        <a:rPr lang="en-ZA" sz="1600" b="1" baseline="0" dirty="0" smtClean="0"/>
                        <a:t> Workshop in Cape Town </a:t>
                      </a:r>
                      <a:r>
                        <a:rPr lang="en-ZA" sz="1600" b="1" dirty="0" smtClean="0"/>
                        <a:t>in 2016 and  at ISRSE-37  (2017)  Pretoria</a:t>
                      </a:r>
                    </a:p>
                    <a:p>
                      <a:endParaRPr lang="en-ZA" sz="1600" dirty="0"/>
                    </a:p>
                  </a:txBody>
                  <a:tcPr/>
                </a:tc>
                <a:tc>
                  <a:txBody>
                    <a:bodyPr/>
                    <a:lstStyle/>
                    <a:p>
                      <a:pPr lvl="0" algn="l"/>
                      <a:r>
                        <a:rPr lang="en-GB" sz="1400" dirty="0" smtClean="0">
                          <a:solidFill>
                            <a:schemeClr val="tx1"/>
                          </a:solidFill>
                          <a:effectLst/>
                          <a:latin typeface="+mn-lt"/>
                          <a:ea typeface="+mn-ea"/>
                          <a:cs typeface="+mn-cs"/>
                          <a:sym typeface="Calibri"/>
                        </a:rPr>
                        <a:t>The Working group was represented at the Living Planet Symposium by ESA and DLR. Chris  Stuart from ESA indicated that the event was a success with about 3000 participants in attendance. </a:t>
                      </a:r>
                      <a:endParaRPr lang="en-ZA" sz="1400" dirty="0" smtClean="0">
                        <a:solidFill>
                          <a:schemeClr val="tx1"/>
                        </a:solidFill>
                        <a:effectLst/>
                        <a:latin typeface="+mn-lt"/>
                        <a:ea typeface="+mn-ea"/>
                        <a:cs typeface="+mn-cs"/>
                        <a:sym typeface="Calibri"/>
                      </a:endParaRPr>
                    </a:p>
                    <a:p>
                      <a:pPr lvl="0" algn="l"/>
                      <a:r>
                        <a:rPr lang="en-GB" sz="1400" baseline="0" dirty="0" smtClean="0">
                          <a:solidFill>
                            <a:schemeClr val="tx1"/>
                          </a:solidFill>
                          <a:effectLst/>
                          <a:latin typeface="+mn-lt"/>
                          <a:ea typeface="+mn-ea"/>
                          <a:cs typeface="+mn-cs"/>
                          <a:sym typeface="Calibri"/>
                        </a:rPr>
                        <a:t> </a:t>
                      </a:r>
                      <a:r>
                        <a:rPr lang="en-GB" sz="1400" baseline="0" dirty="0" err="1" smtClean="0">
                          <a:solidFill>
                            <a:schemeClr val="tx1"/>
                          </a:solidFill>
                          <a:effectLst/>
                          <a:latin typeface="+mn-lt"/>
                          <a:ea typeface="+mn-ea"/>
                          <a:cs typeface="+mn-cs"/>
                          <a:sym typeface="Calibri"/>
                        </a:rPr>
                        <a:t>WGCapD</a:t>
                      </a:r>
                      <a:r>
                        <a:rPr lang="en-GB" sz="1400" baseline="0" dirty="0" smtClean="0">
                          <a:solidFill>
                            <a:schemeClr val="tx1"/>
                          </a:solidFill>
                          <a:effectLst/>
                          <a:latin typeface="+mn-lt"/>
                          <a:ea typeface="+mn-ea"/>
                          <a:cs typeface="+mn-cs"/>
                          <a:sym typeface="Calibri"/>
                        </a:rPr>
                        <a:t> members (ESA and DLR) provided t</a:t>
                      </a:r>
                      <a:r>
                        <a:rPr lang="en-GB" sz="1400" dirty="0" smtClean="0">
                          <a:solidFill>
                            <a:schemeClr val="tx1"/>
                          </a:solidFill>
                          <a:effectLst/>
                          <a:latin typeface="+mn-lt"/>
                          <a:ea typeface="+mn-ea"/>
                          <a:cs typeface="+mn-cs"/>
                          <a:sym typeface="Calibri"/>
                        </a:rPr>
                        <a:t>raining activities in</a:t>
                      </a:r>
                      <a:r>
                        <a:rPr lang="en-GB" sz="1400" baseline="0" dirty="0" smtClean="0">
                          <a:solidFill>
                            <a:schemeClr val="tx1"/>
                          </a:solidFill>
                          <a:effectLst/>
                          <a:latin typeface="+mn-lt"/>
                          <a:ea typeface="+mn-ea"/>
                          <a:cs typeface="+mn-cs"/>
                          <a:sym typeface="Calibri"/>
                        </a:rPr>
                        <a:t> addition to </a:t>
                      </a:r>
                      <a:r>
                        <a:rPr lang="en-GB" sz="1400" dirty="0" smtClean="0">
                          <a:solidFill>
                            <a:schemeClr val="tx1"/>
                          </a:solidFill>
                          <a:effectLst/>
                          <a:latin typeface="+mn-lt"/>
                          <a:ea typeface="+mn-ea"/>
                          <a:cs typeface="+mn-cs"/>
                          <a:sym typeface="Calibri"/>
                        </a:rPr>
                        <a:t>Czech space office, and UK Space Academy.</a:t>
                      </a:r>
                      <a:endParaRPr lang="en-ZA" sz="1400" dirty="0" smtClean="0">
                        <a:solidFill>
                          <a:schemeClr val="tx1"/>
                        </a:solidFill>
                        <a:effectLst/>
                        <a:latin typeface="+mn-lt"/>
                        <a:ea typeface="+mn-ea"/>
                        <a:cs typeface="+mn-cs"/>
                        <a:sym typeface="Calibri"/>
                      </a:endParaRPr>
                    </a:p>
                    <a:p>
                      <a:pPr lvl="0" algn="l"/>
                      <a:r>
                        <a:rPr lang="en-GB" sz="1400" dirty="0" smtClean="0">
                          <a:solidFill>
                            <a:schemeClr val="tx1"/>
                          </a:solidFill>
                          <a:effectLst/>
                          <a:latin typeface="+mn-lt"/>
                          <a:ea typeface="+mn-ea"/>
                          <a:cs typeface="+mn-cs"/>
                          <a:sym typeface="Calibri"/>
                        </a:rPr>
                        <a:t>A teacher course was also conducted at the stand, and a positive response was obtained through the evaluation forms.</a:t>
                      </a:r>
                      <a:endParaRPr lang="en-ZA" sz="1400" dirty="0" smtClean="0">
                        <a:solidFill>
                          <a:schemeClr val="tx1"/>
                        </a:solidFill>
                        <a:effectLst/>
                        <a:latin typeface="+mn-lt"/>
                        <a:ea typeface="+mn-ea"/>
                        <a:cs typeface="+mn-cs"/>
                        <a:sym typeface="Calibri"/>
                      </a:endParaRPr>
                    </a:p>
                    <a:p>
                      <a:pPr algn="l"/>
                      <a:r>
                        <a:rPr lang="en-GB" sz="1400" dirty="0" smtClean="0">
                          <a:solidFill>
                            <a:schemeClr val="tx1"/>
                          </a:solidFill>
                          <a:effectLst/>
                          <a:latin typeface="+mn-lt"/>
                          <a:ea typeface="+mn-ea"/>
                          <a:cs typeface="+mn-cs"/>
                          <a:sym typeface="Calibri"/>
                        </a:rPr>
                        <a:t> </a:t>
                      </a:r>
                      <a:endParaRPr lang="en-ZA" sz="1400" dirty="0" smtClean="0">
                        <a:solidFill>
                          <a:schemeClr val="tx1"/>
                        </a:solidFill>
                        <a:effectLst/>
                        <a:latin typeface="+mn-lt"/>
                        <a:ea typeface="+mn-ea"/>
                        <a:cs typeface="+mn-cs"/>
                        <a:sym typeface="Calibri"/>
                      </a:endParaRPr>
                    </a:p>
                    <a:p>
                      <a:pPr lvl="0" algn="l"/>
                      <a:r>
                        <a:rPr lang="en-GB" sz="1400" dirty="0" smtClean="0">
                          <a:solidFill>
                            <a:schemeClr val="tx1"/>
                          </a:solidFill>
                          <a:effectLst/>
                          <a:latin typeface="+mn-lt"/>
                          <a:ea typeface="+mn-ea"/>
                          <a:cs typeface="+mn-cs"/>
                          <a:sym typeface="Calibri"/>
                        </a:rPr>
                        <a:t>Great appreciation to  DLR for sending trainers and ESA </a:t>
                      </a:r>
                      <a:r>
                        <a:rPr lang="en-GB" sz="1400" baseline="0" dirty="0" smtClean="0">
                          <a:solidFill>
                            <a:schemeClr val="tx1"/>
                          </a:solidFill>
                          <a:effectLst/>
                          <a:latin typeface="+mn-lt"/>
                          <a:ea typeface="+mn-ea"/>
                          <a:cs typeface="+mn-cs"/>
                          <a:sym typeface="Calibri"/>
                        </a:rPr>
                        <a:t> for </a:t>
                      </a:r>
                      <a:r>
                        <a:rPr lang="en-GB" sz="1400" dirty="0" smtClean="0">
                          <a:solidFill>
                            <a:schemeClr val="tx1"/>
                          </a:solidFill>
                          <a:effectLst/>
                          <a:latin typeface="+mn-lt"/>
                          <a:ea typeface="+mn-ea"/>
                          <a:cs typeface="+mn-cs"/>
                          <a:sym typeface="Calibri"/>
                        </a:rPr>
                        <a:t> financing  most of the symposium.  </a:t>
                      </a:r>
                      <a:endParaRPr lang="en-ZA" sz="1400" dirty="0">
                        <a:solidFill>
                          <a:schemeClr val="tx1"/>
                        </a:solidFill>
                        <a:effectLst/>
                        <a:latin typeface="+mn-lt"/>
                        <a:ea typeface="+mn-ea"/>
                        <a:cs typeface="+mn-cs"/>
                        <a:sym typeface="Calibri"/>
                      </a:endParaRPr>
                    </a:p>
                  </a:txBody>
                  <a:tcPr/>
                </a:tc>
              </a:tr>
            </a:tbl>
          </a:graphicData>
        </a:graphic>
      </p:graphicFrame>
    </p:spTree>
    <p:extLst>
      <p:ext uri="{BB962C8B-B14F-4D97-AF65-F5344CB8AC3E}">
        <p14:creationId xmlns:p14="http://schemas.microsoft.com/office/powerpoint/2010/main" val="164754701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4" name="Content Placeholder 3"/>
          <p:cNvSpPr>
            <a:spLocks noGrp="1"/>
          </p:cNvSpPr>
          <p:nvPr>
            <p:ph sz="quarter" idx="11"/>
          </p:nvPr>
        </p:nvSpPr>
        <p:spPr/>
        <p:txBody>
          <a:bodyPr/>
          <a:lstStyle/>
          <a:p>
            <a:r>
              <a:rPr lang="en-US" b="1" dirty="0" smtClean="0"/>
              <a:t>CB-9 SAR Training Progress</a:t>
            </a:r>
            <a:endParaRPr lang="en-ZA" b="1" dirty="0"/>
          </a:p>
        </p:txBody>
      </p:sp>
      <p:graphicFrame>
        <p:nvGraphicFramePr>
          <p:cNvPr id="5" name="Table 4"/>
          <p:cNvGraphicFramePr>
            <a:graphicFrameLocks noGrp="1"/>
          </p:cNvGraphicFramePr>
          <p:nvPr>
            <p:extLst>
              <p:ext uri="{D42A27DB-BD31-4B8C-83A1-F6EECF244321}">
                <p14:modId xmlns:p14="http://schemas.microsoft.com/office/powerpoint/2010/main" val="3319382063"/>
              </p:ext>
            </p:extLst>
          </p:nvPr>
        </p:nvGraphicFramePr>
        <p:xfrm>
          <a:off x="192492" y="1295400"/>
          <a:ext cx="8763000" cy="4981055"/>
        </p:xfrm>
        <a:graphic>
          <a:graphicData uri="http://schemas.openxmlformats.org/drawingml/2006/table">
            <a:tbl>
              <a:tblPr firstRow="1" bandRow="1">
                <a:tableStyleId>{5940675A-B579-460E-94D1-54222C63F5DA}</a:tableStyleId>
              </a:tblPr>
              <a:tblGrid>
                <a:gridCol w="2514600"/>
                <a:gridCol w="6248400"/>
              </a:tblGrid>
              <a:tr h="337705">
                <a:tc>
                  <a:txBody>
                    <a:bodyPr/>
                    <a:lstStyle/>
                    <a:p>
                      <a:pPr algn="l"/>
                      <a:r>
                        <a:rPr lang="en-US" sz="1800" b="1" dirty="0" smtClean="0"/>
                        <a:t>Activity</a:t>
                      </a:r>
                      <a:endParaRPr lang="en-ZA" sz="1800" b="1" dirty="0"/>
                    </a:p>
                  </a:txBody>
                  <a:tcPr>
                    <a:solidFill>
                      <a:schemeClr val="accent1">
                        <a:lumMod val="20000"/>
                        <a:lumOff val="80000"/>
                      </a:schemeClr>
                    </a:solidFill>
                  </a:tcPr>
                </a:tc>
                <a:tc>
                  <a:txBody>
                    <a:bodyPr/>
                    <a:lstStyle/>
                    <a:p>
                      <a:r>
                        <a:rPr lang="en-US" sz="1800" b="1" dirty="0" smtClean="0"/>
                        <a:t>Progress</a:t>
                      </a:r>
                      <a:endParaRPr lang="en-ZA" sz="1800" b="1" dirty="0"/>
                    </a:p>
                  </a:txBody>
                  <a:tcPr>
                    <a:solidFill>
                      <a:schemeClr val="accent1">
                        <a:lumMod val="20000"/>
                        <a:lumOff val="80000"/>
                      </a:schemeClr>
                    </a:solidFill>
                  </a:tcPr>
                </a:tc>
              </a:tr>
              <a:tr h="4615295">
                <a:tc>
                  <a:txBody>
                    <a:bodyPr/>
                    <a:lstStyle/>
                    <a:p>
                      <a:pPr marL="0" indent="0" algn="l">
                        <a:buNone/>
                      </a:pPr>
                      <a:endParaRPr lang="en-ZA" sz="1400" b="1" dirty="0" smtClean="0"/>
                    </a:p>
                    <a:p>
                      <a:pPr marL="0" indent="0" algn="l">
                        <a:buNone/>
                      </a:pPr>
                      <a:endParaRPr lang="en-ZA" sz="1400" b="1" dirty="0" smtClean="0"/>
                    </a:p>
                    <a:p>
                      <a:pPr marL="0" indent="0" algn="l">
                        <a:buNone/>
                      </a:pPr>
                      <a:r>
                        <a:rPr lang="en-ZA" sz="1400" b="1" dirty="0" smtClean="0"/>
                        <a:t>CB-9</a:t>
                      </a:r>
                      <a:r>
                        <a:rPr lang="en-ZA" sz="1400" b="1" baseline="0" dirty="0" smtClean="0"/>
                        <a:t> :</a:t>
                      </a:r>
                      <a:r>
                        <a:rPr lang="en-US" sz="1400" b="1" dirty="0" smtClean="0"/>
                        <a:t>SAR Training Workshops in Bogota (Columbia,</a:t>
                      </a:r>
                      <a:r>
                        <a:rPr lang="en-US" sz="1400" b="1" baseline="0" dirty="0" smtClean="0"/>
                        <a:t> South America) with GEOGLAM</a:t>
                      </a:r>
                      <a:endParaRPr lang="en-US" sz="1400" b="1" dirty="0" smtClean="0"/>
                    </a:p>
                    <a:p>
                      <a:pPr marL="0" indent="0">
                        <a:buNone/>
                      </a:pPr>
                      <a:endParaRPr lang="en-US" sz="1400" b="1"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lgn="l">
                        <a:buNone/>
                      </a:pPr>
                      <a:r>
                        <a:rPr lang="en-US" sz="1600" b="1" dirty="0" smtClean="0"/>
                        <a:t>SAR Training Workshop </a:t>
                      </a:r>
                    </a:p>
                    <a:p>
                      <a:pPr marL="0" indent="0" algn="l">
                        <a:buNone/>
                      </a:pPr>
                      <a:r>
                        <a:rPr lang="en-US" sz="1600" b="1" dirty="0" smtClean="0"/>
                        <a:t>Zambia October  (10-14)</a:t>
                      </a:r>
                      <a:r>
                        <a:rPr lang="en-US" sz="1600" b="1" baseline="0" dirty="0" smtClean="0"/>
                        <a:t> </a:t>
                      </a:r>
                      <a:endParaRPr lang="en-US" dirty="0" smtClean="0"/>
                    </a:p>
                    <a:p>
                      <a:pPr algn="l"/>
                      <a:endParaRPr lang="en-ZA" dirty="0"/>
                    </a:p>
                  </a:txBody>
                  <a:tcPr/>
                </a:tc>
                <a:tc>
                  <a:txBody>
                    <a:bodyPr/>
                    <a:lstStyle/>
                    <a:p>
                      <a:pPr algn="just"/>
                      <a:r>
                        <a:rPr lang="en-ZA" sz="1400" dirty="0" smtClean="0"/>
                        <a:t>Two of the four courses</a:t>
                      </a:r>
                      <a:r>
                        <a:rPr lang="en-ZA" sz="1400" baseline="0" dirty="0" smtClean="0"/>
                        <a:t> were SAR related</a:t>
                      </a:r>
                      <a:r>
                        <a:rPr lang="en-ZA" sz="1400" dirty="0" smtClean="0"/>
                        <a:t> (1) GEOGLAM, (50 students) and  2) sponsored by CEOS DCEO(CSA)and (NOAA) provided translation. </a:t>
                      </a:r>
                    </a:p>
                    <a:p>
                      <a:pPr algn="just"/>
                      <a:r>
                        <a:rPr lang="en-ZA" sz="1400" dirty="0" smtClean="0"/>
                        <a:t>Introduction to the use of aperture radar (SAR) data for monitoring agriculture, -	available systems, Pre-processing and  general view of the application of SAR and its use in the monitoring of agriculture. </a:t>
                      </a:r>
                    </a:p>
                    <a:p>
                      <a:pPr algn="just"/>
                      <a:r>
                        <a:rPr lang="en-ZA" sz="1400" dirty="0" smtClean="0"/>
                        <a:t>The second session of SAR (25 students) focused on applications in the areas of seismology and volcanology</a:t>
                      </a:r>
                    </a:p>
                    <a:p>
                      <a:endParaRPr lang="en-US" dirty="0" smtClean="0"/>
                    </a:p>
                    <a:p>
                      <a:endParaRPr lang="en-US" dirty="0" smtClean="0"/>
                    </a:p>
                    <a:p>
                      <a:endParaRPr lang="en-US" dirty="0" smtClean="0"/>
                    </a:p>
                    <a:p>
                      <a:endParaRPr lang="en-US" dirty="0" smtClean="0"/>
                    </a:p>
                    <a:p>
                      <a:endParaRPr lang="en-US" dirty="0" smtClean="0"/>
                    </a:p>
                    <a:p>
                      <a:endParaRPr lang="en-ZA" dirty="0"/>
                    </a:p>
                  </a:txBody>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3810000"/>
            <a:ext cx="5905273" cy="2171889"/>
          </a:xfrm>
          <a:prstGeom prst="rect">
            <a:avLst/>
          </a:prstGeom>
        </p:spPr>
      </p:pic>
    </p:spTree>
    <p:extLst>
      <p:ext uri="{BB962C8B-B14F-4D97-AF65-F5344CB8AC3E}">
        <p14:creationId xmlns:p14="http://schemas.microsoft.com/office/powerpoint/2010/main" val="236349669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1270064061"/>
              </p:ext>
            </p:extLst>
          </p:nvPr>
        </p:nvGraphicFramePr>
        <p:xfrm>
          <a:off x="647699" y="3886200"/>
          <a:ext cx="7467601" cy="2583178"/>
        </p:xfrm>
        <a:graphic>
          <a:graphicData uri="http://schemas.openxmlformats.org/drawingml/2006/table">
            <a:tbl>
              <a:tblPr firstRow="1" firstCol="1" bandRow="1">
                <a:tableStyleId>{5940675A-B579-460E-94D1-54222C63F5DA}</a:tableStyleId>
              </a:tblPr>
              <a:tblGrid>
                <a:gridCol w="536965"/>
                <a:gridCol w="868220"/>
                <a:gridCol w="965025"/>
                <a:gridCol w="2465503"/>
                <a:gridCol w="989227"/>
                <a:gridCol w="1642661"/>
              </a:tblGrid>
              <a:tr h="207921">
                <a:tc>
                  <a:txBody>
                    <a:bodyPr/>
                    <a:lstStyle/>
                    <a:p>
                      <a:pPr>
                        <a:spcAft>
                          <a:spcPts val="0"/>
                        </a:spcAft>
                      </a:pPr>
                      <a:r>
                        <a:rPr lang="en-ZA" sz="900" dirty="0">
                          <a:effectLst/>
                        </a:rPr>
                        <a:t>Title</a:t>
                      </a:r>
                      <a:endParaRPr lang="en-ZA" sz="1000" dirty="0">
                        <a:effectLst/>
                        <a:latin typeface="Times New Roman"/>
                        <a:ea typeface="Times New Roman"/>
                        <a:cs typeface="Times"/>
                      </a:endParaRPr>
                    </a:p>
                  </a:txBody>
                  <a:tcPr marL="68580" marR="68580" marT="0" marB="0" anchor="ctr"/>
                </a:tc>
                <a:tc>
                  <a:txBody>
                    <a:bodyPr/>
                    <a:lstStyle/>
                    <a:p>
                      <a:pPr>
                        <a:spcAft>
                          <a:spcPts val="0"/>
                        </a:spcAft>
                      </a:pPr>
                      <a:r>
                        <a:rPr lang="en-ZA" sz="900">
                          <a:effectLst/>
                        </a:rPr>
                        <a:t>Name</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Surname</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Organization</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Country</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Responsibility</a:t>
                      </a:r>
                      <a:endParaRPr lang="en-ZA" sz="1000">
                        <a:effectLst/>
                        <a:latin typeface="Times New Roman"/>
                        <a:ea typeface="Times New Roman"/>
                        <a:cs typeface="Times"/>
                      </a:endParaRPr>
                    </a:p>
                  </a:txBody>
                  <a:tcPr marL="68580" marR="68580" marT="0" marB="0" anchor="ctr"/>
                </a:tc>
              </a:tr>
              <a:tr h="137696">
                <a:tc>
                  <a:txBody>
                    <a:bodyPr/>
                    <a:lstStyle/>
                    <a:p>
                      <a:pPr>
                        <a:spcAft>
                          <a:spcPts val="0"/>
                        </a:spcAft>
                      </a:pPr>
                      <a:r>
                        <a:rPr lang="en-ZA" sz="900">
                          <a:effectLst/>
                        </a:rPr>
                        <a:t>Mr </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Phila</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Sibandze</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SANSA</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South Africa</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Course Coordinator</a:t>
                      </a:r>
                      <a:endParaRPr lang="en-ZA" sz="1000">
                        <a:effectLst/>
                        <a:latin typeface="Times New Roman"/>
                        <a:ea typeface="Times New Roman"/>
                        <a:cs typeface="Times"/>
                      </a:endParaRPr>
                    </a:p>
                  </a:txBody>
                  <a:tcPr marL="68580" marR="68580" marT="0" marB="0" anchor="ctr"/>
                </a:tc>
              </a:tr>
              <a:tr h="144581">
                <a:tc>
                  <a:txBody>
                    <a:bodyPr/>
                    <a:lstStyle/>
                    <a:p>
                      <a:pPr>
                        <a:spcAft>
                          <a:spcPts val="0"/>
                        </a:spcAft>
                      </a:pPr>
                      <a:r>
                        <a:rPr lang="en-ZA" sz="900">
                          <a:effectLst/>
                        </a:rPr>
                        <a:t>Prof</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Christy</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Hansen</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Delft University of Technology</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Netherlands</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Course Coordinator</a:t>
                      </a:r>
                      <a:endParaRPr lang="en-ZA" sz="1000">
                        <a:effectLst/>
                        <a:latin typeface="Times New Roman"/>
                        <a:ea typeface="Times New Roman"/>
                        <a:cs typeface="Times"/>
                      </a:endParaRPr>
                    </a:p>
                  </a:txBody>
                  <a:tcPr marL="68580" marR="68580" marT="0" marB="0" anchor="ctr"/>
                </a:tc>
              </a:tr>
              <a:tr h="144581">
                <a:tc>
                  <a:txBody>
                    <a:bodyPr/>
                    <a:lstStyle/>
                    <a:p>
                      <a:pPr>
                        <a:spcAft>
                          <a:spcPts val="0"/>
                        </a:spcAft>
                      </a:pPr>
                      <a:r>
                        <a:rPr lang="en-ZA" sz="900">
                          <a:effectLst/>
                        </a:rPr>
                        <a:t>Prof</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Chris</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Schmullius</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Friedrich-Schiller-University Jena</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Germany</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Course Coordinator</a:t>
                      </a:r>
                      <a:endParaRPr lang="en-ZA" sz="1000">
                        <a:effectLst/>
                        <a:latin typeface="Times New Roman"/>
                        <a:ea typeface="Times New Roman"/>
                        <a:cs typeface="Times"/>
                      </a:endParaRPr>
                    </a:p>
                  </a:txBody>
                  <a:tcPr marL="68580" marR="68580" marT="0" marB="0" anchor="ctr"/>
                </a:tc>
              </a:tr>
              <a:tr h="144581">
                <a:tc>
                  <a:txBody>
                    <a:bodyPr/>
                    <a:lstStyle/>
                    <a:p>
                      <a:pPr>
                        <a:spcAft>
                          <a:spcPts val="0"/>
                        </a:spcAft>
                      </a:pPr>
                      <a:r>
                        <a:rPr lang="en-ZA" sz="900">
                          <a:effectLst/>
                        </a:rPr>
                        <a:t>Prof</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Chris</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Stewart</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European Space Agency</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Italy</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Course Coordinator</a:t>
                      </a:r>
                      <a:endParaRPr lang="en-ZA" sz="1000">
                        <a:effectLst/>
                        <a:latin typeface="Times New Roman"/>
                        <a:ea typeface="Times New Roman"/>
                        <a:cs typeface="Times"/>
                      </a:endParaRPr>
                    </a:p>
                  </a:txBody>
                  <a:tcPr marL="68580" marR="68580" marT="0" marB="0" anchor="ctr"/>
                </a:tc>
              </a:tr>
              <a:tr h="144581">
                <a:tc>
                  <a:txBody>
                    <a:bodyPr/>
                    <a:lstStyle/>
                    <a:p>
                      <a:pPr>
                        <a:spcAft>
                          <a:spcPts val="0"/>
                        </a:spcAft>
                      </a:pPr>
                      <a:r>
                        <a:rPr lang="en-ZA" sz="900">
                          <a:effectLst/>
                        </a:rPr>
                        <a:t>Prof</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Mikhail</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Urbazaev</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Friedrich-Schiller-University Jena</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dirty="0">
                          <a:effectLst/>
                        </a:rPr>
                        <a:t>Germany</a:t>
                      </a:r>
                      <a:endParaRPr lang="en-ZA" sz="1000" dirty="0">
                        <a:effectLst/>
                        <a:latin typeface="Times New Roman"/>
                        <a:ea typeface="Times New Roman"/>
                        <a:cs typeface="Times"/>
                      </a:endParaRPr>
                    </a:p>
                  </a:txBody>
                  <a:tcPr marL="68580" marR="68580" marT="0" marB="0" anchor="ctr"/>
                </a:tc>
                <a:tc>
                  <a:txBody>
                    <a:bodyPr/>
                    <a:lstStyle/>
                    <a:p>
                      <a:pPr>
                        <a:spcAft>
                          <a:spcPts val="0"/>
                        </a:spcAft>
                      </a:pPr>
                      <a:r>
                        <a:rPr lang="en-ZA" sz="900">
                          <a:effectLst/>
                        </a:rPr>
                        <a:t>Course Coordinator</a:t>
                      </a:r>
                      <a:endParaRPr lang="en-ZA" sz="1000">
                        <a:effectLst/>
                        <a:latin typeface="Times New Roman"/>
                        <a:ea typeface="Times New Roman"/>
                        <a:cs typeface="Times"/>
                      </a:endParaRPr>
                    </a:p>
                  </a:txBody>
                  <a:tcPr marL="68580" marR="68580" marT="0" marB="0" anchor="ctr"/>
                </a:tc>
              </a:tr>
              <a:tr h="137696">
                <a:tc>
                  <a:txBody>
                    <a:bodyPr/>
                    <a:lstStyle/>
                    <a:p>
                      <a:pPr>
                        <a:spcAft>
                          <a:spcPts val="0"/>
                        </a:spcAft>
                      </a:pPr>
                      <a:r>
                        <a:rPr lang="en-ZA" sz="900">
                          <a:effectLst/>
                        </a:rPr>
                        <a:t>Mrs</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Joalane </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Marunye</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National University of Lesotho </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Lesotho</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Participant</a:t>
                      </a:r>
                      <a:endParaRPr lang="en-ZA" sz="1000">
                        <a:effectLst/>
                        <a:latin typeface="Times New Roman"/>
                        <a:ea typeface="Times New Roman"/>
                        <a:cs typeface="Times"/>
                      </a:endParaRPr>
                    </a:p>
                  </a:txBody>
                  <a:tcPr marL="68580" marR="68580" marT="0" marB="0" anchor="ctr"/>
                </a:tc>
              </a:tr>
              <a:tr h="137696">
                <a:tc>
                  <a:txBody>
                    <a:bodyPr/>
                    <a:lstStyle/>
                    <a:p>
                      <a:pPr>
                        <a:spcAft>
                          <a:spcPts val="0"/>
                        </a:spcAft>
                      </a:pPr>
                      <a:r>
                        <a:rPr lang="en-ZA" sz="900">
                          <a:effectLst/>
                        </a:rPr>
                        <a:t>Mr</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Aniceto </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Chauque</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dirty="0" err="1">
                          <a:effectLst/>
                        </a:rPr>
                        <a:t>Universidade</a:t>
                      </a:r>
                      <a:r>
                        <a:rPr lang="en-ZA" sz="900" dirty="0">
                          <a:effectLst/>
                        </a:rPr>
                        <a:t> Eduardo </a:t>
                      </a:r>
                      <a:r>
                        <a:rPr lang="en-ZA" sz="900" dirty="0" err="1">
                          <a:effectLst/>
                        </a:rPr>
                        <a:t>Mondlane</a:t>
                      </a:r>
                      <a:endParaRPr lang="en-ZA" sz="1000" dirty="0">
                        <a:effectLst/>
                        <a:latin typeface="Times New Roman"/>
                        <a:ea typeface="Times New Roman"/>
                        <a:cs typeface="Times"/>
                      </a:endParaRPr>
                    </a:p>
                  </a:txBody>
                  <a:tcPr marL="68580" marR="68580" marT="0" marB="0" anchor="ctr"/>
                </a:tc>
                <a:tc>
                  <a:txBody>
                    <a:bodyPr/>
                    <a:lstStyle/>
                    <a:p>
                      <a:pPr>
                        <a:spcAft>
                          <a:spcPts val="0"/>
                        </a:spcAft>
                      </a:pPr>
                      <a:r>
                        <a:rPr lang="en-ZA" sz="900">
                          <a:effectLst/>
                        </a:rPr>
                        <a:t>Mozambique</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Participant</a:t>
                      </a:r>
                      <a:endParaRPr lang="en-ZA" sz="1000">
                        <a:effectLst/>
                        <a:latin typeface="Times New Roman"/>
                        <a:ea typeface="Times New Roman"/>
                        <a:cs typeface="Times"/>
                      </a:endParaRPr>
                    </a:p>
                  </a:txBody>
                  <a:tcPr marL="68580" marR="68580" marT="0" marB="0" anchor="ctr"/>
                </a:tc>
              </a:tr>
              <a:tr h="137696">
                <a:tc>
                  <a:txBody>
                    <a:bodyPr/>
                    <a:lstStyle/>
                    <a:p>
                      <a:pPr>
                        <a:spcAft>
                          <a:spcPts val="0"/>
                        </a:spcAft>
                      </a:pPr>
                      <a:r>
                        <a:rPr lang="en-ZA" sz="900">
                          <a:effectLst/>
                        </a:rPr>
                        <a:t>Ms</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dirty="0" err="1">
                          <a:effectLst/>
                        </a:rPr>
                        <a:t>Hilma</a:t>
                      </a:r>
                      <a:r>
                        <a:rPr lang="en-ZA" sz="900" dirty="0">
                          <a:effectLst/>
                        </a:rPr>
                        <a:t> </a:t>
                      </a:r>
                      <a:endParaRPr lang="en-ZA" sz="1000" dirty="0">
                        <a:effectLst/>
                        <a:latin typeface="Times New Roman"/>
                        <a:ea typeface="Times New Roman"/>
                        <a:cs typeface="Times"/>
                      </a:endParaRPr>
                    </a:p>
                  </a:txBody>
                  <a:tcPr marL="68580" marR="68580" marT="0" marB="0" anchor="ctr"/>
                </a:tc>
                <a:tc>
                  <a:txBody>
                    <a:bodyPr/>
                    <a:lstStyle/>
                    <a:p>
                      <a:pPr>
                        <a:spcAft>
                          <a:spcPts val="0"/>
                        </a:spcAft>
                      </a:pPr>
                      <a:r>
                        <a:rPr lang="en-ZA" sz="900">
                          <a:effectLst/>
                        </a:rPr>
                        <a:t>Nghiyalwa</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University of Namibia </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Namibia</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Participant</a:t>
                      </a:r>
                      <a:endParaRPr lang="en-ZA" sz="1000">
                        <a:effectLst/>
                        <a:latin typeface="Times New Roman"/>
                        <a:ea typeface="Times New Roman"/>
                        <a:cs typeface="Times"/>
                      </a:endParaRPr>
                    </a:p>
                  </a:txBody>
                  <a:tcPr marL="68580" marR="68580" marT="0" marB="0" anchor="ctr"/>
                </a:tc>
              </a:tr>
              <a:tr h="137696">
                <a:tc>
                  <a:txBody>
                    <a:bodyPr/>
                    <a:lstStyle/>
                    <a:p>
                      <a:pPr>
                        <a:spcAft>
                          <a:spcPts val="0"/>
                        </a:spcAft>
                      </a:pPr>
                      <a:r>
                        <a:rPr lang="en-ZA" sz="900">
                          <a:effectLst/>
                        </a:rPr>
                        <a:t>Ms</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dirty="0" err="1">
                          <a:effectLst/>
                        </a:rPr>
                        <a:t>Zodwa</a:t>
                      </a:r>
                      <a:endParaRPr lang="en-ZA" sz="1000" dirty="0">
                        <a:effectLst/>
                        <a:latin typeface="Times New Roman"/>
                        <a:ea typeface="Times New Roman"/>
                        <a:cs typeface="Times"/>
                      </a:endParaRPr>
                    </a:p>
                  </a:txBody>
                  <a:tcPr marL="68580" marR="68580" marT="0" marB="0" anchor="ctr"/>
                </a:tc>
                <a:tc>
                  <a:txBody>
                    <a:bodyPr/>
                    <a:lstStyle/>
                    <a:p>
                      <a:pPr>
                        <a:spcAft>
                          <a:spcPts val="0"/>
                        </a:spcAft>
                      </a:pPr>
                      <a:r>
                        <a:rPr lang="en-ZA" sz="900">
                          <a:effectLst/>
                        </a:rPr>
                        <a:t>Ndlela</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University of Swaziland </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Swaziland</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Participant</a:t>
                      </a:r>
                      <a:endParaRPr lang="en-ZA" sz="1000">
                        <a:effectLst/>
                        <a:latin typeface="Times New Roman"/>
                        <a:ea typeface="Times New Roman"/>
                        <a:cs typeface="Times"/>
                      </a:endParaRPr>
                    </a:p>
                  </a:txBody>
                  <a:tcPr marL="68580" marR="68580" marT="0" marB="0" anchor="ctr"/>
                </a:tc>
              </a:tr>
              <a:tr h="137696">
                <a:tc>
                  <a:txBody>
                    <a:bodyPr/>
                    <a:lstStyle/>
                    <a:p>
                      <a:pPr>
                        <a:spcAft>
                          <a:spcPts val="0"/>
                        </a:spcAft>
                      </a:pPr>
                      <a:r>
                        <a:rPr lang="en-ZA" sz="900">
                          <a:effectLst/>
                        </a:rPr>
                        <a:t>Dr</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Fadzai </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Zengeya</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dirty="0">
                          <a:effectLst/>
                        </a:rPr>
                        <a:t>University of Zimbabwe</a:t>
                      </a:r>
                      <a:endParaRPr lang="en-ZA" sz="1000" dirty="0">
                        <a:effectLst/>
                        <a:latin typeface="Times New Roman"/>
                        <a:ea typeface="Times New Roman"/>
                        <a:cs typeface="Times"/>
                      </a:endParaRPr>
                    </a:p>
                  </a:txBody>
                  <a:tcPr marL="68580" marR="68580" marT="0" marB="0" anchor="ctr"/>
                </a:tc>
                <a:tc>
                  <a:txBody>
                    <a:bodyPr/>
                    <a:lstStyle/>
                    <a:p>
                      <a:pPr>
                        <a:spcAft>
                          <a:spcPts val="0"/>
                        </a:spcAft>
                      </a:pPr>
                      <a:r>
                        <a:rPr lang="en-ZA" sz="900">
                          <a:effectLst/>
                        </a:rPr>
                        <a:t>Zimbabwe</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Participant</a:t>
                      </a:r>
                      <a:endParaRPr lang="en-ZA" sz="1000">
                        <a:effectLst/>
                        <a:latin typeface="Times New Roman"/>
                        <a:ea typeface="Times New Roman"/>
                        <a:cs typeface="Times"/>
                      </a:endParaRPr>
                    </a:p>
                  </a:txBody>
                  <a:tcPr marL="68580" marR="68580" marT="0" marB="0" anchor="ctr"/>
                </a:tc>
              </a:tr>
              <a:tr h="137696">
                <a:tc>
                  <a:txBody>
                    <a:bodyPr/>
                    <a:lstStyle/>
                    <a:p>
                      <a:pPr>
                        <a:spcAft>
                          <a:spcPts val="0"/>
                        </a:spcAft>
                      </a:pPr>
                      <a:r>
                        <a:rPr lang="en-ZA" sz="900">
                          <a:effectLst/>
                        </a:rPr>
                        <a:t>Dr</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Cosmo </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Ngongondo</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University of Malawi (UNIMA)</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Malawi</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Participant</a:t>
                      </a:r>
                      <a:endParaRPr lang="en-ZA" sz="1000">
                        <a:effectLst/>
                        <a:latin typeface="Times New Roman"/>
                        <a:ea typeface="Times New Roman"/>
                        <a:cs typeface="Times"/>
                      </a:endParaRPr>
                    </a:p>
                  </a:txBody>
                  <a:tcPr marL="68580" marR="68580" marT="0" marB="0" anchor="ctr"/>
                </a:tc>
              </a:tr>
              <a:tr h="137696">
                <a:tc>
                  <a:txBody>
                    <a:bodyPr/>
                    <a:lstStyle/>
                    <a:p>
                      <a:pPr>
                        <a:spcAft>
                          <a:spcPts val="0"/>
                        </a:spcAft>
                      </a:pPr>
                      <a:r>
                        <a:rPr lang="en-ZA" sz="900">
                          <a:effectLst/>
                        </a:rPr>
                        <a:t>Dr</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Proches </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Msigula</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Sokoine University of Agriculture</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Tanzania</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Participant</a:t>
                      </a:r>
                      <a:endParaRPr lang="en-ZA" sz="1000">
                        <a:effectLst/>
                        <a:latin typeface="Times New Roman"/>
                        <a:ea typeface="Times New Roman"/>
                        <a:cs typeface="Times"/>
                      </a:endParaRPr>
                    </a:p>
                  </a:txBody>
                  <a:tcPr marL="68580" marR="68580" marT="0" marB="0" anchor="ctr"/>
                </a:tc>
              </a:tr>
              <a:tr h="137696">
                <a:tc>
                  <a:txBody>
                    <a:bodyPr/>
                    <a:lstStyle/>
                    <a:p>
                      <a:pPr>
                        <a:spcAft>
                          <a:spcPts val="0"/>
                        </a:spcAft>
                      </a:pPr>
                      <a:r>
                        <a:rPr lang="en-ZA" sz="900">
                          <a:effectLst/>
                        </a:rPr>
                        <a:t>Dr</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George</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Chirima</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Agricultural Research Council</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South Africa</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Participant</a:t>
                      </a:r>
                      <a:endParaRPr lang="en-ZA" sz="1000">
                        <a:effectLst/>
                        <a:latin typeface="Times New Roman"/>
                        <a:ea typeface="Times New Roman"/>
                        <a:cs typeface="Times"/>
                      </a:endParaRPr>
                    </a:p>
                  </a:txBody>
                  <a:tcPr marL="68580" marR="68580" marT="0" marB="0" anchor="ctr"/>
                </a:tc>
              </a:tr>
              <a:tr h="137696">
                <a:tc>
                  <a:txBody>
                    <a:bodyPr/>
                    <a:lstStyle/>
                    <a:p>
                      <a:pPr>
                        <a:spcAft>
                          <a:spcPts val="0"/>
                        </a:spcAft>
                      </a:pPr>
                      <a:r>
                        <a:rPr lang="en-ZA" sz="900">
                          <a:effectLst/>
                        </a:rPr>
                        <a:t>Mr </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Moses</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Chisola</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University of Zambia</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Zambia</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Participant</a:t>
                      </a:r>
                      <a:endParaRPr lang="en-ZA" sz="1000">
                        <a:effectLst/>
                        <a:latin typeface="Times New Roman"/>
                        <a:ea typeface="Times New Roman"/>
                        <a:cs typeface="Times"/>
                      </a:endParaRPr>
                    </a:p>
                  </a:txBody>
                  <a:tcPr marL="68580" marR="68580" marT="0" marB="0" anchor="ctr"/>
                </a:tc>
              </a:tr>
              <a:tr h="137696">
                <a:tc>
                  <a:txBody>
                    <a:bodyPr/>
                    <a:lstStyle/>
                    <a:p>
                      <a:pPr>
                        <a:spcAft>
                          <a:spcPts val="0"/>
                        </a:spcAft>
                      </a:pPr>
                      <a:r>
                        <a:rPr lang="en-ZA" sz="900">
                          <a:effectLst/>
                        </a:rPr>
                        <a:t>Dr </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Douty</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Chibamba</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University of Zambia</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Zambia</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Participant</a:t>
                      </a:r>
                      <a:endParaRPr lang="en-ZA" sz="1000">
                        <a:effectLst/>
                        <a:latin typeface="Times New Roman"/>
                        <a:ea typeface="Times New Roman"/>
                        <a:cs typeface="Times"/>
                      </a:endParaRPr>
                    </a:p>
                  </a:txBody>
                  <a:tcPr marL="68580" marR="68580" marT="0" marB="0" anchor="ctr"/>
                </a:tc>
              </a:tr>
              <a:tr h="137696">
                <a:tc>
                  <a:txBody>
                    <a:bodyPr/>
                    <a:lstStyle/>
                    <a:p>
                      <a:pPr>
                        <a:spcAft>
                          <a:spcPts val="0"/>
                        </a:spcAft>
                      </a:pPr>
                      <a:r>
                        <a:rPr lang="en-ZA" sz="900">
                          <a:effectLst/>
                        </a:rPr>
                        <a:t>Mr</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Michael </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Phiri</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National Remote Sensing Centre</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Zambia</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Participant</a:t>
                      </a:r>
                      <a:endParaRPr lang="en-ZA" sz="1000">
                        <a:effectLst/>
                        <a:latin typeface="Times New Roman"/>
                        <a:ea typeface="Times New Roman"/>
                        <a:cs typeface="Times"/>
                      </a:endParaRPr>
                    </a:p>
                  </a:txBody>
                  <a:tcPr marL="68580" marR="68580" marT="0" marB="0" anchor="ctr"/>
                </a:tc>
              </a:tr>
              <a:tr h="144581">
                <a:tc>
                  <a:txBody>
                    <a:bodyPr/>
                    <a:lstStyle/>
                    <a:p>
                      <a:pPr>
                        <a:spcAft>
                          <a:spcPts val="0"/>
                        </a:spcAft>
                      </a:pPr>
                      <a:r>
                        <a:rPr lang="en-ZA" sz="900">
                          <a:effectLst/>
                        </a:rPr>
                        <a:t>Ms </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Phoebe</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Odour</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RCMRD</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a:effectLst/>
                        </a:rPr>
                        <a:t>Kenya</a:t>
                      </a:r>
                      <a:endParaRPr lang="en-ZA" sz="1000">
                        <a:effectLst/>
                        <a:latin typeface="Times New Roman"/>
                        <a:ea typeface="Times New Roman"/>
                        <a:cs typeface="Times"/>
                      </a:endParaRPr>
                    </a:p>
                  </a:txBody>
                  <a:tcPr marL="68580" marR="68580" marT="0" marB="0" anchor="ctr"/>
                </a:tc>
                <a:tc>
                  <a:txBody>
                    <a:bodyPr/>
                    <a:lstStyle/>
                    <a:p>
                      <a:pPr>
                        <a:spcAft>
                          <a:spcPts val="0"/>
                        </a:spcAft>
                      </a:pPr>
                      <a:r>
                        <a:rPr lang="en-ZA" sz="900" dirty="0">
                          <a:effectLst/>
                        </a:rPr>
                        <a:t>Participant</a:t>
                      </a:r>
                      <a:endParaRPr lang="en-ZA" sz="1000" dirty="0">
                        <a:effectLst/>
                        <a:latin typeface="Times New Roman"/>
                        <a:ea typeface="Times New Roman"/>
                        <a:cs typeface="Times"/>
                      </a:endParaRPr>
                    </a:p>
                  </a:txBody>
                  <a:tcPr marL="68580" marR="68580" marT="0" marB="0" anchor="ctr"/>
                </a:tc>
              </a:tr>
            </a:tbl>
          </a:graphicData>
        </a:graphic>
      </p:graphicFrame>
      <p:sp>
        <p:nvSpPr>
          <p:cNvPr id="4" name="Content Placeholder 3"/>
          <p:cNvSpPr>
            <a:spLocks noGrp="1"/>
          </p:cNvSpPr>
          <p:nvPr>
            <p:ph sz="quarter" idx="11"/>
          </p:nvPr>
        </p:nvSpPr>
        <p:spPr/>
        <p:txBody>
          <a:bodyPr/>
          <a:lstStyle/>
          <a:p>
            <a:r>
              <a:rPr lang="en-US" dirty="0"/>
              <a:t>Zambia SAR  Training Workshop 10-14 </a:t>
            </a:r>
            <a:r>
              <a:rPr lang="en-US" dirty="0" smtClean="0"/>
              <a:t>October: Objectives</a:t>
            </a:r>
            <a:endParaRPr lang="en-ZA" dirty="0"/>
          </a:p>
        </p:txBody>
      </p:sp>
      <p:sp>
        <p:nvSpPr>
          <p:cNvPr id="7" name="Rectangle 6"/>
          <p:cNvSpPr/>
          <p:nvPr/>
        </p:nvSpPr>
        <p:spPr>
          <a:xfrm>
            <a:off x="152400" y="1371600"/>
            <a:ext cx="8686800" cy="2031325"/>
          </a:xfrm>
          <a:prstGeom prst="rect">
            <a:avLst/>
          </a:prstGeom>
        </p:spPr>
        <p:txBody>
          <a:bodyPr wrap="square">
            <a:spAutoFit/>
          </a:bodyPr>
          <a:lstStyle/>
          <a:p>
            <a:r>
              <a:rPr lang="en-IE" dirty="0"/>
              <a:t>C</a:t>
            </a:r>
            <a:r>
              <a:rPr lang="en-IE" dirty="0" smtClean="0"/>
              <a:t>ontribute </a:t>
            </a:r>
            <a:r>
              <a:rPr lang="en-IE" dirty="0"/>
              <a:t>in bridging the skills gap of SAR technology in the region and to provide </a:t>
            </a:r>
            <a:r>
              <a:rPr lang="en-IE" dirty="0" smtClean="0"/>
              <a:t> </a:t>
            </a:r>
            <a:r>
              <a:rPr lang="en-IE" dirty="0"/>
              <a:t>awareness on how and where to access freely available SAR data and processing </a:t>
            </a:r>
            <a:r>
              <a:rPr lang="en-IE" dirty="0" smtClean="0"/>
              <a:t>software </a:t>
            </a:r>
            <a:r>
              <a:rPr lang="en-IE" dirty="0"/>
              <a:t>such as the Sentinel Application Platform, commonly </a:t>
            </a:r>
            <a:r>
              <a:rPr lang="en-IE" dirty="0" smtClean="0"/>
              <a:t>known </a:t>
            </a:r>
            <a:r>
              <a:rPr lang="en-IE" dirty="0"/>
              <a:t>as SNAP</a:t>
            </a:r>
            <a:r>
              <a:rPr lang="en-IE" dirty="0" smtClean="0"/>
              <a:t>. </a:t>
            </a:r>
          </a:p>
          <a:p>
            <a:r>
              <a:rPr lang="en-IE" dirty="0" smtClean="0"/>
              <a:t> </a:t>
            </a:r>
          </a:p>
          <a:p>
            <a:r>
              <a:rPr lang="en-IE" dirty="0" smtClean="0"/>
              <a:t>The  </a:t>
            </a:r>
            <a:r>
              <a:rPr lang="en-IE" dirty="0"/>
              <a:t>working group’s contribution to the “</a:t>
            </a:r>
            <a:r>
              <a:rPr lang="en-IE" i="1" dirty="0"/>
              <a:t>Training the Trainer</a:t>
            </a:r>
            <a:r>
              <a:rPr lang="en-IE" dirty="0"/>
              <a:t>” initiative, about 95% of the workshop participants were lecturers at universities. Such an approach ensures that the knowledge and material acquired can be shared with students. </a:t>
            </a:r>
            <a:endParaRPr lang="en-ZA" dirty="0"/>
          </a:p>
        </p:txBody>
      </p:sp>
    </p:spTree>
    <p:extLst>
      <p:ext uri="{BB962C8B-B14F-4D97-AF65-F5344CB8AC3E}">
        <p14:creationId xmlns:p14="http://schemas.microsoft.com/office/powerpoint/2010/main" val="15339263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4" name="Content Placeholder 3"/>
          <p:cNvSpPr>
            <a:spLocks noGrp="1"/>
          </p:cNvSpPr>
          <p:nvPr>
            <p:ph sz="quarter" idx="11"/>
          </p:nvPr>
        </p:nvSpPr>
        <p:spPr>
          <a:xfrm>
            <a:off x="2057400" y="152400"/>
            <a:ext cx="5638800" cy="533400"/>
          </a:xfrm>
        </p:spPr>
        <p:txBody>
          <a:bodyPr/>
          <a:lstStyle/>
          <a:p>
            <a:r>
              <a:rPr lang="en-US" b="1" dirty="0" smtClean="0"/>
              <a:t>Zambia SAR  Training Workshop </a:t>
            </a:r>
          </a:p>
          <a:p>
            <a:r>
              <a:rPr lang="en-US" b="1" dirty="0" smtClean="0"/>
              <a:t>(10-14) October: Participants</a:t>
            </a:r>
            <a:endParaRPr lang="en-ZA" b="1" dirty="0"/>
          </a:p>
        </p:txBody>
      </p:sp>
      <p:pic>
        <p:nvPicPr>
          <p:cNvPr id="5" name="Content Placeholder 4"/>
          <p:cNvPicPr>
            <a:picLocks noGrp="1"/>
          </p:cNvPicPr>
          <p:nvPr>
            <p:ph sz="quarter" idx="10"/>
          </p:nvPr>
        </p:nvPicPr>
        <p:blipFill>
          <a:blip r:embed="rId2">
            <a:extLst>
              <a:ext uri="{28A0092B-C50C-407E-A947-70E740481C1C}">
                <a14:useLocalDpi xmlns:a14="http://schemas.microsoft.com/office/drawing/2010/main" val="0"/>
              </a:ext>
            </a:extLst>
          </a:blip>
          <a:stretch>
            <a:fillRect/>
          </a:stretch>
        </p:blipFill>
        <p:spPr>
          <a:xfrm>
            <a:off x="1295400" y="1447800"/>
            <a:ext cx="6705600" cy="3200400"/>
          </a:xfrm>
          <a:prstGeom prst="rect">
            <a:avLst/>
          </a:prstGeom>
          <a:ln>
            <a:solidFill>
              <a:schemeClr val="accent1"/>
            </a:solidFill>
          </a:ln>
        </p:spPr>
      </p:pic>
      <p:sp>
        <p:nvSpPr>
          <p:cNvPr id="3" name="TextBox 2"/>
          <p:cNvSpPr txBox="1"/>
          <p:nvPr/>
        </p:nvSpPr>
        <p:spPr>
          <a:xfrm>
            <a:off x="609600" y="4800600"/>
            <a:ext cx="8153400" cy="1477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dirty="0"/>
              <a:t> </a:t>
            </a:r>
            <a:r>
              <a:rPr lang="en-US" b="1" dirty="0" smtClean="0"/>
              <a:t>Big Question: What is the future plan for these  SAR Workshops??</a:t>
            </a:r>
          </a:p>
          <a:p>
            <a:pPr marL="0" marR="0" indent="0" algn="l" defTabSz="457200" rtl="0" fontAlgn="auto" latinLnBrk="1" hangingPunct="0">
              <a:lnSpc>
                <a:spcPct val="100000"/>
              </a:lnSpc>
              <a:spcBef>
                <a:spcPts val="0"/>
              </a:spcBef>
              <a:spcAft>
                <a:spcPts val="0"/>
              </a:spcAft>
              <a:buClrTx/>
              <a:buSzTx/>
              <a:buFontTx/>
              <a:buNone/>
              <a:tabLst/>
            </a:pPr>
            <a:endParaRPr lang="en-US" dirty="0" smtClean="0"/>
          </a:p>
          <a:p>
            <a:pPr marL="0" marR="0" indent="0" algn="l" defTabSz="457200" rtl="0" fontAlgn="auto" latinLnBrk="1" hangingPunct="0">
              <a:lnSpc>
                <a:spcPct val="100000"/>
              </a:lnSpc>
              <a:spcBef>
                <a:spcPts val="0"/>
              </a:spcBef>
              <a:spcAft>
                <a:spcPts val="0"/>
              </a:spcAft>
              <a:buClrTx/>
              <a:buSzTx/>
              <a:buFontTx/>
              <a:buNone/>
              <a:tabLst/>
            </a:pPr>
            <a:r>
              <a:rPr lang="en-US" dirty="0" smtClean="0"/>
              <a:t>Collating  all available SAR tutorials, tools and online courses   and provide access to  those that have participated in  face-to- face   SAR training workshops.  (ESA, DLR , NASA and SANSA).  WGISS– CEOS Data Discovery Webinar **</a:t>
            </a:r>
            <a:endParaRPr kumimoji="0" lang="en-ZA"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915654997"/>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3" name="Content Placeholder 2"/>
          <p:cNvSpPr>
            <a:spLocks noGrp="1"/>
          </p:cNvSpPr>
          <p:nvPr>
            <p:ph sz="quarter" idx="10"/>
          </p:nvPr>
        </p:nvSpPr>
        <p:spPr>
          <a:xfrm>
            <a:off x="304800" y="1447800"/>
            <a:ext cx="8686800" cy="4724400"/>
          </a:xfrm>
        </p:spPr>
        <p:txBody>
          <a:bodyPr/>
          <a:lstStyle/>
          <a:p>
            <a:r>
              <a:rPr lang="en-US" sz="1600" dirty="0" smtClean="0"/>
              <a:t>A four-day Regional Training on Shuttle Radar Topography Mission (SRTM-2) took  place from 19 – 22 September 2016 at the International Centre for Integrated Mountain Development (ICIMOD) Headquarters, Kathmandu, Nepal. </a:t>
            </a:r>
          </a:p>
          <a:p>
            <a:r>
              <a:rPr lang="en-US" sz="1600" dirty="0" smtClean="0"/>
              <a:t>The  training  focused on  the use of 30-meter elevation SRTM-2 datasets, which are freely and publicly available, and are extremely valuable for addressing critical issues impacted by the Earth’s topography, including water flow, heavy rainfall, river plain flooding, coastal storm surges, agricultural stresses; and public health challenges. </a:t>
            </a:r>
          </a:p>
          <a:p>
            <a:r>
              <a:rPr lang="en-US" sz="1600" dirty="0" smtClean="0"/>
              <a:t>Participants  were  from relevant Government Ministries and agencies in Hindu Kush Himalaya (HKH) and Mekong regional countries, the training was  facilitated   by experts from NASA SERVIR hubs </a:t>
            </a:r>
          </a:p>
          <a:p>
            <a:r>
              <a:rPr lang="en-US" sz="1600" dirty="0" smtClean="0"/>
              <a:t> Expected outcomes: The  ability to describe the availability, applications, and limitations of satellite DEMs at varying spatial scales in different thematic areas</a:t>
            </a:r>
            <a:endParaRPr lang="en-ZA" sz="1600" dirty="0" smtClean="0"/>
          </a:p>
          <a:p>
            <a:pPr lvl="0"/>
            <a:r>
              <a:rPr lang="en-US" sz="1600" dirty="0" smtClean="0"/>
              <a:t>Ability to use DEM data for demarcation of river basins, flood inundation mapping, and hydrological modeling</a:t>
            </a:r>
            <a:endParaRPr lang="en-ZA" sz="1600" dirty="0" smtClean="0"/>
          </a:p>
          <a:p>
            <a:pPr lvl="0"/>
            <a:r>
              <a:rPr lang="en-US" sz="1600" dirty="0" smtClean="0"/>
              <a:t>Understanding of the accuracies of DEM derived products at various spatial scales. </a:t>
            </a:r>
          </a:p>
          <a:p>
            <a:pPr lvl="0"/>
            <a:r>
              <a:rPr lang="en-US" sz="1600" dirty="0" smtClean="0"/>
              <a:t>The US Government (NASA, USAID, NOAA and USGS) and CEOS (WGCapD), and the Secure World Foundation (SWF) </a:t>
            </a:r>
            <a:r>
              <a:rPr lang="en-US" sz="1600" dirty="0"/>
              <a:t> </a:t>
            </a:r>
            <a:r>
              <a:rPr lang="en-US" sz="1600" dirty="0" smtClean="0"/>
              <a:t>were partners  and collaborators  with ICIMOD to organize the training.</a:t>
            </a:r>
          </a:p>
          <a:p>
            <a:pPr marL="0" lvl="0" indent="0">
              <a:buNone/>
            </a:pPr>
            <a:endParaRPr lang="en-ZA" sz="1600" dirty="0"/>
          </a:p>
        </p:txBody>
      </p:sp>
      <p:sp>
        <p:nvSpPr>
          <p:cNvPr id="4" name="Content Placeholder 3"/>
          <p:cNvSpPr>
            <a:spLocks noGrp="1"/>
          </p:cNvSpPr>
          <p:nvPr>
            <p:ph sz="quarter" idx="11"/>
          </p:nvPr>
        </p:nvSpPr>
        <p:spPr>
          <a:xfrm>
            <a:off x="2057400" y="152400"/>
            <a:ext cx="5410200" cy="685800"/>
          </a:xfrm>
        </p:spPr>
        <p:txBody>
          <a:bodyPr/>
          <a:lstStyle/>
          <a:p>
            <a:pPr algn="l"/>
            <a:r>
              <a:rPr lang="en-ZA" b="1" dirty="0" smtClean="0">
                <a:sym typeface="Calibri"/>
              </a:rPr>
              <a:t>SRTM- Training Workshops </a:t>
            </a:r>
          </a:p>
          <a:p>
            <a:pPr algn="l"/>
            <a:r>
              <a:rPr lang="en-ZA" b="1" dirty="0" smtClean="0">
                <a:sym typeface="Calibri"/>
              </a:rPr>
              <a:t>19-22 Sept- 2016</a:t>
            </a:r>
          </a:p>
          <a:p>
            <a:pPr algn="l"/>
            <a:endParaRPr lang="en-ZA" b="1" dirty="0">
              <a:sym typeface="Calibri"/>
            </a:endParaRPr>
          </a:p>
          <a:p>
            <a:endParaRPr lang="en-ZA" b="1" dirty="0"/>
          </a:p>
        </p:txBody>
      </p:sp>
    </p:spTree>
    <p:extLst>
      <p:ext uri="{BB962C8B-B14F-4D97-AF65-F5344CB8AC3E}">
        <p14:creationId xmlns:p14="http://schemas.microsoft.com/office/powerpoint/2010/main" val="47330319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pic>
        <p:nvPicPr>
          <p:cNvPr id="1026"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400175" y="1852612"/>
            <a:ext cx="6267450"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3"/>
          <p:cNvSpPr>
            <a:spLocks noGrp="1"/>
          </p:cNvSpPr>
          <p:nvPr>
            <p:ph sz="quarter" idx="11"/>
          </p:nvPr>
        </p:nvSpPr>
        <p:spPr>
          <a:xfrm>
            <a:off x="1752600" y="304800"/>
            <a:ext cx="6019800" cy="533400"/>
          </a:xfrm>
        </p:spPr>
        <p:txBody>
          <a:bodyPr/>
          <a:lstStyle/>
          <a:p>
            <a:pPr algn="l"/>
            <a:r>
              <a:rPr lang="en-ZA" b="1" dirty="0" smtClean="0">
                <a:sym typeface="Calibri"/>
              </a:rPr>
              <a:t> </a:t>
            </a:r>
            <a:r>
              <a:rPr lang="en-ZA" b="1" dirty="0">
                <a:sym typeface="Calibri"/>
              </a:rPr>
              <a:t>SRTM- Training </a:t>
            </a:r>
            <a:r>
              <a:rPr lang="en-ZA" b="1" dirty="0" smtClean="0">
                <a:sym typeface="Calibri"/>
              </a:rPr>
              <a:t>Workshop. Participants </a:t>
            </a:r>
            <a:r>
              <a:rPr lang="en-ZA" b="1" dirty="0">
                <a:sym typeface="Calibri"/>
              </a:rPr>
              <a:t>	</a:t>
            </a:r>
          </a:p>
          <a:p>
            <a:endParaRPr lang="en-ZA" b="1" dirty="0"/>
          </a:p>
        </p:txBody>
      </p:sp>
    </p:spTree>
    <p:extLst>
      <p:ext uri="{BB962C8B-B14F-4D97-AF65-F5344CB8AC3E}">
        <p14:creationId xmlns:p14="http://schemas.microsoft.com/office/powerpoint/2010/main" val="156012245"/>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9202</TotalTime>
  <Words>1258</Words>
  <Application>Microsoft Office PowerPoint</Application>
  <PresentationFormat>On-screen Show (4:3)</PresentationFormat>
  <Paragraphs>258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vt:lpstr>
      <vt:lpstr>WGCapD Report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jolwoch@sansa.org.za</dc:creator>
  <cp:lastModifiedBy>Jane Olwoch</cp:lastModifiedBy>
  <cp:revision>136</cp:revision>
  <dcterms:modified xsi:type="dcterms:W3CDTF">2016-11-02T01:58:13Z</dcterms:modified>
</cp:coreProperties>
</file>