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99" r:id="rId4"/>
    <p:sldId id="298" r:id="rId5"/>
    <p:sldId id="261" r:id="rId6"/>
    <p:sldId id="292" r:id="rId7"/>
    <p:sldId id="273" r:id="rId8"/>
    <p:sldId id="262" r:id="rId9"/>
    <p:sldId id="300" r:id="rId10"/>
    <p:sldId id="302" r:id="rId11"/>
    <p:sldId id="310" r:id="rId12"/>
    <p:sldId id="311" r:id="rId13"/>
    <p:sldId id="309" r:id="rId14"/>
    <p:sldId id="283" r:id="rId15"/>
    <p:sldId id="315" r:id="rId16"/>
    <p:sldId id="304" r:id="rId17"/>
    <p:sldId id="306" r:id="rId18"/>
    <p:sldId id="308" r:id="rId19"/>
    <p:sldId id="285" r:id="rId20"/>
    <p:sldId id="279" r:id="rId21"/>
    <p:sldId id="314" r:id="rId22"/>
    <p:sldId id="312" r:id="rId23"/>
    <p:sldId id="296" r:id="rId24"/>
    <p:sldId id="291" r:id="rId25"/>
    <p:sldId id="272" r:id="rId26"/>
    <p:sldId id="316" r:id="rId2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C94"/>
    <a:srgbClr val="C4F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365A9-1D6F-4781-8ECB-4D8185028FCD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8F05D-4F8A-4AC6-A899-1351DD92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07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Carbon Portal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7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Carbon Portal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86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74710" y="9474551"/>
            <a:ext cx="2923350" cy="4442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65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38" y="188913"/>
            <a:ext cx="7396162" cy="5016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36879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6902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4456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603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709666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14316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  <p:sp>
        <p:nvSpPr>
          <p:cNvPr id="4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62225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  <p:sp>
        <p:nvSpPr>
          <p:cNvPr id="4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91042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portal.ceos.org/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WGISS Report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Andrew Mitchell - NASA</a:t>
            </a:r>
            <a:endParaRPr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7.1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Level Team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43400" y="1905000"/>
            <a:ext cx="4648200" cy="2210862"/>
          </a:xfrm>
        </p:spPr>
        <p:txBody>
          <a:bodyPr/>
          <a:lstStyle/>
          <a:p>
            <a:r>
              <a:rPr lang="en-US" sz="1400" dirty="0" smtClean="0"/>
              <a:t>Coordinate operations, maintenance and evolution activities (e.g. for infrastructure, standards adoption, </a:t>
            </a:r>
            <a:r>
              <a:rPr lang="en-US" sz="1400" dirty="0" err="1" smtClean="0"/>
              <a:t>etc</a:t>
            </a:r>
            <a:r>
              <a:rPr lang="en-US" sz="1400" dirty="0" smtClean="0"/>
              <a:t>).</a:t>
            </a:r>
          </a:p>
          <a:p>
            <a:endParaRPr lang="en-US" sz="1400" dirty="0" smtClean="0"/>
          </a:p>
          <a:p>
            <a:r>
              <a:rPr lang="en-US" sz="1400" dirty="0" smtClean="0"/>
              <a:t>On-board new data partners</a:t>
            </a:r>
          </a:p>
          <a:p>
            <a:endParaRPr lang="en-US" sz="1400" dirty="0" smtClean="0"/>
          </a:p>
          <a:p>
            <a:r>
              <a:rPr lang="en-US" sz="1400" dirty="0" smtClean="0"/>
              <a:t>Provide technical support for client partners</a:t>
            </a:r>
          </a:p>
          <a:p>
            <a:endParaRPr lang="en-US" sz="1400" dirty="0" smtClean="0"/>
          </a:p>
          <a:p>
            <a:r>
              <a:rPr lang="en-US" sz="1400" dirty="0" smtClean="0"/>
              <a:t>Monitor the health of the federated system and report outages and errors etc. to the partners</a:t>
            </a:r>
          </a:p>
          <a:p>
            <a:endParaRPr lang="en-US" sz="1400" dirty="0" smtClean="0"/>
          </a:p>
          <a:p>
            <a:r>
              <a:rPr lang="en-US" sz="1400" dirty="0"/>
              <a:t>Test all the components of the federated system, including end to end search and data </a:t>
            </a:r>
            <a:r>
              <a:rPr lang="en-US" sz="1400" dirty="0" smtClean="0"/>
              <a:t>access</a:t>
            </a:r>
          </a:p>
          <a:p>
            <a:endParaRPr lang="en-US" sz="1400" dirty="0"/>
          </a:p>
          <a:p>
            <a:r>
              <a:rPr lang="en-US" sz="1400" dirty="0" smtClean="0"/>
              <a:t>Work with data and client partners to identify and resolve system and component bugs</a:t>
            </a:r>
          </a:p>
          <a:p>
            <a:endParaRPr lang="en-US" sz="1400" dirty="0" smtClean="0"/>
          </a:p>
          <a:p>
            <a:r>
              <a:rPr lang="en-US" sz="1400" dirty="0" smtClean="0"/>
              <a:t>Provide support for metrics collection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Picture 6" descr="Image result f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4807"/>
            <a:ext cx="4114800" cy="238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371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Created </a:t>
            </a:r>
            <a:r>
              <a:rPr lang="en-US" b="1" dirty="0"/>
              <a:t>an integrated system team to coordinate and oversee the WGISS integrated system and standards: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2722" y="6642556"/>
            <a:ext cx="26468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://professionbiz.com/archives/7347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4018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839200" cy="4724400"/>
          </a:xfrm>
        </p:spPr>
        <p:txBody>
          <a:bodyPr/>
          <a:lstStyle/>
          <a:p>
            <a:pPr lvl="0"/>
            <a:r>
              <a:rPr lang="en-US" b="1" dirty="0" smtClean="0"/>
              <a:t>Objective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discoverability and accessibility of ECV Products and space-born CDRs relevant for the CEOS Carbon Action via WGISS Interoperability Systems &amp; Standards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/CWIC/IDN, OpenSearch).</a:t>
            </a:r>
          </a:p>
          <a:p>
            <a:pPr lvl="0"/>
            <a:endParaRPr lang="en-US" sz="1800" dirty="0" smtClean="0"/>
          </a:p>
          <a:p>
            <a:pPr lvl="0"/>
            <a:r>
              <a:rPr lang="en-US" b="1" dirty="0" smtClean="0"/>
              <a:t>Approach</a:t>
            </a:r>
            <a:r>
              <a:rPr lang="en-US" dirty="0" smtClean="0"/>
              <a:t>: start from results of </a:t>
            </a:r>
            <a:r>
              <a:rPr lang="en-US" dirty="0" err="1" smtClean="0"/>
              <a:t>WGClimate</a:t>
            </a:r>
            <a:r>
              <a:rPr lang="en-US" dirty="0" smtClean="0"/>
              <a:t> Questionnaire for ECV Inventory population; tailoring for Carbon Action and gaps identification </a:t>
            </a:r>
            <a:r>
              <a:rPr lang="en-US" dirty="0" err="1" smtClean="0"/>
              <a:t>wrt</a:t>
            </a:r>
            <a:r>
              <a:rPr lang="en-US" dirty="0" smtClean="0"/>
              <a:t> data records already discoverable/accessible through WGISS systems (Q1/Q2 2017); feasibility analysis, priorities setting and liaising with relevant organizations (Q2/Q3 2017); start technical activities (Q3/Q4 2017).</a:t>
            </a:r>
          </a:p>
          <a:p>
            <a:pPr lvl="0"/>
            <a:endParaRPr lang="en-US" sz="1800" dirty="0" smtClean="0"/>
          </a:p>
          <a:p>
            <a:pPr lvl="0"/>
            <a:r>
              <a:rPr lang="en-US" b="1" dirty="0" smtClean="0"/>
              <a:t>Additional Resources</a:t>
            </a:r>
            <a:r>
              <a:rPr lang="en-US" dirty="0" smtClean="0"/>
              <a:t>: support from </a:t>
            </a:r>
            <a:r>
              <a:rPr lang="en-US" dirty="0" err="1" smtClean="0"/>
              <a:t>WGClimate</a:t>
            </a:r>
            <a:r>
              <a:rPr lang="en-US" dirty="0" smtClean="0"/>
              <a:t> and experts for priorities setting; activities at data providers’ side to be carried out by relevant entities.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ECVs/CDRs Discovery and Access through WGISS Systems</a:t>
            </a:r>
            <a:endParaRPr lang="en-US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pic>
        <p:nvPicPr>
          <p:cNvPr id="1030" name="Picture 6" descr="Image result for approved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21" y="5486400"/>
            <a:ext cx="1739479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1342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://www.onlygfx.com/5-red-green-approved-stamp-png-transparent/</a:t>
            </a:r>
          </a:p>
        </p:txBody>
      </p:sp>
    </p:spTree>
    <p:extLst>
      <p:ext uri="{BB962C8B-B14F-4D97-AF65-F5344CB8AC3E}">
        <p14:creationId xmlns:p14="http://schemas.microsoft.com/office/powerpoint/2010/main" val="3465328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724400"/>
          </a:xfrm>
        </p:spPr>
        <p:txBody>
          <a:bodyPr/>
          <a:lstStyle/>
          <a:p>
            <a:pPr lvl="0"/>
            <a:r>
              <a:rPr lang="en-US" b="1" dirty="0"/>
              <a:t>Objective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WGISS project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CEOS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WGISS Carbon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 similar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Water portal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http://waterportal.ceos.org/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allow displaying Carbon datasets and providing assistance to scientists and general users in the development of related services &amp; tools.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900" dirty="0"/>
          </a:p>
          <a:p>
            <a:pPr lvl="0"/>
            <a:r>
              <a:rPr lang="en-US" b="1" dirty="0"/>
              <a:t>Approach</a:t>
            </a:r>
            <a:r>
              <a:rPr lang="en-US" dirty="0"/>
              <a:t>: </a:t>
            </a:r>
            <a:r>
              <a:rPr lang="en-US" dirty="0" smtClean="0"/>
              <a:t>collection of needs from Carbon </a:t>
            </a:r>
            <a:r>
              <a:rPr lang="en-US" dirty="0"/>
              <a:t>(or </a:t>
            </a:r>
            <a:r>
              <a:rPr lang="en-US" dirty="0" err="1" smtClean="0"/>
              <a:t>WGClimate</a:t>
            </a:r>
            <a:r>
              <a:rPr lang="en-US" dirty="0"/>
              <a:t>) experts on what needs to be in the </a:t>
            </a:r>
            <a:r>
              <a:rPr lang="en-US" dirty="0" smtClean="0"/>
              <a:t>portal (Q1/Q2 2017); Carbon Portal requirements definition and system design (Q2/Q3 2017); </a:t>
            </a:r>
            <a:r>
              <a:rPr lang="en-US" dirty="0"/>
              <a:t>start </a:t>
            </a:r>
            <a:r>
              <a:rPr lang="en-US" dirty="0" smtClean="0"/>
              <a:t>development (</a:t>
            </a:r>
            <a:r>
              <a:rPr lang="en-US" dirty="0"/>
              <a:t>Q3/Q4 2017</a:t>
            </a:r>
            <a:r>
              <a:rPr lang="en-US" dirty="0" smtClean="0"/>
              <a:t>).</a:t>
            </a:r>
          </a:p>
          <a:p>
            <a:pPr lvl="0"/>
            <a:endParaRPr lang="en-US" sz="900" dirty="0"/>
          </a:p>
          <a:p>
            <a:pPr lvl="0"/>
            <a:r>
              <a:rPr lang="en-US" b="1" dirty="0"/>
              <a:t>Additional </a:t>
            </a:r>
            <a:r>
              <a:rPr lang="en-US" b="1" dirty="0" smtClean="0"/>
              <a:t>Resources</a:t>
            </a:r>
            <a:r>
              <a:rPr lang="en-US" dirty="0" smtClean="0"/>
              <a:t>: requirements definition and development resources provided by NOAA; support </a:t>
            </a:r>
            <a:r>
              <a:rPr lang="en-US" dirty="0"/>
              <a:t>from </a:t>
            </a:r>
            <a:r>
              <a:rPr lang="en-US" dirty="0" err="1"/>
              <a:t>WGClimate</a:t>
            </a:r>
            <a:r>
              <a:rPr lang="en-US" dirty="0"/>
              <a:t> and experts for </a:t>
            </a:r>
            <a:r>
              <a:rPr lang="en-US" dirty="0" smtClean="0"/>
              <a:t>requirements definition.</a:t>
            </a:r>
            <a:endParaRPr lang="en-US" sz="900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WGISS Carbon Portal</a:t>
            </a:r>
            <a:endParaRPr lang="en-US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pic>
        <p:nvPicPr>
          <p:cNvPr id="6" name="Picture 6" descr="Image result for approved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21" y="5486400"/>
            <a:ext cx="1739479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342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://www.onlygfx.com/5-red-green-approved-stamp-png-transparent/</a:t>
            </a:r>
          </a:p>
        </p:txBody>
      </p:sp>
    </p:spTree>
    <p:extLst>
      <p:ext uri="{BB962C8B-B14F-4D97-AF65-F5344CB8AC3E}">
        <p14:creationId xmlns:p14="http://schemas.microsoft.com/office/powerpoint/2010/main" val="2721713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43000" y="22860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 Work Plan 2016-2018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70" y="1287499"/>
            <a:ext cx="88312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400" b="1" dirty="0" smtClean="0"/>
              <a:t>DATA-2</a:t>
            </a:r>
            <a:r>
              <a:rPr lang="en-US" sz="1400" dirty="0"/>
              <a:t>: Full representation of CEOS Agency datasets in the IDN and accessible via </a:t>
            </a:r>
            <a:r>
              <a:rPr lang="en-US" sz="1400" dirty="0" smtClean="0"/>
              <a:t>WGISS Interoperable Standards</a:t>
            </a:r>
            <a:endParaRPr lang="en-US" sz="1400" dirty="0"/>
          </a:p>
          <a:p>
            <a:pPr lvl="3"/>
            <a:r>
              <a:rPr lang="en-US" sz="1400" b="1" dirty="0"/>
              <a:t>Status: </a:t>
            </a:r>
            <a:r>
              <a:rPr lang="en-US" sz="1400" b="1" i="1" dirty="0">
                <a:solidFill>
                  <a:srgbClr val="FF0000"/>
                </a:solidFill>
              </a:rPr>
              <a:t>WGISS began discussions with </a:t>
            </a:r>
            <a:r>
              <a:rPr lang="en-US" sz="1400" b="1" i="1" dirty="0" smtClean="0">
                <a:solidFill>
                  <a:srgbClr val="FF0000"/>
                </a:solidFill>
              </a:rPr>
              <a:t>ISRO and the </a:t>
            </a:r>
            <a:r>
              <a:rPr lang="en-US" sz="1400" b="1" i="1" dirty="0">
                <a:solidFill>
                  <a:srgbClr val="FF0000"/>
                </a:solidFill>
              </a:rPr>
              <a:t>following Australian centers in order to get their data accessible via WGISS interoperable standards (i.e. IDN, CWIC). (Geosciences Australia / CSIRO / Bureau of Meteorology /Australian National University &amp;National Computational Infrastructure</a:t>
            </a:r>
            <a:r>
              <a:rPr lang="en-US" sz="1400" b="1" i="1" dirty="0" smtClean="0">
                <a:solidFill>
                  <a:srgbClr val="FF0000"/>
                </a:solidFill>
              </a:rPr>
              <a:t>). </a:t>
            </a:r>
            <a:r>
              <a:rPr lang="en-US" sz="1400" b="1" i="1" dirty="0">
                <a:solidFill>
                  <a:srgbClr val="FF0000"/>
                </a:solidFill>
              </a:rPr>
              <a:t>New entries were added to the IDN </a:t>
            </a:r>
            <a:r>
              <a:rPr lang="en-US" sz="1400" b="1" i="1" dirty="0" smtClean="0">
                <a:solidFill>
                  <a:srgbClr val="FF0000"/>
                </a:solidFill>
              </a:rPr>
              <a:t>from </a:t>
            </a:r>
            <a:r>
              <a:rPr lang="en-US" sz="1400" b="1" i="1" dirty="0">
                <a:solidFill>
                  <a:srgbClr val="FF0000"/>
                </a:solidFill>
              </a:rPr>
              <a:t>ESA, EUMETSAT, and JAXA </a:t>
            </a:r>
            <a:r>
              <a:rPr lang="en-US" sz="1400" b="1" i="1" dirty="0" smtClean="0">
                <a:solidFill>
                  <a:srgbClr val="FF0000"/>
                </a:solidFill>
              </a:rPr>
              <a:t>datasets.</a:t>
            </a:r>
            <a:endParaRPr lang="en-US" sz="1400" b="1" i="1" dirty="0">
              <a:solidFill>
                <a:srgbClr val="FF0000"/>
              </a:solidFill>
            </a:endParaRPr>
          </a:p>
          <a:p>
            <a:pPr lvl="2"/>
            <a:endParaRPr lang="en-US" sz="1400" b="1" dirty="0" smtClean="0"/>
          </a:p>
          <a:p>
            <a:pPr lvl="2"/>
            <a:r>
              <a:rPr lang="en-US" sz="1400" b="1" dirty="0" smtClean="0"/>
              <a:t>VC-1</a:t>
            </a:r>
            <a:r>
              <a:rPr lang="en-US" sz="1400" dirty="0"/>
              <a:t>:  List of Relevant Datasets from VCs</a:t>
            </a:r>
          </a:p>
          <a:p>
            <a:pPr lvl="3"/>
            <a:r>
              <a:rPr lang="en-US" sz="1400" b="1" dirty="0"/>
              <a:t>Status</a:t>
            </a:r>
            <a:r>
              <a:rPr lang="en-US" sz="1400" dirty="0"/>
              <a:t>: </a:t>
            </a:r>
            <a:r>
              <a:rPr lang="en-US" sz="1400" b="1" i="1" dirty="0">
                <a:solidFill>
                  <a:srgbClr val="FF0000"/>
                </a:solidFill>
              </a:rPr>
              <a:t>WGISS </a:t>
            </a:r>
            <a:r>
              <a:rPr lang="en-US" sz="1400" b="1" i="1" dirty="0" smtClean="0">
                <a:solidFill>
                  <a:srgbClr val="FF0000"/>
                </a:solidFill>
              </a:rPr>
              <a:t>is requesting updated </a:t>
            </a:r>
            <a:r>
              <a:rPr lang="en-US" sz="1400" b="1" i="1" dirty="0">
                <a:solidFill>
                  <a:srgbClr val="FF0000"/>
                </a:solidFill>
              </a:rPr>
              <a:t>list from the VCs. 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lvl="3"/>
            <a:endParaRPr lang="en-US" sz="1400" dirty="0" smtClean="0"/>
          </a:p>
          <a:p>
            <a:pPr lvl="3"/>
            <a:endParaRPr lang="en-US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657600"/>
            <a:ext cx="7515838" cy="236987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 b="1" dirty="0" smtClean="0"/>
              <a:t>QUESTIONS FOR VC/WGs</a:t>
            </a:r>
          </a:p>
          <a:p>
            <a:endParaRPr lang="en-US" sz="1600" dirty="0" smtClean="0"/>
          </a:p>
          <a:p>
            <a:r>
              <a:rPr lang="en-US" sz="1400" dirty="0" smtClean="0"/>
              <a:t>Which </a:t>
            </a:r>
            <a:r>
              <a:rPr lang="en-US" sz="1400" dirty="0"/>
              <a:t>products do your VC/WG have difficulty discovering or accessing?</a:t>
            </a:r>
          </a:p>
          <a:p>
            <a:endParaRPr lang="en-US" sz="1400" dirty="0"/>
          </a:p>
          <a:p>
            <a:r>
              <a:rPr lang="en-US" sz="1400" dirty="0"/>
              <a:t>Is there a need from your VC/WG to have science discipline focused data access portals? </a:t>
            </a:r>
          </a:p>
          <a:p>
            <a:pPr lvl="1"/>
            <a:endParaRPr lang="en-US" sz="1400" dirty="0"/>
          </a:p>
          <a:p>
            <a:r>
              <a:rPr lang="en-US" sz="1400" dirty="0"/>
              <a:t>Are there technologies that WGISS should prioritize in our Technology Exploration webinars? </a:t>
            </a:r>
          </a:p>
          <a:p>
            <a:pPr lvl="1"/>
            <a:endParaRPr lang="en-US" sz="1400" dirty="0"/>
          </a:p>
          <a:p>
            <a:r>
              <a:rPr lang="en-US" sz="1400" dirty="0"/>
              <a:t> What are your overall data access, data discovery, technology pain points?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0764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Data Stewardship Interest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093787"/>
          </a:xfrm>
        </p:spPr>
        <p:txBody>
          <a:bodyPr/>
          <a:lstStyle/>
          <a:p>
            <a:r>
              <a:rPr lang="en-US" dirty="0"/>
              <a:t>WGISS accomplishes its Data Preservation and Curation efforts through the Data Stewardship Interest Group (DSIG)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402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-1" y="3400426"/>
            <a:ext cx="8939130" cy="31416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rPr>
              <a:t>Technical Documents</a:t>
            </a:r>
            <a:endParaRPr lang="en-US" sz="1600" b="1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029" y="1041746"/>
            <a:ext cx="8928100" cy="23764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rPr>
              <a:t>Policy Documents</a:t>
            </a:r>
            <a:endParaRPr lang="en-US" sz="1600" b="1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116012" y="36493"/>
            <a:ext cx="7342188" cy="954107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800" dirty="0" smtClean="0">
                <a:latin typeface="Arial Bold" panose="020B0704020202020204" pitchFamily="34" charset="0"/>
                <a:ea typeface="ＭＳ Ｐゴシック" charset="0"/>
                <a:cs typeface="Arial Bold" panose="020B0704020202020204" pitchFamily="34" charset="0"/>
              </a:rPr>
              <a:t>Data </a:t>
            </a:r>
            <a:r>
              <a:rPr lang="en-GB" altLang="en-US" sz="2800" dirty="0">
                <a:latin typeface="Arial Bold" panose="020B0704020202020204" pitchFamily="34" charset="0"/>
                <a:ea typeface="ＭＳ Ｐゴシック" charset="0"/>
                <a:cs typeface="Arial Bold" panose="020B0704020202020204" pitchFamily="34" charset="0"/>
              </a:rPr>
              <a:t>Stewardship Best Practices</a:t>
            </a:r>
            <a:br>
              <a:rPr lang="en-GB" altLang="en-US" sz="2800" dirty="0">
                <a:latin typeface="Arial Bold" panose="020B0704020202020204" pitchFamily="34" charset="0"/>
                <a:ea typeface="ＭＳ Ｐゴシック" charset="0"/>
                <a:cs typeface="Arial Bold" panose="020B0704020202020204" pitchFamily="34" charset="0"/>
              </a:rPr>
            </a:br>
            <a:r>
              <a:rPr lang="en-US" sz="2800" dirty="0" smtClean="0">
                <a:latin typeface="Arial Bold" panose="020B0704020202020204" pitchFamily="34" charset="0"/>
                <a:ea typeface="ＭＳ Ｐゴシック" charset="0"/>
                <a:cs typeface="Arial Bold" panose="020B0704020202020204" pitchFamily="34" charset="0"/>
              </a:rPr>
              <a:t>Document </a:t>
            </a:r>
            <a:r>
              <a:rPr lang="en-US" sz="2800" dirty="0">
                <a:latin typeface="Arial Bold" panose="020B0704020202020204" pitchFamily="34" charset="0"/>
                <a:ea typeface="ＭＳ Ｐゴシック" charset="0"/>
                <a:cs typeface="Arial Bold" panose="020B0704020202020204" pitchFamily="34" charset="0"/>
              </a:rPr>
              <a:t>Tree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071265" y="3562696"/>
            <a:ext cx="1512887" cy="792163"/>
          </a:xfrm>
          <a:prstGeom prst="rect">
            <a:avLst/>
          </a:prstGeom>
          <a:solidFill>
            <a:srgbClr val="C4DC94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Preservation Workflow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55844" y="4866105"/>
            <a:ext cx="904490" cy="797522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EO Data Preservation </a:t>
            </a:r>
            <a:r>
              <a:rPr lang="de-DE" sz="1100" b="1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Guidelines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9690" y="3562696"/>
            <a:ext cx="1512887" cy="792163"/>
          </a:xfrm>
          <a:prstGeom prst="rect">
            <a:avLst/>
          </a:prstGeom>
          <a:solidFill>
            <a:srgbClr val="C4DC94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Glossary of Acronyms and Terms</a:t>
            </a:r>
            <a:endParaRPr lang="en-GB" sz="1400" b="1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071265" y="2372071"/>
            <a:ext cx="1512887" cy="792163"/>
          </a:xfrm>
          <a:prstGeom prst="rect">
            <a:avLst/>
          </a:prstGeom>
          <a:solidFill>
            <a:srgbClr val="B0C991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CEOS EO Space Data Sets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66815" y="1148109"/>
            <a:ext cx="1938066" cy="792162"/>
          </a:xfrm>
          <a:prstGeom prst="rect">
            <a:avLst/>
          </a:prstGeom>
          <a:solidFill>
            <a:srgbClr val="9DC7B3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EO Data Stewardship </a:t>
            </a:r>
            <a:br>
              <a:rPr lang="en-US" sz="1400" b="1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en-US" sz="1400" b="1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Cooperative Framework</a:t>
            </a:r>
          </a:p>
        </p:txBody>
      </p:sp>
      <p:cxnSp>
        <p:nvCxnSpPr>
          <p:cNvPr id="27658" name="Straight Arrow Connector 29"/>
          <p:cNvCxnSpPr>
            <a:cxnSpLocks noChangeShapeType="1"/>
            <a:stCxn id="28" idx="2"/>
            <a:endCxn id="24" idx="0"/>
          </p:cNvCxnSpPr>
          <p:nvPr/>
        </p:nvCxnSpPr>
        <p:spPr bwMode="auto">
          <a:xfrm>
            <a:off x="4828502" y="3164234"/>
            <a:ext cx="0" cy="398462"/>
          </a:xfrm>
          <a:prstGeom prst="straightConnector1">
            <a:avLst/>
          </a:prstGeom>
          <a:noFill/>
          <a:ln w="19050">
            <a:solidFill>
              <a:srgbClr val="4F6228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577996" y="4855523"/>
            <a:ext cx="1052348" cy="795977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Preserved Data </a:t>
            </a:r>
            <a:endParaRPr lang="de-DE" sz="1100" b="1" kern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Set </a:t>
            </a:r>
            <a:r>
              <a:rPr lang="de-DE" sz="1100" b="1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Content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318665" y="4868333"/>
            <a:ext cx="983335" cy="781926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Persistent </a:t>
            </a:r>
            <a:r>
              <a:rPr lang="en-GB" sz="1100" b="1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Identifiers</a:t>
            </a:r>
            <a:r>
              <a:rPr lang="de-DE" sz="1100" b="1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1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Best Practice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668954" y="2330276"/>
            <a:ext cx="1512887" cy="790575"/>
          </a:xfrm>
          <a:prstGeom prst="rect">
            <a:avLst/>
          </a:prstGeom>
          <a:solidFill>
            <a:srgbClr val="E9F2D6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</a:t>
            </a:r>
            <a:r>
              <a:rPr lang="en-GB" sz="1400" b="1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Purge</a:t>
            </a:r>
            <a:r>
              <a:rPr lang="de-DE" sz="1400" b="1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4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Alert </a:t>
            </a:r>
            <a:r>
              <a:rPr lang="en-GB" sz="1400" b="1" kern="0" dirty="0" smtClean="0">
                <a:solidFill>
                  <a:prstClr val="black"/>
                </a:solidFill>
                <a:latin typeface="Calibri"/>
              </a:rPr>
              <a:t>Procedure</a:t>
            </a: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White </a:t>
            </a:r>
            <a:r>
              <a:rPr lang="de-DE" sz="1400" b="1" kern="0" dirty="0" smtClean="0">
                <a:solidFill>
                  <a:prstClr val="black"/>
                </a:solidFill>
                <a:latin typeface="Calibri"/>
              </a:rPr>
              <a:t>Paper</a:t>
            </a:r>
            <a:endParaRPr lang="de-DE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93465" y="1114771"/>
            <a:ext cx="1871662" cy="874713"/>
          </a:xfrm>
          <a:prstGeom prst="rect">
            <a:avLst/>
          </a:prstGeom>
          <a:solidFill>
            <a:srgbClr val="9DC7B3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Individual organizations'</a:t>
            </a:r>
            <a:br>
              <a:rPr lang="en-US" sz="14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en-US" sz="14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policies (stewardship, access, ...)</a:t>
            </a:r>
          </a:p>
        </p:txBody>
      </p:sp>
      <p:cxnSp>
        <p:nvCxnSpPr>
          <p:cNvPr id="27663" name="Straight Arrow Connector 37"/>
          <p:cNvCxnSpPr>
            <a:cxnSpLocks noChangeShapeType="1"/>
            <a:endCxn id="24" idx="2"/>
          </p:cNvCxnSpPr>
          <p:nvPr/>
        </p:nvCxnSpPr>
        <p:spPr bwMode="auto">
          <a:xfrm flipV="1">
            <a:off x="4825327" y="4354859"/>
            <a:ext cx="3175" cy="338137"/>
          </a:xfrm>
          <a:prstGeom prst="straightConnector1">
            <a:avLst/>
          </a:prstGeom>
          <a:noFill/>
          <a:ln w="19050">
            <a:solidFill>
              <a:srgbClr val="4F622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64" name="TextBox 2"/>
          <p:cNvSpPr txBox="1">
            <a:spLocks noChangeArrowheads="1"/>
          </p:cNvSpPr>
          <p:nvPr/>
        </p:nvSpPr>
        <p:spPr bwMode="auto">
          <a:xfrm>
            <a:off x="3923627" y="3295996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>
                <a:solidFill>
                  <a:schemeClr val="tx1"/>
                </a:solidFill>
              </a:rPr>
              <a:t>Applied to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27666" name="TextBox 29"/>
          <p:cNvSpPr txBox="1">
            <a:spLocks noChangeArrowheads="1"/>
          </p:cNvSpPr>
          <p:nvPr/>
        </p:nvSpPr>
        <p:spPr bwMode="auto">
          <a:xfrm>
            <a:off x="3966490" y="4423121"/>
            <a:ext cx="755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>
                <a:solidFill>
                  <a:schemeClr val="tx1"/>
                </a:solidFill>
              </a:rPr>
              <a:t>Support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27667" name="TextBox 71"/>
          <p:cNvSpPr txBox="1">
            <a:spLocks noChangeArrowheads="1"/>
          </p:cNvSpPr>
          <p:nvPr/>
        </p:nvSpPr>
        <p:spPr bwMode="auto">
          <a:xfrm>
            <a:off x="445415" y="5866159"/>
            <a:ext cx="1728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 i="1">
                <a:solidFill>
                  <a:schemeClr val="tx1"/>
                </a:solidFill>
              </a:rPr>
              <a:t>Technical implementation procedures</a:t>
            </a:r>
            <a:endParaRPr lang="en-US" sz="1000" b="1" i="1">
              <a:solidFill>
                <a:schemeClr val="tx1"/>
              </a:solidFill>
            </a:endParaRPr>
          </a:p>
        </p:txBody>
      </p:sp>
      <p:sp>
        <p:nvSpPr>
          <p:cNvPr id="27668" name="TextBox 72"/>
          <p:cNvSpPr txBox="1">
            <a:spLocks noChangeArrowheads="1"/>
          </p:cNvSpPr>
          <p:nvPr/>
        </p:nvSpPr>
        <p:spPr bwMode="auto">
          <a:xfrm>
            <a:off x="445415" y="4858096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 i="1">
                <a:solidFill>
                  <a:schemeClr val="tx1"/>
                </a:solidFill>
              </a:rPr>
              <a:t>Guidelines and best practices on specific topics</a:t>
            </a:r>
            <a:endParaRPr lang="en-US" sz="1000" b="1" i="1">
              <a:solidFill>
                <a:schemeClr val="tx1"/>
              </a:solidFill>
            </a:endParaRPr>
          </a:p>
        </p:txBody>
      </p:sp>
      <p:sp>
        <p:nvSpPr>
          <p:cNvPr id="27669" name="TextBox 76"/>
          <p:cNvSpPr txBox="1">
            <a:spLocks noChangeArrowheads="1"/>
          </p:cNvSpPr>
          <p:nvPr/>
        </p:nvSpPr>
        <p:spPr bwMode="auto">
          <a:xfrm>
            <a:off x="445415" y="3883371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 i="1">
                <a:solidFill>
                  <a:schemeClr val="tx1"/>
                </a:solidFill>
              </a:rPr>
              <a:t>General guidelines and best practices</a:t>
            </a:r>
            <a:endParaRPr lang="en-US" sz="1000" b="1" i="1">
              <a:solidFill>
                <a:schemeClr val="tx1"/>
              </a:solidFill>
            </a:endParaRPr>
          </a:p>
        </p:txBody>
      </p:sp>
      <p:sp>
        <p:nvSpPr>
          <p:cNvPr id="27670" name="Rectangle 67"/>
          <p:cNvSpPr>
            <a:spLocks noChangeArrowheads="1"/>
          </p:cNvSpPr>
          <p:nvPr/>
        </p:nvSpPr>
        <p:spPr bwMode="auto">
          <a:xfrm>
            <a:off x="2174202" y="4715221"/>
            <a:ext cx="6664998" cy="1787374"/>
          </a:xfrm>
          <a:prstGeom prst="rect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077200" y="4858097"/>
            <a:ext cx="667923" cy="783378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charset="0"/>
              </a:rPr>
              <a:t>…</a:t>
            </a:r>
          </a:p>
        </p:txBody>
      </p:sp>
      <p:sp>
        <p:nvSpPr>
          <p:cNvPr id="27672" name="TextBox 85"/>
          <p:cNvSpPr txBox="1">
            <a:spLocks noChangeArrowheads="1"/>
          </p:cNvSpPr>
          <p:nvPr/>
        </p:nvSpPr>
        <p:spPr bwMode="auto">
          <a:xfrm>
            <a:off x="445415" y="2699096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 i="1" dirty="0">
                <a:solidFill>
                  <a:schemeClr val="tx1"/>
                </a:solidFill>
              </a:rPr>
              <a:t>High </a:t>
            </a:r>
            <a:r>
              <a:rPr lang="de-DE" sz="1000" b="1" i="1" dirty="0" err="1">
                <a:solidFill>
                  <a:schemeClr val="tx1"/>
                </a:solidFill>
              </a:rPr>
              <a:t>level</a:t>
            </a:r>
            <a:r>
              <a:rPr lang="de-DE" sz="1000" b="1" i="1" dirty="0">
                <a:solidFill>
                  <a:schemeClr val="tx1"/>
                </a:solidFill>
              </a:rPr>
              <a:t> </a:t>
            </a:r>
            <a:r>
              <a:rPr lang="de-DE" sz="1000" b="1" i="1" dirty="0" err="1">
                <a:solidFill>
                  <a:schemeClr val="tx1"/>
                </a:solidFill>
              </a:rPr>
              <a:t>framework</a:t>
            </a:r>
            <a:r>
              <a:rPr lang="de-DE" sz="1000" b="1" i="1" dirty="0">
                <a:solidFill>
                  <a:schemeClr val="tx1"/>
                </a:solidFill>
              </a:rPr>
              <a:t> </a:t>
            </a:r>
            <a:r>
              <a:rPr lang="de-DE" sz="1000" b="1" i="1" dirty="0" err="1">
                <a:solidFill>
                  <a:schemeClr val="tx1"/>
                </a:solidFill>
              </a:rPr>
              <a:t>documents</a:t>
            </a:r>
            <a:endParaRPr lang="en-US" sz="1000" b="1" i="1" dirty="0">
              <a:solidFill>
                <a:schemeClr val="tx1"/>
              </a:solidFill>
            </a:endParaRPr>
          </a:p>
        </p:txBody>
      </p:sp>
      <p:cxnSp>
        <p:nvCxnSpPr>
          <p:cNvPr id="27673" name="Straight Arrow Connector 37"/>
          <p:cNvCxnSpPr>
            <a:cxnSpLocks noChangeShapeType="1"/>
            <a:stCxn id="29" idx="1"/>
            <a:endCxn id="36" idx="3"/>
          </p:cNvCxnSpPr>
          <p:nvPr/>
        </p:nvCxnSpPr>
        <p:spPr bwMode="auto">
          <a:xfrm flipH="1">
            <a:off x="5765127" y="1544190"/>
            <a:ext cx="801688" cy="7938"/>
          </a:xfrm>
          <a:prstGeom prst="straightConnector1">
            <a:avLst/>
          </a:prstGeom>
          <a:noFill/>
          <a:ln w="19050">
            <a:solidFill>
              <a:srgbClr val="4F6228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74" name="Straight Arrow Connector 37"/>
          <p:cNvCxnSpPr>
            <a:cxnSpLocks noChangeShapeType="1"/>
            <a:stCxn id="28" idx="0"/>
            <a:endCxn id="36" idx="2"/>
          </p:cNvCxnSpPr>
          <p:nvPr/>
        </p:nvCxnSpPr>
        <p:spPr bwMode="auto">
          <a:xfrm flipV="1">
            <a:off x="4828502" y="1989484"/>
            <a:ext cx="1588" cy="382587"/>
          </a:xfrm>
          <a:prstGeom prst="straightConnector1">
            <a:avLst/>
          </a:prstGeom>
          <a:noFill/>
          <a:ln w="19050">
            <a:solidFill>
              <a:srgbClr val="4F6228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75" name="TextBox 116"/>
          <p:cNvSpPr txBox="1">
            <a:spLocks noChangeArrowheads="1"/>
          </p:cNvSpPr>
          <p:nvPr/>
        </p:nvSpPr>
        <p:spPr bwMode="auto">
          <a:xfrm>
            <a:off x="3829965" y="2113309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000" b="1">
                <a:solidFill>
                  <a:schemeClr val="tx1"/>
                </a:solidFill>
              </a:rPr>
              <a:t>Applied to</a:t>
            </a:r>
            <a:endParaRPr lang="en-US" sz="1000" b="1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938" y="3972136"/>
            <a:ext cx="320796" cy="3699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76" y="5431859"/>
            <a:ext cx="253371" cy="292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509" y="5421831"/>
            <a:ext cx="262068" cy="302194"/>
          </a:xfrm>
          <a:prstGeom prst="rect">
            <a:avLst/>
          </a:prstGeom>
        </p:spPr>
      </p:pic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886357" y="4860870"/>
            <a:ext cx="929309" cy="822380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Associated Knowledge</a:t>
            </a:r>
            <a:r>
              <a:rPr lang="de-DE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Preservation</a:t>
            </a:r>
            <a:endParaRPr lang="en-GB" sz="1100" b="1" kern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600" y="4050695"/>
            <a:ext cx="320796" cy="369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40" y="5407400"/>
            <a:ext cx="243611" cy="2809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646" y="2879804"/>
            <a:ext cx="453629" cy="453629"/>
          </a:xfrm>
          <a:prstGeom prst="rect">
            <a:avLst/>
          </a:prstGeom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023010" y="4854520"/>
            <a:ext cx="850993" cy="796980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CEOS Maturity Matrix</a:t>
            </a:r>
            <a:endParaRPr lang="en-GB" sz="1100" b="1" kern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315783" y="5706227"/>
            <a:ext cx="969152" cy="724607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kern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EO Data Set Consolidation Process</a:t>
            </a:r>
            <a:endParaRPr lang="de-DE" sz="1100" b="1" kern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29" y="6154359"/>
            <a:ext cx="243899" cy="281243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475471" y="5768961"/>
            <a:ext cx="835987" cy="605685"/>
          </a:xfrm>
          <a:prstGeom prst="rect">
            <a:avLst/>
          </a:prstGeom>
          <a:solidFill>
            <a:srgbClr val="D2E4AE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charset="0"/>
              </a:rPr>
              <a:t>…</a:t>
            </a:r>
          </a:p>
        </p:txBody>
      </p:sp>
      <p:pic>
        <p:nvPicPr>
          <p:cNvPr id="50" name="Picture 8" descr="Image result for under constr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9" y="5535465"/>
            <a:ext cx="916406" cy="8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Image result for under constru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46" y="5486400"/>
            <a:ext cx="933125" cy="8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4856315" y="664189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://eastenders.wikia.com/wiki/File:Under-construction.png</a:t>
            </a:r>
          </a:p>
        </p:txBody>
      </p:sp>
    </p:spTree>
    <p:extLst>
      <p:ext uri="{BB962C8B-B14F-4D97-AF65-F5344CB8AC3E}">
        <p14:creationId xmlns:p14="http://schemas.microsoft.com/office/powerpoint/2010/main" val="25457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39" y="146665"/>
            <a:ext cx="6857461" cy="954107"/>
          </a:xfrm>
        </p:spPr>
        <p:txBody>
          <a:bodyPr/>
          <a:lstStyle/>
          <a:p>
            <a:pPr algn="ctr"/>
            <a:r>
              <a:rPr lang="en-US" sz="2800" dirty="0"/>
              <a:t>Data Purge Alert Procedure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Status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124200" y="2190214"/>
            <a:ext cx="41342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 smtClean="0"/>
              <a:t>Purge Alert Procedure endorsement at CEOS Plenary in Nov 2015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 smtClean="0"/>
              <a:t>Finalization of Purge Alert White Paper and material needed to ensure visibility of Purge Alert Procedure on CEOS and WGISS Web Sites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600" dirty="0" smtClean="0"/>
              <a:t>Define approach to inform Commercial Data Owners of the existence of the procedure (data at highest risk, in particular old ones). Possibility for them to use the procedure.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67748"/>
            <a:ext cx="2916688" cy="3373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02352" y="655614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://www.clipartkid.com/thumbs-up-thumbs-down-cliparts/</a:t>
            </a:r>
          </a:p>
        </p:txBody>
      </p:sp>
      <p:pic>
        <p:nvPicPr>
          <p:cNvPr id="9220" name="Picture 4" descr="Image result for thumbs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32479"/>
            <a:ext cx="603250" cy="7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thumbs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68" y="3314983"/>
            <a:ext cx="603250" cy="7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under constru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25" y="4432300"/>
            <a:ext cx="165037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05400" y="641961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://eastenders.wikia.com/wiki/File:Under-construction.png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1871472" y="1430715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  U.S.  Geological  Survey intends to dispose of its </a:t>
            </a:r>
            <a:endParaRPr lang="en-US" sz="16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Landsat </a:t>
            </a: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Multispectral Scanner  (MSS)  and  Thematic Mapper (TM) satellite film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breaking news 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5121"/>
            <a:ext cx="1551980" cy="9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2352" y="631189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https</a:t>
            </a:r>
            <a:r>
              <a:rPr lang="en-US" sz="800" dirty="0"/>
              <a:t>://en.wikinews.org/wiki/Template:Breaking_news_overlay</a:t>
            </a:r>
          </a:p>
        </p:txBody>
      </p:sp>
    </p:spTree>
    <p:extLst>
      <p:ext uri="{BB962C8B-B14F-4D97-AF65-F5344CB8AC3E}">
        <p14:creationId xmlns:p14="http://schemas.microsoft.com/office/powerpoint/2010/main" val="347896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68476"/>
            <a:ext cx="6105525" cy="584776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2400" dirty="0">
                <a:latin typeface="Calibri" charset="0"/>
                <a:ea typeface="MS PGothic" charset="0"/>
              </a:rPr>
              <a:t>Documents </a:t>
            </a:r>
            <a:r>
              <a:rPr lang="en-US" sz="2400" dirty="0" smtClean="0">
                <a:latin typeface="Calibri" charset="0"/>
                <a:ea typeface="MS PGothic" charset="0"/>
              </a:rPr>
              <a:t>“</a:t>
            </a:r>
            <a:r>
              <a:rPr lang="en-US" sz="2400" dirty="0">
                <a:latin typeface="Calibri" charset="0"/>
                <a:ea typeface="MS PGothic" charset="0"/>
              </a:rPr>
              <a:t>Working in Progress” </a:t>
            </a:r>
            <a:r>
              <a:rPr lang="en-US" sz="2400" dirty="0" smtClean="0">
                <a:latin typeface="Calibri" charset="0"/>
                <a:ea typeface="MS PGothic" charset="0"/>
              </a:rPr>
              <a:t/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dirty="0" smtClean="0"/>
              <a:t>Associated Knowledge Preservations</a:t>
            </a:r>
            <a:r>
              <a:rPr lang="en-GB" sz="2400" dirty="0"/>
              <a:t/>
            </a:r>
            <a:br>
              <a:rPr lang="en-GB" sz="2400" dirty="0"/>
            </a:br>
            <a:endParaRPr lang="en-US" sz="3200" kern="12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8935"/>
            <a:ext cx="9144000" cy="76871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/>
              <a:t>Discussion, collection of information and survey performed on approaches at CEOS &amp; </a:t>
            </a:r>
          </a:p>
          <a:p>
            <a:pPr marL="0" indent="0" algn="ctr">
              <a:buNone/>
            </a:pPr>
            <a:r>
              <a:rPr lang="en-US" sz="1600" dirty="0" smtClean="0"/>
              <a:t>Long Term Data Preservation (LTDP) WG Agencies and in other domains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90496" y="2759266"/>
            <a:ext cx="732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/>
              <a:t>Need for an harmonized </a:t>
            </a:r>
            <a:r>
              <a:rPr lang="en-US" sz="1600" b="1" i="1" u="sng" dirty="0" smtClean="0"/>
              <a:t>approach</a:t>
            </a:r>
            <a:endParaRPr lang="en-US" sz="1600" b="1" i="1" u="sng" dirty="0"/>
          </a:p>
        </p:txBody>
      </p:sp>
      <p:sp>
        <p:nvSpPr>
          <p:cNvPr id="7" name="Down Arrow 6"/>
          <p:cNvSpPr/>
          <p:nvPr/>
        </p:nvSpPr>
        <p:spPr>
          <a:xfrm>
            <a:off x="4214984" y="3267702"/>
            <a:ext cx="576087" cy="3781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8824" y="3733800"/>
            <a:ext cx="88829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Drafting </a:t>
            </a:r>
            <a:r>
              <a:rPr lang="en-GB" sz="1600" b="1" dirty="0" smtClean="0"/>
              <a:t>of CEOS </a:t>
            </a:r>
            <a:r>
              <a:rPr lang="en-GB" sz="1600" b="1" dirty="0"/>
              <a:t>Best Practice on recommended </a:t>
            </a:r>
            <a:r>
              <a:rPr lang="en-GB" sz="1600" b="1" dirty="0" smtClean="0"/>
              <a:t>approaches for Associated Knowledge (i.e. </a:t>
            </a:r>
            <a:r>
              <a:rPr lang="en-GB" sz="1600" b="1" dirty="0"/>
              <a:t>information and SW </a:t>
            </a:r>
            <a:r>
              <a:rPr lang="en-GB" sz="1600" b="1" dirty="0" smtClean="0"/>
              <a:t>tools) </a:t>
            </a:r>
            <a:r>
              <a:rPr lang="en-GB" sz="1600" b="1" dirty="0"/>
              <a:t>preservation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41" y="4822555"/>
            <a:ext cx="2597859" cy="1971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4267199" y="4343400"/>
            <a:ext cx="576087" cy="3781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579" y="1137158"/>
            <a:ext cx="880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to manage the preservation of Data Associated Knowledge?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83671" y="1596071"/>
            <a:ext cx="567021" cy="3851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" y="4343400"/>
            <a:ext cx="2012461" cy="213122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Information</a:t>
            </a: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Documents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Images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Videos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Metadata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Etc.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9928" y="4727628"/>
            <a:ext cx="2457987" cy="10819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Software/Tools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819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79" y="1077684"/>
            <a:ext cx="8744521" cy="6389916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 </a:t>
            </a:r>
            <a:r>
              <a:rPr lang="en-US" sz="1800" dirty="0"/>
              <a:t>reference model for data stewardship planning and resource </a:t>
            </a:r>
            <a:r>
              <a:rPr lang="en-US" sz="1800" dirty="0" smtClean="0"/>
              <a:t>allocation</a:t>
            </a:r>
          </a:p>
          <a:p>
            <a:pPr>
              <a:buFont typeface="Wingdings" charset="2"/>
              <a:buChar char="ü"/>
            </a:pPr>
            <a:endParaRPr lang="en-US" sz="1800" dirty="0" smtClean="0"/>
          </a:p>
          <a:p>
            <a:pPr>
              <a:buFont typeface="Wingdings" charset="2"/>
              <a:buChar char="ü"/>
            </a:pPr>
            <a:r>
              <a:rPr lang="en-US" sz="1400" dirty="0"/>
              <a:t>Gives a technical evaluation of the level of preservation and helps with self assessment of preservation;</a:t>
            </a:r>
          </a:p>
          <a:p>
            <a:pPr>
              <a:buFont typeface="Wingdings" charset="2"/>
              <a:buChar char="ü"/>
            </a:pPr>
            <a:r>
              <a:rPr lang="en-US" sz="1400" dirty="0"/>
              <a:t>Provides detailed guideline and recommendations for preservation; </a:t>
            </a:r>
          </a:p>
          <a:p>
            <a:pPr>
              <a:buFont typeface="Wingdings" charset="2"/>
              <a:buChar char="ü"/>
            </a:pPr>
            <a:r>
              <a:rPr lang="en-US" sz="1400" dirty="0" smtClean="0"/>
              <a:t>Creates </a:t>
            </a:r>
            <a:r>
              <a:rPr lang="en-US" sz="1400" dirty="0"/>
              <a:t>a roadmap for scientific data stewardship improvement;</a:t>
            </a:r>
          </a:p>
          <a:p>
            <a:pPr>
              <a:buFont typeface="Wingdings" charset="2"/>
              <a:buChar char="ü"/>
            </a:pPr>
            <a:r>
              <a:rPr lang="en-US" sz="1400" dirty="0" smtClean="0"/>
              <a:t>Provides </a:t>
            </a:r>
            <a:r>
              <a:rPr lang="en-US" sz="1400" dirty="0"/>
              <a:t>data </a:t>
            </a:r>
            <a:r>
              <a:rPr lang="en-US" sz="1400" dirty="0" smtClean="0"/>
              <a:t>quality, </a:t>
            </a:r>
            <a:r>
              <a:rPr lang="en-US" sz="1400" dirty="0"/>
              <a:t>usability </a:t>
            </a:r>
            <a:r>
              <a:rPr lang="en-US" sz="1400" dirty="0" smtClean="0"/>
              <a:t>information </a:t>
            </a:r>
            <a:r>
              <a:rPr lang="en-US" sz="1400" dirty="0"/>
              <a:t>to users, stakeholders, and decision makers</a:t>
            </a:r>
            <a:r>
              <a:rPr lang="en-US" sz="1400" dirty="0" smtClean="0"/>
              <a:t>;</a:t>
            </a:r>
            <a:endParaRPr lang="en-US" sz="14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Wingdings" charset="2"/>
              <a:buChar char="ü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352800"/>
            <a:ext cx="5181600" cy="3396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839" y="4529183"/>
            <a:ext cx="3480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kern="1200" dirty="0">
                <a:solidFill>
                  <a:srgbClr val="000000"/>
                </a:solidFill>
              </a:rPr>
              <a:t>Different Mission Datasets might have different targets and different Maturity level ratings.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3075" y="68476"/>
            <a:ext cx="6105525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400" dirty="0" smtClean="0">
                <a:latin typeface="Calibri" charset="0"/>
                <a:ea typeface="MS PGothic" charset="0"/>
              </a:rPr>
              <a:t>Documents “Working in Progress” </a:t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dirty="0"/>
              <a:t>Maturity Matrix/Model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US" kern="12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867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GEO Interactions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378789"/>
          </a:xfrm>
        </p:spPr>
        <p:txBody>
          <a:bodyPr/>
          <a:lstStyle/>
          <a:p>
            <a:r>
              <a:rPr lang="en-US" sz="2000" dirty="0"/>
              <a:t>WGISS has been added as a contributor to the Foundational Task GD-7 Subtask 2 ‘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GCI Development</a:t>
            </a:r>
            <a:r>
              <a:rPr lang="en-US" sz="2000" dirty="0"/>
              <a:t>’ and GD-2 ‘</a:t>
            </a:r>
            <a:r>
              <a:rPr lang="en-US" sz="2000" b="1" u="sng" dirty="0"/>
              <a:t>GCI Operations</a:t>
            </a:r>
            <a:r>
              <a:rPr lang="en-US" sz="2000" dirty="0"/>
              <a:t>’.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444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00600" y="109710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718" y="1565753"/>
            <a:ext cx="6814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Technology Exploration Interest Group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Interoperability </a:t>
            </a:r>
            <a:r>
              <a:rPr lang="en-US" sz="2400" dirty="0"/>
              <a:t>Interest Group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Data </a:t>
            </a:r>
            <a:r>
              <a:rPr lang="en-US" sz="2400" dirty="0"/>
              <a:t>Stewardship Interest </a:t>
            </a:r>
            <a:r>
              <a:rPr lang="en-US" sz="2400" dirty="0" smtClean="0"/>
              <a:t>Group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GEO Interactions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9912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52928" cy="718592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GEO Interactions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752528"/>
          </a:xfrm>
        </p:spPr>
        <p:txBody>
          <a:bodyPr/>
          <a:lstStyle/>
          <a:p>
            <a:r>
              <a:rPr lang="en-AU" sz="1800" dirty="0" smtClean="0"/>
              <a:t>As </a:t>
            </a:r>
            <a:r>
              <a:rPr lang="en-AU" sz="1800" dirty="0"/>
              <a:t>a </a:t>
            </a:r>
            <a:r>
              <a:rPr lang="en-AU" sz="1800" b="1" dirty="0"/>
              <a:t>GEOSS Clearinghouse Infrastructure </a:t>
            </a:r>
            <a:r>
              <a:rPr lang="en-AU" sz="1800" b="1" dirty="0" smtClean="0"/>
              <a:t>(</a:t>
            </a:r>
            <a:r>
              <a:rPr lang="en-AU" sz="1800" dirty="0" smtClean="0"/>
              <a:t>GCI) </a:t>
            </a:r>
            <a:r>
              <a:rPr lang="en-AU" sz="1800" dirty="0"/>
              <a:t>provider </a:t>
            </a:r>
            <a:r>
              <a:rPr lang="en-AU" sz="1800" dirty="0" smtClean="0"/>
              <a:t>of CEOS </a:t>
            </a:r>
            <a:r>
              <a:rPr lang="en-AU" sz="1800" dirty="0"/>
              <a:t>data, </a:t>
            </a:r>
            <a:r>
              <a:rPr lang="en-AU" sz="1800" dirty="0" smtClean="0"/>
              <a:t>presented </a:t>
            </a:r>
            <a:r>
              <a:rPr lang="en-AU" sz="1800" dirty="0"/>
              <a:t>WGISS activities related to CWIC, </a:t>
            </a:r>
            <a:r>
              <a:rPr lang="en-AU" sz="1800" dirty="0" err="1"/>
              <a:t>FedEO</a:t>
            </a:r>
            <a:r>
              <a:rPr lang="en-AU" sz="1800" dirty="0"/>
              <a:t> and the </a:t>
            </a:r>
            <a:r>
              <a:rPr lang="en-AU" sz="1800" dirty="0" smtClean="0"/>
              <a:t>IDN at the </a:t>
            </a:r>
            <a:r>
              <a:rPr lang="en-AU" sz="1800" b="1" dirty="0" smtClean="0"/>
              <a:t>GCI </a:t>
            </a:r>
            <a:r>
              <a:rPr lang="en-AU" sz="1800" b="1" dirty="0"/>
              <a:t>Workshop</a:t>
            </a:r>
            <a:r>
              <a:rPr lang="en-AU" sz="1800" dirty="0"/>
              <a:t> on May 5</a:t>
            </a:r>
            <a:r>
              <a:rPr lang="en-AU" sz="1800" baseline="30000" dirty="0"/>
              <a:t>th</a:t>
            </a:r>
            <a:r>
              <a:rPr lang="en-AU" sz="1800" dirty="0"/>
              <a:t> and </a:t>
            </a:r>
            <a:r>
              <a:rPr lang="en-AU" sz="1800" dirty="0" smtClean="0"/>
              <a:t>6</a:t>
            </a:r>
            <a:r>
              <a:rPr lang="en-AU" sz="1800" baseline="30000" dirty="0" smtClean="0"/>
              <a:t>th</a:t>
            </a:r>
            <a:r>
              <a:rPr lang="en-AU" sz="1800" dirty="0" smtClean="0"/>
              <a:t> in Switzerland.  </a:t>
            </a:r>
            <a:endParaRPr kumimoji="1" lang="en-US" altLang="ja-JP" sz="1800" dirty="0" smtClean="0"/>
          </a:p>
          <a:p>
            <a:endParaRPr kumimoji="1" lang="en-US" altLang="ja-JP" sz="1800" dirty="0" smtClean="0"/>
          </a:p>
          <a:p>
            <a:r>
              <a:rPr lang="en-US" sz="1800" dirty="0"/>
              <a:t>Initiated a review of the draft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GCI User Requirements</a:t>
            </a:r>
            <a:r>
              <a:rPr lang="en-US" sz="1800" dirty="0" smtClean="0"/>
              <a:t>.</a:t>
            </a:r>
          </a:p>
          <a:p>
            <a:endParaRPr lang="en-US" altLang="ja-JP" sz="1800" dirty="0" smtClean="0"/>
          </a:p>
          <a:p>
            <a:r>
              <a:rPr kumimoji="1" lang="en-US" altLang="ja-JP" sz="1800" dirty="0" smtClean="0"/>
              <a:t>Representing CEOS by presenting methods of data discovery and access during the </a:t>
            </a:r>
            <a:r>
              <a:rPr kumimoji="1" lang="en-US" altLang="ja-JP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kumimoji="1" lang="ja-JP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</a:t>
            </a:r>
            <a:r>
              <a:rPr kumimoji="1" lang="ja-JP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kumimoji="1" lang="ja-JP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kumimoji="1" lang="ja-JP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kumimoji="1" lang="ja-JP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kumimoji="1" lang="ja-JP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GEO-XIII</a:t>
            </a:r>
            <a:r>
              <a:rPr kumimoji="1" lang="ja-JP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 </a:t>
            </a:r>
            <a:r>
              <a:rPr kumimoji="1" lang="en-US" altLang="ja-JP" sz="1800" dirty="0"/>
              <a:t>– Nov </a:t>
            </a:r>
            <a:r>
              <a:rPr kumimoji="1" lang="en-US" altLang="ja-JP" sz="1800" dirty="0" smtClean="0"/>
              <a:t>7</a:t>
            </a:r>
            <a:r>
              <a:rPr kumimoji="1" lang="en-US" altLang="ja-JP" sz="1800" baseline="30000" dirty="0" smtClean="0"/>
              <a:t>th</a:t>
            </a:r>
            <a:r>
              <a:rPr kumimoji="1" lang="en-US" altLang="ja-JP" sz="1800" dirty="0" smtClean="0"/>
              <a:t>.</a:t>
            </a:r>
            <a:endParaRPr kumimoji="1" lang="en-US" altLang="ja-JP" sz="1800" dirty="0"/>
          </a:p>
          <a:p>
            <a:endParaRPr kumimoji="1" lang="en-US" altLang="ja-JP" sz="1800" dirty="0" smtClean="0"/>
          </a:p>
          <a:p>
            <a:r>
              <a:rPr kumimoji="1" lang="en-US" altLang="ja-JP" sz="1800" dirty="0" smtClean="0"/>
              <a:t>GEO Secretariat request: </a:t>
            </a:r>
            <a:r>
              <a:rPr kumimoji="1" lang="en-US" altLang="ja-JP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“CEOS WGISS to identify a </a:t>
            </a:r>
            <a:r>
              <a:rPr kumimoji="1" lang="en-US" altLang="ja-JP" sz="1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</a:t>
            </a:r>
            <a:r>
              <a:rPr kumimoji="1" lang="en-US" altLang="ja-JP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discuss further for improving CEOS agencies assets discoverable and accessible through IDN, CWIC and </a:t>
            </a:r>
            <a:r>
              <a:rPr kumimoji="1" lang="en-US" altLang="ja-JP" sz="1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FedEO</a:t>
            </a:r>
            <a:r>
              <a:rPr kumimoji="1" lang="en-US" altLang="ja-JP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>
              <a:buNone/>
            </a:pPr>
            <a:endParaRPr kumimoji="1" lang="en-US" altLang="ja-JP" sz="1800" dirty="0"/>
          </a:p>
          <a:p>
            <a:pPr marL="711777" lvl="1" indent="-285750">
              <a:buFont typeface="Wingdings" panose="05000000000000000000" pitchFamily="2" charset="2"/>
              <a:buChar char="Ø"/>
            </a:pPr>
            <a:r>
              <a:rPr kumimoji="1" lang="en-US" altLang="ja-JP" sz="1800" dirty="0" smtClean="0"/>
              <a:t>WGISS response: </a:t>
            </a:r>
            <a:r>
              <a:rPr kumimoji="1" lang="en-US" altLang="ja-JP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WGISS identified the NEW System Level Team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0779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12" r="9517"/>
          <a:stretch/>
        </p:blipFill>
        <p:spPr>
          <a:xfrm>
            <a:off x="838200" y="1316610"/>
            <a:ext cx="7696200" cy="52365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21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22860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AmeriGEOSS</a:t>
            </a:r>
            <a:r>
              <a:rPr lang="en-US" sz="3200" b="1" kern="0" noProof="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Pilot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old" panose="020B0704020202020204" pitchFamily="34" charset="0"/>
              <a:ea typeface="ＭＳ Ｐゴシック" pitchFamily="-106" charset="-128"/>
              <a:cs typeface="Arial Bold" panose="020B07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2971800"/>
            <a:ext cx="1219200" cy="2286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ysDash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6629400" y="2737104"/>
            <a:ext cx="1219200" cy="2286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1627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43000" y="22860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GEO Portal Updates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old" panose="020B0704020202020204" pitchFamily="34" charset="0"/>
              <a:ea typeface="ＭＳ Ｐゴシック" pitchFamily="-106" charset="-128"/>
              <a:cs typeface="Arial Bold" panose="020B07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70" y="1287499"/>
            <a:ext cx="8831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CWIC is being integrated in the </a:t>
            </a:r>
            <a:r>
              <a:rPr lang="en-US" sz="16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GeoSUR</a:t>
            </a:r>
            <a:r>
              <a:rPr lang="en-US" sz="16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Portal  (regional </a:t>
            </a:r>
            <a:r>
              <a:rPr lang="en-US" sz="1600" dirty="0">
                <a:latin typeface="Arial Bold" panose="020B0704020202020204" pitchFamily="34" charset="0"/>
                <a:cs typeface="Arial Bold" panose="020B0704020202020204" pitchFamily="34" charset="0"/>
              </a:rPr>
              <a:t>initiative led by spatial data producers in Latin </a:t>
            </a:r>
            <a:r>
              <a:rPr lang="en-US" sz="16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America and the Caribbean), </a:t>
            </a:r>
            <a:r>
              <a:rPr lang="en-US" sz="16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GeoPlatform</a:t>
            </a:r>
            <a:r>
              <a:rPr lang="en-US" sz="16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600" dirty="0">
                <a:latin typeface="Arial Bold" panose="020B0704020202020204" pitchFamily="34" charset="0"/>
                <a:cs typeface="Arial Bold" panose="020B0704020202020204" pitchFamily="34" charset="0"/>
              </a:rPr>
              <a:t>community and the </a:t>
            </a:r>
            <a:r>
              <a:rPr lang="en-US" sz="1600" dirty="0" err="1">
                <a:latin typeface="Arial Bold" panose="020B0704020202020204" pitchFamily="34" charset="0"/>
                <a:cs typeface="Arial Bold" panose="020B0704020202020204" pitchFamily="34" charset="0"/>
              </a:rPr>
              <a:t>ArticSDI</a:t>
            </a:r>
            <a:r>
              <a:rPr lang="en-US" sz="1600" dirty="0">
                <a:latin typeface="Arial Bold" panose="020B0704020202020204" pitchFamily="34" charset="0"/>
                <a:cs typeface="Arial Bold" panose="020B0704020202020204" pitchFamily="34" charset="0"/>
              </a:rPr>
              <a:t> community </a:t>
            </a:r>
          </a:p>
          <a:p>
            <a:pPr lvl="1"/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/>
            </a:r>
            <a:b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</a:br>
            <a:endParaRPr lang="en-US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70" y="2238910"/>
            <a:ext cx="7179732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2599" b="31540"/>
          <a:stretch/>
        </p:blipFill>
        <p:spPr>
          <a:xfrm>
            <a:off x="2590800" y="2667000"/>
            <a:ext cx="60198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 rot="10800000">
            <a:off x="6158127" y="4686300"/>
            <a:ext cx="1295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4924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WGISS Vice Chair Nomination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CEOS agency has expressed interest in putting forward a nominee and, at the moment, it is still considering the four-year commitment which would begin in Nov 2017.</a:t>
            </a:r>
            <a:endParaRPr lang="en-US" alt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930656" cy="501650"/>
          </a:xfrm>
        </p:spPr>
        <p:txBody>
          <a:bodyPr/>
          <a:lstStyle/>
          <a:p>
            <a:pPr algn="ctr"/>
            <a:r>
              <a:rPr lang="en-US" dirty="0" smtClean="0"/>
              <a:t>WGISS Leadership </a:t>
            </a:r>
            <a:br>
              <a:rPr lang="en-US" dirty="0" smtClean="0"/>
            </a:br>
            <a:r>
              <a:rPr lang="en-US" b="1" dirty="0" smtClean="0"/>
              <a:t>Succession</a:t>
            </a:r>
            <a:endParaRPr lang="en-US" dirty="0"/>
          </a:p>
        </p:txBody>
      </p:sp>
      <p:pic>
        <p:nvPicPr>
          <p:cNvPr id="1027" name="Picture 3" descr="Image result for no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2" y="3782017"/>
            <a:ext cx="41052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0200" y="657751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://www.metsoc.org/awards-nomination-procedure/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1074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Shape 11"/>
          <p:cNvSpPr/>
          <p:nvPr/>
        </p:nvSpPr>
        <p:spPr>
          <a:xfrm>
            <a:off x="3912836" y="831610"/>
            <a:ext cx="4810858" cy="141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026" name="Picture 2" descr="http://ceos.org/document_management/Working_Groups/WGISS/Meetings/WGISS-42/WGISS_42_Group_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1" b="20890"/>
          <a:stretch/>
        </p:blipFill>
        <p:spPr bwMode="auto">
          <a:xfrm>
            <a:off x="141305" y="3581400"/>
            <a:ext cx="9002695" cy="2850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7" descr="http://ceos.org/wp-content/uploads/2015/11/WGISS-41_Group_phot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36" y="168299"/>
            <a:ext cx="50292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9365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en-US" dirty="0" smtClean="0"/>
              <a:t>Technology Exploration Webinar - </a:t>
            </a:r>
            <a:r>
              <a:rPr kumimoji="1" lang="en-US" sz="1800" dirty="0" smtClean="0"/>
              <a:t>January 2017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1" lang="en-US" sz="1800" dirty="0" smtClean="0"/>
              <a:t>CEOS Data Discovery Webinar (along with </a:t>
            </a:r>
            <a:r>
              <a:rPr kumimoji="1" lang="en-US" sz="1800" dirty="0" err="1" smtClean="0"/>
              <a:t>WGCapD</a:t>
            </a:r>
            <a:r>
              <a:rPr kumimoji="1" lang="en-US" sz="1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kumimoji="1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1" lang="en-US" dirty="0" smtClean="0"/>
              <a:t>CWIC Meeting - </a:t>
            </a:r>
            <a:r>
              <a:rPr kumimoji="1" lang="en-US" sz="1800" dirty="0" smtClean="0"/>
              <a:t>February 2017 Greenbelt, Maryland US</a:t>
            </a:r>
          </a:p>
          <a:p>
            <a:pPr>
              <a:buFont typeface="Wingdings" panose="05000000000000000000" pitchFamily="2" charset="2"/>
              <a:buChar char="q"/>
            </a:pPr>
            <a:endParaRPr kumimoji="1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1" lang="en-US" dirty="0" smtClean="0"/>
              <a:t>WGISS 43 – </a:t>
            </a:r>
            <a:r>
              <a:rPr kumimoji="1" lang="en-US" sz="1800" dirty="0" smtClean="0"/>
              <a:t>April 2017 Annapolis, Maryland 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1" lang="en-US" sz="1800" dirty="0" smtClean="0"/>
              <a:t>Technology Exploration Workshop </a:t>
            </a:r>
          </a:p>
          <a:p>
            <a:pPr>
              <a:buFont typeface="Wingdings" panose="05000000000000000000" pitchFamily="2" charset="2"/>
              <a:buChar char="q"/>
            </a:pPr>
            <a:endParaRPr kumimoji="1"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kumimoji="1" lang="en-US" dirty="0" smtClean="0"/>
              <a:t>WGISS 44 – </a:t>
            </a:r>
            <a:r>
              <a:rPr kumimoji="1" lang="en-US" sz="1800" dirty="0" smtClean="0"/>
              <a:t>September 2017 …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88913"/>
            <a:ext cx="6930656" cy="501650"/>
          </a:xfrm>
        </p:spPr>
        <p:txBody>
          <a:bodyPr/>
          <a:lstStyle/>
          <a:p>
            <a:pPr algn="ctr"/>
            <a:r>
              <a:rPr lang="en-US" dirty="0" smtClean="0"/>
              <a:t>Upcoming 2017 Meetings</a:t>
            </a:r>
            <a:endParaRPr lang="en-US" dirty="0"/>
          </a:p>
        </p:txBody>
      </p:sp>
      <p:pic>
        <p:nvPicPr>
          <p:cNvPr id="5122" name="Picture 2" descr="Image result for mee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78614"/>
            <a:ext cx="3810000" cy="268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66852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://www.accidentalcreative.com/teams/guide-to-insanely-productive-meetings/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3312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26</a:t>
            </a:fld>
            <a:endParaRPr lang="uk-UA" dirty="0"/>
          </a:p>
        </p:txBody>
      </p:sp>
      <p:pic>
        <p:nvPicPr>
          <p:cNvPr id="4098" name="Picture 2" descr="Image result for thank you languages transparent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3340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2472" y="660124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://www.badassteacher.org/badass-gratitude/</a:t>
            </a:r>
          </a:p>
        </p:txBody>
      </p:sp>
    </p:spTree>
    <p:extLst>
      <p:ext uri="{BB962C8B-B14F-4D97-AF65-F5344CB8AC3E}">
        <p14:creationId xmlns:p14="http://schemas.microsoft.com/office/powerpoint/2010/main" val="2186941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Technology Exploration </a:t>
            </a:r>
            <a:br>
              <a:rPr lang="en-GB" dirty="0" smtClean="0"/>
            </a:br>
            <a:r>
              <a:rPr lang="en-GB" dirty="0" smtClean="0"/>
              <a:t>Interest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093787"/>
          </a:xfrm>
        </p:spPr>
        <p:txBody>
          <a:bodyPr/>
          <a:lstStyle/>
          <a:p>
            <a:r>
              <a:rPr lang="en-US" sz="1600" dirty="0"/>
              <a:t>Purpose: to serve as a forum for exchange of technical information and lessons-learned experience about current and trending software technologies, services and other WWW / Internet related software technologies.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816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1638" y="76200"/>
            <a:ext cx="7396162" cy="5016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Cloud Computing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Workshop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2550" y="1066800"/>
            <a:ext cx="5460050" cy="54793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altLang="ja-JP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400" b="0" dirty="0" smtClean="0"/>
              <a:t>ESA GS evolution and EO Innovation Europe  </a:t>
            </a:r>
            <a:r>
              <a:rPr lang="en-US" altLang="ja-JP" sz="1400" b="0" dirty="0" smtClean="0"/>
              <a:t>and </a:t>
            </a:r>
            <a:r>
              <a:rPr lang="en-GB" altLang="ja-JP" sz="1400" b="0" dirty="0" smtClean="0"/>
              <a:t>Thematic Exploitation Platforms and Cloud Computing Activities  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400" b="0" dirty="0" smtClean="0"/>
              <a:t>CNES Cloud Computing and Security 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400" b="0" dirty="0" smtClean="0"/>
              <a:t>JAXA Approach on Virtualization and Cloud Computing</a:t>
            </a: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400" b="0" dirty="0" smtClean="0"/>
              <a:t>ISRO EO Data Processing Cloud: Requirements and Research Issues 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400" b="0" dirty="0" smtClean="0"/>
              <a:t>Computing in the Cloud at Geoscience Australia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Leveraging </a:t>
            </a:r>
            <a:r>
              <a:rPr lang="en-US" altLang="ja-JP" sz="1400" dirty="0"/>
              <a:t>the Value of Data with </a:t>
            </a:r>
            <a:r>
              <a:rPr lang="en-US" altLang="ja-JP" sz="1400" dirty="0" smtClean="0"/>
              <a:t>Industry  at NOAA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400" b="0" dirty="0" smtClean="0"/>
              <a:t>USGS Cloud Hosting 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smtClean="0"/>
              <a:t>Assessing Applications of Cloud Computing to NASA EOSDIS 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smtClean="0"/>
              <a:t>CEOS Data Cube use of Cloud Computing</a:t>
            </a:r>
            <a:r>
              <a:rPr lang="en-GB" altLang="ja-JP" sz="1400" b="0" dirty="0" smtClean="0"/>
              <a:t> </a:t>
            </a:r>
            <a:endParaRPr lang="ja-JP" altLang="ja-JP" sz="1400" b="0" dirty="0" smtClean="0"/>
          </a:p>
          <a:p>
            <a:pPr>
              <a:buFont typeface="Wingdings" pitchFamily="2" charset="2"/>
              <a:buChar char="Ø"/>
            </a:pPr>
            <a:endParaRPr lang="ja-JP" altLang="ja-JP" sz="18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/>
          <a:stretch/>
        </p:blipFill>
        <p:spPr>
          <a:xfrm>
            <a:off x="5238933" y="3048000"/>
            <a:ext cx="3732095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715000" y="54102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</a:t>
            </a:r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report of the Cloud Computing </a:t>
            </a:r>
            <a:r>
              <a:rPr lang="en-A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tailored </a:t>
            </a:r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input to the FDA report.</a:t>
            </a:r>
            <a:endParaRPr lang="en-US" altLang="ja-JP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074" y="2057400"/>
            <a:ext cx="3803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Held a successful </a:t>
            </a:r>
            <a:r>
              <a:rPr lang="en-GB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  <a:r>
              <a:rPr lang="en-GB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Workshop </a:t>
            </a:r>
            <a:r>
              <a:rPr lang="en-GB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GB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20, 2016. </a:t>
            </a:r>
          </a:p>
        </p:txBody>
      </p:sp>
      <p:pic>
        <p:nvPicPr>
          <p:cNvPr id="3074" name="Picture 2" descr="Image result for 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44" y="5601268"/>
            <a:ext cx="1256149" cy="12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6659786"/>
            <a:ext cx="28376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Source Image: http</a:t>
            </a:r>
            <a:r>
              <a:rPr lang="en-US" sz="800" dirty="0"/>
              <a:t>://icfailureanalysis.com/sample-reports/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398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Cloud Computing Workshop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ja-JP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#1 Finding:</a:t>
            </a:r>
          </a:p>
          <a:p>
            <a:pPr marL="0" indent="0" algn="ctr">
              <a:buNone/>
            </a:pPr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Due to the increase in EO measurements, there is a strong need to move Users closer to </a:t>
            </a:r>
            <a:r>
              <a:rPr kumimoji="1"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</a:t>
            </a:r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Data and not move large volumes of data.</a:t>
            </a:r>
            <a:endParaRPr kumimoji="1" lang="en-US" altLang="ja-JP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2000" dirty="0" smtClean="0"/>
          </a:p>
          <a:p>
            <a:pPr marL="0" indent="0" algn="l">
              <a:buNone/>
            </a:pPr>
            <a:r>
              <a:rPr lang="en-US" sz="2000" dirty="0" smtClean="0"/>
              <a:t>Questions WGISS will be addressing next: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Will cloud save us money?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interoperability issues will cloud solve/create?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best to make ARD discoverable/accessible via cloud?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are/can we going to do with the data in the cloud? (cloud enabled applications)</a:t>
            </a:r>
          </a:p>
          <a:p>
            <a:endParaRPr lang="en-US" dirty="0"/>
          </a:p>
        </p:txBody>
      </p:sp>
      <p:pic>
        <p:nvPicPr>
          <p:cNvPr id="4" name="Picture 2" descr="Image result for work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2196905" cy="1510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6624268"/>
            <a:ext cx="4038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://gncdcny.org/credit-smart-education/educational-workshops/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9658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97932" y="228600"/>
            <a:ext cx="7367781" cy="1344800"/>
          </a:xfrm>
        </p:spPr>
        <p:txBody>
          <a:bodyPr/>
          <a:lstStyle/>
          <a:p>
            <a:r>
              <a:rPr lang="en-GB" dirty="0"/>
              <a:t>Interoperability Interest </a:t>
            </a:r>
            <a:r>
              <a:rPr lang="en-GB" dirty="0" smtClean="0"/>
              <a:t>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130025" y="1676400"/>
            <a:ext cx="4826977" cy="1093787"/>
          </a:xfrm>
        </p:spPr>
        <p:txBody>
          <a:bodyPr/>
          <a:lstStyle/>
          <a:p>
            <a:r>
              <a:rPr lang="en-GB" sz="1600" dirty="0" smtClean="0">
                <a:solidFill>
                  <a:srgbClr val="FFFF00"/>
                </a:solidFill>
              </a:rPr>
              <a:t>Architecture</a:t>
            </a:r>
          </a:p>
          <a:p>
            <a:pPr lvl="1"/>
            <a:r>
              <a:rPr lang="en-GB" sz="1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CWIC</a:t>
            </a:r>
          </a:p>
          <a:p>
            <a:pPr lvl="1"/>
            <a:r>
              <a:rPr lang="en-GB" sz="12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FedEO</a:t>
            </a:r>
            <a:endParaRPr lang="en-GB" sz="12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1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IDN</a:t>
            </a:r>
          </a:p>
          <a:p>
            <a:r>
              <a:rPr lang="en-GB" sz="1600" dirty="0">
                <a:solidFill>
                  <a:srgbClr val="FFFF00"/>
                </a:solidFill>
              </a:rPr>
              <a:t>Connected D</a:t>
            </a:r>
            <a:r>
              <a:rPr lang="en-GB" sz="1600" dirty="0" smtClean="0">
                <a:solidFill>
                  <a:srgbClr val="FFFF00"/>
                </a:solidFill>
              </a:rPr>
              <a:t>ata Assets</a:t>
            </a:r>
            <a:endParaRPr lang="en-GB" sz="1600" dirty="0">
              <a:solidFill>
                <a:srgbClr val="FFFF00"/>
              </a:solidFill>
            </a:endParaRPr>
          </a:p>
          <a:p>
            <a:r>
              <a:rPr lang="en-GB" sz="1600" dirty="0" smtClean="0">
                <a:solidFill>
                  <a:srgbClr val="FFFF00"/>
                </a:solidFill>
              </a:rPr>
              <a:t>System Level Team</a:t>
            </a:r>
          </a:p>
          <a:p>
            <a:r>
              <a:rPr lang="en-GB" sz="1600" dirty="0" smtClean="0">
                <a:solidFill>
                  <a:srgbClr val="FFFF00"/>
                </a:solidFill>
              </a:rPr>
              <a:t>Carbon </a:t>
            </a:r>
            <a:r>
              <a:rPr lang="en-GB" sz="1600" dirty="0">
                <a:solidFill>
                  <a:srgbClr val="FFFF00"/>
                </a:solidFill>
              </a:rPr>
              <a:t>Strategy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Utilisateurs\morenor\Documents\MemoCNES\servicetvi\vds\interop\page centrale interop\Nouveau dossier\type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32" y="5078337"/>
            <a:ext cx="9144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tilisateurs\morenor\Documents\MemoCNES\servicetvi\vds\interop\page centrale interop\Nouveau dossier\typ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6" y="6029938"/>
            <a:ext cx="9144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tilisateurs\morenor\Documents\MemoCNES\servicetvi\vds\interop\page centrale interop\Nouveau dossier\type_c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" y="4981144"/>
            <a:ext cx="9144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tilisateurs\morenor\Documents\MemoCNES\servicetvi\vds\interop\page centrale interop\Nouveau dossier\type_c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97" y="5929061"/>
            <a:ext cx="914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Utilisateurs\morenor\Documents\MemoCNES\servicetvi\vds\interop\page centrale interop\Nouveau dossier\type_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37" y="4972862"/>
            <a:ext cx="914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Utilisateurs\morenor\Documents\MemoCNES\servicetvi\vds\interop\page centrale interop\Nouveau dossier\type_e_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37" y="5971923"/>
            <a:ext cx="9144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Utilisateurs\morenor\Documents\MemoCNES\servicetvi\vds\interop\page centrale interop\Nouveau dossier\type_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25" y="5951538"/>
            <a:ext cx="9144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Utilisateurs\morenor\Documents\MemoCNES\servicetvi\vds\interop\page centrale interop\Nouveau dossier\type_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00" y="4940225"/>
            <a:ext cx="1066496" cy="9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Utilisateurs\morenor\Documents\MemoCNES\servicetvi\vds\interop\page centrale interop\Nouveau dossier\type_i_2_broch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97" y="5795216"/>
            <a:ext cx="1250580" cy="9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Utilisateurs\morenor\Documents\MemoCNES\servicetvi\vds\interop\page centrale interop\Nouveau dossier\type_i_3_broch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07" y="5867824"/>
            <a:ext cx="1140758" cy="8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Utilisateurs\morenor\Documents\MemoCNES\servicetvi\vds\interop\page centrale interop\Nouveau dossier\type_j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05" y="5913910"/>
            <a:ext cx="981434" cy="7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Utilisateurs\morenor\Documents\MemoCNES\servicetvi\vds\interop\page centrale interop\Nouveau dossier\type_k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29" y="5951537"/>
            <a:ext cx="1082781" cy="8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Utilisateurs\morenor\Documents\MemoCNES\servicetvi\vds\interop\page centrale interop\Nouveau dossier\type_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53" y="4972862"/>
            <a:ext cx="1048468" cy="8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Utilisateurs\morenor\Documents\MemoCNES\servicetvi\vds\interop\page centrale interop\Nouveau dossier\type_m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13" y="4886092"/>
            <a:ext cx="1070594" cy="8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Utilisateurs\morenor\Documents\MemoCNES\servicetvi\vds\interop\page centrale interop\Nouveau dossier\type_n_2_broche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6" y="4920935"/>
            <a:ext cx="1344613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D:\Utilisateurs\morenor\Documents\MemoCNES\servicetvi\vds\interop\page centrale interop\Nouveau dossier\type_n_3_broche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29" y="4920935"/>
            <a:ext cx="104077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1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WGISS Interoperability Standards Architecture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92366"/>
            <a:ext cx="3962400" cy="4340225"/>
          </a:xfrm>
        </p:spPr>
        <p:txBody>
          <a:bodyPr/>
          <a:lstStyle/>
          <a:p>
            <a:endParaRPr lang="en-GB" sz="1400" dirty="0" smtClean="0"/>
          </a:p>
          <a:p>
            <a:r>
              <a:rPr lang="en-GB" sz="1600" dirty="0"/>
              <a:t>WGISS has adopted the CEOS OpenSearch Best Practices in addition to the Open Geospatial Consortium (OGC) </a:t>
            </a:r>
            <a:r>
              <a:rPr lang="en-GB" sz="1600" dirty="0" err="1"/>
              <a:t>Catalog</a:t>
            </a:r>
            <a:r>
              <a:rPr lang="en-GB" sz="1600" dirty="0"/>
              <a:t> Services for the Web (CSW) v2.0.2 standards for searching remote sensing </a:t>
            </a:r>
            <a:r>
              <a:rPr lang="en-GB" sz="1600" dirty="0" err="1"/>
              <a:t>catalogs</a:t>
            </a:r>
            <a:r>
              <a:rPr lang="en-GB" sz="1600" dirty="0"/>
              <a:t>, both for collection and inventory information.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 err="1"/>
              <a:t>FedEO</a:t>
            </a:r>
            <a:r>
              <a:rPr lang="en-GB" sz="1600" dirty="0"/>
              <a:t>, CWIC and IDN systems have implemented the WGISS supported standards are providing access to </a:t>
            </a:r>
            <a:r>
              <a:rPr lang="en-GB" sz="1600" dirty="0" smtClean="0"/>
              <a:t>over:</a:t>
            </a:r>
            <a:endParaRPr lang="en-US" sz="9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satoko\MIURA\Business\007_利用推進技術\001_WGISS\WGISS36\WGSS-OGC-Joint\2013.09.17 - CWIC FedEO interoperability.png"/>
          <p:cNvPicPr>
            <a:picLocks noChangeAspect="1" noChangeArrowheads="1"/>
          </p:cNvPicPr>
          <p:nvPr/>
        </p:nvPicPr>
        <p:blipFill>
          <a:blip r:embed="rId2" cstate="print"/>
          <a:srcRect r="4698"/>
          <a:stretch>
            <a:fillRect/>
          </a:stretch>
        </p:blipFill>
        <p:spPr bwMode="auto">
          <a:xfrm>
            <a:off x="4071164" y="1861697"/>
            <a:ext cx="5072836" cy="3091303"/>
          </a:xfrm>
          <a:prstGeom prst="rect">
            <a:avLst/>
          </a:prstGeom>
          <a:noFill/>
        </p:spPr>
      </p:pic>
      <p:pic>
        <p:nvPicPr>
          <p:cNvPr id="5" name="Picture 2" descr="http://prajwaldesai.com/wp-content/uploads/2013/09/computer_cli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9985"/>
            <a:ext cx="119752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GB" sz="1600" dirty="0"/>
              <a:t>The IDN provides descriptions of data sets (</a:t>
            </a:r>
            <a:r>
              <a:rPr lang="en-GB" sz="1600" b="1" dirty="0">
                <a:solidFill>
                  <a:srgbClr val="0000CC"/>
                </a:solidFill>
              </a:rPr>
              <a:t>collection level</a:t>
            </a:r>
            <a:r>
              <a:rPr lang="en-GB" sz="1600" dirty="0"/>
              <a:t>) of relevance to global change research. Both the CWIC and the </a:t>
            </a:r>
            <a:r>
              <a:rPr lang="en-GB" sz="1600" dirty="0" err="1"/>
              <a:t>FedEO</a:t>
            </a:r>
            <a:r>
              <a:rPr lang="en-GB" sz="1600" dirty="0"/>
              <a:t> systems offer search of inventory data (</a:t>
            </a:r>
            <a:r>
              <a:rPr lang="en-GB" sz="1600" dirty="0">
                <a:solidFill>
                  <a:srgbClr val="0000CC"/>
                </a:solidFill>
              </a:rPr>
              <a:t>granule level</a:t>
            </a:r>
            <a:r>
              <a:rPr lang="en-GB" sz="1600" dirty="0"/>
              <a:t>) and access to the data records. A WGISS system level team will provide technical support to register data collections in the IDN and to on-board new data providers to connect their inventory systems to CWIC or </a:t>
            </a:r>
            <a:r>
              <a:rPr lang="en-GB" sz="1600" dirty="0" err="1"/>
              <a:t>FedEO</a:t>
            </a:r>
            <a:r>
              <a:rPr lang="en-GB" sz="1600" dirty="0"/>
              <a:t>. </a:t>
            </a:r>
            <a:endParaRPr lang="en-US" sz="1600" dirty="0"/>
          </a:p>
          <a:p>
            <a:pPr defTabSz="914400"/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33528" y="4629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4900+ collections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millions granules of EO mission data. </a:t>
            </a:r>
          </a:p>
        </p:txBody>
      </p:sp>
    </p:spTree>
    <p:extLst>
      <p:ext uri="{BB962C8B-B14F-4D97-AF65-F5344CB8AC3E}">
        <p14:creationId xmlns:p14="http://schemas.microsoft.com/office/powerpoint/2010/main" val="4189644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2.22222E-6 L -3.05556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>
            <a:off x="122462" y="1418462"/>
            <a:ext cx="8853855" cy="89310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  <a:r>
              <a:rPr lang="en-US" altLang="ja-JP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Consolidation of current CWIC/</a:t>
            </a:r>
            <a:r>
              <a:rPr lang="en-US" altLang="ja-JP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FedEO</a:t>
            </a:r>
            <a:r>
              <a:rPr lang="en-US" altLang="ja-JP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/IDN overall architecture to quickly address some of the identified open </a:t>
            </a:r>
            <a:r>
              <a:rPr lang="en-US" altLang="ja-JP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altLang="ja-JP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124225" y="252257"/>
            <a:ext cx="5828334" cy="501650"/>
          </a:xfrm>
        </p:spPr>
        <p:txBody>
          <a:bodyPr/>
          <a:lstStyle/>
          <a:p>
            <a:pPr algn="ctr"/>
            <a:r>
              <a:rPr kumimoji="1" lang="en-US" altLang="ja-JP" sz="2800" dirty="0" smtClean="0"/>
              <a:t>Current Architecture Consolidation Approach</a:t>
            </a:r>
            <a:endParaRPr kumimoji="1" lang="ja-JP" altLang="en-US" sz="2800" dirty="0"/>
          </a:p>
        </p:txBody>
      </p:sp>
      <p:sp>
        <p:nvSpPr>
          <p:cNvPr id="8" name="Flowchart: Magnetic Disk 4"/>
          <p:cNvSpPr/>
          <p:nvPr/>
        </p:nvSpPr>
        <p:spPr bwMode="auto">
          <a:xfrm>
            <a:off x="372565" y="4887331"/>
            <a:ext cx="720763" cy="710005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11" y="5598106"/>
            <a:ext cx="376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European Partner  product catalogues: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ESA, EU Copernicus, DLR, CNES, ROSCOSMOS, VITO, EUMETSAT, ASI, UKSA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527099" y="4423482"/>
            <a:ext cx="720763" cy="710005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traight Arrow Connector 15"/>
          <p:cNvCxnSpPr>
            <a:endCxn id="8" idx="1"/>
          </p:cNvCxnSpPr>
          <p:nvPr/>
        </p:nvCxnSpPr>
        <p:spPr bwMode="auto">
          <a:xfrm flipH="1">
            <a:off x="732947" y="4423365"/>
            <a:ext cx="9133" cy="463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25" idx="0"/>
            <a:endCxn id="30" idx="1"/>
          </p:cNvCxnSpPr>
          <p:nvPr/>
        </p:nvCxnSpPr>
        <p:spPr bwMode="auto">
          <a:xfrm flipV="1">
            <a:off x="1508671" y="2534843"/>
            <a:ext cx="2370216" cy="532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878514" y="3966760"/>
            <a:ext cx="14272" cy="542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05896" y="3067197"/>
            <a:ext cx="2419823" cy="1427507"/>
            <a:chOff x="344244" y="2624866"/>
            <a:chExt cx="3246443" cy="1964905"/>
          </a:xfrm>
        </p:grpSpPr>
        <p:sp>
          <p:nvSpPr>
            <p:cNvPr id="25" name="Flowchart: Alternate Process 16"/>
            <p:cNvSpPr/>
            <p:nvPr/>
          </p:nvSpPr>
          <p:spPr bwMode="auto">
            <a:xfrm>
              <a:off x="344244" y="2624866"/>
              <a:ext cx="3227295" cy="1925619"/>
            </a:xfrm>
            <a:prstGeom prst="flowChartAlternateProcess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1679" y="2693503"/>
              <a:ext cx="3014137" cy="50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FedEO</a:t>
              </a:r>
              <a:r>
                <a:rPr lang="en-GB" dirty="0"/>
                <a:t> </a:t>
              </a:r>
              <a:r>
                <a:rPr lang="en-GB" dirty="0" smtClean="0"/>
                <a:t>Node</a:t>
              </a:r>
            </a:p>
          </p:txBody>
        </p:sp>
        <p:sp>
          <p:nvSpPr>
            <p:cNvPr id="27" name="Flowchart: Magnetic Disk 1039"/>
            <p:cNvSpPr/>
            <p:nvPr/>
          </p:nvSpPr>
          <p:spPr bwMode="auto">
            <a:xfrm>
              <a:off x="2059031" y="3175644"/>
              <a:ext cx="1531656" cy="1414127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rgbClr val="000000"/>
                  </a:solidFill>
                  <a:latin typeface="Tahoma" pitchFamily="34" charset="0"/>
                </a:rPr>
                <a:t>Collection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Directory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rgbClr val="000000"/>
                  </a:solidFill>
                  <a:latin typeface="Tahoma" pitchFamily="34" charset="0"/>
                </a:rPr>
                <a:t>(</a:t>
              </a:r>
              <a:r>
                <a:rPr lang="en-GB" sz="1200" dirty="0" err="1" smtClean="0">
                  <a:solidFill>
                    <a:srgbClr val="000000"/>
                  </a:solidFill>
                  <a:latin typeface="Tahoma" pitchFamily="34" charset="0"/>
                </a:rPr>
                <a:t>FedEO</a:t>
              </a:r>
              <a:r>
                <a:rPr lang="en-GB" sz="1200" dirty="0" smtClean="0">
                  <a:solidFill>
                    <a:srgbClr val="000000"/>
                  </a:solidFill>
                  <a:latin typeface="Tahoma" pitchFamily="34" charset="0"/>
                </a:rPr>
                <a:t>, CWIC)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29" name="Straight Arrow Connector 28"/>
          <p:cNvCxnSpPr>
            <a:stCxn id="33" idx="0"/>
            <a:endCxn id="30" idx="3"/>
          </p:cNvCxnSpPr>
          <p:nvPr/>
        </p:nvCxnSpPr>
        <p:spPr bwMode="auto">
          <a:xfrm flipH="1" flipV="1">
            <a:off x="5038392" y="2534843"/>
            <a:ext cx="2509089" cy="5341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878887" y="2350177"/>
            <a:ext cx="1159505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CLIENTS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6250601" y="3068998"/>
            <a:ext cx="2593760" cy="883493"/>
            <a:chOff x="6207788" y="2626659"/>
            <a:chExt cx="2593760" cy="1368635"/>
          </a:xfrm>
        </p:grpSpPr>
        <p:sp>
          <p:nvSpPr>
            <p:cNvPr id="33" name="Flowchart: Alternate Process 59"/>
            <p:cNvSpPr/>
            <p:nvPr/>
          </p:nvSpPr>
          <p:spPr bwMode="auto">
            <a:xfrm>
              <a:off x="6207788" y="2626659"/>
              <a:ext cx="2593760" cy="1368635"/>
            </a:xfrm>
            <a:prstGeom prst="flowChartAlternateProcess">
              <a:avLst/>
            </a:prstGeom>
            <a:solidFill>
              <a:srgbClr val="40E85C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9445" y="2681432"/>
              <a:ext cx="2398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7434"/>
                  </a:solidFill>
                </a:rPr>
                <a:t>CWIC Node</a:t>
              </a:r>
              <a:endParaRPr lang="en-GB" dirty="0">
                <a:solidFill>
                  <a:srgbClr val="007434"/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2711447" y="4195062"/>
            <a:ext cx="1094272" cy="634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583011" y="4409097"/>
            <a:ext cx="1056037" cy="5564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Flowchart: Magnetic Disk 1039"/>
          <p:cNvSpPr/>
          <p:nvPr/>
        </p:nvSpPr>
        <p:spPr bwMode="auto">
          <a:xfrm>
            <a:off x="3753213" y="4380559"/>
            <a:ext cx="1698223" cy="1426891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500" dirty="0" smtClean="0">
                <a:solidFill>
                  <a:srgbClr val="000000"/>
                </a:solidFill>
                <a:latin typeface="Tahoma" pitchFamily="34" charset="0"/>
              </a:rPr>
              <a:t>IDN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500" dirty="0" smtClean="0">
                <a:solidFill>
                  <a:srgbClr val="000000"/>
                </a:solidFill>
                <a:latin typeface="Tahoma" pitchFamily="34" charset="0"/>
              </a:rPr>
              <a:t>Collection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Directory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(CWIC, </a:t>
            </a:r>
            <a:r>
              <a:rPr lang="en-GB" sz="1200" dirty="0" err="1" smtClean="0">
                <a:solidFill>
                  <a:srgbClr val="000000"/>
                </a:solidFill>
                <a:latin typeface="Tahoma" pitchFamily="34" charset="0"/>
              </a:rPr>
              <a:t>FedEO</a:t>
            </a: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, Others)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5280187" y="3709920"/>
            <a:ext cx="1041767" cy="9274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5508521" y="3995298"/>
            <a:ext cx="856245" cy="813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Flowchart: Magnetic Disk 11"/>
          <p:cNvSpPr/>
          <p:nvPr/>
        </p:nvSpPr>
        <p:spPr bwMode="auto">
          <a:xfrm>
            <a:off x="7806891" y="4418924"/>
            <a:ext cx="720763" cy="710005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8158306" y="3962202"/>
            <a:ext cx="14272" cy="542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0" name="Flowchart: Magnetic Disk 4"/>
          <p:cNvSpPr/>
          <p:nvPr/>
        </p:nvSpPr>
        <p:spPr bwMode="auto">
          <a:xfrm>
            <a:off x="1024442" y="4897042"/>
            <a:ext cx="720763" cy="710005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 bwMode="auto">
          <a:xfrm>
            <a:off x="1369995" y="4437634"/>
            <a:ext cx="14829" cy="459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761825" y="5293901"/>
            <a:ext cx="3214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Non-European Partners </a:t>
            </a:r>
          </a:p>
          <a:p>
            <a:r>
              <a:rPr lang="en-GB" sz="1600" dirty="0">
                <a:solidFill>
                  <a:srgbClr val="00B050"/>
                </a:solidFill>
              </a:rPr>
              <a:t>product catalogues: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B050"/>
                </a:solidFill>
              </a:rPr>
              <a:t>USGS, NASA, ISRO, </a:t>
            </a:r>
            <a:r>
              <a:rPr lang="en-GB" sz="1600" dirty="0" smtClean="0">
                <a:solidFill>
                  <a:srgbClr val="00B050"/>
                </a:solidFill>
              </a:rPr>
              <a:t>NOAA,  NOAA</a:t>
            </a:r>
            <a:r>
              <a:rPr lang="en-GB" sz="1600" dirty="0">
                <a:solidFill>
                  <a:srgbClr val="00B050"/>
                </a:solidFill>
              </a:rPr>
              <a:t>/GHRSST, INPE, AOE</a:t>
            </a:r>
            <a:r>
              <a:rPr lang="en-GB" sz="1600" dirty="0" smtClean="0">
                <a:solidFill>
                  <a:srgbClr val="00B050"/>
                </a:solidFill>
              </a:rPr>
              <a:t>, CCMEO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65917" y="4095180"/>
            <a:ext cx="138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Search (1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step)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35409" y="4119160"/>
            <a:ext cx="1160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Collection metadata population &amp; harvesting</a:t>
            </a:r>
            <a:endParaRPr lang="en-US" sz="1200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2711448" y="3381734"/>
            <a:ext cx="3496340" cy="28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915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Connected Data Assets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10" t="10915" r="12072"/>
          <a:stretch/>
        </p:blipFill>
        <p:spPr>
          <a:xfrm>
            <a:off x="76200" y="1219200"/>
            <a:ext cx="8686800" cy="54476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0926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19670</TotalTime>
  <Words>1631</Words>
  <Application>Microsoft Macintosh PowerPoint</Application>
  <PresentationFormat>On-screen Show (4:3)</PresentationFormat>
  <Paragraphs>254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 Bold</vt:lpstr>
      <vt:lpstr>Avenir Roman</vt:lpstr>
      <vt:lpstr>Bradley Hand ITC</vt:lpstr>
      <vt:lpstr>Calibri</vt:lpstr>
      <vt:lpstr>Century Gothic</vt:lpstr>
      <vt:lpstr>Courier New</vt:lpstr>
      <vt:lpstr>Droid Serif</vt:lpstr>
      <vt:lpstr>Helvetica</vt:lpstr>
      <vt:lpstr>MS PGothic</vt:lpstr>
      <vt:lpstr>ＭＳ Ｐゴシック</vt:lpstr>
      <vt:lpstr>Proxima Nova Regular</vt:lpstr>
      <vt:lpstr>Tahoma</vt:lpstr>
      <vt:lpstr>Times New Roman</vt:lpstr>
      <vt:lpstr>Verdana</vt:lpstr>
      <vt:lpstr>Wingdings</vt:lpstr>
      <vt:lpstr>Arial</vt:lpstr>
      <vt:lpstr>Default</vt:lpstr>
      <vt:lpstr>WGISS Report</vt:lpstr>
      <vt:lpstr>PowerPoint Presentation</vt:lpstr>
      <vt:lpstr>Technology Exploration  Interest Group</vt:lpstr>
      <vt:lpstr>Cloud Computing  Workshop </vt:lpstr>
      <vt:lpstr>Cloud Computing Workshop</vt:lpstr>
      <vt:lpstr>Interoperability Interest Group</vt:lpstr>
      <vt:lpstr>WGISS Interoperability Standards Architecture</vt:lpstr>
      <vt:lpstr>Current Architecture Consolidation Approach</vt:lpstr>
      <vt:lpstr>Connected Data Assets</vt:lpstr>
      <vt:lpstr>System Level Team</vt:lpstr>
      <vt:lpstr>PowerPoint Presentation</vt:lpstr>
      <vt:lpstr>PowerPoint Presentation</vt:lpstr>
      <vt:lpstr>PowerPoint Presentation</vt:lpstr>
      <vt:lpstr>Data Stewardship Interest Group</vt:lpstr>
      <vt:lpstr>Data Stewardship Best Practices Document Tree </vt:lpstr>
      <vt:lpstr>Data Purge Alert Procedure  Status</vt:lpstr>
      <vt:lpstr>Documents “Working in Progress”  Associated Knowledge Preservations </vt:lpstr>
      <vt:lpstr>PowerPoint Presentation</vt:lpstr>
      <vt:lpstr>GEO Interactions</vt:lpstr>
      <vt:lpstr>GEO Interactions</vt:lpstr>
      <vt:lpstr>PowerPoint Presentation</vt:lpstr>
      <vt:lpstr>PowerPoint Presentation</vt:lpstr>
      <vt:lpstr>WGISS Leadership  Succession</vt:lpstr>
      <vt:lpstr>PowerPoint Presentation</vt:lpstr>
      <vt:lpstr>Upcoming 2017 Meetings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207</cp:revision>
  <cp:lastPrinted>2016-10-27T22:06:15Z</cp:lastPrinted>
  <dcterms:modified xsi:type="dcterms:W3CDTF">2016-11-01T20:06:24Z</dcterms:modified>
</cp:coreProperties>
</file>